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22" r:id="rId3"/>
    <p:sldId id="259" r:id="rId4"/>
    <p:sldId id="318" r:id="rId5"/>
    <p:sldId id="288" r:id="rId6"/>
    <p:sldId id="289" r:id="rId7"/>
    <p:sldId id="290" r:id="rId8"/>
    <p:sldId id="292" r:id="rId9"/>
    <p:sldId id="294" r:id="rId10"/>
    <p:sldId id="295" r:id="rId11"/>
    <p:sldId id="296" r:id="rId12"/>
    <p:sldId id="297" r:id="rId13"/>
    <p:sldId id="261" r:id="rId14"/>
    <p:sldId id="299" r:id="rId15"/>
    <p:sldId id="301" r:id="rId16"/>
    <p:sldId id="302" r:id="rId17"/>
    <p:sldId id="303" r:id="rId18"/>
    <p:sldId id="304" r:id="rId19"/>
    <p:sldId id="323" r:id="rId20"/>
    <p:sldId id="305" r:id="rId21"/>
    <p:sldId id="307" r:id="rId22"/>
    <p:sldId id="313" r:id="rId23"/>
    <p:sldId id="308" r:id="rId24"/>
    <p:sldId id="309" r:id="rId25"/>
    <p:sldId id="310" r:id="rId26"/>
    <p:sldId id="312" r:id="rId27"/>
    <p:sldId id="315" r:id="rId28"/>
    <p:sldId id="316" r:id="rId29"/>
    <p:sldId id="320" r:id="rId30"/>
    <p:sldId id="317" r:id="rId31"/>
    <p:sldId id="300" r:id="rId32"/>
    <p:sldId id="319" r:id="rId33"/>
    <p:sldId id="275" r:id="rId34"/>
    <p:sldId id="324" r:id="rId35"/>
    <p:sldId id="2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2" autoAdjust="0"/>
    <p:restoredTop sz="94660"/>
  </p:normalViewPr>
  <p:slideViewPr>
    <p:cSldViewPr>
      <p:cViewPr varScale="1">
        <p:scale>
          <a:sx n="74" d="100"/>
          <a:sy n="74" d="100"/>
        </p:scale>
        <p:origin x="116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A8196-EAFF-4A57-8B5B-8CA92CF69F5C}" type="datetimeFigureOut">
              <a:rPr lang="en-US" smtClean="0"/>
              <a:t>10/30/2021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EA7E7-6BAA-47BD-B8B4-A1F731C55886}" type="slidenum">
              <a:rPr lang="en-US" smtClean="0"/>
              <a:t>‹#›</a:t>
            </a:fld>
            <a:endParaRPr lang="en-US"/>
          </a:p>
        </p:txBody>
      </p:sp>
    </p:spTree>
    <p:extLst>
      <p:ext uri="{BB962C8B-B14F-4D97-AF65-F5344CB8AC3E}">
        <p14:creationId xmlns:p14="http://schemas.microsoft.com/office/powerpoint/2010/main" val="220394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3DF43A80-F243-4E5C-AAB8-FC65657EB528}" type="slidenum">
              <a:rPr lang="zh-CN" altLang="en-US" smtClean="0"/>
              <a:pPr/>
              <a:t>1</a:t>
            </a:fld>
            <a:endParaRPr lang="zh-CN" altLang="en-US"/>
          </a:p>
        </p:txBody>
      </p:sp>
    </p:spTree>
    <p:extLst>
      <p:ext uri="{BB962C8B-B14F-4D97-AF65-F5344CB8AC3E}">
        <p14:creationId xmlns:p14="http://schemas.microsoft.com/office/powerpoint/2010/main" val="96374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AA70D-3EEA-4A4E-8D1F-29092779D8F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407651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AA70D-3EEA-4A4E-8D1F-29092779D8F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43195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AA70D-3EEA-4A4E-8D1F-29092779D8F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422855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32032A7F-545D-4B70-8A5A-CF2C15162774}" type="slidenum">
              <a:rPr lang="en-US" altLang="en-US"/>
              <a:pPr/>
              <a:t>‹#›</a:t>
            </a:fld>
            <a:endParaRPr lang="en-US" altLang="en-US"/>
          </a:p>
        </p:txBody>
      </p:sp>
    </p:spTree>
    <p:extLst>
      <p:ext uri="{BB962C8B-B14F-4D97-AF65-F5344CB8AC3E}">
        <p14:creationId xmlns:p14="http://schemas.microsoft.com/office/powerpoint/2010/main" val="344747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5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AA70D-3EEA-4A4E-8D1F-29092779D8F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379977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AA70D-3EEA-4A4E-8D1F-29092779D8FD}"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311620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AA70D-3EEA-4A4E-8D1F-29092779D8FD}"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230433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AA70D-3EEA-4A4E-8D1F-29092779D8FD}"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119005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AA70D-3EEA-4A4E-8D1F-29092779D8FD}"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8683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AA70D-3EEA-4A4E-8D1F-29092779D8FD}"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407106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AA70D-3EEA-4A4E-8D1F-29092779D8FD}"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16896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AA70D-3EEA-4A4E-8D1F-29092779D8FD}"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6DFBEC-6103-4311-A521-C4732F3610CC}" type="slidenum">
              <a:rPr lang="en-US" smtClean="0"/>
              <a:t>‹#›</a:t>
            </a:fld>
            <a:endParaRPr lang="en-US"/>
          </a:p>
        </p:txBody>
      </p:sp>
    </p:spTree>
    <p:extLst>
      <p:ext uri="{BB962C8B-B14F-4D97-AF65-F5344CB8AC3E}">
        <p14:creationId xmlns:p14="http://schemas.microsoft.com/office/powerpoint/2010/main" val="372207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A70D-3EEA-4A4E-8D1F-29092779D8FD}" type="datetimeFigureOut">
              <a:rPr lang="en-US" smtClean="0"/>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DFBEC-6103-4311-A521-C4732F3610CC}" type="slidenum">
              <a:rPr lang="en-US" smtClean="0"/>
              <a:t>‹#›</a:t>
            </a:fld>
            <a:endParaRPr lang="en-US"/>
          </a:p>
        </p:txBody>
      </p:sp>
    </p:spTree>
    <p:extLst>
      <p:ext uri="{BB962C8B-B14F-4D97-AF65-F5344CB8AC3E}">
        <p14:creationId xmlns:p14="http://schemas.microsoft.com/office/powerpoint/2010/main" val="4229293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8" y="857250"/>
            <a:ext cx="9129823"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1946" y="2133600"/>
            <a:ext cx="86106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Chào</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mừng</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em</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sinh</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lớp</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7</a:t>
            </a:r>
          </a:p>
          <a:p>
            <a:pPr algn="ct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cùng</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đến</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với</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tiết</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học</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môn</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Ngữ</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văn</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hôm</a:t>
            </a:r>
            <a:r>
              <a:rPr lang="en-US"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nay!</a:t>
            </a:r>
            <a:endParaRPr lang="en-SG" sz="2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1737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994560" y="622125"/>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V. </a:t>
            </a:r>
            <a:r>
              <a:rPr lang="vi-VN" sz="2600" b="1" dirty="0" smtClean="0">
                <a:latin typeface="Times New Roman" pitchFamily="18" charset="0"/>
                <a:cs typeface="Times New Roman" pitchFamily="18" charset="0"/>
              </a:rPr>
              <a:t>VĂN XUÔI HIỆN ĐẠI VIỆT NAM (TÙY BÚT)</a:t>
            </a:r>
            <a:endParaRPr lang="en-US" sz="26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của Tùy bút</a:t>
            </a:r>
            <a:endParaRPr lang="en-US" sz="2800" b="1" dirty="0">
              <a:latin typeface="Times New Roman" pitchFamily="18" charset="0"/>
              <a:cs typeface="Times New Roman" pitchFamily="18" charset="0"/>
            </a:endParaRPr>
          </a:p>
        </p:txBody>
      </p:sp>
      <p:sp>
        <p:nvSpPr>
          <p:cNvPr id="19" name="AutoShape 51"/>
          <p:cNvSpPr>
            <a:spLocks noChangeArrowheads="1"/>
          </p:cNvSpPr>
          <p:nvPr/>
        </p:nvSpPr>
        <p:spPr bwMode="auto">
          <a:xfrm>
            <a:off x="267605" y="2504250"/>
            <a:ext cx="8992352"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Times New Roman" pitchFamily="18" charset="0"/>
                <a:cs typeface="Times New Roman" pitchFamily="18" charset="0"/>
              </a:rPr>
              <a:t>Một thứ Quà của lúa non: Cốm ( Thạch Lam)</a:t>
            </a:r>
          </a:p>
          <a:p>
            <a:pPr marL="342900" indent="-342900">
              <a:buFontTx/>
              <a:buChar char="-"/>
            </a:pPr>
            <a:r>
              <a:rPr lang="vi-VN" sz="2400" b="1" dirty="0" smtClean="0">
                <a:solidFill>
                  <a:schemeClr val="bg1"/>
                </a:solidFill>
                <a:latin typeface="Times New Roman" pitchFamily="18" charset="0"/>
                <a:cs typeface="Times New Roman" pitchFamily="18" charset="0"/>
              </a:rPr>
              <a:t>Mùa xuân của tôi (Vũ bằng)</a:t>
            </a:r>
          </a:p>
          <a:p>
            <a:pPr marL="342900" indent="-342900">
              <a:buFontTx/>
              <a:buChar char="-"/>
            </a:pPr>
            <a:r>
              <a:rPr lang="vi-VN" sz="2400" b="1" dirty="0" smtClean="0">
                <a:solidFill>
                  <a:schemeClr val="bg1"/>
                </a:solidFill>
                <a:latin typeface="Times New Roman" pitchFamily="18" charset="0"/>
                <a:cs typeface="Times New Roman" pitchFamily="18" charset="0"/>
              </a:rPr>
              <a:t>Sài Gòn tôi yêu ( Minh Hương) </a:t>
            </a:r>
          </a:p>
        </p:txBody>
      </p:sp>
      <p:sp>
        <p:nvSpPr>
          <p:cNvPr id="21" name="TextBox 20"/>
          <p:cNvSpPr txBox="1"/>
          <p:nvPr/>
        </p:nvSpPr>
        <p:spPr>
          <a:xfrm>
            <a:off x="773189" y="37535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3</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Nội dung, ý nghĩa</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3" name="AutoShape 51"/>
          <p:cNvSpPr>
            <a:spLocks noChangeArrowheads="1"/>
          </p:cNvSpPr>
          <p:nvPr/>
        </p:nvSpPr>
        <p:spPr bwMode="auto">
          <a:xfrm>
            <a:off x="230042" y="4363908"/>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mj-lt"/>
                <a:cs typeface="Times New Roman" pitchFamily="18" charset="0"/>
              </a:rPr>
              <a:t>Tình </a:t>
            </a:r>
            <a:r>
              <a:rPr lang="vi-VN" sz="2400" b="1" dirty="0">
                <a:solidFill>
                  <a:schemeClr val="bg1"/>
                </a:solidFill>
                <a:latin typeface="+mj-lt"/>
                <a:cs typeface="Times New Roman" pitchFamily="18" charset="0"/>
              </a:rPr>
              <a:t>yêu yêu </a:t>
            </a:r>
            <a:r>
              <a:rPr lang="vi-VN" sz="2400" b="1" dirty="0">
                <a:solidFill>
                  <a:schemeClr val="bg1"/>
                </a:solidFill>
                <a:latin typeface="+mj-lt"/>
              </a:rPr>
              <a:t>quê </a:t>
            </a:r>
            <a:r>
              <a:rPr lang="vi-VN" sz="2400" b="1" dirty="0" smtClean="0">
                <a:solidFill>
                  <a:schemeClr val="bg1"/>
                </a:solidFill>
                <a:latin typeface="+mj-lt"/>
              </a:rPr>
              <a:t>hương </a:t>
            </a:r>
            <a:r>
              <a:rPr lang="vi-VN" sz="2400" b="1" dirty="0">
                <a:solidFill>
                  <a:schemeClr val="bg1"/>
                </a:solidFill>
                <a:latin typeface="+mj-lt"/>
              </a:rPr>
              <a:t>đất nước </a:t>
            </a:r>
            <a:r>
              <a:rPr lang="vi-VN" sz="2400" b="1" dirty="0" smtClean="0">
                <a:solidFill>
                  <a:schemeClr val="bg1"/>
                </a:solidFill>
                <a:latin typeface="+mj-lt"/>
              </a:rPr>
              <a:t>, yêu cuộc sống bình thường,</a:t>
            </a:r>
          </a:p>
          <a:p>
            <a:r>
              <a:rPr lang="vi-VN" sz="2400" b="1" dirty="0">
                <a:solidFill>
                  <a:schemeClr val="bg1"/>
                </a:solidFill>
                <a:latin typeface="+mj-lt"/>
              </a:rPr>
              <a:t>g</a:t>
            </a:r>
            <a:r>
              <a:rPr lang="vi-VN" sz="2400" b="1" dirty="0" smtClean="0">
                <a:solidFill>
                  <a:schemeClr val="bg1"/>
                </a:solidFill>
                <a:latin typeface="+mj-lt"/>
              </a:rPr>
              <a:t>iản dị mà rất đỗi kì diệu.</a:t>
            </a:r>
            <a:endParaRPr lang="vi-VN" sz="2400" b="1" dirty="0">
              <a:solidFill>
                <a:schemeClr val="bg1"/>
              </a:solidFill>
              <a:latin typeface="+mj-lt"/>
            </a:endParaRPr>
          </a:p>
          <a:p>
            <a:r>
              <a:rPr lang="vi-VN" sz="2400" b="1" dirty="0" smtClean="0">
                <a:solidFill>
                  <a:schemeClr val="bg1"/>
                </a:solidFill>
                <a:latin typeface="+mj-lt"/>
                <a:cs typeface="Times New Roman" pitchFamily="18" charset="0"/>
              </a:rPr>
              <a:t>-Truyền thống văn hóa tốt đẹp, dấu ấn văn hóa đặc sắc.</a:t>
            </a:r>
            <a:r>
              <a:rPr lang="vi-VN" sz="2400" b="1" dirty="0" smtClean="0">
                <a:solidFill>
                  <a:schemeClr val="bg1"/>
                </a:solidFill>
                <a:latin typeface="Times New Roman" pitchFamily="18" charset="0"/>
                <a:cs typeface="Times New Roman" pitchFamily="18" charset="0"/>
              </a:rPr>
              <a:t>   </a:t>
            </a:r>
          </a:p>
        </p:txBody>
      </p:sp>
      <p:pic>
        <p:nvPicPr>
          <p:cNvPr id="24"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1" y="387522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51"/>
          <p:cNvSpPr>
            <a:spLocks noChangeArrowheads="1"/>
          </p:cNvSpPr>
          <p:nvPr/>
        </p:nvSpPr>
        <p:spPr bwMode="auto">
          <a:xfrm>
            <a:off x="278306" y="5628780"/>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400" b="1" dirty="0" smtClean="0">
                <a:solidFill>
                  <a:schemeClr val="bg1"/>
                </a:solidFill>
                <a:latin typeface="Times New Roman" pitchFamily="18" charset="0"/>
                <a:cs typeface="Times New Roman" pitchFamily="18" charset="0"/>
              </a:rPr>
              <a:t>Lưu ý: Vì sao tùy bút lại có thể được coi là tác phẩm trữ tình ? </a:t>
            </a:r>
          </a:p>
        </p:txBody>
      </p:sp>
    </p:spTree>
    <p:extLst>
      <p:ext uri="{BB962C8B-B14F-4D97-AF65-F5344CB8AC3E}">
        <p14:creationId xmlns:p14="http://schemas.microsoft.com/office/powerpoint/2010/main" val="7298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1" grpId="0" animBg="1"/>
      <p:bldP spid="23"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994560" y="622125"/>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VI. </a:t>
            </a:r>
            <a:r>
              <a:rPr lang="vi-VN" sz="2600" b="1" dirty="0" smtClean="0">
                <a:latin typeface="Times New Roman" pitchFamily="18" charset="0"/>
                <a:cs typeface="Times New Roman" pitchFamily="18" charset="0"/>
              </a:rPr>
              <a:t>THƠ VĂN NƯỚC NGOÀI: THƠ ĐƯỜNG </a:t>
            </a:r>
            <a:r>
              <a:rPr lang="vi-VN" sz="2400" b="1" dirty="0" smtClean="0">
                <a:latin typeface="Times New Roman" pitchFamily="18" charset="0"/>
                <a:cs typeface="Times New Roman" pitchFamily="18" charset="0"/>
              </a:rPr>
              <a:t>TQ</a:t>
            </a:r>
            <a:endParaRPr lang="en-US" sz="26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của thơ Đường T</a:t>
            </a:r>
            <a:r>
              <a:rPr lang="vi-VN" sz="2800" b="1" dirty="0">
                <a:solidFill>
                  <a:srgbClr val="FFFF00"/>
                </a:solidFill>
                <a:latin typeface="Times New Roman" pitchFamily="18" charset="0"/>
                <a:cs typeface="Times New Roman" pitchFamily="18" charset="0"/>
              </a:rPr>
              <a:t>Q</a:t>
            </a:r>
            <a:endParaRPr lang="en-US" sz="2800" b="1" dirty="0">
              <a:solidFill>
                <a:srgbClr val="FFFF00"/>
              </a:solidFill>
              <a:latin typeface="Times New Roman" pitchFamily="18" charset="0"/>
              <a:cs typeface="Times New Roman" pitchFamily="18" charset="0"/>
            </a:endParaRPr>
          </a:p>
        </p:txBody>
      </p:sp>
      <p:sp>
        <p:nvSpPr>
          <p:cNvPr id="19" name="AutoShape 51"/>
          <p:cNvSpPr>
            <a:spLocks noChangeArrowheads="1"/>
          </p:cNvSpPr>
          <p:nvPr/>
        </p:nvSpPr>
        <p:spPr bwMode="auto">
          <a:xfrm>
            <a:off x="267605" y="2504250"/>
            <a:ext cx="8992352"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Times New Roman" pitchFamily="18" charset="0"/>
                <a:cs typeface="Times New Roman" pitchFamily="18" charset="0"/>
              </a:rPr>
              <a:t>Tĩnh dạ tứ ( Lí Bạch)- Ngũ ngôn tứ tuyệt Đường Luật</a:t>
            </a:r>
          </a:p>
          <a:p>
            <a:pPr marL="342900" indent="-342900">
              <a:buFontTx/>
              <a:buChar char="-"/>
            </a:pPr>
            <a:r>
              <a:rPr lang="vi-VN" sz="2400" b="1" dirty="0" smtClean="0">
                <a:solidFill>
                  <a:schemeClr val="bg1"/>
                </a:solidFill>
                <a:latin typeface="Times New Roman" pitchFamily="18" charset="0"/>
                <a:cs typeface="Times New Roman" pitchFamily="18" charset="0"/>
              </a:rPr>
              <a:t>Hồi hương ngẫu thư ( Hạ Tri Chương) – Thất ngôn tứ tuyệt </a:t>
            </a:r>
          </a:p>
          <a:p>
            <a:r>
              <a:rPr lang="vi-VN" sz="2400" b="1" dirty="0" smtClean="0">
                <a:solidFill>
                  <a:schemeClr val="bg1"/>
                </a:solidFill>
                <a:latin typeface="Times New Roman" pitchFamily="18" charset="0"/>
                <a:cs typeface="Times New Roman" pitchFamily="18" charset="0"/>
              </a:rPr>
              <a:t>Đường Luật</a:t>
            </a:r>
          </a:p>
        </p:txBody>
      </p:sp>
      <p:sp>
        <p:nvSpPr>
          <p:cNvPr id="21" name="TextBox 20"/>
          <p:cNvSpPr txBox="1"/>
          <p:nvPr/>
        </p:nvSpPr>
        <p:spPr>
          <a:xfrm>
            <a:off x="773189" y="37535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3</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Nội dung, ý nghĩa</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3" name="AutoShape 51"/>
          <p:cNvSpPr>
            <a:spLocks noChangeArrowheads="1"/>
          </p:cNvSpPr>
          <p:nvPr/>
        </p:nvSpPr>
        <p:spPr bwMode="auto">
          <a:xfrm>
            <a:off x="230042" y="4493502"/>
            <a:ext cx="8913958" cy="1247543"/>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mj-lt"/>
                <a:cs typeface="Times New Roman" pitchFamily="18" charset="0"/>
              </a:rPr>
              <a:t>Nỗi nhớ </a:t>
            </a:r>
            <a:r>
              <a:rPr lang="vi-VN" sz="2400" b="1" dirty="0">
                <a:solidFill>
                  <a:schemeClr val="bg1"/>
                </a:solidFill>
                <a:latin typeface="+mj-lt"/>
              </a:rPr>
              <a:t>quê </a:t>
            </a:r>
            <a:r>
              <a:rPr lang="vi-VN" sz="2400" b="1" dirty="0" smtClean="0">
                <a:solidFill>
                  <a:schemeClr val="bg1"/>
                </a:solidFill>
                <a:latin typeface="+mj-lt"/>
              </a:rPr>
              <a:t>hương </a:t>
            </a:r>
            <a:r>
              <a:rPr lang="vi-VN" sz="2400" b="1" dirty="0">
                <a:solidFill>
                  <a:schemeClr val="bg1"/>
                </a:solidFill>
                <a:latin typeface="+mj-lt"/>
              </a:rPr>
              <a:t>đất nước </a:t>
            </a:r>
            <a:r>
              <a:rPr lang="vi-VN" sz="2400" b="1" dirty="0" smtClean="0">
                <a:solidFill>
                  <a:schemeClr val="bg1"/>
                </a:solidFill>
                <a:latin typeface="+mj-lt"/>
              </a:rPr>
              <a:t>da diết, sâu sắc, đậm đà của người</a:t>
            </a:r>
          </a:p>
          <a:p>
            <a:r>
              <a:rPr lang="vi-VN" sz="2400" b="1" dirty="0">
                <a:solidFill>
                  <a:schemeClr val="bg1"/>
                </a:solidFill>
                <a:latin typeface="+mj-lt"/>
              </a:rPr>
              <a:t>c</a:t>
            </a:r>
            <a:r>
              <a:rPr lang="vi-VN" sz="2400" b="1" dirty="0" smtClean="0">
                <a:solidFill>
                  <a:schemeClr val="bg1"/>
                </a:solidFill>
                <a:latin typeface="+mj-lt"/>
              </a:rPr>
              <a:t>on tha hương</a:t>
            </a:r>
            <a:endParaRPr lang="vi-VN" sz="2400" b="1" dirty="0">
              <a:solidFill>
                <a:schemeClr val="bg1"/>
              </a:solidFill>
              <a:latin typeface="+mj-lt"/>
            </a:endParaRPr>
          </a:p>
          <a:p>
            <a:endParaRPr lang="vi-VN" sz="2400" b="1" dirty="0" smtClean="0">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1" y="387522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51"/>
          <p:cNvSpPr>
            <a:spLocks noChangeArrowheads="1"/>
          </p:cNvSpPr>
          <p:nvPr/>
        </p:nvSpPr>
        <p:spPr bwMode="auto">
          <a:xfrm>
            <a:off x="278306" y="5628780"/>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400" b="1" dirty="0" smtClean="0">
                <a:solidFill>
                  <a:schemeClr val="bg1"/>
                </a:solidFill>
                <a:latin typeface="Times New Roman" pitchFamily="18" charset="0"/>
                <a:cs typeface="Times New Roman" pitchFamily="18" charset="0"/>
              </a:rPr>
              <a:t>Lưu ý: Phân biệt thơ Đường và thơ hiện đại, thơ Đường và thơ </a:t>
            </a:r>
          </a:p>
          <a:p>
            <a:r>
              <a:rPr lang="vi-VN" sz="2400" b="1" dirty="0" smtClean="0">
                <a:solidFill>
                  <a:schemeClr val="bg1"/>
                </a:solidFill>
                <a:latin typeface="Times New Roman" pitchFamily="18" charset="0"/>
                <a:cs typeface="Times New Roman" pitchFamily="18" charset="0"/>
              </a:rPr>
              <a:t>Đường luật, thơ chữ Hán và thơ chữ Nôm.  </a:t>
            </a:r>
          </a:p>
        </p:txBody>
      </p:sp>
    </p:spTree>
    <p:extLst>
      <p:ext uri="{BB962C8B-B14F-4D97-AF65-F5344CB8AC3E}">
        <p14:creationId xmlns:p14="http://schemas.microsoft.com/office/powerpoint/2010/main" val="284424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1" grpId="0" animBg="1"/>
      <p:bldP spid="23"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994560" y="622125"/>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VI. </a:t>
            </a:r>
            <a:r>
              <a:rPr lang="vi-VN" sz="2600" b="1" dirty="0" smtClean="0">
                <a:latin typeface="Times New Roman" pitchFamily="18" charset="0"/>
                <a:cs typeface="Times New Roman" pitchFamily="18" charset="0"/>
              </a:rPr>
              <a:t>THƠ VĂN NƯỚC NGOÀI: THƠ ĐƯỜNG </a:t>
            </a:r>
            <a:r>
              <a:rPr lang="vi-VN" sz="2400" b="1" dirty="0" smtClean="0">
                <a:latin typeface="Times New Roman" pitchFamily="18" charset="0"/>
                <a:cs typeface="Times New Roman" pitchFamily="18" charset="0"/>
              </a:rPr>
              <a:t>TQ</a:t>
            </a:r>
            <a:endParaRPr lang="en-US" sz="26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của thơ Đường T</a:t>
            </a:r>
            <a:r>
              <a:rPr lang="vi-VN" sz="2800" b="1" dirty="0">
                <a:solidFill>
                  <a:srgbClr val="FFFF00"/>
                </a:solidFill>
                <a:latin typeface="Times New Roman" pitchFamily="18" charset="0"/>
                <a:cs typeface="Times New Roman" pitchFamily="18" charset="0"/>
              </a:rPr>
              <a:t>Q</a:t>
            </a:r>
            <a:endParaRPr lang="en-US" sz="2800" b="1" dirty="0">
              <a:solidFill>
                <a:srgbClr val="FFFF00"/>
              </a:solidFill>
              <a:latin typeface="Times New Roman" pitchFamily="18" charset="0"/>
              <a:cs typeface="Times New Roman" pitchFamily="18" charset="0"/>
            </a:endParaRPr>
          </a:p>
        </p:txBody>
      </p:sp>
      <p:sp>
        <p:nvSpPr>
          <p:cNvPr id="19" name="AutoShape 51"/>
          <p:cNvSpPr>
            <a:spLocks noChangeArrowheads="1"/>
          </p:cNvSpPr>
          <p:nvPr/>
        </p:nvSpPr>
        <p:spPr bwMode="auto">
          <a:xfrm>
            <a:off x="267605" y="2504250"/>
            <a:ext cx="8992352"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Times New Roman" pitchFamily="18" charset="0"/>
                <a:cs typeface="Times New Roman" pitchFamily="18" charset="0"/>
              </a:rPr>
              <a:t>Tĩnh dạ tứ ( Lí Bạch)- Ngũ ngôn tứ tuyệt Đường Luật</a:t>
            </a:r>
          </a:p>
          <a:p>
            <a:pPr marL="342900" indent="-342900">
              <a:buFontTx/>
              <a:buChar char="-"/>
            </a:pPr>
            <a:r>
              <a:rPr lang="vi-VN" sz="2400" b="1" dirty="0" smtClean="0">
                <a:solidFill>
                  <a:schemeClr val="bg1"/>
                </a:solidFill>
                <a:latin typeface="Times New Roman" pitchFamily="18" charset="0"/>
                <a:cs typeface="Times New Roman" pitchFamily="18" charset="0"/>
              </a:rPr>
              <a:t>Hồi hương ngẫu thư ( Hạ Tri Chương) – Thất ngôn tứ tuyệt </a:t>
            </a:r>
          </a:p>
          <a:p>
            <a:r>
              <a:rPr lang="vi-VN" sz="2400" b="1" dirty="0" smtClean="0">
                <a:solidFill>
                  <a:schemeClr val="bg1"/>
                </a:solidFill>
                <a:latin typeface="Times New Roman" pitchFamily="18" charset="0"/>
                <a:cs typeface="Times New Roman" pitchFamily="18" charset="0"/>
              </a:rPr>
              <a:t>Đường Luật</a:t>
            </a:r>
          </a:p>
        </p:txBody>
      </p:sp>
      <p:sp>
        <p:nvSpPr>
          <p:cNvPr id="21" name="TextBox 20"/>
          <p:cNvSpPr txBox="1"/>
          <p:nvPr/>
        </p:nvSpPr>
        <p:spPr>
          <a:xfrm>
            <a:off x="773189" y="37535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3</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Nội dung, ý nghĩa</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3" name="AutoShape 51"/>
          <p:cNvSpPr>
            <a:spLocks noChangeArrowheads="1"/>
          </p:cNvSpPr>
          <p:nvPr/>
        </p:nvSpPr>
        <p:spPr bwMode="auto">
          <a:xfrm>
            <a:off x="230042" y="4363908"/>
            <a:ext cx="8913958" cy="137713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mj-lt"/>
                <a:cs typeface="Times New Roman" pitchFamily="18" charset="0"/>
              </a:rPr>
              <a:t>Nỗi nhớ </a:t>
            </a:r>
            <a:r>
              <a:rPr lang="vi-VN" sz="2400" b="1" dirty="0">
                <a:solidFill>
                  <a:schemeClr val="bg1"/>
                </a:solidFill>
                <a:latin typeface="+mj-lt"/>
              </a:rPr>
              <a:t>quê </a:t>
            </a:r>
            <a:r>
              <a:rPr lang="vi-VN" sz="2400" b="1" dirty="0" smtClean="0">
                <a:solidFill>
                  <a:schemeClr val="bg1"/>
                </a:solidFill>
                <a:latin typeface="+mj-lt"/>
              </a:rPr>
              <a:t>hương </a:t>
            </a:r>
            <a:r>
              <a:rPr lang="vi-VN" sz="2400" b="1" dirty="0">
                <a:solidFill>
                  <a:schemeClr val="bg1"/>
                </a:solidFill>
                <a:latin typeface="+mj-lt"/>
              </a:rPr>
              <a:t>đất nước </a:t>
            </a:r>
            <a:r>
              <a:rPr lang="vi-VN" sz="2400" b="1" dirty="0" smtClean="0">
                <a:solidFill>
                  <a:schemeClr val="bg1"/>
                </a:solidFill>
                <a:latin typeface="+mj-lt"/>
              </a:rPr>
              <a:t>da diết, sâu sắc, đậm đà của người</a:t>
            </a:r>
          </a:p>
          <a:p>
            <a:r>
              <a:rPr lang="vi-VN" sz="2400" b="1" dirty="0">
                <a:solidFill>
                  <a:schemeClr val="bg1"/>
                </a:solidFill>
                <a:latin typeface="+mj-lt"/>
              </a:rPr>
              <a:t>c</a:t>
            </a:r>
            <a:r>
              <a:rPr lang="vi-VN" sz="2400" b="1" dirty="0" smtClean="0">
                <a:solidFill>
                  <a:schemeClr val="bg1"/>
                </a:solidFill>
                <a:latin typeface="+mj-lt"/>
              </a:rPr>
              <a:t>on tha hương</a:t>
            </a:r>
            <a:endParaRPr lang="vi-VN" sz="2400" b="1" dirty="0">
              <a:solidFill>
                <a:schemeClr val="bg1"/>
              </a:solidFill>
              <a:latin typeface="+mj-lt"/>
            </a:endParaRPr>
          </a:p>
          <a:p>
            <a:endParaRPr lang="vi-VN" sz="2400" b="1" dirty="0" smtClean="0">
              <a:solidFill>
                <a:schemeClr val="bg1"/>
              </a:solidFill>
              <a:latin typeface="Times New Roman" pitchFamily="18" charset="0"/>
              <a:cs typeface="Times New Roman" pitchFamily="18" charset="0"/>
            </a:endParaRPr>
          </a:p>
        </p:txBody>
      </p:sp>
      <p:pic>
        <p:nvPicPr>
          <p:cNvPr id="24"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1" y="387522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51"/>
          <p:cNvSpPr>
            <a:spLocks noChangeArrowheads="1"/>
          </p:cNvSpPr>
          <p:nvPr/>
        </p:nvSpPr>
        <p:spPr bwMode="auto">
          <a:xfrm>
            <a:off x="278306" y="5628780"/>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400" b="1" dirty="0" smtClean="0">
                <a:solidFill>
                  <a:schemeClr val="bg1"/>
                </a:solidFill>
                <a:latin typeface="Times New Roman" pitchFamily="18" charset="0"/>
                <a:cs typeface="Times New Roman" pitchFamily="18" charset="0"/>
              </a:rPr>
              <a:t>Lưu ý: Phân biệt thơ Đường và thơ hiện đại, thơ Đường và thơ </a:t>
            </a:r>
          </a:p>
          <a:p>
            <a:r>
              <a:rPr lang="vi-VN" sz="2400" b="1" dirty="0" smtClean="0">
                <a:solidFill>
                  <a:schemeClr val="bg1"/>
                </a:solidFill>
                <a:latin typeface="Times New Roman" pitchFamily="18" charset="0"/>
                <a:cs typeface="Times New Roman" pitchFamily="18" charset="0"/>
              </a:rPr>
              <a:t>Đường luật, thơ chữ Hán và thơ chữ Nôm.  </a:t>
            </a:r>
          </a:p>
        </p:txBody>
      </p:sp>
    </p:spTree>
    <p:extLst>
      <p:ext uri="{BB962C8B-B14F-4D97-AF65-F5344CB8AC3E}">
        <p14:creationId xmlns:p14="http://schemas.microsoft.com/office/powerpoint/2010/main" val="29052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1"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54" y="2209800"/>
            <a:ext cx="8229600" cy="4525963"/>
          </a:xfrm>
        </p:spPr>
        <p:style>
          <a:lnRef idx="1">
            <a:schemeClr val="accent2"/>
          </a:lnRef>
          <a:fillRef idx="2">
            <a:schemeClr val="accent2"/>
          </a:fillRef>
          <a:effectRef idx="1">
            <a:schemeClr val="accent2"/>
          </a:effectRef>
          <a:fontRef idx="minor">
            <a:schemeClr val="dk1"/>
          </a:fontRef>
        </p:style>
        <p:txBody>
          <a:bodyPr/>
          <a:lstStyle/>
          <a:p>
            <a:pPr marL="0" indent="0">
              <a:buNone/>
            </a:pPr>
            <a:endParaRPr lang="vi-VN" dirty="0" smtClean="0">
              <a:latin typeface="Times New Roman" pitchFamily="18" charset="0"/>
              <a:cs typeface="Times New Roman" pitchFamily="18" charset="0"/>
            </a:endParaRPr>
          </a:p>
          <a:p>
            <a:r>
              <a:rPr lang="vi-VN" b="1" dirty="0" smtClean="0">
                <a:latin typeface="Times New Roman" pitchFamily="18" charset="0"/>
                <a:cs typeface="Times New Roman" pitchFamily="18" charset="0"/>
              </a:rPr>
              <a:t>Phân biệt:</a:t>
            </a:r>
          </a:p>
          <a:p>
            <a:pPr>
              <a:buFontTx/>
              <a:buChar char="-"/>
            </a:pPr>
            <a:r>
              <a:rPr lang="vi-VN" b="1" dirty="0" smtClean="0">
                <a:latin typeface="Times New Roman" pitchFamily="18" charset="0"/>
                <a:cs typeface="Times New Roman" pitchFamily="18" charset="0"/>
              </a:rPr>
              <a:t>Ca dao và thơ lục bát</a:t>
            </a:r>
          </a:p>
          <a:p>
            <a:pPr>
              <a:buFontTx/>
              <a:buChar char="-"/>
            </a:pPr>
            <a:r>
              <a:rPr lang="vi-VN" b="1" dirty="0" smtClean="0">
                <a:latin typeface="Times New Roman" pitchFamily="18" charset="0"/>
                <a:cs typeface="Times New Roman" pitchFamily="18" charset="0"/>
              </a:rPr>
              <a:t>Thơ trung đại và thơ hiện đại</a:t>
            </a:r>
          </a:p>
          <a:p>
            <a:pPr>
              <a:buFontTx/>
              <a:buChar char="-"/>
            </a:pPr>
            <a:r>
              <a:rPr lang="vi-VN" b="1" dirty="0" smtClean="0">
                <a:latin typeface="Times New Roman" pitchFamily="18" charset="0"/>
                <a:cs typeface="Times New Roman" pitchFamily="18" charset="0"/>
              </a:rPr>
              <a:t>Thơ Đường và thơ Đường Luật</a:t>
            </a:r>
          </a:p>
          <a:p>
            <a:pPr>
              <a:buFontTx/>
              <a:buChar char="-"/>
            </a:pPr>
            <a:r>
              <a:rPr lang="vi-VN" b="1" dirty="0" smtClean="0">
                <a:latin typeface="Times New Roman" pitchFamily="18" charset="0"/>
                <a:cs typeface="Times New Roman" pitchFamily="18" charset="0"/>
              </a:rPr>
              <a:t>Thơ Đường và thơ hiện đại.</a:t>
            </a:r>
            <a:endParaRPr lang="en-US" b="1" dirty="0">
              <a:latin typeface="Times New Roman" pitchFamily="18" charset="0"/>
              <a:cs typeface="Times New Roman" pitchFamily="18" charset="0"/>
            </a:endParaRPr>
          </a:p>
        </p:txBody>
      </p:sp>
      <p:pic>
        <p:nvPicPr>
          <p:cNvPr id="5" name="Picture 33" descr="people008"/>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7010400" y="2743200"/>
            <a:ext cx="1203614"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noGrp="1"/>
          </p:cNvSpPr>
          <p:nvPr>
            <p:ph type="title"/>
          </p:nvPr>
        </p:nvSpPr>
        <p:spPr>
          <a:xfrm>
            <a:off x="324909" y="120759"/>
            <a:ext cx="8590489"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sz="2800" b="1" dirty="0" smtClean="0">
                <a:latin typeface="Times New Roman" pitchFamily="18" charset="0"/>
                <a:cs typeface="Times New Roman" pitchFamily="18" charset="0"/>
              </a:rPr>
              <a:t>Lưu ý: Nắm được biểu hiện cụ thể của các đặc điểm thể loại ở các tác phẩm trữ tình ( cách thức trữ tình, vẻ đẹp cảu ngôn ngữ thơ ca, vai trò tác dụng của các biện pháp nghệ thuật tu từ trong các tác phẩm trữ tình...)</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33026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994560" y="622125"/>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NỘI DUNG KIẾN THỨC</a:t>
            </a:r>
            <a:endParaRPr lang="en-US" sz="26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07" y="-267707"/>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599884" y="34097"/>
            <a:ext cx="4212948"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a:t>
            </a:r>
            <a:r>
              <a:rPr lang="vi-VN" sz="3200" b="1" dirty="0" smtClean="0">
                <a:solidFill>
                  <a:srgbClr val="FF0000"/>
                </a:solidFill>
                <a:latin typeface="Times New Roman" panose="02020603050405020304" pitchFamily="18" charset="0"/>
                <a:cs typeface="Times New Roman" panose="02020603050405020304" pitchFamily="18" charset="0"/>
              </a:rPr>
              <a:t>TIẾNG VIỆT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4"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1" y="387522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0"/>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1219200" y="69389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Rectangle 28"/>
          <p:cNvSpPr>
            <a:spLocks noChangeArrowheads="1"/>
          </p:cNvSpPr>
          <p:nvPr/>
        </p:nvSpPr>
        <p:spPr bwMode="auto">
          <a:xfrm>
            <a:off x="2115558" y="1462066"/>
            <a:ext cx="5181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lnSpc>
                <a:spcPct val="110000"/>
              </a:lnSpc>
            </a:pPr>
            <a:r>
              <a:rPr lang="en-US" altLang="en-US" sz="2500" b="1" dirty="0">
                <a:latin typeface="Times New Roman" panose="02020603050405020304" pitchFamily="18" charset="0"/>
                <a:cs typeface="Times New Roman" panose="02020603050405020304" pitchFamily="18" charset="0"/>
              </a:rPr>
              <a:t>1.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ghép</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2.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láy</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3. </a:t>
            </a:r>
            <a:r>
              <a:rPr lang="en-US" altLang="en-US" sz="2500" b="1" dirty="0" err="1" smtClean="0">
                <a:latin typeface="Times New Roman" panose="02020603050405020304" pitchFamily="18" charset="0"/>
                <a:cs typeface="Times New Roman" panose="02020603050405020304" pitchFamily="18" charset="0"/>
              </a:rPr>
              <a:t>Đại</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4. </a:t>
            </a:r>
            <a:r>
              <a:rPr lang="en-US" altLang="en-US" sz="2500" b="1" dirty="0" err="1">
                <a:latin typeface="Times New Roman" panose="02020603050405020304" pitchFamily="18" charset="0"/>
                <a:cs typeface="Times New Roman" panose="02020603050405020304" pitchFamily="18" charset="0"/>
              </a:rPr>
              <a:t>Quan</a:t>
            </a:r>
            <a:r>
              <a:rPr lang="en-US" altLang="en-US" sz="2500" b="1" dirty="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hệ</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a:t>
            </a:r>
            <a:r>
              <a:rPr lang="en-US" altLang="en-US" sz="2500" b="1" dirty="0" smtClean="0">
                <a:solidFill>
                  <a:srgbClr val="CC00FF"/>
                </a:solidFill>
                <a:latin typeface="Times New Roman" panose="02020603050405020304" pitchFamily="18" charset="0"/>
                <a:cs typeface="Times New Roman" panose="02020603050405020304" pitchFamily="18" charset="0"/>
              </a:rPr>
              <a:t> </a:t>
            </a:r>
            <a:r>
              <a:rPr lang="en-US" altLang="en-US" sz="3600" b="1" dirty="0">
                <a:solidFill>
                  <a:srgbClr val="CC00FF"/>
                </a:solidFill>
                <a:latin typeface="Times New Roman" panose="02020603050405020304" pitchFamily="18" charset="0"/>
                <a:cs typeface="Times New Roman" panose="02020603050405020304" pitchFamily="18" charset="0"/>
              </a:rPr>
              <a:t/>
            </a:r>
            <a:br>
              <a:rPr lang="en-US" altLang="en-US" sz="3600" b="1" dirty="0">
                <a:solidFill>
                  <a:srgbClr val="CC00FF"/>
                </a:solidFill>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5.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Hán</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Việt</a:t>
            </a:r>
            <a:r>
              <a:rPr lang="en-US" altLang="en-US" sz="2500" b="1" dirty="0" smtClean="0">
                <a:latin typeface="Times New Roman" panose="02020603050405020304" pitchFamily="18" charset="0"/>
                <a:cs typeface="Times New Roman" panose="02020603050405020304" pitchFamily="18" charset="0"/>
              </a:rPr>
              <a:t>:</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6.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đồng</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nghĩa</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7.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trái</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nghĩa</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8. </a:t>
            </a:r>
            <a:r>
              <a:rPr lang="en-US" altLang="en-US" sz="2500" b="1" dirty="0" err="1" smtClean="0">
                <a:latin typeface="Times New Roman" panose="02020603050405020304" pitchFamily="18" charset="0"/>
                <a:cs typeface="Times New Roman" panose="02020603050405020304" pitchFamily="18" charset="0"/>
              </a:rPr>
              <a:t>Từ</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đồng</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âm</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9. </a:t>
            </a:r>
            <a:r>
              <a:rPr lang="en-US" altLang="en-US" sz="2500" b="1" dirty="0" err="1" smtClean="0">
                <a:latin typeface="Times New Roman" panose="02020603050405020304" pitchFamily="18" charset="0"/>
                <a:cs typeface="Times New Roman" panose="02020603050405020304" pitchFamily="18" charset="0"/>
              </a:rPr>
              <a:t>Thành</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ngữ</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10. </a:t>
            </a:r>
            <a:r>
              <a:rPr lang="en-US" altLang="en-US" sz="2500" b="1" dirty="0" err="1" smtClean="0">
                <a:latin typeface="Times New Roman" panose="02020603050405020304" pitchFamily="18" charset="0"/>
                <a:cs typeface="Times New Roman" panose="02020603050405020304" pitchFamily="18" charset="0"/>
              </a:rPr>
              <a:t>Điệp</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ngữ</a:t>
            </a:r>
            <a:r>
              <a:rPr lang="en-US" altLang="en-US" sz="2500" b="1" dirty="0">
                <a:latin typeface="Times New Roman" panose="02020603050405020304" pitchFamily="18" charset="0"/>
                <a:cs typeface="Times New Roman" panose="02020603050405020304" pitchFamily="18" charset="0"/>
              </a:rPr>
              <a:t/>
            </a:r>
            <a:br>
              <a:rPr lang="en-US" altLang="en-US" sz="2500" b="1" dirty="0">
                <a:latin typeface="Times New Roman" panose="02020603050405020304" pitchFamily="18" charset="0"/>
                <a:cs typeface="Times New Roman" panose="02020603050405020304" pitchFamily="18" charset="0"/>
              </a:rPr>
            </a:br>
            <a:r>
              <a:rPr lang="en-US" altLang="en-US" sz="2500" b="1" dirty="0">
                <a:latin typeface="Times New Roman" panose="02020603050405020304" pitchFamily="18" charset="0"/>
                <a:cs typeface="Times New Roman" panose="02020603050405020304" pitchFamily="18" charset="0"/>
              </a:rPr>
              <a:t>11. </a:t>
            </a:r>
            <a:r>
              <a:rPr lang="en-US" altLang="en-US" sz="2500" b="1" dirty="0" err="1" smtClean="0">
                <a:latin typeface="Times New Roman" panose="02020603050405020304" pitchFamily="18" charset="0"/>
                <a:cs typeface="Times New Roman" panose="02020603050405020304" pitchFamily="18" charset="0"/>
              </a:rPr>
              <a:t>Chơi</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smtClean="0">
                <a:latin typeface="Times New Roman" panose="02020603050405020304" pitchFamily="18" charset="0"/>
                <a:cs typeface="Times New Roman" panose="02020603050405020304" pitchFamily="18" charset="0"/>
              </a:rPr>
              <a:t>chữ</a:t>
            </a:r>
            <a:endParaRPr lang="en-US" alt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98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3352800" y="381000"/>
            <a:ext cx="1752600" cy="5334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phức</a:t>
            </a:r>
            <a:endParaRPr lang="en-US" altLang="en-US" dirty="0"/>
          </a:p>
        </p:txBody>
      </p:sp>
      <p:sp>
        <p:nvSpPr>
          <p:cNvPr id="4099" name="Line 6"/>
          <p:cNvSpPr>
            <a:spLocks noChangeShapeType="1"/>
          </p:cNvSpPr>
          <p:nvPr/>
        </p:nvSpPr>
        <p:spPr bwMode="auto">
          <a:xfrm flipH="1">
            <a:off x="1905000" y="914400"/>
            <a:ext cx="2362200" cy="4572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 name="Line 7"/>
          <p:cNvSpPr>
            <a:spLocks noChangeShapeType="1"/>
          </p:cNvSpPr>
          <p:nvPr/>
        </p:nvSpPr>
        <p:spPr bwMode="auto">
          <a:xfrm>
            <a:off x="4191000" y="914400"/>
            <a:ext cx="213360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1" name="Rectangle 15"/>
          <p:cNvSpPr>
            <a:spLocks noChangeArrowheads="1"/>
          </p:cNvSpPr>
          <p:nvPr/>
        </p:nvSpPr>
        <p:spPr bwMode="auto">
          <a:xfrm>
            <a:off x="1295400" y="1371600"/>
            <a:ext cx="1371600" cy="5334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ghép</a:t>
            </a:r>
            <a:endParaRPr lang="en-US" altLang="en-US" dirty="0">
              <a:latin typeface="Times New Roman" panose="02020603050405020304" pitchFamily="18" charset="0"/>
              <a:cs typeface="Times New Roman" panose="02020603050405020304" pitchFamily="18" charset="0"/>
            </a:endParaRPr>
          </a:p>
        </p:txBody>
      </p:sp>
      <p:sp>
        <p:nvSpPr>
          <p:cNvPr id="4102" name="Rectangle 18"/>
          <p:cNvSpPr>
            <a:spLocks noChangeArrowheads="1"/>
          </p:cNvSpPr>
          <p:nvPr/>
        </p:nvSpPr>
        <p:spPr bwMode="auto">
          <a:xfrm>
            <a:off x="5638800" y="1295400"/>
            <a:ext cx="1524000" cy="457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láy</a:t>
            </a:r>
            <a:endParaRPr lang="en-US" altLang="en-US" dirty="0">
              <a:latin typeface="Times New Roman" panose="02020603050405020304" pitchFamily="18" charset="0"/>
              <a:cs typeface="Times New Roman" panose="02020603050405020304" pitchFamily="18" charset="0"/>
            </a:endParaRPr>
          </a:p>
        </p:txBody>
      </p:sp>
      <p:sp>
        <p:nvSpPr>
          <p:cNvPr id="4103" name="Line 20"/>
          <p:cNvSpPr>
            <a:spLocks noChangeShapeType="1"/>
          </p:cNvSpPr>
          <p:nvPr/>
        </p:nvSpPr>
        <p:spPr bwMode="auto">
          <a:xfrm flipH="1">
            <a:off x="914400" y="1905000"/>
            <a:ext cx="990600" cy="3048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4" name="Rectangle 23"/>
          <p:cNvSpPr>
            <a:spLocks noChangeArrowheads="1"/>
          </p:cNvSpPr>
          <p:nvPr/>
        </p:nvSpPr>
        <p:spPr bwMode="auto">
          <a:xfrm>
            <a:off x="190500" y="2186354"/>
            <a:ext cx="14478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ghép</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chính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phụ</a:t>
            </a:r>
            <a:endParaRPr lang="en-US" altLang="en-US" dirty="0">
              <a:latin typeface="Times New Roman" panose="02020603050405020304" pitchFamily="18" charset="0"/>
              <a:cs typeface="Times New Roman" panose="02020603050405020304" pitchFamily="18" charset="0"/>
            </a:endParaRPr>
          </a:p>
        </p:txBody>
      </p:sp>
      <p:sp>
        <p:nvSpPr>
          <p:cNvPr id="4105" name="Line 24"/>
          <p:cNvSpPr>
            <a:spLocks noChangeShapeType="1"/>
          </p:cNvSpPr>
          <p:nvPr/>
        </p:nvSpPr>
        <p:spPr bwMode="auto">
          <a:xfrm>
            <a:off x="1905000" y="1905000"/>
            <a:ext cx="914400" cy="3048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6" name="Rectangle 27"/>
          <p:cNvSpPr>
            <a:spLocks noChangeArrowheads="1"/>
          </p:cNvSpPr>
          <p:nvPr/>
        </p:nvSpPr>
        <p:spPr bwMode="auto">
          <a:xfrm>
            <a:off x="2133600" y="2209800"/>
            <a:ext cx="14478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ghép</a:t>
            </a:r>
            <a:r>
              <a:rPr lang="en-US" altLang="en-US" dirty="0">
                <a:latin typeface="Times New Roman" panose="02020603050405020304" pitchFamily="18" charset="0"/>
                <a:cs typeface="Times New Roman" panose="02020603050405020304" pitchFamily="18" charset="0"/>
              </a:rPr>
              <a:t> </a:t>
            </a:r>
            <a:endParaRPr lang="en-US" altLang="en-US" dirty="0" smtClean="0">
              <a:latin typeface="Times New Roman" panose="02020603050405020304" pitchFamily="18" charset="0"/>
              <a:cs typeface="Times New Roman" panose="02020603050405020304" pitchFamily="18" charset="0"/>
            </a:endParaRPr>
          </a:p>
          <a:p>
            <a:pPr algn="ctr" eaLnBrk="1" hangingPunct="1"/>
            <a:r>
              <a:rPr lang="en-US" altLang="en-US" dirty="0" err="1" smtClean="0">
                <a:latin typeface="Times New Roman" panose="02020603050405020304" pitchFamily="18" charset="0"/>
                <a:cs typeface="Times New Roman" panose="02020603050405020304" pitchFamily="18" charset="0"/>
              </a:rPr>
              <a:t>đẳnglập</a:t>
            </a:r>
            <a:endParaRPr lang="en-US" altLang="en-US" dirty="0">
              <a:latin typeface="Times New Roman" panose="02020603050405020304" pitchFamily="18" charset="0"/>
              <a:cs typeface="Times New Roman" panose="02020603050405020304" pitchFamily="18" charset="0"/>
            </a:endParaRPr>
          </a:p>
        </p:txBody>
      </p:sp>
      <p:sp>
        <p:nvSpPr>
          <p:cNvPr id="4107" name="Line 28"/>
          <p:cNvSpPr>
            <a:spLocks noChangeShapeType="1"/>
          </p:cNvSpPr>
          <p:nvPr/>
        </p:nvSpPr>
        <p:spPr bwMode="auto">
          <a:xfrm flipH="1">
            <a:off x="5410200" y="1752600"/>
            <a:ext cx="990600" cy="4572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8" name="Rectangle 29"/>
          <p:cNvSpPr>
            <a:spLocks noChangeArrowheads="1"/>
          </p:cNvSpPr>
          <p:nvPr/>
        </p:nvSpPr>
        <p:spPr bwMode="auto">
          <a:xfrm>
            <a:off x="4648200" y="2209800"/>
            <a:ext cx="14478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láy</a:t>
            </a:r>
            <a:endParaRPr lang="en-US" altLang="en-US" dirty="0" smtClean="0">
              <a:latin typeface="Times New Roman" panose="02020603050405020304" pitchFamily="18" charset="0"/>
              <a:cs typeface="Times New Roman" panose="02020603050405020304" pitchFamily="18" charset="0"/>
            </a:endParaRPr>
          </a:p>
          <a:p>
            <a:pPr algn="ctr" eaLnBrk="1" hangingPunct="1"/>
            <a:r>
              <a:rPr lang="en-US" altLang="en-US" dirty="0" err="1">
                <a:latin typeface="Times New Roman" panose="02020603050405020304" pitchFamily="18" charset="0"/>
                <a:cs typeface="Times New Roman" panose="02020603050405020304" pitchFamily="18" charset="0"/>
              </a:rPr>
              <a:t>t</a:t>
            </a:r>
            <a:r>
              <a:rPr lang="en-US" altLang="en-US" dirty="0" err="1" smtClean="0">
                <a:latin typeface="Times New Roman" panose="02020603050405020304" pitchFamily="18" charset="0"/>
                <a:cs typeface="Times New Roman" panose="02020603050405020304" pitchFamily="18" charset="0"/>
              </a:rPr>
              <a:t>oàn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bộ</a:t>
            </a:r>
            <a:endParaRPr lang="en-US" altLang="en-US" dirty="0">
              <a:latin typeface="Times New Roman" panose="02020603050405020304" pitchFamily="18" charset="0"/>
              <a:cs typeface="Times New Roman" panose="02020603050405020304" pitchFamily="18" charset="0"/>
            </a:endParaRPr>
          </a:p>
        </p:txBody>
      </p:sp>
      <p:sp>
        <p:nvSpPr>
          <p:cNvPr id="4109" name="Line 30"/>
          <p:cNvSpPr>
            <a:spLocks noChangeShapeType="1"/>
          </p:cNvSpPr>
          <p:nvPr/>
        </p:nvSpPr>
        <p:spPr bwMode="auto">
          <a:xfrm>
            <a:off x="6324600" y="1752600"/>
            <a:ext cx="1447800" cy="4572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0" name="Rectangle 31"/>
          <p:cNvSpPr>
            <a:spLocks noChangeArrowheads="1"/>
          </p:cNvSpPr>
          <p:nvPr/>
        </p:nvSpPr>
        <p:spPr bwMode="auto">
          <a:xfrm>
            <a:off x="7010400" y="2209800"/>
            <a:ext cx="14478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láy</a:t>
            </a:r>
            <a:r>
              <a:rPr lang="en-US" altLang="en-US" dirty="0" smtClean="0">
                <a:latin typeface="Times New Roman" panose="02020603050405020304" pitchFamily="18" charset="0"/>
                <a:cs typeface="Times New Roman" panose="02020603050405020304" pitchFamily="18" charset="0"/>
              </a:rPr>
              <a:t> </a:t>
            </a:r>
          </a:p>
          <a:p>
            <a:pPr algn="ctr" eaLnBrk="1" hangingPunct="1"/>
            <a:r>
              <a:rPr lang="vi-VN" altLang="en-US" dirty="0" err="1">
                <a:latin typeface="Times New Roman" panose="02020603050405020304" pitchFamily="18" charset="0"/>
                <a:cs typeface="Times New Roman" panose="02020603050405020304" pitchFamily="18" charset="0"/>
              </a:rPr>
              <a:t>b</a:t>
            </a:r>
            <a:r>
              <a:rPr lang="en-US" altLang="en-US" dirty="0" smtClean="0">
                <a:latin typeface="Times New Roman" panose="02020603050405020304" pitchFamily="18" charset="0"/>
                <a:cs typeface="Times New Roman" panose="02020603050405020304" pitchFamily="18" charset="0"/>
              </a:rPr>
              <a:t>ộ </a:t>
            </a:r>
            <a:r>
              <a:rPr lang="en-US" altLang="en-US" dirty="0" err="1" smtClean="0">
                <a:latin typeface="Times New Roman" panose="02020603050405020304" pitchFamily="18" charset="0"/>
                <a:cs typeface="Times New Roman" panose="02020603050405020304" pitchFamily="18" charset="0"/>
              </a:rPr>
              <a:t>phận</a:t>
            </a:r>
            <a:endParaRPr lang="en-US" altLang="en-US" dirty="0">
              <a:latin typeface="Times New Roman" panose="02020603050405020304" pitchFamily="18" charset="0"/>
              <a:cs typeface="Times New Roman" panose="02020603050405020304" pitchFamily="18" charset="0"/>
            </a:endParaRPr>
          </a:p>
        </p:txBody>
      </p:sp>
      <p:sp>
        <p:nvSpPr>
          <p:cNvPr id="4111" name="Line 34"/>
          <p:cNvSpPr>
            <a:spLocks noChangeShapeType="1"/>
          </p:cNvSpPr>
          <p:nvPr/>
        </p:nvSpPr>
        <p:spPr bwMode="auto">
          <a:xfrm flipH="1">
            <a:off x="6553200" y="3048000"/>
            <a:ext cx="11430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2" name="Rectangle 35"/>
          <p:cNvSpPr>
            <a:spLocks noChangeArrowheads="1"/>
          </p:cNvSpPr>
          <p:nvPr/>
        </p:nvSpPr>
        <p:spPr bwMode="auto">
          <a:xfrm>
            <a:off x="6096000" y="3657600"/>
            <a:ext cx="1066800" cy="12954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Láy</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phụ</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âm</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đầu</a:t>
            </a:r>
            <a:endParaRPr lang="en-US" altLang="en-US" dirty="0">
              <a:latin typeface="Times New Roman" panose="02020603050405020304" pitchFamily="18" charset="0"/>
              <a:cs typeface="Times New Roman" panose="02020603050405020304" pitchFamily="18" charset="0"/>
            </a:endParaRPr>
          </a:p>
        </p:txBody>
      </p:sp>
      <p:sp>
        <p:nvSpPr>
          <p:cNvPr id="4113" name="Line 36"/>
          <p:cNvSpPr>
            <a:spLocks noChangeShapeType="1"/>
          </p:cNvSpPr>
          <p:nvPr/>
        </p:nvSpPr>
        <p:spPr bwMode="auto">
          <a:xfrm>
            <a:off x="7620000" y="3048000"/>
            <a:ext cx="9144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4" name="Rectangle 38"/>
          <p:cNvSpPr>
            <a:spLocks noChangeArrowheads="1"/>
          </p:cNvSpPr>
          <p:nvPr/>
        </p:nvSpPr>
        <p:spPr bwMode="auto">
          <a:xfrm>
            <a:off x="7924800" y="3657600"/>
            <a:ext cx="1066800" cy="12954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Láy</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vần</a:t>
            </a:r>
            <a:endParaRPr lang="en-US" altLang="en-US" dirty="0"/>
          </a:p>
        </p:txBody>
      </p:sp>
      <p:sp>
        <p:nvSpPr>
          <p:cNvPr id="4115" name="Line 39"/>
          <p:cNvSpPr>
            <a:spLocks noChangeShapeType="1"/>
          </p:cNvSpPr>
          <p:nvPr/>
        </p:nvSpPr>
        <p:spPr bwMode="auto">
          <a:xfrm>
            <a:off x="8458200" y="4953000"/>
            <a:ext cx="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41"/>
          <p:cNvSpPr>
            <a:spLocks noChangeShapeType="1"/>
          </p:cNvSpPr>
          <p:nvPr/>
        </p:nvSpPr>
        <p:spPr bwMode="auto">
          <a:xfrm>
            <a:off x="6629400" y="4953000"/>
            <a:ext cx="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Line 42"/>
          <p:cNvSpPr>
            <a:spLocks noChangeShapeType="1"/>
          </p:cNvSpPr>
          <p:nvPr/>
        </p:nvSpPr>
        <p:spPr bwMode="auto">
          <a:xfrm>
            <a:off x="6629400" y="4953000"/>
            <a:ext cx="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8" name="Line 43"/>
          <p:cNvSpPr>
            <a:spLocks noChangeShapeType="1"/>
          </p:cNvSpPr>
          <p:nvPr/>
        </p:nvSpPr>
        <p:spPr bwMode="auto">
          <a:xfrm>
            <a:off x="5334000" y="3048000"/>
            <a:ext cx="0" cy="2514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9" name="Line 44"/>
          <p:cNvSpPr>
            <a:spLocks noChangeShapeType="1"/>
          </p:cNvSpPr>
          <p:nvPr/>
        </p:nvSpPr>
        <p:spPr bwMode="auto">
          <a:xfrm>
            <a:off x="2819400" y="3048000"/>
            <a:ext cx="0" cy="2514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0" name="Line 45"/>
          <p:cNvSpPr>
            <a:spLocks noChangeShapeType="1"/>
          </p:cNvSpPr>
          <p:nvPr/>
        </p:nvSpPr>
        <p:spPr bwMode="auto">
          <a:xfrm>
            <a:off x="2819400" y="3048000"/>
            <a:ext cx="0" cy="2514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1" name="Line 46"/>
          <p:cNvSpPr>
            <a:spLocks noChangeShapeType="1"/>
          </p:cNvSpPr>
          <p:nvPr/>
        </p:nvSpPr>
        <p:spPr bwMode="auto">
          <a:xfrm>
            <a:off x="914400" y="3048000"/>
            <a:ext cx="0" cy="2514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2" name="Rectangle 47"/>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23" name="Rectangle 48"/>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24" name="Rectangle 49"/>
          <p:cNvSpPr>
            <a:spLocks noChangeArrowheads="1"/>
          </p:cNvSpPr>
          <p:nvPr/>
        </p:nvSpPr>
        <p:spPr bwMode="auto">
          <a:xfrm>
            <a:off x="4191000" y="5562600"/>
            <a:ext cx="1600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xanh</a:t>
            </a:r>
          </a:p>
        </p:txBody>
      </p:sp>
      <p:sp>
        <p:nvSpPr>
          <p:cNvPr id="4125" name="Rectangle 50"/>
          <p:cNvSpPr>
            <a:spLocks noChangeArrowheads="1"/>
          </p:cNvSpPr>
          <p:nvPr/>
        </p:nvSpPr>
        <p:spPr bwMode="auto">
          <a:xfrm>
            <a:off x="6019800" y="5562600"/>
            <a:ext cx="14478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xao</a:t>
            </a:r>
          </a:p>
        </p:txBody>
      </p:sp>
      <p:sp>
        <p:nvSpPr>
          <p:cNvPr id="30772" name="Rectangle 52"/>
          <p:cNvSpPr>
            <a:spLocks noChangeArrowheads="1"/>
          </p:cNvSpPr>
          <p:nvPr/>
        </p:nvSpPr>
        <p:spPr bwMode="auto">
          <a:xfrm>
            <a:off x="76962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Lác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đác</a:t>
            </a:r>
            <a:endParaRPr lang="en-US" altLang="en-US" dirty="0">
              <a:latin typeface="Times New Roman" panose="02020603050405020304" pitchFamily="18" charset="0"/>
              <a:cs typeface="Times New Roman" panose="02020603050405020304" pitchFamily="18" charset="0"/>
            </a:endParaRPr>
          </a:p>
        </p:txBody>
      </p:sp>
      <p:sp>
        <p:nvSpPr>
          <p:cNvPr id="4127" name="Line 54"/>
          <p:cNvSpPr>
            <a:spLocks noChangeShapeType="1"/>
          </p:cNvSpPr>
          <p:nvPr/>
        </p:nvSpPr>
        <p:spPr bwMode="auto">
          <a:xfrm>
            <a:off x="9067800" y="12192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8" name="Line 55"/>
          <p:cNvSpPr>
            <a:spLocks noChangeShapeType="1"/>
          </p:cNvSpPr>
          <p:nvPr/>
        </p:nvSpPr>
        <p:spPr bwMode="auto">
          <a:xfrm>
            <a:off x="128588" y="17145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9" name="Line 56"/>
          <p:cNvSpPr>
            <a:spLocks noChangeShapeType="1"/>
          </p:cNvSpPr>
          <p:nvPr/>
        </p:nvSpPr>
        <p:spPr bwMode="auto">
          <a:xfrm>
            <a:off x="133350" y="176213"/>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130" name="Picture 57"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Picture 58"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2" name="Line 59"/>
          <p:cNvSpPr>
            <a:spLocks noChangeShapeType="1"/>
          </p:cNvSpPr>
          <p:nvPr/>
        </p:nvSpPr>
        <p:spPr bwMode="auto">
          <a:xfrm>
            <a:off x="1295400" y="67056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3" name="Rectangle 60"/>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34" name="Rectangle 61"/>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35" name="Rectangle 62"/>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36" name="Rectangle 63"/>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37" name="Rectangle 64"/>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38" name="Rectangle 65"/>
          <p:cNvSpPr>
            <a:spLocks noChangeArrowheads="1"/>
          </p:cNvSpPr>
          <p:nvPr/>
        </p:nvSpPr>
        <p:spPr bwMode="auto">
          <a:xfrm>
            <a:off x="4191000" y="5562600"/>
            <a:ext cx="1600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xanh</a:t>
            </a:r>
          </a:p>
        </p:txBody>
      </p:sp>
      <p:sp>
        <p:nvSpPr>
          <p:cNvPr id="4139" name="Rectangle 66"/>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40" name="Rectangle 67"/>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41" name="Rectangle 68"/>
          <p:cNvSpPr>
            <a:spLocks noChangeArrowheads="1"/>
          </p:cNvSpPr>
          <p:nvPr/>
        </p:nvSpPr>
        <p:spPr bwMode="auto">
          <a:xfrm>
            <a:off x="6019800" y="5562600"/>
            <a:ext cx="14478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xao</a:t>
            </a:r>
          </a:p>
        </p:txBody>
      </p:sp>
      <p:sp>
        <p:nvSpPr>
          <p:cNvPr id="4142" name="Rectangle 69"/>
          <p:cNvSpPr>
            <a:spLocks noChangeArrowheads="1"/>
          </p:cNvSpPr>
          <p:nvPr/>
        </p:nvSpPr>
        <p:spPr bwMode="auto">
          <a:xfrm>
            <a:off x="4191000" y="5562600"/>
            <a:ext cx="1600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xanh</a:t>
            </a:r>
          </a:p>
        </p:txBody>
      </p:sp>
      <p:sp>
        <p:nvSpPr>
          <p:cNvPr id="4143" name="Rectangle 70"/>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44" name="Rectangle 71"/>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45" name="Rectangle 82"/>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46" name="Rectangle 83"/>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47" name="Rectangle 84"/>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4148" name="Rectangle 85"/>
          <p:cNvSpPr>
            <a:spLocks noChangeArrowheads="1"/>
          </p:cNvSpPr>
          <p:nvPr/>
        </p:nvSpPr>
        <p:spPr bwMode="auto">
          <a:xfrm>
            <a:off x="4191000" y="5562600"/>
            <a:ext cx="1600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Xanh xanh</a:t>
            </a:r>
          </a:p>
        </p:txBody>
      </p:sp>
      <p:sp>
        <p:nvSpPr>
          <p:cNvPr id="4149" name="Rectangle 86"/>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QuÇn ¸o</a:t>
            </a:r>
          </a:p>
        </p:txBody>
      </p:sp>
      <p:sp>
        <p:nvSpPr>
          <p:cNvPr id="4150" name="Rectangle 87"/>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r>
              <a:rPr lang="en-US" altLang="en-US">
                <a:latin typeface=".VnTimeH" panose="020B7200000000000000" pitchFamily="34" charset="0"/>
              </a:rPr>
              <a:t>¸</a:t>
            </a:r>
            <a:r>
              <a:rPr lang="en-US" altLang="en-US"/>
              <a:t>o dµi</a:t>
            </a:r>
          </a:p>
        </p:txBody>
      </p:sp>
      <p:sp>
        <p:nvSpPr>
          <p:cNvPr id="30808" name="Rectangle 88"/>
          <p:cNvSpPr>
            <a:spLocks noChangeArrowheads="1"/>
          </p:cNvSpPr>
          <p:nvPr/>
        </p:nvSpPr>
        <p:spPr bwMode="auto">
          <a:xfrm>
            <a:off x="6019800" y="5562600"/>
            <a:ext cx="14478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a:latin typeface="Times New Roman" panose="02020603050405020304" pitchFamily="18" charset="0"/>
                <a:cs typeface="Times New Roman" panose="02020603050405020304" pitchFamily="18" charset="0"/>
              </a:rPr>
              <a:t>Xanh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xao</a:t>
            </a:r>
            <a:endParaRPr lang="en-US" altLang="en-US" dirty="0">
              <a:latin typeface="Times New Roman" panose="02020603050405020304" pitchFamily="18" charset="0"/>
              <a:cs typeface="Times New Roman" panose="02020603050405020304" pitchFamily="18" charset="0"/>
            </a:endParaRPr>
          </a:p>
        </p:txBody>
      </p:sp>
      <p:sp>
        <p:nvSpPr>
          <p:cNvPr id="30809" name="Rectangle 89"/>
          <p:cNvSpPr>
            <a:spLocks noChangeArrowheads="1"/>
          </p:cNvSpPr>
          <p:nvPr/>
        </p:nvSpPr>
        <p:spPr bwMode="auto">
          <a:xfrm>
            <a:off x="4191000" y="5562600"/>
            <a:ext cx="1600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a:latin typeface="Times New Roman" panose="02020603050405020304" pitchFamily="18" charset="0"/>
                <a:cs typeface="Times New Roman" panose="02020603050405020304" pitchFamily="18" charset="0"/>
              </a:rPr>
              <a:t>Xanh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xanh</a:t>
            </a:r>
            <a:endParaRPr lang="en-US" altLang="en-US" dirty="0">
              <a:latin typeface="Times New Roman" panose="02020603050405020304" pitchFamily="18" charset="0"/>
              <a:cs typeface="Times New Roman" panose="02020603050405020304" pitchFamily="18" charset="0"/>
            </a:endParaRPr>
          </a:p>
        </p:txBody>
      </p:sp>
      <p:sp>
        <p:nvSpPr>
          <p:cNvPr id="30810" name="Rectangle 90"/>
          <p:cNvSpPr>
            <a:spLocks noChangeArrowheads="1"/>
          </p:cNvSpPr>
          <p:nvPr/>
        </p:nvSpPr>
        <p:spPr bwMode="auto">
          <a:xfrm>
            <a:off x="2133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smtClean="0">
                <a:latin typeface="Times New Roman" panose="02020603050405020304" pitchFamily="18" charset="0"/>
                <a:cs typeface="Times New Roman" panose="02020603050405020304" pitchFamily="18" charset="0"/>
              </a:rPr>
              <a:t>Quần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áo</a:t>
            </a:r>
            <a:endParaRPr lang="en-US" altLang="en-US" dirty="0"/>
          </a:p>
        </p:txBody>
      </p:sp>
      <p:sp>
        <p:nvSpPr>
          <p:cNvPr id="30811" name="Rectangle 91"/>
          <p:cNvSpPr>
            <a:spLocks noChangeArrowheads="1"/>
          </p:cNvSpPr>
          <p:nvPr/>
        </p:nvSpPr>
        <p:spPr bwMode="auto">
          <a:xfrm>
            <a:off x="228600" y="5562600"/>
            <a:ext cx="12954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Áo</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dài</a:t>
            </a:r>
            <a:endParaRPr lang="en-US" altLang="en-US" dirty="0">
              <a:latin typeface="Times New Roman" panose="02020603050405020304" pitchFamily="18" charset="0"/>
              <a:cs typeface="Times New Roman" panose="02020603050405020304" pitchFamily="18" charset="0"/>
            </a:endParaRPr>
          </a:p>
        </p:txBody>
      </p:sp>
      <p:sp>
        <p:nvSpPr>
          <p:cNvPr id="63" name="AutoShape 51"/>
          <p:cNvSpPr>
            <a:spLocks noChangeArrowheads="1"/>
          </p:cNvSpPr>
          <p:nvPr/>
        </p:nvSpPr>
        <p:spPr bwMode="auto">
          <a:xfrm>
            <a:off x="141288" y="357122"/>
            <a:ext cx="2738437"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TỪ GHÉP, TỪ LÁY</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2680884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811">
                                            <p:txEl>
                                              <p:pRg st="0" end="0"/>
                                            </p:txEl>
                                          </p:spTgt>
                                        </p:tgtEl>
                                        <p:attrNameLst>
                                          <p:attrName>style.visibility</p:attrName>
                                        </p:attrNameLst>
                                      </p:cBhvr>
                                      <p:to>
                                        <p:strVal val="visible"/>
                                      </p:to>
                                    </p:set>
                                    <p:anim calcmode="lin" valueType="num">
                                      <p:cBhvr>
                                        <p:cTn id="7" dur="1000" fill="hold"/>
                                        <p:tgtEl>
                                          <p:spTgt spid="308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8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811">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810">
                                            <p:txEl>
                                              <p:pRg st="0" end="0"/>
                                            </p:txEl>
                                          </p:spTgt>
                                        </p:tgtEl>
                                        <p:attrNameLst>
                                          <p:attrName>style.visibility</p:attrName>
                                        </p:attrNameLst>
                                      </p:cBhvr>
                                      <p:to>
                                        <p:strVal val="visible"/>
                                      </p:to>
                                    </p:set>
                                    <p:anim calcmode="lin" valueType="num">
                                      <p:cBhvr>
                                        <p:cTn id="12" dur="1000" fill="hold"/>
                                        <p:tgtEl>
                                          <p:spTgt spid="3081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08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0810">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0809">
                                            <p:txEl>
                                              <p:pRg st="0" end="0"/>
                                            </p:txEl>
                                          </p:spTgt>
                                        </p:tgtEl>
                                        <p:attrNameLst>
                                          <p:attrName>style.visibility</p:attrName>
                                        </p:attrNameLst>
                                      </p:cBhvr>
                                      <p:to>
                                        <p:strVal val="visible"/>
                                      </p:to>
                                    </p:set>
                                    <p:anim calcmode="lin" valueType="num">
                                      <p:cBhvr>
                                        <p:cTn id="17" dur="1000" fill="hold"/>
                                        <p:tgtEl>
                                          <p:spTgt spid="30809">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0809">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0809">
                                            <p:txEl>
                                              <p:pRg st="0" end="0"/>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0808">
                                            <p:txEl>
                                              <p:pRg st="0" end="0"/>
                                            </p:txEl>
                                          </p:spTgt>
                                        </p:tgtEl>
                                        <p:attrNameLst>
                                          <p:attrName>style.visibility</p:attrName>
                                        </p:attrNameLst>
                                      </p:cBhvr>
                                      <p:to>
                                        <p:strVal val="visible"/>
                                      </p:to>
                                    </p:set>
                                    <p:anim calcmode="lin" valueType="num">
                                      <p:cBhvr>
                                        <p:cTn id="22" dur="1000" fill="hold"/>
                                        <p:tgtEl>
                                          <p:spTgt spid="30808">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30808">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30808">
                                            <p:txEl>
                                              <p:pRg st="0" end="0"/>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0772">
                                            <p:txEl>
                                              <p:pRg st="0" end="0"/>
                                            </p:txEl>
                                          </p:spTgt>
                                        </p:tgtEl>
                                        <p:attrNameLst>
                                          <p:attrName>style.visibility</p:attrName>
                                        </p:attrNameLst>
                                      </p:cBhvr>
                                      <p:to>
                                        <p:strVal val="visible"/>
                                      </p:to>
                                    </p:set>
                                    <p:anim calcmode="lin" valueType="num">
                                      <p:cBhvr>
                                        <p:cTn id="27" dur="1000" fill="hold"/>
                                        <p:tgtEl>
                                          <p:spTgt spid="30772">
                                            <p:txEl>
                                              <p:pRg st="0" end="0"/>
                                            </p:txEl>
                                          </p:spTgt>
                                        </p:tgtEl>
                                        <p:attrNameLst>
                                          <p:attrName>ppt_w</p:attrName>
                                        </p:attrNameLst>
                                      </p:cBhvr>
                                      <p:tavLst>
                                        <p:tav tm="0">
                                          <p:val>
                                            <p:strVal val="#ppt_w*0.70"/>
                                          </p:val>
                                        </p:tav>
                                        <p:tav tm="100000">
                                          <p:val>
                                            <p:strVal val="#ppt_w"/>
                                          </p:val>
                                        </p:tav>
                                      </p:tavLst>
                                    </p:anim>
                                    <p:anim calcmode="lin" valueType="num">
                                      <p:cBhvr>
                                        <p:cTn id="28" dur="1000" fill="hold"/>
                                        <p:tgtEl>
                                          <p:spTgt spid="30772">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30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581400" y="304800"/>
            <a:ext cx="1828800" cy="609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endParaRPr lang="en-US" altLang="en-US" dirty="0">
              <a:latin typeface="Times New Roman" panose="02020603050405020304" pitchFamily="18" charset="0"/>
              <a:cs typeface="Times New Roman" panose="02020603050405020304" pitchFamily="18" charset="0"/>
            </a:endParaRPr>
          </a:p>
        </p:txBody>
      </p:sp>
      <p:sp>
        <p:nvSpPr>
          <p:cNvPr id="5123" name="Line 6"/>
          <p:cNvSpPr>
            <a:spLocks noChangeShapeType="1"/>
          </p:cNvSpPr>
          <p:nvPr/>
        </p:nvSpPr>
        <p:spPr bwMode="auto">
          <a:xfrm flipH="1">
            <a:off x="2209800" y="914400"/>
            <a:ext cx="2286000" cy="6858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4" name="Line 9"/>
          <p:cNvSpPr>
            <a:spLocks noChangeShapeType="1"/>
          </p:cNvSpPr>
          <p:nvPr/>
        </p:nvSpPr>
        <p:spPr bwMode="auto">
          <a:xfrm>
            <a:off x="4495800" y="914400"/>
            <a:ext cx="20574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1"/>
          <p:cNvSpPr>
            <a:spLocks noChangeArrowheads="1"/>
          </p:cNvSpPr>
          <p:nvPr/>
        </p:nvSpPr>
        <p:spPr bwMode="auto">
          <a:xfrm>
            <a:off x="1371600" y="1600200"/>
            <a:ext cx="1828800" cy="609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smtClean="0"/>
              <a:t>§</a:t>
            </a:r>
            <a:r>
              <a:rPr lang="en-US" altLang="en-US" dirty="0" err="1" smtClean="0">
                <a:latin typeface="Times New Roman" panose="02020603050405020304" pitchFamily="18" charset="0"/>
                <a:cs typeface="Times New Roman" panose="02020603050405020304" pitchFamily="18" charset="0"/>
              </a:rPr>
              <a:t>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để</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trỏ</a:t>
            </a:r>
            <a:endParaRPr lang="en-US" altLang="en-US" dirty="0">
              <a:latin typeface="Times New Roman" panose="02020603050405020304" pitchFamily="18" charset="0"/>
              <a:cs typeface="Times New Roman" panose="02020603050405020304" pitchFamily="18" charset="0"/>
            </a:endParaRPr>
          </a:p>
        </p:txBody>
      </p:sp>
      <p:sp>
        <p:nvSpPr>
          <p:cNvPr id="5126" name="Line 14"/>
          <p:cNvSpPr>
            <a:spLocks noChangeShapeType="1"/>
          </p:cNvSpPr>
          <p:nvPr/>
        </p:nvSpPr>
        <p:spPr bwMode="auto">
          <a:xfrm flipH="1">
            <a:off x="838200" y="2209800"/>
            <a:ext cx="14478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16"/>
          <p:cNvSpPr>
            <a:spLocks noChangeShapeType="1"/>
          </p:cNvSpPr>
          <p:nvPr/>
        </p:nvSpPr>
        <p:spPr bwMode="auto">
          <a:xfrm>
            <a:off x="2286000" y="2209800"/>
            <a:ext cx="0" cy="5334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8" name="Line 17"/>
          <p:cNvSpPr>
            <a:spLocks noChangeShapeType="1"/>
          </p:cNvSpPr>
          <p:nvPr/>
        </p:nvSpPr>
        <p:spPr bwMode="auto">
          <a:xfrm>
            <a:off x="2286000" y="2209800"/>
            <a:ext cx="13716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9" name="Line 23"/>
          <p:cNvSpPr>
            <a:spLocks noChangeShapeType="1"/>
          </p:cNvSpPr>
          <p:nvPr/>
        </p:nvSpPr>
        <p:spPr bwMode="auto">
          <a:xfrm>
            <a:off x="6553200" y="2209800"/>
            <a:ext cx="13716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0" name="Line 24"/>
          <p:cNvSpPr>
            <a:spLocks noChangeShapeType="1"/>
          </p:cNvSpPr>
          <p:nvPr/>
        </p:nvSpPr>
        <p:spPr bwMode="auto">
          <a:xfrm>
            <a:off x="6553200" y="2133600"/>
            <a:ext cx="0" cy="6858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1" name="Line 26"/>
          <p:cNvSpPr>
            <a:spLocks noChangeShapeType="1"/>
          </p:cNvSpPr>
          <p:nvPr/>
        </p:nvSpPr>
        <p:spPr bwMode="auto">
          <a:xfrm flipH="1">
            <a:off x="5105400" y="2209800"/>
            <a:ext cx="1447800" cy="6096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2" name="Rectangle 28"/>
          <p:cNvSpPr>
            <a:spLocks noChangeArrowheads="1"/>
          </p:cNvSpPr>
          <p:nvPr/>
        </p:nvSpPr>
        <p:spPr bwMode="auto">
          <a:xfrm>
            <a:off x="533400" y="2895600"/>
            <a:ext cx="228600" cy="76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5133" name="Rectangle 29"/>
          <p:cNvSpPr>
            <a:spLocks noChangeArrowheads="1"/>
          </p:cNvSpPr>
          <p:nvPr/>
        </p:nvSpPr>
        <p:spPr bwMode="auto">
          <a:xfrm>
            <a:off x="381000" y="2819400"/>
            <a:ext cx="9144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Trỏ</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a:t>
            </a:r>
          </a:p>
          <a:p>
            <a:pPr algn="ctr" eaLnBrk="1" hangingPunct="1"/>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sự</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vật</a:t>
            </a:r>
            <a:endParaRPr lang="en-US" altLang="en-US" dirty="0">
              <a:latin typeface="Times New Roman" panose="02020603050405020304" pitchFamily="18" charset="0"/>
              <a:cs typeface="Times New Roman" panose="02020603050405020304" pitchFamily="18" charset="0"/>
            </a:endParaRPr>
          </a:p>
        </p:txBody>
      </p:sp>
      <p:sp>
        <p:nvSpPr>
          <p:cNvPr id="5134" name="Rectangle 30"/>
          <p:cNvSpPr>
            <a:spLocks noChangeArrowheads="1"/>
          </p:cNvSpPr>
          <p:nvPr/>
        </p:nvSpPr>
        <p:spPr bwMode="auto">
          <a:xfrm>
            <a:off x="1828800" y="2819400"/>
            <a:ext cx="9144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smtClean="0">
                <a:latin typeface="Times New Roman" panose="02020603050405020304" pitchFamily="18" charset="0"/>
                <a:cs typeface="Times New Roman" panose="02020603050405020304" pitchFamily="18" charset="0"/>
              </a:rPr>
              <a:t>Trỏ</a:t>
            </a:r>
            <a:endParaRPr lang="en-US" altLang="en-US" dirty="0" smtClean="0">
              <a:latin typeface="Times New Roman" panose="02020603050405020304" pitchFamily="18" charset="0"/>
              <a:cs typeface="Times New Roman" panose="02020603050405020304" pitchFamily="18" charset="0"/>
            </a:endParaRPr>
          </a:p>
          <a:p>
            <a:pPr algn="ctr" eaLnBrk="1" hangingPunct="1"/>
            <a:r>
              <a:rPr lang="en-US" altLang="en-US" dirty="0" err="1" smtClean="0">
                <a:latin typeface="Times New Roman" panose="02020603050405020304" pitchFamily="18" charset="0"/>
                <a:cs typeface="Times New Roman" panose="02020603050405020304" pitchFamily="18" charset="0"/>
              </a:rPr>
              <a:t>Số</a:t>
            </a:r>
            <a:endParaRPr lang="en-US" altLang="en-US" dirty="0" smtClean="0">
              <a:latin typeface="Times New Roman" panose="02020603050405020304" pitchFamily="18" charset="0"/>
              <a:cs typeface="Times New Roman" panose="02020603050405020304" pitchFamily="18" charset="0"/>
            </a:endParaRPr>
          </a:p>
          <a:p>
            <a:pPr algn="ctr" eaLnBrk="1" hangingPunct="1"/>
            <a:r>
              <a:rPr lang="en-US" altLang="en-US" dirty="0" err="1" smtClean="0">
                <a:latin typeface="Times New Roman" panose="02020603050405020304" pitchFamily="18" charset="0"/>
                <a:cs typeface="Times New Roman" panose="02020603050405020304" pitchFamily="18" charset="0"/>
              </a:rPr>
              <a:t>Lượng</a:t>
            </a:r>
            <a:endParaRPr lang="en-US" altLang="en-US" dirty="0">
              <a:latin typeface="Times New Roman" panose="02020603050405020304" pitchFamily="18" charset="0"/>
              <a:cs typeface="Times New Roman" panose="02020603050405020304" pitchFamily="18" charset="0"/>
            </a:endParaRPr>
          </a:p>
        </p:txBody>
      </p:sp>
      <p:sp>
        <p:nvSpPr>
          <p:cNvPr id="5135" name="Rectangle 31"/>
          <p:cNvSpPr>
            <a:spLocks noChangeArrowheads="1"/>
          </p:cNvSpPr>
          <p:nvPr/>
        </p:nvSpPr>
        <p:spPr bwMode="auto">
          <a:xfrm>
            <a:off x="6019800" y="2819400"/>
            <a:ext cx="9906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dirty="0"/>
          </a:p>
          <a:p>
            <a:pPr algn="ctr" eaLnBrk="1" hangingPunct="1"/>
            <a:r>
              <a:rPr lang="en-US" altLang="en-US" dirty="0" err="1" smtClean="0">
                <a:latin typeface="Times New Roman" panose="02020603050405020304" pitchFamily="18" charset="0"/>
                <a:cs typeface="Times New Roman" panose="02020603050405020304" pitchFamily="18" charset="0"/>
              </a:rPr>
              <a:t>Hỏi</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về</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số</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lượng</a:t>
            </a:r>
            <a:endParaRPr lang="en-US" altLang="en-US" dirty="0">
              <a:latin typeface="Times New Roman" panose="02020603050405020304" pitchFamily="18" charset="0"/>
              <a:cs typeface="Times New Roman" panose="02020603050405020304" pitchFamily="18" charset="0"/>
            </a:endParaRPr>
          </a:p>
          <a:p>
            <a:pPr algn="ctr" eaLnBrk="1" hangingPunct="1"/>
            <a:endParaRPr lang="en-US" altLang="en-US" dirty="0"/>
          </a:p>
        </p:txBody>
      </p:sp>
      <p:sp>
        <p:nvSpPr>
          <p:cNvPr id="5136" name="Rectangle 32"/>
          <p:cNvSpPr>
            <a:spLocks noChangeArrowheads="1"/>
          </p:cNvSpPr>
          <p:nvPr/>
        </p:nvSpPr>
        <p:spPr bwMode="auto">
          <a:xfrm>
            <a:off x="4648200" y="2819400"/>
            <a:ext cx="9144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Hỏi</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về</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sự</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vât</a:t>
            </a:r>
            <a:endParaRPr lang="en-US" altLang="en-US" dirty="0">
              <a:latin typeface="Times New Roman" panose="02020603050405020304" pitchFamily="18" charset="0"/>
              <a:cs typeface="Times New Roman" panose="02020603050405020304" pitchFamily="18" charset="0"/>
            </a:endParaRPr>
          </a:p>
        </p:txBody>
      </p:sp>
      <p:sp>
        <p:nvSpPr>
          <p:cNvPr id="5137" name="Rectangle 33"/>
          <p:cNvSpPr>
            <a:spLocks noChangeArrowheads="1"/>
          </p:cNvSpPr>
          <p:nvPr/>
        </p:nvSpPr>
        <p:spPr bwMode="auto">
          <a:xfrm>
            <a:off x="7467600" y="2819400"/>
            <a:ext cx="11430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lnSpc>
                <a:spcPct val="90000"/>
              </a:lnSpc>
            </a:pPr>
            <a:r>
              <a:rPr lang="en-US" altLang="en-US" dirty="0" err="1" smtClean="0">
                <a:latin typeface="Times New Roman" panose="02020603050405020304" pitchFamily="18" charset="0"/>
                <a:cs typeface="Times New Roman" panose="02020603050405020304" pitchFamily="18" charset="0"/>
              </a:rPr>
              <a:t>Hỏi</a:t>
            </a:r>
            <a:r>
              <a:rPr lang="en-US" altLang="en-US" dirty="0" smtClean="0">
                <a:latin typeface="Times New Roman" panose="02020603050405020304" pitchFamily="18" charset="0"/>
                <a:cs typeface="Times New Roman" panose="02020603050405020304" pitchFamily="18" charset="0"/>
              </a:rPr>
              <a:t> </a:t>
            </a:r>
          </a:p>
          <a:p>
            <a:pPr algn="ctr" eaLnBrk="1" hangingPunct="1">
              <a:lnSpc>
                <a:spcPct val="90000"/>
              </a:lnSpc>
            </a:pPr>
            <a:r>
              <a:rPr lang="en-US" altLang="en-US" dirty="0" err="1" smtClean="0">
                <a:latin typeface="Times New Roman" panose="02020603050405020304" pitchFamily="18" charset="0"/>
                <a:cs typeface="Times New Roman" panose="02020603050405020304" pitchFamily="18" charset="0"/>
              </a:rPr>
              <a:t>về</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hoạt</a:t>
            </a:r>
            <a:r>
              <a:rPr lang="en-US" altLang="en-US" dirty="0" smtClean="0">
                <a:latin typeface="Times New Roman" panose="02020603050405020304" pitchFamily="18" charset="0"/>
                <a:cs typeface="Times New Roman" panose="02020603050405020304" pitchFamily="18" charset="0"/>
              </a:rPr>
              <a:t> </a:t>
            </a:r>
          </a:p>
          <a:p>
            <a:pPr algn="ctr" eaLnBrk="1" hangingPunct="1">
              <a:lnSpc>
                <a:spcPct val="90000"/>
              </a:lnSpc>
            </a:pPr>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p>
          <a:p>
            <a:pPr algn="ctr" eaLnBrk="1" hangingPunct="1">
              <a:lnSpc>
                <a:spcPct val="90000"/>
              </a:lnSpc>
            </a:pPr>
            <a:r>
              <a:rPr lang="en-US" altLang="en-US" dirty="0" err="1" smtClean="0">
                <a:latin typeface="Times New Roman" panose="02020603050405020304" pitchFamily="18" charset="0"/>
                <a:cs typeface="Times New Roman" panose="02020603050405020304" pitchFamily="18" charset="0"/>
              </a:rPr>
              <a:t>tính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chất</a:t>
            </a:r>
            <a:endParaRPr lang="en-US" altLang="en-US" dirty="0">
              <a:latin typeface="Times New Roman" panose="02020603050405020304" pitchFamily="18" charset="0"/>
              <a:cs typeface="Times New Roman" panose="02020603050405020304" pitchFamily="18" charset="0"/>
            </a:endParaRPr>
          </a:p>
        </p:txBody>
      </p:sp>
      <p:sp>
        <p:nvSpPr>
          <p:cNvPr id="5138" name="Rectangle 34"/>
          <p:cNvSpPr>
            <a:spLocks noChangeArrowheads="1"/>
          </p:cNvSpPr>
          <p:nvPr/>
        </p:nvSpPr>
        <p:spPr bwMode="auto">
          <a:xfrm>
            <a:off x="3200400" y="2895600"/>
            <a:ext cx="914400" cy="16764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5139" name="Rectangle 35"/>
          <p:cNvSpPr>
            <a:spLocks noChangeArrowheads="1"/>
          </p:cNvSpPr>
          <p:nvPr/>
        </p:nvSpPr>
        <p:spPr bwMode="auto">
          <a:xfrm>
            <a:off x="3200400" y="2819400"/>
            <a:ext cx="914400" cy="1981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latin typeface="Times New Roman" panose="02020603050405020304" pitchFamily="18" charset="0"/>
                <a:cs typeface="Times New Roman" panose="02020603050405020304" pitchFamily="18" charset="0"/>
              </a:rPr>
              <a:t>Trỏ</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hoạt</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p>
          <a:p>
            <a:pPr algn="ctr" eaLnBrk="1" hangingPunct="1"/>
            <a:r>
              <a:rPr lang="en-US" altLang="en-US" dirty="0" err="1">
                <a:latin typeface="Times New Roman" panose="02020603050405020304" pitchFamily="18" charset="0"/>
                <a:cs typeface="Times New Roman" panose="02020603050405020304" pitchFamily="18" charset="0"/>
              </a:rPr>
              <a:t>t</a:t>
            </a:r>
            <a:r>
              <a:rPr lang="en-US" altLang="en-US" dirty="0" err="1" smtClean="0">
                <a:latin typeface="Times New Roman" panose="02020603050405020304" pitchFamily="18" charset="0"/>
                <a:cs typeface="Times New Roman" panose="02020603050405020304" pitchFamily="18" charset="0"/>
              </a:rPr>
              <a:t>ính</a:t>
            </a:r>
            <a:endParaRPr lang="en-US" altLang="en-US" dirty="0" smtClean="0">
              <a:latin typeface="Times New Roman" panose="02020603050405020304" pitchFamily="18" charset="0"/>
              <a:cs typeface="Times New Roman" panose="02020603050405020304" pitchFamily="18" charset="0"/>
            </a:endParaRPr>
          </a:p>
          <a:p>
            <a:pPr algn="ctr" eaLnBrk="1" hangingPunct="1"/>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chất</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5140" name="Rectangle 36"/>
          <p:cNvSpPr>
            <a:spLocks noChangeArrowheads="1"/>
          </p:cNvSpPr>
          <p:nvPr/>
        </p:nvSpPr>
        <p:spPr bwMode="auto">
          <a:xfrm>
            <a:off x="5638800" y="1524000"/>
            <a:ext cx="19812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smtClean="0">
                <a:latin typeface="Times New Roman" panose="02020603050405020304" pitchFamily="18" charset="0"/>
                <a:cs typeface="Times New Roman" panose="02020603050405020304" pitchFamily="18" charset="0"/>
              </a:rPr>
              <a:t>Đại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để</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hỏi</a:t>
            </a:r>
            <a:endParaRPr lang="en-US" altLang="en-US" dirty="0">
              <a:latin typeface="Times New Roman" panose="02020603050405020304" pitchFamily="18" charset="0"/>
              <a:cs typeface="Times New Roman" panose="02020603050405020304" pitchFamily="18" charset="0"/>
            </a:endParaRPr>
          </a:p>
        </p:txBody>
      </p:sp>
      <p:sp>
        <p:nvSpPr>
          <p:cNvPr id="5141" name="Line 38"/>
          <p:cNvSpPr>
            <a:spLocks noChangeShapeType="1"/>
          </p:cNvSpPr>
          <p:nvPr/>
        </p:nvSpPr>
        <p:spPr bwMode="auto">
          <a:xfrm>
            <a:off x="22860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39"/>
          <p:cNvSpPr>
            <a:spLocks noChangeShapeType="1"/>
          </p:cNvSpPr>
          <p:nvPr/>
        </p:nvSpPr>
        <p:spPr bwMode="auto">
          <a:xfrm>
            <a:off x="2286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3" name="Line 40"/>
          <p:cNvSpPr>
            <a:spLocks noChangeShapeType="1"/>
          </p:cNvSpPr>
          <p:nvPr/>
        </p:nvSpPr>
        <p:spPr bwMode="auto">
          <a:xfrm>
            <a:off x="1143000" y="67056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4" name="Line 41"/>
          <p:cNvSpPr>
            <a:spLocks noChangeShapeType="1"/>
          </p:cNvSpPr>
          <p:nvPr/>
        </p:nvSpPr>
        <p:spPr bwMode="auto">
          <a:xfrm>
            <a:off x="8915400" y="12192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45" name="Picture 43"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4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Line 45"/>
          <p:cNvSpPr>
            <a:spLocks noChangeShapeType="1"/>
          </p:cNvSpPr>
          <p:nvPr/>
        </p:nvSpPr>
        <p:spPr bwMode="auto">
          <a:xfrm>
            <a:off x="7620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8" name="Line 46"/>
          <p:cNvSpPr>
            <a:spLocks noChangeShapeType="1"/>
          </p:cNvSpPr>
          <p:nvPr/>
        </p:nvSpPr>
        <p:spPr bwMode="auto">
          <a:xfrm>
            <a:off x="22860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7"/>
          <p:cNvSpPr>
            <a:spLocks noChangeShapeType="1"/>
          </p:cNvSpPr>
          <p:nvPr/>
        </p:nvSpPr>
        <p:spPr bwMode="auto">
          <a:xfrm>
            <a:off x="36576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0" name="Line 48"/>
          <p:cNvSpPr>
            <a:spLocks noChangeShapeType="1"/>
          </p:cNvSpPr>
          <p:nvPr/>
        </p:nvSpPr>
        <p:spPr bwMode="auto">
          <a:xfrm>
            <a:off x="51054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1" name="Line 49"/>
          <p:cNvSpPr>
            <a:spLocks noChangeShapeType="1"/>
          </p:cNvSpPr>
          <p:nvPr/>
        </p:nvSpPr>
        <p:spPr bwMode="auto">
          <a:xfrm>
            <a:off x="64770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52" name="Line 50"/>
          <p:cNvSpPr>
            <a:spLocks noChangeShapeType="1"/>
          </p:cNvSpPr>
          <p:nvPr/>
        </p:nvSpPr>
        <p:spPr bwMode="auto">
          <a:xfrm>
            <a:off x="8001000" y="4800600"/>
            <a:ext cx="0" cy="381000"/>
          </a:xfrm>
          <a:prstGeom prst="line">
            <a:avLst/>
          </a:prstGeom>
          <a:noFill/>
          <a:ln w="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95" name="Rectangle 51"/>
          <p:cNvSpPr>
            <a:spLocks noChangeArrowheads="1"/>
          </p:cNvSpPr>
          <p:nvPr/>
        </p:nvSpPr>
        <p:spPr bwMode="auto">
          <a:xfrm>
            <a:off x="2286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sz="2500" dirty="0" err="1" smtClean="0">
                <a:latin typeface="Times New Roman" panose="02020603050405020304" pitchFamily="18" charset="0"/>
                <a:cs typeface="Times New Roman" panose="02020603050405020304" pitchFamily="18" charset="0"/>
              </a:rPr>
              <a:t>Tôi</a:t>
            </a:r>
            <a:r>
              <a:rPr lang="en-US" altLang="en-US" sz="2500" dirty="0" smtClean="0">
                <a:latin typeface="Times New Roman" panose="02020603050405020304" pitchFamily="18" charset="0"/>
                <a:cs typeface="Times New Roman" panose="02020603050405020304" pitchFamily="18" charset="0"/>
              </a:rPr>
              <a:t>, </a:t>
            </a:r>
          </a:p>
          <a:p>
            <a:pPr algn="ctr" eaLnBrk="1" hangingPunct="1"/>
            <a:r>
              <a:rPr lang="en-US" altLang="en-US" sz="2500" dirty="0" err="1" smtClean="0">
                <a:latin typeface="Times New Roman" panose="02020603050405020304" pitchFamily="18" charset="0"/>
                <a:cs typeface="Times New Roman" panose="02020603050405020304" pitchFamily="18" charset="0"/>
              </a:rPr>
              <a:t>tao</a:t>
            </a:r>
            <a:r>
              <a:rPr lang="en-US" altLang="en-US" sz="2500" dirty="0" smtClean="0">
                <a:latin typeface="Times New Roman" panose="02020603050405020304" pitchFamily="18" charset="0"/>
                <a:cs typeface="Times New Roman" panose="02020603050405020304" pitchFamily="18" charset="0"/>
              </a:rPr>
              <a:t>, </a:t>
            </a:r>
            <a:r>
              <a:rPr lang="en-US" altLang="en-US" sz="2500" dirty="0" err="1" smtClean="0">
                <a:latin typeface="Times New Roman" panose="02020603050405020304" pitchFamily="18" charset="0"/>
                <a:cs typeface="Times New Roman" panose="02020603050405020304" pitchFamily="18" charset="0"/>
              </a:rPr>
              <a:t>tớ</a:t>
            </a:r>
            <a:r>
              <a:rPr lang="en-US" altLang="en-US" sz="2500" dirty="0" smtClean="0">
                <a:latin typeface="Times New Roman" panose="02020603050405020304" pitchFamily="18" charset="0"/>
                <a:cs typeface="Times New Roman" panose="02020603050405020304" pitchFamily="18" charset="0"/>
              </a:rPr>
              <a:t>, </a:t>
            </a:r>
          </a:p>
          <a:p>
            <a:pPr algn="ctr" eaLnBrk="1" hangingPunct="1"/>
            <a:r>
              <a:rPr lang="en-US" altLang="en-US" sz="2500" dirty="0" err="1">
                <a:latin typeface="Times New Roman" panose="02020603050405020304" pitchFamily="18" charset="0"/>
                <a:cs typeface="Times New Roman" panose="02020603050405020304" pitchFamily="18" charset="0"/>
              </a:rPr>
              <a:t>m</a:t>
            </a:r>
            <a:r>
              <a:rPr lang="en-US" altLang="en-US" sz="2500" dirty="0" err="1" smtClean="0">
                <a:latin typeface="Times New Roman" panose="02020603050405020304" pitchFamily="18" charset="0"/>
                <a:cs typeface="Times New Roman" panose="02020603050405020304" pitchFamily="18" charset="0"/>
              </a:rPr>
              <a:t>ày</a:t>
            </a:r>
            <a:r>
              <a:rPr lang="en-US" altLang="en-US" sz="2500" dirty="0" smtClean="0">
                <a:latin typeface="Times New Roman" panose="02020603050405020304" pitchFamily="18" charset="0"/>
                <a:cs typeface="Times New Roman" panose="02020603050405020304" pitchFamily="18" charset="0"/>
              </a:rPr>
              <a:t>…</a:t>
            </a:r>
            <a:endParaRPr lang="en-US" altLang="en-US" sz="2500" dirty="0">
              <a:latin typeface="Times New Roman" panose="02020603050405020304" pitchFamily="18" charset="0"/>
              <a:cs typeface="Times New Roman" panose="02020603050405020304" pitchFamily="18" charset="0"/>
            </a:endParaRPr>
          </a:p>
        </p:txBody>
      </p:sp>
      <p:sp>
        <p:nvSpPr>
          <p:cNvPr id="31796" name="Rectangle 52"/>
          <p:cNvSpPr>
            <a:spLocks noChangeArrowheads="1"/>
          </p:cNvSpPr>
          <p:nvPr/>
        </p:nvSpPr>
        <p:spPr bwMode="auto">
          <a:xfrm>
            <a:off x="17526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sz="2500" dirty="0" err="1" smtClean="0">
                <a:latin typeface="Times New Roman" panose="02020603050405020304" pitchFamily="18" charset="0"/>
                <a:cs typeface="Times New Roman" panose="02020603050405020304" pitchFamily="18" charset="0"/>
              </a:rPr>
              <a:t>bấy</a:t>
            </a:r>
            <a:r>
              <a:rPr lang="en-US" altLang="en-US" sz="2500" dirty="0" smtClean="0">
                <a:latin typeface="Times New Roman" panose="02020603050405020304" pitchFamily="18" charset="0"/>
                <a:cs typeface="Times New Roman" panose="02020603050405020304" pitchFamily="18" charset="0"/>
              </a:rPr>
              <a:t>,</a:t>
            </a:r>
          </a:p>
          <a:p>
            <a:pPr algn="ctr" eaLnBrk="1" hangingPunct="1"/>
            <a:r>
              <a:rPr lang="en-US" altLang="en-US" sz="2500" dirty="0" smtClean="0">
                <a:latin typeface="Times New Roman" panose="02020603050405020304" pitchFamily="18" charset="0"/>
                <a:cs typeface="Times New Roman" panose="02020603050405020304" pitchFamily="18" charset="0"/>
              </a:rPr>
              <a:t> </a:t>
            </a:r>
            <a:r>
              <a:rPr lang="en-US" altLang="en-US" sz="2500" dirty="0" err="1" smtClean="0">
                <a:latin typeface="Times New Roman" panose="02020603050405020304" pitchFamily="18" charset="0"/>
                <a:cs typeface="Times New Roman" panose="02020603050405020304" pitchFamily="18" charset="0"/>
              </a:rPr>
              <a:t>bấy</a:t>
            </a:r>
            <a:endParaRPr lang="en-US" altLang="en-US" sz="2500" dirty="0" smtClean="0">
              <a:latin typeface="Times New Roman" panose="02020603050405020304" pitchFamily="18" charset="0"/>
              <a:cs typeface="Times New Roman" panose="02020603050405020304" pitchFamily="18" charset="0"/>
            </a:endParaRPr>
          </a:p>
          <a:p>
            <a:pPr algn="ctr" eaLnBrk="1" hangingPunct="1"/>
            <a:r>
              <a:rPr lang="en-US" altLang="en-US" sz="2500" dirty="0" smtClean="0">
                <a:latin typeface="Times New Roman" panose="02020603050405020304" pitchFamily="18" charset="0"/>
                <a:cs typeface="Times New Roman" panose="02020603050405020304" pitchFamily="18" charset="0"/>
              </a:rPr>
              <a:t> </a:t>
            </a:r>
            <a:r>
              <a:rPr lang="en-US" altLang="en-US" sz="2500" dirty="0" err="1" smtClean="0">
                <a:latin typeface="Times New Roman" panose="02020603050405020304" pitchFamily="18" charset="0"/>
                <a:cs typeface="Times New Roman" panose="02020603050405020304" pitchFamily="18" charset="0"/>
              </a:rPr>
              <a:t>nhiêu</a:t>
            </a:r>
            <a:r>
              <a:rPr lang="en-US" altLang="en-US" sz="2500" dirty="0" smtClean="0"/>
              <a:t>.</a:t>
            </a:r>
            <a:endParaRPr lang="en-US" altLang="en-US" sz="2500" dirty="0"/>
          </a:p>
        </p:txBody>
      </p:sp>
      <p:sp>
        <p:nvSpPr>
          <p:cNvPr id="31797" name="Rectangle 53"/>
          <p:cNvSpPr>
            <a:spLocks noChangeArrowheads="1"/>
          </p:cNvSpPr>
          <p:nvPr/>
        </p:nvSpPr>
        <p:spPr bwMode="auto">
          <a:xfrm>
            <a:off x="31242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sz="2500" dirty="0" err="1" smtClean="0">
                <a:latin typeface="Times New Roman" panose="02020603050405020304" pitchFamily="18" charset="0"/>
                <a:cs typeface="Times New Roman" panose="02020603050405020304" pitchFamily="18" charset="0"/>
              </a:rPr>
              <a:t>vậy</a:t>
            </a:r>
            <a:r>
              <a:rPr lang="en-US" altLang="en-US" sz="2500" dirty="0" smtClean="0">
                <a:latin typeface="Times New Roman" panose="02020603050405020304" pitchFamily="18" charset="0"/>
                <a:cs typeface="Times New Roman" panose="02020603050405020304" pitchFamily="18" charset="0"/>
              </a:rPr>
              <a:t>, </a:t>
            </a:r>
          </a:p>
          <a:p>
            <a:pPr algn="ctr" eaLnBrk="1" hangingPunct="1"/>
            <a:r>
              <a:rPr lang="en-US" altLang="en-US" sz="2500" dirty="0" err="1" smtClean="0">
                <a:latin typeface="Times New Roman" panose="02020603050405020304" pitchFamily="18" charset="0"/>
                <a:cs typeface="Times New Roman" panose="02020603050405020304" pitchFamily="18" charset="0"/>
              </a:rPr>
              <a:t>thế</a:t>
            </a:r>
            <a:endParaRPr lang="en-US" altLang="en-US" sz="2500" dirty="0">
              <a:latin typeface="Times New Roman" panose="02020603050405020304" pitchFamily="18" charset="0"/>
              <a:cs typeface="Times New Roman" panose="02020603050405020304" pitchFamily="18" charset="0"/>
            </a:endParaRPr>
          </a:p>
        </p:txBody>
      </p:sp>
      <p:sp>
        <p:nvSpPr>
          <p:cNvPr id="31798" name="Rectangle 54"/>
          <p:cNvSpPr>
            <a:spLocks noChangeArrowheads="1"/>
          </p:cNvSpPr>
          <p:nvPr/>
        </p:nvSpPr>
        <p:spPr bwMode="auto">
          <a:xfrm>
            <a:off x="45720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a:latin typeface="Times New Roman" panose="02020603050405020304" pitchFamily="18" charset="0"/>
                <a:cs typeface="Times New Roman" panose="02020603050405020304" pitchFamily="18" charset="0"/>
              </a:rPr>
              <a:t>ai</a:t>
            </a:r>
            <a:r>
              <a:rPr lang="en-US" altLang="en-US" dirty="0">
                <a:latin typeface="Times New Roman" panose="02020603050405020304" pitchFamily="18" charset="0"/>
                <a:cs typeface="Times New Roman" panose="02020603050405020304" pitchFamily="18" charset="0"/>
              </a:rPr>
              <a:t>, </a:t>
            </a:r>
          </a:p>
          <a:p>
            <a:pPr algn="ctr" eaLnBrk="1" hangingPunct="1"/>
            <a:r>
              <a:rPr lang="en-US" altLang="en-US" dirty="0" err="1" smtClean="0">
                <a:latin typeface="Times New Roman" panose="02020603050405020304" pitchFamily="18" charset="0"/>
                <a:cs typeface="Times New Roman" panose="02020603050405020304" pitchFamily="18" charset="0"/>
              </a:rPr>
              <a:t>gì</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31799" name="Rectangle 55"/>
          <p:cNvSpPr>
            <a:spLocks noChangeArrowheads="1"/>
          </p:cNvSpPr>
          <p:nvPr/>
        </p:nvSpPr>
        <p:spPr bwMode="auto">
          <a:xfrm>
            <a:off x="59436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sz="2500" dirty="0" err="1">
                <a:latin typeface="Times New Roman" panose="02020603050405020304" pitchFamily="18" charset="0"/>
                <a:cs typeface="Times New Roman" panose="02020603050405020304" pitchFamily="18" charset="0"/>
              </a:rPr>
              <a:t>bao</a:t>
            </a:r>
            <a:r>
              <a:rPr lang="en-US" altLang="en-US" sz="2500" dirty="0">
                <a:latin typeface="Times New Roman" panose="02020603050405020304" pitchFamily="18" charset="0"/>
                <a:cs typeface="Times New Roman" panose="02020603050405020304" pitchFamily="18" charset="0"/>
              </a:rPr>
              <a:t> </a:t>
            </a:r>
          </a:p>
          <a:p>
            <a:pPr algn="ctr" eaLnBrk="1" hangingPunct="1"/>
            <a:r>
              <a:rPr lang="en-US" altLang="en-US" sz="2500" dirty="0" err="1">
                <a:latin typeface="Times New Roman" panose="02020603050405020304" pitchFamily="18" charset="0"/>
                <a:cs typeface="Times New Roman" panose="02020603050405020304" pitchFamily="18" charset="0"/>
              </a:rPr>
              <a:t>n</a:t>
            </a:r>
            <a:r>
              <a:rPr lang="en-US" altLang="en-US" sz="2500" dirty="0" err="1" smtClean="0">
                <a:latin typeface="Times New Roman" panose="02020603050405020304" pitchFamily="18" charset="0"/>
                <a:cs typeface="Times New Roman" panose="02020603050405020304" pitchFamily="18" charset="0"/>
              </a:rPr>
              <a:t>hiêu</a:t>
            </a:r>
            <a:endParaRPr lang="en-US" altLang="en-US" sz="2500" dirty="0" smtClean="0">
              <a:latin typeface="Times New Roman" panose="02020603050405020304" pitchFamily="18" charset="0"/>
              <a:cs typeface="Times New Roman" panose="02020603050405020304" pitchFamily="18" charset="0"/>
            </a:endParaRPr>
          </a:p>
          <a:p>
            <a:pPr algn="ctr" eaLnBrk="1" hangingPunct="1"/>
            <a:r>
              <a:rPr lang="en-US" altLang="en-US" sz="2500" dirty="0" smtClean="0">
                <a:latin typeface="Times New Roman" panose="02020603050405020304" pitchFamily="18" charset="0"/>
                <a:cs typeface="Times New Roman" panose="02020603050405020304" pitchFamily="18" charset="0"/>
              </a:rPr>
              <a:t> </a:t>
            </a:r>
            <a:r>
              <a:rPr lang="en-US" altLang="en-US" sz="2500" dirty="0" err="1" smtClean="0">
                <a:latin typeface="Times New Roman" panose="02020603050405020304" pitchFamily="18" charset="0"/>
                <a:cs typeface="Times New Roman" panose="02020603050405020304" pitchFamily="18" charset="0"/>
              </a:rPr>
              <a:t>mấy</a:t>
            </a:r>
            <a:endParaRPr lang="en-US" altLang="en-US" sz="2500" dirty="0">
              <a:latin typeface="Times New Roman" panose="02020603050405020304" pitchFamily="18" charset="0"/>
              <a:cs typeface="Times New Roman" panose="02020603050405020304" pitchFamily="18" charset="0"/>
            </a:endParaRPr>
          </a:p>
        </p:txBody>
      </p:sp>
      <p:sp>
        <p:nvSpPr>
          <p:cNvPr id="31800" name="Rectangle 56"/>
          <p:cNvSpPr>
            <a:spLocks noChangeArrowheads="1"/>
          </p:cNvSpPr>
          <p:nvPr/>
        </p:nvSpPr>
        <p:spPr bwMode="auto">
          <a:xfrm>
            <a:off x="7467600" y="5181600"/>
            <a:ext cx="1066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sz="2500" dirty="0" err="1">
                <a:latin typeface="Times New Roman" panose="02020603050405020304" pitchFamily="18" charset="0"/>
                <a:cs typeface="Times New Roman" panose="02020603050405020304" pitchFamily="18" charset="0"/>
              </a:rPr>
              <a:t>sao</a:t>
            </a:r>
            <a:r>
              <a:rPr lang="en-US" altLang="en-US" sz="2500" dirty="0">
                <a:latin typeface="Times New Roman" panose="02020603050405020304" pitchFamily="18" charset="0"/>
                <a:cs typeface="Times New Roman" panose="02020603050405020304" pitchFamily="18" charset="0"/>
              </a:rPr>
              <a:t>, </a:t>
            </a:r>
          </a:p>
          <a:p>
            <a:pPr algn="ctr" eaLnBrk="1" hangingPunct="1"/>
            <a:r>
              <a:rPr lang="en-US" altLang="en-US" sz="2500" dirty="0" err="1">
                <a:latin typeface="Times New Roman" panose="02020603050405020304" pitchFamily="18" charset="0"/>
                <a:cs typeface="Times New Roman" panose="02020603050405020304" pitchFamily="18" charset="0"/>
              </a:rPr>
              <a:t>t</a:t>
            </a:r>
            <a:r>
              <a:rPr lang="en-US" altLang="en-US" sz="2500" dirty="0" err="1" smtClean="0">
                <a:latin typeface="Times New Roman" panose="02020603050405020304" pitchFamily="18" charset="0"/>
                <a:cs typeface="Times New Roman" panose="02020603050405020304" pitchFamily="18" charset="0"/>
              </a:rPr>
              <a:t>hế</a:t>
            </a:r>
            <a:r>
              <a:rPr lang="en-US" altLang="en-US" sz="2500" dirty="0" smtClean="0">
                <a:latin typeface="Times New Roman" panose="02020603050405020304" pitchFamily="18" charset="0"/>
                <a:cs typeface="Times New Roman" panose="02020603050405020304" pitchFamily="18" charset="0"/>
              </a:rPr>
              <a:t>, </a:t>
            </a:r>
          </a:p>
          <a:p>
            <a:pPr algn="ctr" eaLnBrk="1" hangingPunct="1"/>
            <a:r>
              <a:rPr lang="en-US" altLang="en-US" sz="2500" dirty="0" err="1" smtClean="0">
                <a:latin typeface="Times New Roman" panose="02020603050405020304" pitchFamily="18" charset="0"/>
                <a:cs typeface="Times New Roman" panose="02020603050405020304" pitchFamily="18" charset="0"/>
              </a:rPr>
              <a:t>nào</a:t>
            </a:r>
            <a:endParaRPr lang="en-US" altLang="en-US" sz="2500" dirty="0">
              <a:latin typeface="Times New Roman" panose="02020603050405020304" pitchFamily="18" charset="0"/>
              <a:cs typeface="Times New Roman" panose="02020603050405020304" pitchFamily="18" charset="0"/>
            </a:endParaRPr>
          </a:p>
        </p:txBody>
      </p:sp>
      <p:sp>
        <p:nvSpPr>
          <p:cNvPr id="39" name="AutoShape 51"/>
          <p:cNvSpPr>
            <a:spLocks noChangeArrowheads="1"/>
          </p:cNvSpPr>
          <p:nvPr/>
        </p:nvSpPr>
        <p:spPr bwMode="auto">
          <a:xfrm>
            <a:off x="775952" y="453980"/>
            <a:ext cx="1676400"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ĐẠI TỪ</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860153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1795">
                                            <p:txEl>
                                              <p:pRg st="0" end="0"/>
                                            </p:txEl>
                                          </p:spTgt>
                                        </p:tgtEl>
                                        <p:attrNameLst>
                                          <p:attrName>style.visibility</p:attrName>
                                        </p:attrNameLst>
                                      </p:cBhvr>
                                      <p:to>
                                        <p:strVal val="visible"/>
                                      </p:to>
                                    </p:set>
                                    <p:animEffect transition="in" filter="barn(inHorizontal)">
                                      <p:cBhvr>
                                        <p:cTn id="7" dur="500"/>
                                        <p:tgtEl>
                                          <p:spTgt spid="31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1795">
                                            <p:txEl>
                                              <p:pRg st="1" end="1"/>
                                            </p:txEl>
                                          </p:spTgt>
                                        </p:tgtEl>
                                        <p:attrNameLst>
                                          <p:attrName>style.visibility</p:attrName>
                                        </p:attrNameLst>
                                      </p:cBhvr>
                                      <p:to>
                                        <p:strVal val="visible"/>
                                      </p:to>
                                    </p:set>
                                    <p:animEffect transition="in" filter="barn(inHorizontal)">
                                      <p:cBhvr>
                                        <p:cTn id="12" dur="500"/>
                                        <p:tgtEl>
                                          <p:spTgt spid="31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31795">
                                            <p:txEl>
                                              <p:pRg st="2" end="2"/>
                                            </p:txEl>
                                          </p:spTgt>
                                        </p:tgtEl>
                                        <p:attrNameLst>
                                          <p:attrName>style.visibility</p:attrName>
                                        </p:attrNameLst>
                                      </p:cBhvr>
                                      <p:to>
                                        <p:strVal val="visible"/>
                                      </p:to>
                                    </p:set>
                                    <p:animEffect transition="in" filter="barn(inHorizontal)">
                                      <p:cBhvr>
                                        <p:cTn id="17" dur="500"/>
                                        <p:tgtEl>
                                          <p:spTgt spid="31795">
                                            <p:txEl>
                                              <p:pRg st="2" end="2"/>
                                            </p:txEl>
                                          </p:spTgt>
                                        </p:tgtEl>
                                      </p:cBhvr>
                                    </p:animEffect>
                                  </p:childTnLst>
                                </p:cTn>
                              </p:par>
                              <p:par>
                                <p:cTn id="18" presetID="16" presetClass="entr" presetSubtype="26" fill="hold" nodeType="withEffect">
                                  <p:stCondLst>
                                    <p:cond delay="0"/>
                                  </p:stCondLst>
                                  <p:childTnLst>
                                    <p:set>
                                      <p:cBhvr>
                                        <p:cTn id="19" dur="1" fill="hold">
                                          <p:stCondLst>
                                            <p:cond delay="0"/>
                                          </p:stCondLst>
                                        </p:cTn>
                                        <p:tgtEl>
                                          <p:spTgt spid="31796">
                                            <p:txEl>
                                              <p:pRg st="0" end="0"/>
                                            </p:txEl>
                                          </p:spTgt>
                                        </p:tgtEl>
                                        <p:attrNameLst>
                                          <p:attrName>style.visibility</p:attrName>
                                        </p:attrNameLst>
                                      </p:cBhvr>
                                      <p:to>
                                        <p:strVal val="visible"/>
                                      </p:to>
                                    </p:set>
                                    <p:animEffect transition="in" filter="barn(inHorizontal)">
                                      <p:cBhvr>
                                        <p:cTn id="20" dur="500"/>
                                        <p:tgtEl>
                                          <p:spTgt spid="31796">
                                            <p:txEl>
                                              <p:pRg st="0" end="0"/>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31796">
                                            <p:txEl>
                                              <p:pRg st="1" end="1"/>
                                            </p:txEl>
                                          </p:spTgt>
                                        </p:tgtEl>
                                        <p:attrNameLst>
                                          <p:attrName>style.visibility</p:attrName>
                                        </p:attrNameLst>
                                      </p:cBhvr>
                                      <p:to>
                                        <p:strVal val="visible"/>
                                      </p:to>
                                    </p:set>
                                    <p:animEffect transition="in" filter="barn(inHorizontal)">
                                      <p:cBhvr>
                                        <p:cTn id="23" dur="500"/>
                                        <p:tgtEl>
                                          <p:spTgt spid="31796">
                                            <p:txEl>
                                              <p:pRg st="1" end="1"/>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31796">
                                            <p:txEl>
                                              <p:pRg st="2" end="2"/>
                                            </p:txEl>
                                          </p:spTgt>
                                        </p:tgtEl>
                                        <p:attrNameLst>
                                          <p:attrName>style.visibility</p:attrName>
                                        </p:attrNameLst>
                                      </p:cBhvr>
                                      <p:to>
                                        <p:strVal val="visible"/>
                                      </p:to>
                                    </p:set>
                                    <p:animEffect transition="in" filter="barn(inHorizontal)">
                                      <p:cBhvr>
                                        <p:cTn id="26" dur="500"/>
                                        <p:tgtEl>
                                          <p:spTgt spid="31796">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31797">
                                            <p:txEl>
                                              <p:pRg st="0" end="0"/>
                                            </p:txEl>
                                          </p:spTgt>
                                        </p:tgtEl>
                                        <p:attrNameLst>
                                          <p:attrName>style.visibility</p:attrName>
                                        </p:attrNameLst>
                                      </p:cBhvr>
                                      <p:to>
                                        <p:strVal val="visible"/>
                                      </p:to>
                                    </p:set>
                                    <p:animEffect transition="in" filter="barn(inHorizontal)">
                                      <p:cBhvr>
                                        <p:cTn id="29" dur="500"/>
                                        <p:tgtEl>
                                          <p:spTgt spid="31797">
                                            <p:txEl>
                                              <p:pRg st="0" end="0"/>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31797">
                                            <p:txEl>
                                              <p:pRg st="1" end="1"/>
                                            </p:txEl>
                                          </p:spTgt>
                                        </p:tgtEl>
                                        <p:attrNameLst>
                                          <p:attrName>style.visibility</p:attrName>
                                        </p:attrNameLst>
                                      </p:cBhvr>
                                      <p:to>
                                        <p:strVal val="visible"/>
                                      </p:to>
                                    </p:set>
                                    <p:animEffect transition="in" filter="barn(inHorizontal)">
                                      <p:cBhvr>
                                        <p:cTn id="32" dur="500"/>
                                        <p:tgtEl>
                                          <p:spTgt spid="31797">
                                            <p:txEl>
                                              <p:pRg st="1" end="1"/>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31798">
                                            <p:txEl>
                                              <p:pRg st="0" end="0"/>
                                            </p:txEl>
                                          </p:spTgt>
                                        </p:tgtEl>
                                        <p:attrNameLst>
                                          <p:attrName>style.visibility</p:attrName>
                                        </p:attrNameLst>
                                      </p:cBhvr>
                                      <p:to>
                                        <p:strVal val="visible"/>
                                      </p:to>
                                    </p:set>
                                    <p:animEffect transition="in" filter="barn(inHorizontal)">
                                      <p:cBhvr>
                                        <p:cTn id="35" dur="500"/>
                                        <p:tgtEl>
                                          <p:spTgt spid="31798">
                                            <p:txEl>
                                              <p:pRg st="0" end="0"/>
                                            </p:txEl>
                                          </p:spTgt>
                                        </p:tgtEl>
                                      </p:cBhvr>
                                    </p:animEffect>
                                  </p:childTnLst>
                                </p:cTn>
                              </p:par>
                              <p:par>
                                <p:cTn id="36" presetID="16" presetClass="entr" presetSubtype="26" fill="hold" nodeType="withEffect">
                                  <p:stCondLst>
                                    <p:cond delay="0"/>
                                  </p:stCondLst>
                                  <p:childTnLst>
                                    <p:set>
                                      <p:cBhvr>
                                        <p:cTn id="37" dur="1" fill="hold">
                                          <p:stCondLst>
                                            <p:cond delay="0"/>
                                          </p:stCondLst>
                                        </p:cTn>
                                        <p:tgtEl>
                                          <p:spTgt spid="31798">
                                            <p:txEl>
                                              <p:pRg st="1" end="1"/>
                                            </p:txEl>
                                          </p:spTgt>
                                        </p:tgtEl>
                                        <p:attrNameLst>
                                          <p:attrName>style.visibility</p:attrName>
                                        </p:attrNameLst>
                                      </p:cBhvr>
                                      <p:to>
                                        <p:strVal val="visible"/>
                                      </p:to>
                                    </p:set>
                                    <p:animEffect transition="in" filter="barn(inHorizontal)">
                                      <p:cBhvr>
                                        <p:cTn id="38" dur="500"/>
                                        <p:tgtEl>
                                          <p:spTgt spid="31798">
                                            <p:txEl>
                                              <p:pRg st="1" end="1"/>
                                            </p:txEl>
                                          </p:spTgt>
                                        </p:tgtEl>
                                      </p:cBhvr>
                                    </p:animEffect>
                                  </p:childTnLst>
                                </p:cTn>
                              </p:par>
                              <p:par>
                                <p:cTn id="39" presetID="16" presetClass="entr" presetSubtype="26" fill="hold" nodeType="withEffect">
                                  <p:stCondLst>
                                    <p:cond delay="0"/>
                                  </p:stCondLst>
                                  <p:childTnLst>
                                    <p:set>
                                      <p:cBhvr>
                                        <p:cTn id="40" dur="1" fill="hold">
                                          <p:stCondLst>
                                            <p:cond delay="0"/>
                                          </p:stCondLst>
                                        </p:cTn>
                                        <p:tgtEl>
                                          <p:spTgt spid="31799">
                                            <p:txEl>
                                              <p:pRg st="0" end="0"/>
                                            </p:txEl>
                                          </p:spTgt>
                                        </p:tgtEl>
                                        <p:attrNameLst>
                                          <p:attrName>style.visibility</p:attrName>
                                        </p:attrNameLst>
                                      </p:cBhvr>
                                      <p:to>
                                        <p:strVal val="visible"/>
                                      </p:to>
                                    </p:set>
                                    <p:animEffect transition="in" filter="barn(inHorizontal)">
                                      <p:cBhvr>
                                        <p:cTn id="41" dur="500"/>
                                        <p:tgtEl>
                                          <p:spTgt spid="31799">
                                            <p:txEl>
                                              <p:pRg st="0" end="0"/>
                                            </p:txEl>
                                          </p:spTgt>
                                        </p:tgtEl>
                                      </p:cBhvr>
                                    </p:animEffect>
                                  </p:childTnLst>
                                </p:cTn>
                              </p:par>
                              <p:par>
                                <p:cTn id="42" presetID="16" presetClass="entr" presetSubtype="26" fill="hold" nodeType="withEffect">
                                  <p:stCondLst>
                                    <p:cond delay="0"/>
                                  </p:stCondLst>
                                  <p:childTnLst>
                                    <p:set>
                                      <p:cBhvr>
                                        <p:cTn id="43" dur="1" fill="hold">
                                          <p:stCondLst>
                                            <p:cond delay="0"/>
                                          </p:stCondLst>
                                        </p:cTn>
                                        <p:tgtEl>
                                          <p:spTgt spid="31799">
                                            <p:txEl>
                                              <p:pRg st="1" end="1"/>
                                            </p:txEl>
                                          </p:spTgt>
                                        </p:tgtEl>
                                        <p:attrNameLst>
                                          <p:attrName>style.visibility</p:attrName>
                                        </p:attrNameLst>
                                      </p:cBhvr>
                                      <p:to>
                                        <p:strVal val="visible"/>
                                      </p:to>
                                    </p:set>
                                    <p:animEffect transition="in" filter="barn(inHorizontal)">
                                      <p:cBhvr>
                                        <p:cTn id="44" dur="500"/>
                                        <p:tgtEl>
                                          <p:spTgt spid="31799">
                                            <p:txEl>
                                              <p:pRg st="1" end="1"/>
                                            </p:txEl>
                                          </p:spTgt>
                                        </p:tgtEl>
                                      </p:cBhvr>
                                    </p:animEffect>
                                  </p:childTnLst>
                                </p:cTn>
                              </p:par>
                              <p:par>
                                <p:cTn id="45" presetID="16" presetClass="entr" presetSubtype="26" fill="hold" nodeType="withEffect">
                                  <p:stCondLst>
                                    <p:cond delay="0"/>
                                  </p:stCondLst>
                                  <p:childTnLst>
                                    <p:set>
                                      <p:cBhvr>
                                        <p:cTn id="46" dur="1" fill="hold">
                                          <p:stCondLst>
                                            <p:cond delay="0"/>
                                          </p:stCondLst>
                                        </p:cTn>
                                        <p:tgtEl>
                                          <p:spTgt spid="31799">
                                            <p:txEl>
                                              <p:pRg st="2" end="2"/>
                                            </p:txEl>
                                          </p:spTgt>
                                        </p:tgtEl>
                                        <p:attrNameLst>
                                          <p:attrName>style.visibility</p:attrName>
                                        </p:attrNameLst>
                                      </p:cBhvr>
                                      <p:to>
                                        <p:strVal val="visible"/>
                                      </p:to>
                                    </p:set>
                                    <p:animEffect transition="in" filter="barn(inHorizontal)">
                                      <p:cBhvr>
                                        <p:cTn id="47" dur="500"/>
                                        <p:tgtEl>
                                          <p:spTgt spid="31799">
                                            <p:txEl>
                                              <p:pRg st="2" end="2"/>
                                            </p:txEl>
                                          </p:spTgt>
                                        </p:tgtEl>
                                      </p:cBhvr>
                                    </p:animEffect>
                                  </p:childTnLst>
                                </p:cTn>
                              </p:par>
                              <p:par>
                                <p:cTn id="48" presetID="16" presetClass="entr" presetSubtype="26" fill="hold" nodeType="withEffect">
                                  <p:stCondLst>
                                    <p:cond delay="0"/>
                                  </p:stCondLst>
                                  <p:childTnLst>
                                    <p:set>
                                      <p:cBhvr>
                                        <p:cTn id="49" dur="1" fill="hold">
                                          <p:stCondLst>
                                            <p:cond delay="0"/>
                                          </p:stCondLst>
                                        </p:cTn>
                                        <p:tgtEl>
                                          <p:spTgt spid="31800">
                                            <p:txEl>
                                              <p:pRg st="0" end="0"/>
                                            </p:txEl>
                                          </p:spTgt>
                                        </p:tgtEl>
                                        <p:attrNameLst>
                                          <p:attrName>style.visibility</p:attrName>
                                        </p:attrNameLst>
                                      </p:cBhvr>
                                      <p:to>
                                        <p:strVal val="visible"/>
                                      </p:to>
                                    </p:set>
                                    <p:animEffect transition="in" filter="barn(inHorizontal)">
                                      <p:cBhvr>
                                        <p:cTn id="50" dur="500"/>
                                        <p:tgtEl>
                                          <p:spTgt spid="31800">
                                            <p:txEl>
                                              <p:pRg st="0" end="0"/>
                                            </p:txEl>
                                          </p:spTgt>
                                        </p:tgtEl>
                                      </p:cBhvr>
                                    </p:animEffect>
                                  </p:childTnLst>
                                </p:cTn>
                              </p:par>
                              <p:par>
                                <p:cTn id="51" presetID="16" presetClass="entr" presetSubtype="26" fill="hold" nodeType="withEffect">
                                  <p:stCondLst>
                                    <p:cond delay="0"/>
                                  </p:stCondLst>
                                  <p:childTnLst>
                                    <p:set>
                                      <p:cBhvr>
                                        <p:cTn id="52" dur="1" fill="hold">
                                          <p:stCondLst>
                                            <p:cond delay="0"/>
                                          </p:stCondLst>
                                        </p:cTn>
                                        <p:tgtEl>
                                          <p:spTgt spid="31800">
                                            <p:txEl>
                                              <p:pRg st="1" end="1"/>
                                            </p:txEl>
                                          </p:spTgt>
                                        </p:tgtEl>
                                        <p:attrNameLst>
                                          <p:attrName>style.visibility</p:attrName>
                                        </p:attrNameLst>
                                      </p:cBhvr>
                                      <p:to>
                                        <p:strVal val="visible"/>
                                      </p:to>
                                    </p:set>
                                    <p:animEffect transition="in" filter="barn(inHorizontal)">
                                      <p:cBhvr>
                                        <p:cTn id="53" dur="500"/>
                                        <p:tgtEl>
                                          <p:spTgt spid="31800">
                                            <p:txEl>
                                              <p:pRg st="1" end="1"/>
                                            </p:txEl>
                                          </p:spTgt>
                                        </p:tgtEl>
                                      </p:cBhvr>
                                    </p:animEffect>
                                  </p:childTnLst>
                                </p:cTn>
                              </p:par>
                              <p:par>
                                <p:cTn id="54" presetID="16" presetClass="entr" presetSubtype="26" fill="hold" nodeType="withEffect">
                                  <p:stCondLst>
                                    <p:cond delay="0"/>
                                  </p:stCondLst>
                                  <p:childTnLst>
                                    <p:set>
                                      <p:cBhvr>
                                        <p:cTn id="55" dur="1" fill="hold">
                                          <p:stCondLst>
                                            <p:cond delay="0"/>
                                          </p:stCondLst>
                                        </p:cTn>
                                        <p:tgtEl>
                                          <p:spTgt spid="31800">
                                            <p:txEl>
                                              <p:pRg st="2" end="2"/>
                                            </p:txEl>
                                          </p:spTgt>
                                        </p:tgtEl>
                                        <p:attrNameLst>
                                          <p:attrName>style.visibility</p:attrName>
                                        </p:attrNameLst>
                                      </p:cBhvr>
                                      <p:to>
                                        <p:strVal val="visible"/>
                                      </p:to>
                                    </p:set>
                                    <p:animEffect transition="in" filter="barn(inHorizontal)">
                                      <p:cBhvr>
                                        <p:cTn id="56" dur="500"/>
                                        <p:tgtEl>
                                          <p:spTgt spid="318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2"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 name="Line 5"/>
          <p:cNvSpPr>
            <a:spLocks noChangeShapeType="1"/>
          </p:cNvSpPr>
          <p:nvPr/>
        </p:nvSpPr>
        <p:spPr bwMode="auto">
          <a:xfrm>
            <a:off x="1143000" y="67818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74"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18"/>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19"/>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20"/>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21"/>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Line 22"/>
          <p:cNvSpPr>
            <a:spLocks noChangeShapeType="1"/>
          </p:cNvSpPr>
          <p:nvPr/>
        </p:nvSpPr>
        <p:spPr bwMode="auto">
          <a:xfrm>
            <a:off x="228600" y="149225"/>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23"/>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24"/>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25"/>
          <p:cNvSpPr>
            <a:spLocks noChangeShapeType="1"/>
          </p:cNvSpPr>
          <p:nvPr/>
        </p:nvSpPr>
        <p:spPr bwMode="auto">
          <a:xfrm>
            <a:off x="8915400" y="1222375"/>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26"/>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27"/>
          <p:cNvSpPr>
            <a:spLocks noChangeShapeType="1"/>
          </p:cNvSpPr>
          <p:nvPr/>
        </p:nvSpPr>
        <p:spPr bwMode="auto">
          <a:xfrm>
            <a:off x="8915400" y="1069975"/>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28"/>
          <p:cNvSpPr>
            <a:spLocks noChangeShapeType="1"/>
          </p:cNvSpPr>
          <p:nvPr/>
        </p:nvSpPr>
        <p:spPr bwMode="auto">
          <a:xfrm>
            <a:off x="2286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7" name="Line 29"/>
          <p:cNvSpPr>
            <a:spLocks noChangeShapeType="1"/>
          </p:cNvSpPr>
          <p:nvPr/>
        </p:nvSpPr>
        <p:spPr bwMode="auto">
          <a:xfrm>
            <a:off x="8915400" y="10668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30"/>
          <p:cNvSpPr>
            <a:spLocks noChangeShapeType="1"/>
          </p:cNvSpPr>
          <p:nvPr/>
        </p:nvSpPr>
        <p:spPr bwMode="auto">
          <a:xfrm>
            <a:off x="228600" y="-155575"/>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9" name="Line 31"/>
          <p:cNvSpPr>
            <a:spLocks noChangeShapeType="1"/>
          </p:cNvSpPr>
          <p:nvPr/>
        </p:nvSpPr>
        <p:spPr bwMode="auto">
          <a:xfrm>
            <a:off x="8915400" y="1063625"/>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0" name="Line 32"/>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34"/>
          <p:cNvSpPr>
            <a:spLocks noChangeShapeType="1"/>
          </p:cNvSpPr>
          <p:nvPr/>
        </p:nvSpPr>
        <p:spPr bwMode="auto">
          <a:xfrm>
            <a:off x="228600" y="-109538"/>
            <a:ext cx="0" cy="5638801"/>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35"/>
          <p:cNvSpPr>
            <a:spLocks noChangeShapeType="1"/>
          </p:cNvSpPr>
          <p:nvPr/>
        </p:nvSpPr>
        <p:spPr bwMode="auto">
          <a:xfrm>
            <a:off x="8915400" y="10668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37"/>
          <p:cNvSpPr>
            <a:spLocks noChangeShapeType="1"/>
          </p:cNvSpPr>
          <p:nvPr/>
        </p:nvSpPr>
        <p:spPr bwMode="auto">
          <a:xfrm>
            <a:off x="228600" y="-106363"/>
            <a:ext cx="0" cy="5638801"/>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38"/>
          <p:cNvSpPr>
            <a:spLocks noChangeShapeType="1"/>
          </p:cNvSpPr>
          <p:nvPr/>
        </p:nvSpPr>
        <p:spPr bwMode="auto">
          <a:xfrm>
            <a:off x="8915400" y="1216025"/>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40"/>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9" name="Rectangle 47"/>
          <p:cNvSpPr>
            <a:spLocks noChangeArrowheads="1"/>
          </p:cNvSpPr>
          <p:nvPr/>
        </p:nvSpPr>
        <p:spPr bwMode="auto">
          <a:xfrm>
            <a:off x="569913" y="1057338"/>
            <a:ext cx="8305800" cy="685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a:latin typeface="Times New Roman" panose="02020603050405020304" pitchFamily="18" charset="0"/>
                <a:cs typeface="Times New Roman" panose="02020603050405020304" pitchFamily="18" charset="0"/>
              </a:rPr>
              <a:t>So </a:t>
            </a:r>
            <a:r>
              <a:rPr lang="en-US" altLang="en-US" dirty="0" err="1" smtClean="0">
                <a:latin typeface="Times New Roman" panose="02020603050405020304" pitchFamily="18" charset="0"/>
                <a:cs typeface="Times New Roman" panose="02020603050405020304" pitchFamily="18" charset="0"/>
              </a:rPr>
              <a:t>sánh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danh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tính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với</a:t>
            </a:r>
            <a:r>
              <a:rPr lang="en-US" alt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t>
            </a:r>
            <a:r>
              <a:rPr lang="en-US" altLang="en-US" dirty="0" err="1" smtClean="0">
                <a:latin typeface="Times New Roman" panose="02020603050405020304" pitchFamily="18" charset="0"/>
                <a:cs typeface="Times New Roman" panose="02020603050405020304" pitchFamily="18" charset="0"/>
              </a:rPr>
              <a:t>uan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hệ</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từ</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sp>
        <p:nvSpPr>
          <p:cNvPr id="38994" name="Rectangle 82"/>
          <p:cNvSpPr>
            <a:spLocks noChangeArrowheads="1"/>
          </p:cNvSpPr>
          <p:nvPr/>
        </p:nvSpPr>
        <p:spPr bwMode="auto">
          <a:xfrm>
            <a:off x="6096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smtClean="0">
                <a:solidFill>
                  <a:schemeClr val="bg1"/>
                </a:solidFill>
                <a:latin typeface="Times New Roman" panose="02020603050405020304" pitchFamily="18" charset="0"/>
                <a:cs typeface="Times New Roman" panose="02020603050405020304" pitchFamily="18" charset="0"/>
              </a:rPr>
              <a:t>Ý </a:t>
            </a:r>
            <a:r>
              <a:rPr lang="en-US" altLang="en-US" dirty="0" err="1" smtClean="0">
                <a:solidFill>
                  <a:schemeClr val="bg1"/>
                </a:solidFill>
                <a:latin typeface="Times New Roman" panose="02020603050405020304" pitchFamily="18" charset="0"/>
                <a:cs typeface="Times New Roman" panose="02020603050405020304" pitchFamily="18" charset="0"/>
              </a:rPr>
              <a:t>nghĩa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và</a:t>
            </a:r>
            <a:r>
              <a:rPr lang="en-US" altLang="en-US" dirty="0" smtClean="0">
                <a:solidFill>
                  <a:schemeClr val="bg1"/>
                </a:solidFill>
                <a:latin typeface="Times New Roman" panose="02020603050405020304" pitchFamily="18" charset="0"/>
                <a:cs typeface="Times New Roman" panose="02020603050405020304" pitchFamily="18" charset="0"/>
              </a:rPr>
              <a:t> </a:t>
            </a:r>
            <a:endParaRPr lang="en-US" altLang="en-US"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en-US" dirty="0" err="1">
                <a:solidFill>
                  <a:schemeClr val="bg1"/>
                </a:solidFill>
                <a:latin typeface="Times New Roman" panose="02020603050405020304" pitchFamily="18" charset="0"/>
                <a:cs typeface="Times New Roman" panose="02020603050405020304" pitchFamily="18" charset="0"/>
              </a:rPr>
              <a:t>c</a:t>
            </a:r>
            <a:r>
              <a:rPr lang="en-US" altLang="en-US" dirty="0" err="1" smtClean="0">
                <a:solidFill>
                  <a:schemeClr val="bg1"/>
                </a:solidFill>
                <a:latin typeface="Times New Roman" panose="02020603050405020304" pitchFamily="18" charset="0"/>
                <a:cs typeface="Times New Roman" panose="02020603050405020304" pitchFamily="18" charset="0"/>
              </a:rPr>
              <a:t>hức</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năng</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9000" name="Rectangle 88"/>
          <p:cNvSpPr>
            <a:spLocks noChangeArrowheads="1"/>
          </p:cNvSpPr>
          <p:nvPr/>
        </p:nvSpPr>
        <p:spPr bwMode="auto">
          <a:xfrm>
            <a:off x="3200400" y="2057400"/>
            <a:ext cx="26670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Danh tõ, ®éng tõ,</a:t>
            </a:r>
          </a:p>
          <a:p>
            <a:pPr algn="ctr" eaLnBrk="1" hangingPunct="1"/>
            <a:r>
              <a:rPr lang="en-US" altLang="en-US"/>
              <a:t>tÝnh tõ</a:t>
            </a:r>
          </a:p>
        </p:txBody>
      </p:sp>
      <p:sp>
        <p:nvSpPr>
          <p:cNvPr id="39002" name="Rectangle 90"/>
          <p:cNvSpPr>
            <a:spLocks noChangeArrowheads="1"/>
          </p:cNvSpPr>
          <p:nvPr/>
        </p:nvSpPr>
        <p:spPr bwMode="auto">
          <a:xfrm>
            <a:off x="58674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Quan hÖ tõ</a:t>
            </a:r>
          </a:p>
        </p:txBody>
      </p:sp>
      <p:sp>
        <p:nvSpPr>
          <p:cNvPr id="39004" name="Rectangle 92"/>
          <p:cNvSpPr>
            <a:spLocks noChangeArrowheads="1"/>
          </p:cNvSpPr>
          <p:nvPr/>
        </p:nvSpPr>
        <p:spPr bwMode="auto">
          <a:xfrm>
            <a:off x="609600" y="3048000"/>
            <a:ext cx="2590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latin typeface=".VnTimeH" panose="020B7200000000000000" pitchFamily="34" charset="0"/>
              </a:rPr>
              <a:t>ý </a:t>
            </a:r>
            <a:r>
              <a:rPr lang="en-US" altLang="en-US"/>
              <a:t>nghÜa</a:t>
            </a:r>
          </a:p>
        </p:txBody>
      </p:sp>
      <p:sp>
        <p:nvSpPr>
          <p:cNvPr id="39008" name="Rectangle 96"/>
          <p:cNvSpPr>
            <a:spLocks noChangeArrowheads="1"/>
          </p:cNvSpPr>
          <p:nvPr/>
        </p:nvSpPr>
        <p:spPr bwMode="auto">
          <a:xfrm>
            <a:off x="3200400" y="3048000"/>
            <a:ext cx="26670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p>
        </p:txBody>
      </p:sp>
      <p:sp>
        <p:nvSpPr>
          <p:cNvPr id="39009" name="Rectangle 97"/>
          <p:cNvSpPr>
            <a:spLocks noChangeArrowheads="1"/>
          </p:cNvSpPr>
          <p:nvPr/>
        </p:nvSpPr>
        <p:spPr bwMode="auto">
          <a:xfrm>
            <a:off x="5867400" y="3048000"/>
            <a:ext cx="2590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a:p>
        </p:txBody>
      </p:sp>
      <p:sp>
        <p:nvSpPr>
          <p:cNvPr id="39010" name="Rectangle 98"/>
          <p:cNvSpPr>
            <a:spLocks noChangeArrowheads="1"/>
          </p:cNvSpPr>
          <p:nvPr/>
        </p:nvSpPr>
        <p:spPr bwMode="auto">
          <a:xfrm>
            <a:off x="609600" y="4419600"/>
            <a:ext cx="2590800" cy="1828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smtClean="0">
                <a:solidFill>
                  <a:schemeClr val="bg1"/>
                </a:solidFill>
                <a:latin typeface="Times New Roman" panose="02020603050405020304" pitchFamily="18" charset="0"/>
                <a:cs typeface="Times New Roman" panose="02020603050405020304" pitchFamily="18" charset="0"/>
              </a:rPr>
              <a:t>Chức</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năng</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9012" name="Rectangle 100"/>
          <p:cNvSpPr>
            <a:spLocks noChangeArrowheads="1"/>
          </p:cNvSpPr>
          <p:nvPr/>
        </p:nvSpPr>
        <p:spPr bwMode="auto">
          <a:xfrm>
            <a:off x="3200400" y="4419600"/>
            <a:ext cx="2667000" cy="1828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a:p>
        </p:txBody>
      </p:sp>
      <p:sp>
        <p:nvSpPr>
          <p:cNvPr id="39013" name="Rectangle 101"/>
          <p:cNvSpPr>
            <a:spLocks noChangeArrowheads="1"/>
          </p:cNvSpPr>
          <p:nvPr/>
        </p:nvSpPr>
        <p:spPr bwMode="auto">
          <a:xfrm>
            <a:off x="5867400" y="4419600"/>
            <a:ext cx="2590800" cy="18288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a:t>
            </a:r>
          </a:p>
        </p:txBody>
      </p:sp>
      <p:sp>
        <p:nvSpPr>
          <p:cNvPr id="7206" name="Rectangle 102"/>
          <p:cNvSpPr>
            <a:spLocks noChangeArrowheads="1"/>
          </p:cNvSpPr>
          <p:nvPr/>
        </p:nvSpPr>
        <p:spPr bwMode="auto">
          <a:xfrm>
            <a:off x="1143000" y="289825"/>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rPr>
              <a:t>      </a:t>
            </a:r>
            <a:r>
              <a:rPr lang="en-US" altLang="en-US" sz="3600" b="1" dirty="0" smtClean="0">
                <a:solidFill>
                  <a:srgbClr val="CC00FF"/>
                </a:solidFill>
                <a:latin typeface="Times New Roman" panose="02020603050405020304" pitchFamily="18" charset="0"/>
                <a:cs typeface="Times New Roman" panose="02020603050405020304" pitchFamily="18" charset="0"/>
              </a:rPr>
              <a:t>ÔN TẬP TIẾNG VIỆT</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39015" name="Rectangle 103"/>
          <p:cNvSpPr>
            <a:spLocks noChangeArrowheads="1"/>
          </p:cNvSpPr>
          <p:nvPr/>
        </p:nvSpPr>
        <p:spPr bwMode="auto">
          <a:xfrm>
            <a:off x="3200400" y="2057400"/>
            <a:ext cx="26670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Danh tõ, ®éng tõ,</a:t>
            </a:r>
          </a:p>
          <a:p>
            <a:pPr algn="ctr" eaLnBrk="1" hangingPunct="1"/>
            <a:r>
              <a:rPr lang="en-US" altLang="en-US"/>
              <a:t>tÝnh tõ</a:t>
            </a:r>
          </a:p>
        </p:txBody>
      </p:sp>
      <p:sp>
        <p:nvSpPr>
          <p:cNvPr id="39016" name="Rectangle 104"/>
          <p:cNvSpPr>
            <a:spLocks noChangeArrowheads="1"/>
          </p:cNvSpPr>
          <p:nvPr/>
        </p:nvSpPr>
        <p:spPr bwMode="auto">
          <a:xfrm>
            <a:off x="58674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Quan hÖ tõ</a:t>
            </a:r>
          </a:p>
        </p:txBody>
      </p:sp>
      <p:sp>
        <p:nvSpPr>
          <p:cNvPr id="39018" name="Rectangle 106"/>
          <p:cNvSpPr>
            <a:spLocks noChangeArrowheads="1"/>
          </p:cNvSpPr>
          <p:nvPr/>
        </p:nvSpPr>
        <p:spPr bwMode="auto">
          <a:xfrm>
            <a:off x="3200400" y="2057400"/>
            <a:ext cx="26670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Danh tõ, ®éng tõ,</a:t>
            </a:r>
          </a:p>
          <a:p>
            <a:pPr algn="ctr" eaLnBrk="1" hangingPunct="1"/>
            <a:r>
              <a:rPr lang="en-US" altLang="en-US"/>
              <a:t>tÝnh tõ</a:t>
            </a:r>
          </a:p>
        </p:txBody>
      </p:sp>
      <p:sp>
        <p:nvSpPr>
          <p:cNvPr id="39019" name="Rectangle 107"/>
          <p:cNvSpPr>
            <a:spLocks noChangeArrowheads="1"/>
          </p:cNvSpPr>
          <p:nvPr/>
        </p:nvSpPr>
        <p:spPr bwMode="auto">
          <a:xfrm>
            <a:off x="58674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Quan hÖ tõ</a:t>
            </a:r>
          </a:p>
        </p:txBody>
      </p:sp>
      <p:sp>
        <p:nvSpPr>
          <p:cNvPr id="39020" name="Rectangle 108"/>
          <p:cNvSpPr>
            <a:spLocks noChangeArrowheads="1"/>
          </p:cNvSpPr>
          <p:nvPr/>
        </p:nvSpPr>
        <p:spPr bwMode="auto">
          <a:xfrm>
            <a:off x="609600" y="3048000"/>
            <a:ext cx="2590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latin typeface=".VnTimeH" panose="020B7200000000000000" pitchFamily="34" charset="0"/>
              </a:rPr>
              <a:t>ý </a:t>
            </a:r>
            <a:r>
              <a:rPr lang="en-US" altLang="en-US"/>
              <a:t>nghÜa</a:t>
            </a:r>
          </a:p>
        </p:txBody>
      </p:sp>
      <p:sp>
        <p:nvSpPr>
          <p:cNvPr id="39022" name="Rectangle 110"/>
          <p:cNvSpPr>
            <a:spLocks noChangeArrowheads="1"/>
          </p:cNvSpPr>
          <p:nvPr/>
        </p:nvSpPr>
        <p:spPr bwMode="auto">
          <a:xfrm>
            <a:off x="3200400" y="2057400"/>
            <a:ext cx="26670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Danh tõ, ®éng tõ,</a:t>
            </a:r>
          </a:p>
          <a:p>
            <a:pPr algn="ctr" eaLnBrk="1" hangingPunct="1"/>
            <a:r>
              <a:rPr lang="en-US" altLang="en-US"/>
              <a:t>tÝnh tõ</a:t>
            </a:r>
          </a:p>
        </p:txBody>
      </p:sp>
      <p:sp>
        <p:nvSpPr>
          <p:cNvPr id="39023" name="Rectangle 111"/>
          <p:cNvSpPr>
            <a:spLocks noChangeArrowheads="1"/>
          </p:cNvSpPr>
          <p:nvPr/>
        </p:nvSpPr>
        <p:spPr bwMode="auto">
          <a:xfrm>
            <a:off x="58674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a:t> Quan hÖ tõ</a:t>
            </a:r>
          </a:p>
        </p:txBody>
      </p:sp>
      <p:sp>
        <p:nvSpPr>
          <p:cNvPr id="39025" name="Rectangle 113"/>
          <p:cNvSpPr>
            <a:spLocks noChangeArrowheads="1"/>
          </p:cNvSpPr>
          <p:nvPr/>
        </p:nvSpPr>
        <p:spPr bwMode="auto">
          <a:xfrm>
            <a:off x="609600" y="3048000"/>
            <a:ext cx="2590800" cy="1371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smtClean="0">
                <a:solidFill>
                  <a:schemeClr val="bg1"/>
                </a:solidFill>
                <a:latin typeface="Times New Roman" panose="02020603050405020304" pitchFamily="18" charset="0"/>
                <a:cs typeface="Times New Roman" panose="02020603050405020304" pitchFamily="18" charset="0"/>
              </a:rPr>
              <a:t>Ý </a:t>
            </a:r>
            <a:r>
              <a:rPr lang="en-US" altLang="en-US" dirty="0" err="1" smtClean="0">
                <a:solidFill>
                  <a:schemeClr val="bg1"/>
                </a:solidFill>
                <a:latin typeface="Times New Roman" panose="02020603050405020304" pitchFamily="18" charset="0"/>
                <a:cs typeface="Times New Roman" panose="02020603050405020304" pitchFamily="18" charset="0"/>
              </a:rPr>
              <a:t>nghĩa</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9027" name="Rectangle 115"/>
          <p:cNvSpPr>
            <a:spLocks noChangeArrowheads="1"/>
          </p:cNvSpPr>
          <p:nvPr/>
        </p:nvSpPr>
        <p:spPr bwMode="auto">
          <a:xfrm>
            <a:off x="3200400" y="2057400"/>
            <a:ext cx="26670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a:solidFill>
                  <a:schemeClr val="bg1"/>
                </a:solidFill>
                <a:latin typeface="Times New Roman" panose="02020603050405020304" pitchFamily="18" charset="0"/>
                <a:cs typeface="Times New Roman" panose="02020603050405020304" pitchFamily="18" charset="0"/>
              </a:rPr>
              <a:t>Danh</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động</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r>
              <a:rPr lang="en-US" altLang="en-US" dirty="0" smtClean="0">
                <a:solidFill>
                  <a:schemeClr val="bg1"/>
                </a:solidFill>
                <a:latin typeface="Times New Roman" panose="02020603050405020304" pitchFamily="18" charset="0"/>
                <a:cs typeface="Times New Roman" panose="02020603050405020304" pitchFamily="18" charset="0"/>
              </a:rPr>
              <a:t>,</a:t>
            </a:r>
            <a:endParaRPr lang="en-US" altLang="en-US"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en-US" dirty="0" err="1" smtClean="0">
                <a:solidFill>
                  <a:schemeClr val="bg1"/>
                </a:solidFill>
                <a:latin typeface="Times New Roman" panose="02020603050405020304" pitchFamily="18" charset="0"/>
                <a:cs typeface="Times New Roman" panose="02020603050405020304" pitchFamily="18" charset="0"/>
              </a:rPr>
              <a:t>Tính</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39028" name="Rectangle 116"/>
          <p:cNvSpPr>
            <a:spLocks noChangeArrowheads="1"/>
          </p:cNvSpPr>
          <p:nvPr/>
        </p:nvSpPr>
        <p:spPr bwMode="auto">
          <a:xfrm>
            <a:off x="5867400" y="2057400"/>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a:t>Quan</a:t>
            </a:r>
            <a:r>
              <a:rPr lang="en-US" altLang="en-US" dirty="0"/>
              <a:t> </a:t>
            </a:r>
            <a:r>
              <a:rPr lang="en-US" altLang="en-US" dirty="0" err="1"/>
              <a:t>hÖ</a:t>
            </a:r>
            <a:r>
              <a:rPr lang="en-US" altLang="en-US" dirty="0"/>
              <a:t> </a:t>
            </a:r>
            <a:r>
              <a:rPr lang="en-US" altLang="en-US" dirty="0" err="1"/>
              <a:t>tõ</a:t>
            </a:r>
            <a:endParaRPr lang="en-US" altLang="en-US" dirty="0"/>
          </a:p>
        </p:txBody>
      </p:sp>
      <p:sp>
        <p:nvSpPr>
          <p:cNvPr id="39030" name="Rectangle 118"/>
          <p:cNvSpPr>
            <a:spLocks noChangeArrowheads="1"/>
          </p:cNvSpPr>
          <p:nvPr/>
        </p:nvSpPr>
        <p:spPr bwMode="auto">
          <a:xfrm>
            <a:off x="5867400" y="4648200"/>
            <a:ext cx="2514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smtClean="0">
                <a:solidFill>
                  <a:schemeClr val="bg1"/>
                </a:solidFill>
                <a:latin typeface="Times New Roman" panose="02020603050405020304" pitchFamily="18" charset="0"/>
                <a:cs typeface="Times New Roman" panose="02020603050405020304" pitchFamily="18" charset="0"/>
              </a:rPr>
              <a:t>Liên</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kết</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các</a:t>
            </a:r>
            <a:r>
              <a:rPr lang="en-US" altLang="en-US" dirty="0">
                <a:solidFill>
                  <a:schemeClr val="bg1"/>
                </a:solidFill>
                <a:latin typeface="Times New Roman" panose="02020603050405020304" pitchFamily="18" charset="0"/>
                <a:cs typeface="Times New Roman" panose="02020603050405020304" pitchFamily="18" charset="0"/>
              </a:rPr>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err="1" smtClean="0">
                <a:solidFill>
                  <a:schemeClr val="bg1"/>
                </a:solidFill>
                <a:latin typeface="Times New Roman" panose="02020603050405020304" pitchFamily="18" charset="0"/>
                <a:cs typeface="Times New Roman" panose="02020603050405020304" pitchFamily="18" charset="0"/>
              </a:rPr>
              <a:t>thành</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phần</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của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err="1" smtClean="0">
                <a:solidFill>
                  <a:schemeClr val="bg1"/>
                </a:solidFill>
                <a:latin typeface="Times New Roman" panose="02020603050405020304" pitchFamily="18" charset="0"/>
                <a:cs typeface="Times New Roman" panose="02020603050405020304" pitchFamily="18" charset="0"/>
              </a:rPr>
              <a:t>cụm</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của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câu</a:t>
            </a:r>
            <a:endParaRPr lang="en-US" altLang="en-US" dirty="0">
              <a:solidFill>
                <a:schemeClr val="bg1"/>
              </a:solidFill>
            </a:endParaRPr>
          </a:p>
        </p:txBody>
      </p:sp>
      <p:sp>
        <p:nvSpPr>
          <p:cNvPr id="39031" name="Rectangle 119"/>
          <p:cNvSpPr>
            <a:spLocks noChangeArrowheads="1"/>
          </p:cNvSpPr>
          <p:nvPr/>
        </p:nvSpPr>
        <p:spPr bwMode="auto">
          <a:xfrm>
            <a:off x="5867400" y="3124200"/>
            <a:ext cx="2514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solidFill>
                  <a:schemeClr val="tx2"/>
                </a:solidFill>
              </a:rPr>
              <a:t> </a:t>
            </a:r>
            <a:r>
              <a:rPr lang="en-US" altLang="en-US" dirty="0" err="1" smtClean="0">
                <a:solidFill>
                  <a:schemeClr val="bg1"/>
                </a:solidFill>
                <a:latin typeface="Times New Roman" panose="02020603050405020304" pitchFamily="18" charset="0"/>
                <a:cs typeface="Times New Roman" panose="02020603050405020304" pitchFamily="18" charset="0"/>
              </a:rPr>
              <a:t>Biểu</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thị</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ý </a:t>
            </a:r>
            <a:r>
              <a:rPr lang="en-US" altLang="en-US" dirty="0" err="1" smtClean="0">
                <a:solidFill>
                  <a:schemeClr val="bg1"/>
                </a:solidFill>
                <a:latin typeface="Times New Roman" panose="02020603050405020304" pitchFamily="18" charset="0"/>
                <a:cs typeface="Times New Roman" panose="02020603050405020304" pitchFamily="18" charset="0"/>
              </a:rPr>
              <a:t>nghĩa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quan</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hệ</a:t>
            </a:r>
            <a:endParaRPr lang="en-US" altLang="en-US" dirty="0">
              <a:solidFill>
                <a:schemeClr val="bg1"/>
              </a:solidFill>
            </a:endParaRPr>
          </a:p>
        </p:txBody>
      </p:sp>
      <p:sp>
        <p:nvSpPr>
          <p:cNvPr id="39032" name="Rectangle 120"/>
          <p:cNvSpPr>
            <a:spLocks noChangeArrowheads="1"/>
          </p:cNvSpPr>
          <p:nvPr/>
        </p:nvSpPr>
        <p:spPr bwMode="auto">
          <a:xfrm>
            <a:off x="3124200" y="2971800"/>
            <a:ext cx="2895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err="1" smtClean="0">
                <a:solidFill>
                  <a:schemeClr val="bg1"/>
                </a:solidFill>
                <a:latin typeface="Times New Roman" panose="02020603050405020304" pitchFamily="18" charset="0"/>
                <a:cs typeface="Times New Roman" panose="02020603050405020304" pitchFamily="18" charset="0"/>
              </a:rPr>
              <a:t>Biểu</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thị</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ng­ười</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sự</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vật</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hoạt</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động</a:t>
            </a:r>
            <a:r>
              <a:rPr lang="en-US" altLang="en-US" dirty="0">
                <a:solidFill>
                  <a:schemeClr val="bg1"/>
                </a:solidFill>
                <a:latin typeface="Times New Roman" panose="02020603050405020304" pitchFamily="18" charset="0"/>
                <a:cs typeface="Times New Roman" panose="02020603050405020304" pitchFamily="18" charset="0"/>
              </a:rPr>
              <a:t>,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err="1" smtClean="0">
                <a:solidFill>
                  <a:schemeClr val="bg1"/>
                </a:solidFill>
                <a:latin typeface="Times New Roman" panose="02020603050405020304" pitchFamily="18" charset="0"/>
                <a:cs typeface="Times New Roman" panose="02020603050405020304" pitchFamily="18" charset="0"/>
              </a:rPr>
              <a:t>tính</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chất</a:t>
            </a:r>
            <a:r>
              <a:rPr lang="en-US" altLang="en-US" dirty="0">
                <a:solidFill>
                  <a:schemeClr val="bg1"/>
                </a:solidFill>
                <a:latin typeface="Times New Roman" panose="02020603050405020304" pitchFamily="18" charset="0"/>
                <a:cs typeface="Times New Roman" panose="02020603050405020304" pitchFamily="18" charset="0"/>
              </a:rPr>
              <a:t>.</a:t>
            </a:r>
          </a:p>
        </p:txBody>
      </p:sp>
      <p:sp>
        <p:nvSpPr>
          <p:cNvPr id="39033" name="Rectangle 121"/>
          <p:cNvSpPr>
            <a:spLocks noChangeArrowheads="1"/>
          </p:cNvSpPr>
          <p:nvPr/>
        </p:nvSpPr>
        <p:spPr bwMode="auto">
          <a:xfrm>
            <a:off x="2895600" y="457200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solidFill>
                  <a:schemeClr val="tx2"/>
                </a:solidFill>
              </a:rPr>
              <a:t> </a:t>
            </a:r>
            <a:r>
              <a:rPr lang="en-US" altLang="en-US" dirty="0" err="1" smtClean="0">
                <a:solidFill>
                  <a:schemeClr val="bg1"/>
                </a:solidFill>
                <a:latin typeface="Times New Roman" panose="02020603050405020304" pitchFamily="18" charset="0"/>
                <a:cs typeface="Times New Roman" panose="02020603050405020304" pitchFamily="18" charset="0"/>
              </a:rPr>
              <a:t>Có</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kh</a:t>
            </a:r>
            <a:r>
              <a:rPr lang="en-US" altLang="en-US" dirty="0" err="1">
                <a:solidFill>
                  <a:schemeClr val="bg1"/>
                </a:solidFill>
                <a:latin typeface="Times New Roman" panose="02020603050405020304" pitchFamily="18" charset="0"/>
                <a:cs typeface="Times New Roman" panose="02020603050405020304" pitchFamily="18" charset="0"/>
              </a:rPr>
              <a:t>ả</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năng</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làm</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err="1" smtClean="0">
                <a:solidFill>
                  <a:schemeClr val="bg1"/>
                </a:solidFill>
                <a:latin typeface="Times New Roman" panose="02020603050405020304" pitchFamily="18" charset="0"/>
                <a:cs typeface="Times New Roman" panose="02020603050405020304" pitchFamily="18" charset="0"/>
              </a:rPr>
              <a:t>thành</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phần</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của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
            </a:r>
            <a:br>
              <a:rPr lang="en-US" altLang="en-US" dirty="0">
                <a:solidFill>
                  <a:schemeClr val="bg1"/>
                </a:solidFill>
                <a:latin typeface="Times New Roman" panose="02020603050405020304" pitchFamily="18" charset="0"/>
                <a:cs typeface="Times New Roman" panose="02020603050405020304" pitchFamily="18" charset="0"/>
              </a:rPr>
            </a:br>
            <a:r>
              <a:rPr lang="en-US" altLang="en-US" dirty="0" err="1" smtClean="0">
                <a:solidFill>
                  <a:schemeClr val="bg1"/>
                </a:solidFill>
                <a:latin typeface="Times New Roman" panose="02020603050405020304" pitchFamily="18" charset="0"/>
                <a:cs typeface="Times New Roman" panose="02020603050405020304" pitchFamily="18" charset="0"/>
              </a:rPr>
              <a:t>cụm</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của</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câu</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53" name="AutoShape 51"/>
          <p:cNvSpPr>
            <a:spLocks noChangeArrowheads="1"/>
          </p:cNvSpPr>
          <p:nvPr/>
        </p:nvSpPr>
        <p:spPr bwMode="auto">
          <a:xfrm>
            <a:off x="298059" y="342900"/>
            <a:ext cx="2597541"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
        <p:nvSpPr>
          <p:cNvPr id="54" name="Rectangle 116"/>
          <p:cNvSpPr>
            <a:spLocks noChangeArrowheads="1"/>
          </p:cNvSpPr>
          <p:nvPr/>
        </p:nvSpPr>
        <p:spPr bwMode="auto">
          <a:xfrm>
            <a:off x="5856668" y="2073543"/>
            <a:ext cx="25908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dirty="0" err="1">
                <a:solidFill>
                  <a:schemeClr val="bg1"/>
                </a:solidFill>
                <a:latin typeface="Times New Roman" panose="02020603050405020304" pitchFamily="18" charset="0"/>
                <a:cs typeface="Times New Roman" panose="02020603050405020304" pitchFamily="18" charset="0"/>
              </a:rPr>
              <a:t>Quan</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hệ</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từ</a:t>
            </a:r>
            <a:endParaRPr lang="en-US" altLang="en-US" dirty="0">
              <a:solidFill>
                <a:schemeClr val="bg1"/>
              </a:solidFill>
              <a:latin typeface="Times New Roman" panose="02020603050405020304" pitchFamily="18" charset="0"/>
              <a:cs typeface="Times New Roman" panose="02020603050405020304" pitchFamily="18" charset="0"/>
            </a:endParaRPr>
          </a:p>
        </p:txBody>
      </p:sp>
      <p:sp>
        <p:nvSpPr>
          <p:cNvPr id="55" name="Rectangle 116"/>
          <p:cNvSpPr>
            <a:spLocks noChangeArrowheads="1"/>
          </p:cNvSpPr>
          <p:nvPr/>
        </p:nvSpPr>
        <p:spPr bwMode="auto">
          <a:xfrm>
            <a:off x="298058" y="285749"/>
            <a:ext cx="2597541" cy="460375"/>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en-US" altLang="en-US" b="1" dirty="0" err="1">
                <a:solidFill>
                  <a:srgbClr val="FFC000"/>
                </a:solidFill>
                <a:latin typeface="Times New Roman" panose="02020603050405020304" pitchFamily="18" charset="0"/>
                <a:cs typeface="Times New Roman" panose="02020603050405020304" pitchFamily="18" charset="0"/>
              </a:rPr>
              <a:t>Quan</a:t>
            </a:r>
            <a:r>
              <a:rPr lang="en-US" altLang="en-US" b="1" dirty="0">
                <a:solidFill>
                  <a:srgbClr val="FFC000"/>
                </a:solidFill>
                <a:latin typeface="Times New Roman" panose="02020603050405020304" pitchFamily="18" charset="0"/>
                <a:cs typeface="Times New Roman" panose="02020603050405020304" pitchFamily="18" charset="0"/>
              </a:rPr>
              <a:t> </a:t>
            </a:r>
            <a:r>
              <a:rPr lang="en-US" altLang="en-US" b="1" dirty="0" err="1" smtClean="0">
                <a:solidFill>
                  <a:srgbClr val="FFC000"/>
                </a:solidFill>
                <a:latin typeface="Times New Roman" panose="02020603050405020304" pitchFamily="18" charset="0"/>
                <a:cs typeface="Times New Roman" panose="02020603050405020304" pitchFamily="18" charset="0"/>
              </a:rPr>
              <a:t>hệ</a:t>
            </a:r>
            <a:r>
              <a:rPr lang="en-US" altLang="en-US" b="1" dirty="0" smtClean="0">
                <a:solidFill>
                  <a:srgbClr val="FFC000"/>
                </a:solidFill>
                <a:latin typeface="Times New Roman" panose="02020603050405020304" pitchFamily="18" charset="0"/>
                <a:cs typeface="Times New Roman" panose="02020603050405020304" pitchFamily="18" charset="0"/>
              </a:rPr>
              <a:t> </a:t>
            </a:r>
            <a:r>
              <a:rPr lang="en-US" altLang="en-US" b="1" dirty="0" err="1" smtClean="0">
                <a:solidFill>
                  <a:srgbClr val="FFC000"/>
                </a:solidFill>
                <a:latin typeface="Times New Roman" panose="02020603050405020304" pitchFamily="18" charset="0"/>
                <a:cs typeface="Times New Roman" panose="02020603050405020304" pitchFamily="18" charset="0"/>
              </a:rPr>
              <a:t>từ</a:t>
            </a:r>
            <a:endParaRPr lang="en-US" altLang="en-US" b="1"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02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8959"/>
                                        </p:tgtEl>
                                        <p:attrNameLst>
                                          <p:attrName>style.visibility</p:attrName>
                                        </p:attrNameLst>
                                      </p:cBhvr>
                                      <p:to>
                                        <p:strVal val="visible"/>
                                      </p:to>
                                    </p:set>
                                    <p:animEffect transition="in" filter="slide(fromBottom)">
                                      <p:cBhvr>
                                        <p:cTn id="7" dur="500"/>
                                        <p:tgtEl>
                                          <p:spTgt spid="38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8994"/>
                                        </p:tgtEl>
                                        <p:attrNameLst>
                                          <p:attrName>style.visibility</p:attrName>
                                        </p:attrNameLst>
                                      </p:cBhvr>
                                      <p:to>
                                        <p:strVal val="visible"/>
                                      </p:to>
                                    </p:set>
                                    <p:animEffect transition="in" filter="plus(in)">
                                      <p:cBhvr>
                                        <p:cTn id="12" dur="2000"/>
                                        <p:tgtEl>
                                          <p:spTgt spid="38994"/>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9000"/>
                                        </p:tgtEl>
                                        <p:attrNameLst>
                                          <p:attrName>style.visibility</p:attrName>
                                        </p:attrNameLst>
                                      </p:cBhvr>
                                      <p:to>
                                        <p:strVal val="visible"/>
                                      </p:to>
                                    </p:set>
                                    <p:animEffect transition="in" filter="plus(in)">
                                      <p:cBhvr>
                                        <p:cTn id="15" dur="2000"/>
                                        <p:tgtEl>
                                          <p:spTgt spid="39000"/>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39002"/>
                                        </p:tgtEl>
                                        <p:attrNameLst>
                                          <p:attrName>style.visibility</p:attrName>
                                        </p:attrNameLst>
                                      </p:cBhvr>
                                      <p:to>
                                        <p:strVal val="visible"/>
                                      </p:to>
                                    </p:set>
                                    <p:animEffect transition="in" filter="plus(in)">
                                      <p:cBhvr>
                                        <p:cTn id="18" dur="2000"/>
                                        <p:tgtEl>
                                          <p:spTgt spid="39002"/>
                                        </p:tgtEl>
                                      </p:cBhvr>
                                    </p:animEffect>
                                  </p:childTnLst>
                                </p:cTn>
                              </p:par>
                              <p:par>
                                <p:cTn id="19" presetID="13" presetClass="entr" presetSubtype="16" fill="hold" grpId="0" nodeType="withEffect">
                                  <p:stCondLst>
                                    <p:cond delay="0"/>
                                  </p:stCondLst>
                                  <p:childTnLst>
                                    <p:set>
                                      <p:cBhvr>
                                        <p:cTn id="20" dur="1" fill="hold">
                                          <p:stCondLst>
                                            <p:cond delay="0"/>
                                          </p:stCondLst>
                                        </p:cTn>
                                        <p:tgtEl>
                                          <p:spTgt spid="39004"/>
                                        </p:tgtEl>
                                        <p:attrNameLst>
                                          <p:attrName>style.visibility</p:attrName>
                                        </p:attrNameLst>
                                      </p:cBhvr>
                                      <p:to>
                                        <p:strVal val="visible"/>
                                      </p:to>
                                    </p:set>
                                    <p:animEffect transition="in" filter="plus(in)">
                                      <p:cBhvr>
                                        <p:cTn id="21" dur="2000"/>
                                        <p:tgtEl>
                                          <p:spTgt spid="39004"/>
                                        </p:tgtEl>
                                      </p:cBhvr>
                                    </p:animEffect>
                                  </p:childTnLst>
                                </p:cTn>
                              </p:par>
                              <p:par>
                                <p:cTn id="22" presetID="13" presetClass="entr" presetSubtype="16" fill="hold" grpId="0" nodeType="withEffect">
                                  <p:stCondLst>
                                    <p:cond delay="0"/>
                                  </p:stCondLst>
                                  <p:childTnLst>
                                    <p:set>
                                      <p:cBhvr>
                                        <p:cTn id="23" dur="1" fill="hold">
                                          <p:stCondLst>
                                            <p:cond delay="0"/>
                                          </p:stCondLst>
                                        </p:cTn>
                                        <p:tgtEl>
                                          <p:spTgt spid="39008"/>
                                        </p:tgtEl>
                                        <p:attrNameLst>
                                          <p:attrName>style.visibility</p:attrName>
                                        </p:attrNameLst>
                                      </p:cBhvr>
                                      <p:to>
                                        <p:strVal val="visible"/>
                                      </p:to>
                                    </p:set>
                                    <p:animEffect transition="in" filter="plus(in)">
                                      <p:cBhvr>
                                        <p:cTn id="24" dur="2000"/>
                                        <p:tgtEl>
                                          <p:spTgt spid="39008"/>
                                        </p:tgtEl>
                                      </p:cBhvr>
                                    </p:animEffect>
                                  </p:childTnLst>
                                </p:cTn>
                              </p:par>
                              <p:par>
                                <p:cTn id="25" presetID="13" presetClass="entr" presetSubtype="16" fill="hold" grpId="0" nodeType="withEffect">
                                  <p:stCondLst>
                                    <p:cond delay="0"/>
                                  </p:stCondLst>
                                  <p:childTnLst>
                                    <p:set>
                                      <p:cBhvr>
                                        <p:cTn id="26" dur="1" fill="hold">
                                          <p:stCondLst>
                                            <p:cond delay="0"/>
                                          </p:stCondLst>
                                        </p:cTn>
                                        <p:tgtEl>
                                          <p:spTgt spid="39009"/>
                                        </p:tgtEl>
                                        <p:attrNameLst>
                                          <p:attrName>style.visibility</p:attrName>
                                        </p:attrNameLst>
                                      </p:cBhvr>
                                      <p:to>
                                        <p:strVal val="visible"/>
                                      </p:to>
                                    </p:set>
                                    <p:animEffect transition="in" filter="plus(in)">
                                      <p:cBhvr>
                                        <p:cTn id="27" dur="2000"/>
                                        <p:tgtEl>
                                          <p:spTgt spid="39009"/>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39010"/>
                                        </p:tgtEl>
                                        <p:attrNameLst>
                                          <p:attrName>style.visibility</p:attrName>
                                        </p:attrNameLst>
                                      </p:cBhvr>
                                      <p:to>
                                        <p:strVal val="visible"/>
                                      </p:to>
                                    </p:set>
                                    <p:animEffect transition="in" filter="plus(in)">
                                      <p:cBhvr>
                                        <p:cTn id="30" dur="2000"/>
                                        <p:tgtEl>
                                          <p:spTgt spid="39010"/>
                                        </p:tgtEl>
                                      </p:cBhvr>
                                    </p:animEffect>
                                  </p:childTnLst>
                                </p:cTn>
                              </p:par>
                              <p:par>
                                <p:cTn id="31" presetID="13" presetClass="entr" presetSubtype="16" fill="hold" grpId="0" nodeType="withEffect">
                                  <p:stCondLst>
                                    <p:cond delay="0"/>
                                  </p:stCondLst>
                                  <p:childTnLst>
                                    <p:set>
                                      <p:cBhvr>
                                        <p:cTn id="32" dur="1" fill="hold">
                                          <p:stCondLst>
                                            <p:cond delay="0"/>
                                          </p:stCondLst>
                                        </p:cTn>
                                        <p:tgtEl>
                                          <p:spTgt spid="39012"/>
                                        </p:tgtEl>
                                        <p:attrNameLst>
                                          <p:attrName>style.visibility</p:attrName>
                                        </p:attrNameLst>
                                      </p:cBhvr>
                                      <p:to>
                                        <p:strVal val="visible"/>
                                      </p:to>
                                    </p:set>
                                    <p:animEffect transition="in" filter="plus(in)">
                                      <p:cBhvr>
                                        <p:cTn id="33" dur="2000"/>
                                        <p:tgtEl>
                                          <p:spTgt spid="39012"/>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39013"/>
                                        </p:tgtEl>
                                        <p:attrNameLst>
                                          <p:attrName>style.visibility</p:attrName>
                                        </p:attrNameLst>
                                      </p:cBhvr>
                                      <p:to>
                                        <p:strVal val="visible"/>
                                      </p:to>
                                    </p:set>
                                    <p:animEffect transition="in" filter="plus(in)">
                                      <p:cBhvr>
                                        <p:cTn id="36" dur="2000"/>
                                        <p:tgtEl>
                                          <p:spTgt spid="39013"/>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39015"/>
                                        </p:tgtEl>
                                        <p:attrNameLst>
                                          <p:attrName>style.visibility</p:attrName>
                                        </p:attrNameLst>
                                      </p:cBhvr>
                                      <p:to>
                                        <p:strVal val="visible"/>
                                      </p:to>
                                    </p:set>
                                    <p:animEffect transition="in" filter="plus(in)">
                                      <p:cBhvr>
                                        <p:cTn id="39" dur="2000"/>
                                        <p:tgtEl>
                                          <p:spTgt spid="39015"/>
                                        </p:tgtEl>
                                      </p:cBhvr>
                                    </p:animEffect>
                                  </p:childTnLst>
                                </p:cTn>
                              </p:par>
                              <p:par>
                                <p:cTn id="40" presetID="13" presetClass="entr" presetSubtype="16" fill="hold" grpId="0" nodeType="withEffect">
                                  <p:stCondLst>
                                    <p:cond delay="0"/>
                                  </p:stCondLst>
                                  <p:childTnLst>
                                    <p:set>
                                      <p:cBhvr>
                                        <p:cTn id="41" dur="1" fill="hold">
                                          <p:stCondLst>
                                            <p:cond delay="0"/>
                                          </p:stCondLst>
                                        </p:cTn>
                                        <p:tgtEl>
                                          <p:spTgt spid="39016"/>
                                        </p:tgtEl>
                                        <p:attrNameLst>
                                          <p:attrName>style.visibility</p:attrName>
                                        </p:attrNameLst>
                                      </p:cBhvr>
                                      <p:to>
                                        <p:strVal val="visible"/>
                                      </p:to>
                                    </p:set>
                                    <p:animEffect transition="in" filter="plus(in)">
                                      <p:cBhvr>
                                        <p:cTn id="42" dur="2000"/>
                                        <p:tgtEl>
                                          <p:spTgt spid="39016"/>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39018"/>
                                        </p:tgtEl>
                                        <p:attrNameLst>
                                          <p:attrName>style.visibility</p:attrName>
                                        </p:attrNameLst>
                                      </p:cBhvr>
                                      <p:to>
                                        <p:strVal val="visible"/>
                                      </p:to>
                                    </p:set>
                                    <p:animEffect transition="in" filter="plus(in)">
                                      <p:cBhvr>
                                        <p:cTn id="45" dur="2000"/>
                                        <p:tgtEl>
                                          <p:spTgt spid="39018"/>
                                        </p:tgtEl>
                                      </p:cBhvr>
                                    </p:animEffect>
                                  </p:childTnLst>
                                </p:cTn>
                              </p:par>
                              <p:par>
                                <p:cTn id="46" presetID="13" presetClass="entr" presetSubtype="16" fill="hold" grpId="0" nodeType="withEffect">
                                  <p:stCondLst>
                                    <p:cond delay="0"/>
                                  </p:stCondLst>
                                  <p:childTnLst>
                                    <p:set>
                                      <p:cBhvr>
                                        <p:cTn id="47" dur="1" fill="hold">
                                          <p:stCondLst>
                                            <p:cond delay="0"/>
                                          </p:stCondLst>
                                        </p:cTn>
                                        <p:tgtEl>
                                          <p:spTgt spid="39019"/>
                                        </p:tgtEl>
                                        <p:attrNameLst>
                                          <p:attrName>style.visibility</p:attrName>
                                        </p:attrNameLst>
                                      </p:cBhvr>
                                      <p:to>
                                        <p:strVal val="visible"/>
                                      </p:to>
                                    </p:set>
                                    <p:animEffect transition="in" filter="plus(in)">
                                      <p:cBhvr>
                                        <p:cTn id="48" dur="2000"/>
                                        <p:tgtEl>
                                          <p:spTgt spid="39019"/>
                                        </p:tgtEl>
                                      </p:cBhvr>
                                    </p:animEffect>
                                  </p:childTnLst>
                                </p:cTn>
                              </p:par>
                              <p:par>
                                <p:cTn id="49" presetID="13" presetClass="entr" presetSubtype="16" fill="hold" grpId="0" nodeType="withEffect">
                                  <p:stCondLst>
                                    <p:cond delay="0"/>
                                  </p:stCondLst>
                                  <p:childTnLst>
                                    <p:set>
                                      <p:cBhvr>
                                        <p:cTn id="50" dur="1" fill="hold">
                                          <p:stCondLst>
                                            <p:cond delay="0"/>
                                          </p:stCondLst>
                                        </p:cTn>
                                        <p:tgtEl>
                                          <p:spTgt spid="39020"/>
                                        </p:tgtEl>
                                        <p:attrNameLst>
                                          <p:attrName>style.visibility</p:attrName>
                                        </p:attrNameLst>
                                      </p:cBhvr>
                                      <p:to>
                                        <p:strVal val="visible"/>
                                      </p:to>
                                    </p:set>
                                    <p:animEffect transition="in" filter="plus(in)">
                                      <p:cBhvr>
                                        <p:cTn id="51" dur="2000"/>
                                        <p:tgtEl>
                                          <p:spTgt spid="39020"/>
                                        </p:tgtEl>
                                      </p:cBhvr>
                                    </p:animEffect>
                                  </p:childTnLst>
                                </p:cTn>
                              </p:par>
                              <p:par>
                                <p:cTn id="52" presetID="13" presetClass="entr" presetSubtype="16" fill="hold" grpId="0" nodeType="withEffect">
                                  <p:stCondLst>
                                    <p:cond delay="0"/>
                                  </p:stCondLst>
                                  <p:childTnLst>
                                    <p:set>
                                      <p:cBhvr>
                                        <p:cTn id="53" dur="1" fill="hold">
                                          <p:stCondLst>
                                            <p:cond delay="0"/>
                                          </p:stCondLst>
                                        </p:cTn>
                                        <p:tgtEl>
                                          <p:spTgt spid="39022"/>
                                        </p:tgtEl>
                                        <p:attrNameLst>
                                          <p:attrName>style.visibility</p:attrName>
                                        </p:attrNameLst>
                                      </p:cBhvr>
                                      <p:to>
                                        <p:strVal val="visible"/>
                                      </p:to>
                                    </p:set>
                                    <p:animEffect transition="in" filter="plus(in)">
                                      <p:cBhvr>
                                        <p:cTn id="54" dur="2000"/>
                                        <p:tgtEl>
                                          <p:spTgt spid="39022"/>
                                        </p:tgtEl>
                                      </p:cBhvr>
                                    </p:animEffect>
                                  </p:childTnLst>
                                </p:cTn>
                              </p:par>
                              <p:par>
                                <p:cTn id="55" presetID="13" presetClass="entr" presetSubtype="16" fill="hold" grpId="0" nodeType="withEffect">
                                  <p:stCondLst>
                                    <p:cond delay="0"/>
                                  </p:stCondLst>
                                  <p:childTnLst>
                                    <p:set>
                                      <p:cBhvr>
                                        <p:cTn id="56" dur="1" fill="hold">
                                          <p:stCondLst>
                                            <p:cond delay="0"/>
                                          </p:stCondLst>
                                        </p:cTn>
                                        <p:tgtEl>
                                          <p:spTgt spid="39023"/>
                                        </p:tgtEl>
                                        <p:attrNameLst>
                                          <p:attrName>style.visibility</p:attrName>
                                        </p:attrNameLst>
                                      </p:cBhvr>
                                      <p:to>
                                        <p:strVal val="visible"/>
                                      </p:to>
                                    </p:set>
                                    <p:animEffect transition="in" filter="plus(in)">
                                      <p:cBhvr>
                                        <p:cTn id="57" dur="2000"/>
                                        <p:tgtEl>
                                          <p:spTgt spid="39023"/>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39025"/>
                                        </p:tgtEl>
                                        <p:attrNameLst>
                                          <p:attrName>style.visibility</p:attrName>
                                        </p:attrNameLst>
                                      </p:cBhvr>
                                      <p:to>
                                        <p:strVal val="visible"/>
                                      </p:to>
                                    </p:set>
                                    <p:animEffect transition="in" filter="plus(in)">
                                      <p:cBhvr>
                                        <p:cTn id="60" dur="2000"/>
                                        <p:tgtEl>
                                          <p:spTgt spid="39025"/>
                                        </p:tgtEl>
                                      </p:cBhvr>
                                    </p:animEffect>
                                  </p:childTnLst>
                                </p:cTn>
                              </p:par>
                              <p:par>
                                <p:cTn id="61" presetID="13" presetClass="entr" presetSubtype="16" fill="hold" grpId="0" nodeType="withEffect">
                                  <p:stCondLst>
                                    <p:cond delay="0"/>
                                  </p:stCondLst>
                                  <p:childTnLst>
                                    <p:set>
                                      <p:cBhvr>
                                        <p:cTn id="62" dur="1" fill="hold">
                                          <p:stCondLst>
                                            <p:cond delay="0"/>
                                          </p:stCondLst>
                                        </p:cTn>
                                        <p:tgtEl>
                                          <p:spTgt spid="39027"/>
                                        </p:tgtEl>
                                        <p:attrNameLst>
                                          <p:attrName>style.visibility</p:attrName>
                                        </p:attrNameLst>
                                      </p:cBhvr>
                                      <p:to>
                                        <p:strVal val="visible"/>
                                      </p:to>
                                    </p:set>
                                    <p:animEffect transition="in" filter="plus(in)">
                                      <p:cBhvr>
                                        <p:cTn id="63" dur="2000"/>
                                        <p:tgtEl>
                                          <p:spTgt spid="39027"/>
                                        </p:tgtEl>
                                      </p:cBhvr>
                                    </p:animEffect>
                                  </p:childTnLst>
                                </p:cTn>
                              </p:par>
                              <p:par>
                                <p:cTn id="64" presetID="13" presetClass="entr" presetSubtype="16" fill="hold" grpId="0" nodeType="withEffect">
                                  <p:stCondLst>
                                    <p:cond delay="0"/>
                                  </p:stCondLst>
                                  <p:childTnLst>
                                    <p:set>
                                      <p:cBhvr>
                                        <p:cTn id="65" dur="1" fill="hold">
                                          <p:stCondLst>
                                            <p:cond delay="0"/>
                                          </p:stCondLst>
                                        </p:cTn>
                                        <p:tgtEl>
                                          <p:spTgt spid="39028"/>
                                        </p:tgtEl>
                                        <p:attrNameLst>
                                          <p:attrName>style.visibility</p:attrName>
                                        </p:attrNameLst>
                                      </p:cBhvr>
                                      <p:to>
                                        <p:strVal val="visible"/>
                                      </p:to>
                                    </p:set>
                                    <p:animEffect transition="in" filter="plus(in)">
                                      <p:cBhvr>
                                        <p:cTn id="66" dur="2000"/>
                                        <p:tgtEl>
                                          <p:spTgt spid="390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39030"/>
                                        </p:tgtEl>
                                        <p:attrNameLst>
                                          <p:attrName>style.visibility</p:attrName>
                                        </p:attrNameLst>
                                      </p:cBhvr>
                                      <p:to>
                                        <p:strVal val="visible"/>
                                      </p:to>
                                    </p:set>
                                    <p:anim calcmode="lin" valueType="num">
                                      <p:cBhvr>
                                        <p:cTn id="71" dur="1000" fill="hold"/>
                                        <p:tgtEl>
                                          <p:spTgt spid="39030"/>
                                        </p:tgtEl>
                                        <p:attrNameLst>
                                          <p:attrName>ppt_w</p:attrName>
                                        </p:attrNameLst>
                                      </p:cBhvr>
                                      <p:tavLst>
                                        <p:tav tm="0">
                                          <p:val>
                                            <p:strVal val="#ppt_w*0.70"/>
                                          </p:val>
                                        </p:tav>
                                        <p:tav tm="100000">
                                          <p:val>
                                            <p:strVal val="#ppt_w"/>
                                          </p:val>
                                        </p:tav>
                                      </p:tavLst>
                                    </p:anim>
                                    <p:anim calcmode="lin" valueType="num">
                                      <p:cBhvr>
                                        <p:cTn id="72" dur="1000" fill="hold"/>
                                        <p:tgtEl>
                                          <p:spTgt spid="39030"/>
                                        </p:tgtEl>
                                        <p:attrNameLst>
                                          <p:attrName>ppt_h</p:attrName>
                                        </p:attrNameLst>
                                      </p:cBhvr>
                                      <p:tavLst>
                                        <p:tav tm="0">
                                          <p:val>
                                            <p:strVal val="#ppt_h"/>
                                          </p:val>
                                        </p:tav>
                                        <p:tav tm="100000">
                                          <p:val>
                                            <p:strVal val="#ppt_h"/>
                                          </p:val>
                                        </p:tav>
                                      </p:tavLst>
                                    </p:anim>
                                    <p:animEffect transition="in" filter="fade">
                                      <p:cBhvr>
                                        <p:cTn id="73" dur="1000"/>
                                        <p:tgtEl>
                                          <p:spTgt spid="39030"/>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39031"/>
                                        </p:tgtEl>
                                        <p:attrNameLst>
                                          <p:attrName>style.visibility</p:attrName>
                                        </p:attrNameLst>
                                      </p:cBhvr>
                                      <p:to>
                                        <p:strVal val="visible"/>
                                      </p:to>
                                    </p:set>
                                    <p:anim calcmode="lin" valueType="num">
                                      <p:cBhvr>
                                        <p:cTn id="76" dur="1000" fill="hold"/>
                                        <p:tgtEl>
                                          <p:spTgt spid="39031"/>
                                        </p:tgtEl>
                                        <p:attrNameLst>
                                          <p:attrName>ppt_w</p:attrName>
                                        </p:attrNameLst>
                                      </p:cBhvr>
                                      <p:tavLst>
                                        <p:tav tm="0">
                                          <p:val>
                                            <p:strVal val="#ppt_w*0.70"/>
                                          </p:val>
                                        </p:tav>
                                        <p:tav tm="100000">
                                          <p:val>
                                            <p:strVal val="#ppt_w"/>
                                          </p:val>
                                        </p:tav>
                                      </p:tavLst>
                                    </p:anim>
                                    <p:anim calcmode="lin" valueType="num">
                                      <p:cBhvr>
                                        <p:cTn id="77" dur="1000" fill="hold"/>
                                        <p:tgtEl>
                                          <p:spTgt spid="39031"/>
                                        </p:tgtEl>
                                        <p:attrNameLst>
                                          <p:attrName>ppt_h</p:attrName>
                                        </p:attrNameLst>
                                      </p:cBhvr>
                                      <p:tavLst>
                                        <p:tav tm="0">
                                          <p:val>
                                            <p:strVal val="#ppt_h"/>
                                          </p:val>
                                        </p:tav>
                                        <p:tav tm="100000">
                                          <p:val>
                                            <p:strVal val="#ppt_h"/>
                                          </p:val>
                                        </p:tav>
                                      </p:tavLst>
                                    </p:anim>
                                    <p:animEffect transition="in" filter="fade">
                                      <p:cBhvr>
                                        <p:cTn id="78" dur="1000"/>
                                        <p:tgtEl>
                                          <p:spTgt spid="39031"/>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39032"/>
                                        </p:tgtEl>
                                        <p:attrNameLst>
                                          <p:attrName>style.visibility</p:attrName>
                                        </p:attrNameLst>
                                      </p:cBhvr>
                                      <p:to>
                                        <p:strVal val="visible"/>
                                      </p:to>
                                    </p:set>
                                    <p:anim calcmode="lin" valueType="num">
                                      <p:cBhvr>
                                        <p:cTn id="81" dur="1000" fill="hold"/>
                                        <p:tgtEl>
                                          <p:spTgt spid="39032"/>
                                        </p:tgtEl>
                                        <p:attrNameLst>
                                          <p:attrName>ppt_w</p:attrName>
                                        </p:attrNameLst>
                                      </p:cBhvr>
                                      <p:tavLst>
                                        <p:tav tm="0">
                                          <p:val>
                                            <p:strVal val="#ppt_w*0.70"/>
                                          </p:val>
                                        </p:tav>
                                        <p:tav tm="100000">
                                          <p:val>
                                            <p:strVal val="#ppt_w"/>
                                          </p:val>
                                        </p:tav>
                                      </p:tavLst>
                                    </p:anim>
                                    <p:anim calcmode="lin" valueType="num">
                                      <p:cBhvr>
                                        <p:cTn id="82" dur="1000" fill="hold"/>
                                        <p:tgtEl>
                                          <p:spTgt spid="39032"/>
                                        </p:tgtEl>
                                        <p:attrNameLst>
                                          <p:attrName>ppt_h</p:attrName>
                                        </p:attrNameLst>
                                      </p:cBhvr>
                                      <p:tavLst>
                                        <p:tav tm="0">
                                          <p:val>
                                            <p:strVal val="#ppt_h"/>
                                          </p:val>
                                        </p:tav>
                                        <p:tav tm="100000">
                                          <p:val>
                                            <p:strVal val="#ppt_h"/>
                                          </p:val>
                                        </p:tav>
                                      </p:tavLst>
                                    </p:anim>
                                    <p:animEffect transition="in" filter="fade">
                                      <p:cBhvr>
                                        <p:cTn id="83" dur="1000"/>
                                        <p:tgtEl>
                                          <p:spTgt spid="39032"/>
                                        </p:tgtEl>
                                      </p:cBhvr>
                                    </p:animEffect>
                                  </p:childTnLst>
                                </p:cTn>
                              </p:par>
                              <p:par>
                                <p:cTn id="84" presetID="55" presetClass="entr" presetSubtype="0" fill="hold" grpId="0" nodeType="withEffect">
                                  <p:stCondLst>
                                    <p:cond delay="0"/>
                                  </p:stCondLst>
                                  <p:childTnLst>
                                    <p:set>
                                      <p:cBhvr>
                                        <p:cTn id="85" dur="1" fill="hold">
                                          <p:stCondLst>
                                            <p:cond delay="0"/>
                                          </p:stCondLst>
                                        </p:cTn>
                                        <p:tgtEl>
                                          <p:spTgt spid="39033"/>
                                        </p:tgtEl>
                                        <p:attrNameLst>
                                          <p:attrName>style.visibility</p:attrName>
                                        </p:attrNameLst>
                                      </p:cBhvr>
                                      <p:to>
                                        <p:strVal val="visible"/>
                                      </p:to>
                                    </p:set>
                                    <p:anim calcmode="lin" valueType="num">
                                      <p:cBhvr>
                                        <p:cTn id="86" dur="1000" fill="hold"/>
                                        <p:tgtEl>
                                          <p:spTgt spid="39033"/>
                                        </p:tgtEl>
                                        <p:attrNameLst>
                                          <p:attrName>ppt_w</p:attrName>
                                        </p:attrNameLst>
                                      </p:cBhvr>
                                      <p:tavLst>
                                        <p:tav tm="0">
                                          <p:val>
                                            <p:strVal val="#ppt_w*0.70"/>
                                          </p:val>
                                        </p:tav>
                                        <p:tav tm="100000">
                                          <p:val>
                                            <p:strVal val="#ppt_w"/>
                                          </p:val>
                                        </p:tav>
                                      </p:tavLst>
                                    </p:anim>
                                    <p:anim calcmode="lin" valueType="num">
                                      <p:cBhvr>
                                        <p:cTn id="87" dur="1000" fill="hold"/>
                                        <p:tgtEl>
                                          <p:spTgt spid="39033"/>
                                        </p:tgtEl>
                                        <p:attrNameLst>
                                          <p:attrName>ppt_h</p:attrName>
                                        </p:attrNameLst>
                                      </p:cBhvr>
                                      <p:tavLst>
                                        <p:tav tm="0">
                                          <p:val>
                                            <p:strVal val="#ppt_h"/>
                                          </p:val>
                                        </p:tav>
                                        <p:tav tm="100000">
                                          <p:val>
                                            <p:strVal val="#ppt_h"/>
                                          </p:val>
                                        </p:tav>
                                      </p:tavLst>
                                    </p:anim>
                                    <p:animEffect transition="in" filter="fade">
                                      <p:cBhvr>
                                        <p:cTn id="88" dur="1000"/>
                                        <p:tgtEl>
                                          <p:spTgt spid="39033"/>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fill="hold"/>
                                        <p:tgtEl>
                                          <p:spTgt spid="53"/>
                                        </p:tgtEl>
                                        <p:attrNameLst>
                                          <p:attrName>ppt_x</p:attrName>
                                        </p:attrNameLst>
                                      </p:cBhvr>
                                      <p:tavLst>
                                        <p:tav tm="0">
                                          <p:val>
                                            <p:strVal val="#ppt_x"/>
                                          </p:val>
                                        </p:tav>
                                        <p:tav tm="100000">
                                          <p:val>
                                            <p:strVal val="#ppt_x"/>
                                          </p:val>
                                        </p:tav>
                                      </p:tavLst>
                                    </p:anim>
                                    <p:anim calcmode="lin" valueType="num">
                                      <p:cBhvr additive="base">
                                        <p:cTn id="94" dur="500" fill="hold"/>
                                        <p:tgtEl>
                                          <p:spTgt spid="53"/>
                                        </p:tgtEl>
                                        <p:attrNameLst>
                                          <p:attrName>ppt_y</p:attrName>
                                        </p:attrNameLst>
                                      </p:cBhvr>
                                      <p:tavLst>
                                        <p:tav tm="0">
                                          <p:val>
                                            <p:strVal val="1+#ppt_h/2"/>
                                          </p:val>
                                        </p:tav>
                                        <p:tav tm="100000">
                                          <p:val>
                                            <p:strVal val="#ppt_y"/>
                                          </p:val>
                                        </p:tav>
                                      </p:tavLst>
                                    </p:anim>
                                  </p:childTnLst>
                                </p:cTn>
                              </p:par>
                              <p:par>
                                <p:cTn id="95" presetID="13" presetClass="entr" presetSubtype="16"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plus(in)">
                                      <p:cBhvr>
                                        <p:cTn id="97" dur="2000"/>
                                        <p:tgtEl>
                                          <p:spTgt spid="54"/>
                                        </p:tgtEl>
                                      </p:cBhvr>
                                    </p:animEffect>
                                  </p:childTnLst>
                                </p:cTn>
                              </p:par>
                              <p:par>
                                <p:cTn id="98" presetID="13" presetClass="entr" presetSubtype="16" fill="hold" grpId="0" nodeType="with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plus(in)">
                                      <p:cBhvr>
                                        <p:cTn id="100"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59" grpId="0" animBg="1"/>
      <p:bldP spid="38994" grpId="0" animBg="1"/>
      <p:bldP spid="39000" grpId="0" animBg="1"/>
      <p:bldP spid="39002" grpId="0" animBg="1"/>
      <p:bldP spid="39004" grpId="0" animBg="1"/>
      <p:bldP spid="39008" grpId="0" animBg="1"/>
      <p:bldP spid="39009" grpId="0" animBg="1"/>
      <p:bldP spid="39010" grpId="0" animBg="1"/>
      <p:bldP spid="39012" grpId="0" animBg="1"/>
      <p:bldP spid="39013" grpId="0" animBg="1"/>
      <p:bldP spid="39015" grpId="0" animBg="1"/>
      <p:bldP spid="39016" grpId="0" animBg="1"/>
      <p:bldP spid="39018" grpId="0" animBg="1"/>
      <p:bldP spid="39019" grpId="0" animBg="1"/>
      <p:bldP spid="39020" grpId="0" animBg="1"/>
      <p:bldP spid="39022" grpId="0" animBg="1"/>
      <p:bldP spid="39023" grpId="0" animBg="1"/>
      <p:bldP spid="39025" grpId="0" animBg="1"/>
      <p:bldP spid="39027" grpId="0" animBg="1"/>
      <p:bldP spid="39028" grpId="0" animBg="1"/>
      <p:bldP spid="39030" grpId="0"/>
      <p:bldP spid="39031" grpId="0"/>
      <p:bldP spid="39032" grpId="0"/>
      <p:bldP spid="39033" grpId="0"/>
      <p:bldP spid="53" grpId="0" animBg="1"/>
      <p:bldP spid="54" grpId="0" animBg="1"/>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80062" y="2185525"/>
            <a:ext cx="7772400" cy="688975"/>
          </a:xfrm>
        </p:spPr>
        <p:txBody>
          <a:bodyPr>
            <a:normAutofit fontScale="90000"/>
          </a:bodyPr>
          <a:lstStyle/>
          <a:p>
            <a:pPr algn="l"/>
            <a:r>
              <a:rPr lang="vi-VN" altLang="en-US" sz="2800" b="1" dirty="0" smtClean="0">
                <a:solidFill>
                  <a:srgbClr val="3333CC"/>
                </a:solidFill>
              </a:rPr>
              <a:t>* Đơn vị cấu tạo từ Hán Việt: yếu tố Hán Việt</a:t>
            </a:r>
            <a:r>
              <a:rPr lang="vi-VN" altLang="en-US" sz="2800" b="1" dirty="0">
                <a:solidFill>
                  <a:srgbClr val="3333CC"/>
                </a:solidFill>
              </a:rPr>
              <a:t/>
            </a:r>
            <a:br>
              <a:rPr lang="vi-VN" altLang="en-US" sz="2800" b="1" dirty="0">
                <a:solidFill>
                  <a:srgbClr val="3333CC"/>
                </a:solidFill>
              </a:rPr>
            </a:br>
            <a:r>
              <a:rPr lang="vi-VN" altLang="en-US" sz="2800" b="1" dirty="0"/>
              <a:t>-</a:t>
            </a:r>
            <a:r>
              <a:rPr lang="vi-VN" altLang="en-US" sz="2800" b="1" dirty="0" smtClean="0"/>
              <a:t> Phần lớn các yếu tố Hán Việt không  được dùng độc như từ mà chỉ dùng để tạo từ ghép.</a:t>
            </a:r>
            <a:br>
              <a:rPr lang="vi-VN" altLang="en-US" sz="2800" b="1" dirty="0" smtClean="0"/>
            </a:br>
            <a:r>
              <a:rPr lang="vi-VN" altLang="en-US" sz="2800" b="1" dirty="0" smtClean="0"/>
              <a:t>- Có nhiều yếu tố Hán Việt đồng âm nhưng khác nghĩa khác xa nhau.</a:t>
            </a:r>
            <a:br>
              <a:rPr lang="vi-VN" altLang="en-US" sz="2800" b="1" dirty="0" smtClean="0"/>
            </a:br>
            <a:endParaRPr lang="en-US" altLang="en-US" sz="2800" b="1" dirty="0" smtClean="0"/>
          </a:p>
        </p:txBody>
      </p:sp>
      <p:sp>
        <p:nvSpPr>
          <p:cNvPr id="9221" name="AutoShape 8"/>
          <p:cNvSpPr>
            <a:spLocks noChangeArrowheads="1"/>
          </p:cNvSpPr>
          <p:nvPr/>
        </p:nvSpPr>
        <p:spPr bwMode="auto">
          <a:xfrm>
            <a:off x="76200" y="76200"/>
            <a:ext cx="8077200" cy="6096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9222" name="Rectangle 9"/>
          <p:cNvSpPr>
            <a:spLocks noChangeArrowheads="1"/>
          </p:cNvSpPr>
          <p:nvPr/>
        </p:nvSpPr>
        <p:spPr bwMode="auto">
          <a:xfrm>
            <a:off x="0" y="762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sz="3600" dirty="0">
                <a:solidFill>
                  <a:srgbClr val="CC00FF"/>
                </a:solidFill>
                <a:latin typeface="Times New Roman" panose="02020603050405020304" pitchFamily="18" charset="0"/>
                <a:cs typeface="Times New Roman" panose="02020603050405020304" pitchFamily="18" charset="0"/>
              </a:rPr>
              <a:t> </a:t>
            </a:r>
            <a:r>
              <a:rPr lang="en-US" altLang="en-US" sz="3600" dirty="0" smtClean="0">
                <a:solidFill>
                  <a:srgbClr val="CC00FF"/>
                </a:solidFill>
                <a:latin typeface="Times New Roman" panose="02020603050405020304" pitchFamily="18" charset="0"/>
                <a:cs typeface="Times New Roman" panose="02020603050405020304" pitchFamily="18" charset="0"/>
              </a:rPr>
              <a:t>          ÔN TẬP TIẾNG VIỆT</a:t>
            </a:r>
            <a:endParaRPr lang="en-US" altLang="en-US" sz="3600" dirty="0">
              <a:solidFill>
                <a:srgbClr val="CC00FF"/>
              </a:solidFill>
              <a:latin typeface="Times New Roman" panose="02020603050405020304" pitchFamily="18" charset="0"/>
              <a:cs typeface="Times New Roman" panose="02020603050405020304" pitchFamily="18" charset="0"/>
            </a:endParaRPr>
          </a:p>
        </p:txBody>
      </p:sp>
      <p:sp>
        <p:nvSpPr>
          <p:cNvPr id="9223" name="Line 10"/>
          <p:cNvSpPr>
            <a:spLocks noChangeShapeType="1"/>
          </p:cNvSpPr>
          <p:nvPr/>
        </p:nvSpPr>
        <p:spPr bwMode="auto">
          <a:xfrm>
            <a:off x="1524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1"/>
          <p:cNvSpPr>
            <a:spLocks noChangeShapeType="1"/>
          </p:cNvSpPr>
          <p:nvPr/>
        </p:nvSpPr>
        <p:spPr bwMode="auto">
          <a:xfrm>
            <a:off x="8915400" y="1328738"/>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5" name="Picture 1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9303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13"/>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7" name="Picture 1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1"/>
          <p:cNvSpPr>
            <a:spLocks noChangeArrowheads="1"/>
          </p:cNvSpPr>
          <p:nvPr/>
        </p:nvSpPr>
        <p:spPr bwMode="auto">
          <a:xfrm>
            <a:off x="141289" y="152400"/>
            <a:ext cx="2297112" cy="547622"/>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TỪ  HÁN VIỆT</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
        <p:nvSpPr>
          <p:cNvPr id="14" name="Rectangle 4"/>
          <p:cNvSpPr txBox="1">
            <a:spLocks noChangeArrowheads="1"/>
          </p:cNvSpPr>
          <p:nvPr/>
        </p:nvSpPr>
        <p:spPr>
          <a:xfrm>
            <a:off x="691785" y="3529574"/>
            <a:ext cx="7772400" cy="6889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en-US" sz="2800" b="1" dirty="0" smtClean="0">
              <a:solidFill>
                <a:srgbClr val="3333CC"/>
              </a:solidFill>
            </a:endParaRPr>
          </a:p>
        </p:txBody>
      </p:sp>
      <p:sp>
        <p:nvSpPr>
          <p:cNvPr id="15" name="Rectangle 4"/>
          <p:cNvSpPr txBox="1">
            <a:spLocks noChangeArrowheads="1"/>
          </p:cNvSpPr>
          <p:nvPr/>
        </p:nvSpPr>
        <p:spPr>
          <a:xfrm>
            <a:off x="651975" y="4201598"/>
            <a:ext cx="8187225" cy="688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2500" b="1" dirty="0" smtClean="0">
                <a:solidFill>
                  <a:srgbClr val="3333CC"/>
                </a:solidFill>
              </a:rPr>
              <a:t>* Từ ghép Hán Việt:</a:t>
            </a:r>
          </a:p>
          <a:p>
            <a:pPr algn="l"/>
            <a:r>
              <a:rPr lang="vi-VN" altLang="en-US" sz="2500" b="1" dirty="0" smtClean="0"/>
              <a:t>-  Ghép đẳng lập</a:t>
            </a:r>
          </a:p>
          <a:p>
            <a:pPr marL="342900" indent="-342900" algn="l">
              <a:buFontTx/>
              <a:buChar char="-"/>
            </a:pPr>
            <a:r>
              <a:rPr lang="vi-VN" altLang="en-US" sz="2500" b="1" dirty="0" smtClean="0"/>
              <a:t>Ghép chính phụ:</a:t>
            </a:r>
          </a:p>
          <a:p>
            <a:pPr algn="l"/>
            <a:r>
              <a:rPr lang="vi-VN" altLang="en-US" sz="2500" b="1" dirty="0" smtClean="0"/>
              <a:t>+ Giống với trật tự từ ghép C-P thuần Việt: C trước, P sau</a:t>
            </a:r>
          </a:p>
          <a:p>
            <a:pPr algn="l"/>
            <a:r>
              <a:rPr lang="vi-VN" altLang="en-US" sz="2500" b="1" dirty="0" smtClean="0"/>
              <a:t>+ Khác với trật tự từ ghép C-P thuần Việt: P trước, C sau  </a:t>
            </a:r>
            <a:r>
              <a:rPr lang="vi-VN" altLang="en-US" sz="2500" b="1" dirty="0" smtClean="0">
                <a:solidFill>
                  <a:srgbClr val="3333CC"/>
                </a:solidFill>
              </a:rPr>
              <a:t/>
            </a:r>
            <a:br>
              <a:rPr lang="vi-VN" altLang="en-US" sz="2500" b="1" dirty="0" smtClean="0">
                <a:solidFill>
                  <a:srgbClr val="3333CC"/>
                </a:solidFill>
              </a:rPr>
            </a:br>
            <a:endParaRPr lang="en-US" altLang="en-US" sz="2500" b="1" dirty="0" smtClean="0">
              <a:solidFill>
                <a:srgbClr val="3333CC"/>
              </a:solidFill>
            </a:endParaRPr>
          </a:p>
        </p:txBody>
      </p:sp>
    </p:spTree>
    <p:extLst>
      <p:ext uri="{BB962C8B-B14F-4D97-AF65-F5344CB8AC3E}">
        <p14:creationId xmlns:p14="http://schemas.microsoft.com/office/powerpoint/2010/main" val="51483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85800" y="606425"/>
            <a:ext cx="7772400" cy="688975"/>
          </a:xfrm>
        </p:spPr>
        <p:txBody>
          <a:bodyPr/>
          <a:lstStyle/>
          <a:p>
            <a:r>
              <a:rPr lang="vi-VN" altLang="en-US" sz="2800" b="1" dirty="0" smtClean="0">
                <a:solidFill>
                  <a:srgbClr val="3333CC"/>
                </a:solidFill>
                <a:latin typeface="Times New Roman" panose="02020603050405020304" pitchFamily="18" charset="0"/>
                <a:cs typeface="Times New Roman" panose="02020603050405020304" pitchFamily="18" charset="0"/>
              </a:rPr>
              <a:t>Giải nghĩa các yếu tố Hán Vệt </a:t>
            </a:r>
            <a:r>
              <a:rPr lang="en-US" altLang="en-US" sz="2800" b="1" dirty="0" smtClean="0">
                <a:solidFill>
                  <a:srgbClr val="3333CC"/>
                </a:solidFill>
                <a:latin typeface="Times New Roman" panose="02020603050405020304" pitchFamily="18" charset="0"/>
                <a:cs typeface="Times New Roman" panose="02020603050405020304" pitchFamily="18" charset="0"/>
              </a:rPr>
              <a:t> </a:t>
            </a:r>
            <a:r>
              <a:rPr lang="en-US" altLang="en-US" sz="2800" b="1" dirty="0" err="1" smtClean="0">
                <a:solidFill>
                  <a:srgbClr val="3333CC"/>
                </a:solidFill>
                <a:latin typeface="Times New Roman" panose="02020603050405020304" pitchFamily="18" charset="0"/>
                <a:cs typeface="Times New Roman" panose="02020603050405020304" pitchFamily="18" charset="0"/>
              </a:rPr>
              <a:t>sau</a:t>
            </a:r>
            <a:r>
              <a:rPr lang="en-US" altLang="en-US" sz="2800" b="1" dirty="0" smtClean="0">
                <a:solidFill>
                  <a:srgbClr val="3333CC"/>
                </a:solidFill>
                <a:latin typeface="Times New Roman" panose="02020603050405020304" pitchFamily="18" charset="0"/>
                <a:cs typeface="Times New Roman" panose="02020603050405020304" pitchFamily="18" charset="0"/>
              </a:rPr>
              <a:t>:</a:t>
            </a:r>
          </a:p>
        </p:txBody>
      </p:sp>
      <p:sp>
        <p:nvSpPr>
          <p:cNvPr id="52229" name="Rectangle 5"/>
          <p:cNvSpPr>
            <a:spLocks noGrp="1" noChangeArrowheads="1"/>
          </p:cNvSpPr>
          <p:nvPr>
            <p:ph type="subTitle" idx="1"/>
          </p:nvPr>
        </p:nvSpPr>
        <p:spPr>
          <a:xfrm>
            <a:off x="762000" y="1143000"/>
            <a:ext cx="4876800" cy="5562600"/>
          </a:xfrm>
        </p:spPr>
        <p:txBody>
          <a:bodyPr rtlCol="0">
            <a:normAutofit/>
          </a:bodyPr>
          <a:lstStyle/>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1.</a:t>
            </a:r>
            <a:r>
              <a:rPr lang="vi-VN" sz="2500" b="1" dirty="0" smtClean="0">
                <a:solidFill>
                  <a:schemeClr val="tx1"/>
                </a:solidFill>
                <a:latin typeface="Times New Roman" panose="02020603050405020304" pitchFamily="18" charset="0"/>
                <a:cs typeface="Times New Roman" panose="02020603050405020304" pitchFamily="18" charset="0"/>
              </a:rPr>
              <a:t>bạ</a:t>
            </a:r>
            <a:r>
              <a:rPr lang="en-US" sz="2500" b="1" dirty="0" err="1" smtClean="0">
                <a:solidFill>
                  <a:schemeClr val="tx1"/>
                </a:solidFill>
                <a:latin typeface="Times New Roman" panose="02020603050405020304" pitchFamily="18" charset="0"/>
                <a:cs typeface="Times New Roman" panose="02020603050405020304" pitchFamily="18" charset="0"/>
              </a:rPr>
              <a:t>ch</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bạ</a:t>
            </a:r>
            <a:r>
              <a:rPr lang="en-US" sz="2500" b="1" dirty="0" err="1" smtClean="0">
                <a:solidFill>
                  <a:schemeClr val="tx1"/>
                </a:solidFill>
                <a:latin typeface="Times New Roman" panose="02020603050405020304" pitchFamily="18" charset="0"/>
                <a:cs typeface="Times New Roman" panose="02020603050405020304" pitchFamily="18" charset="0"/>
              </a:rPr>
              <a:t>ch</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cầ</a:t>
            </a:r>
            <a:r>
              <a:rPr lang="en-US" sz="2500" b="1" dirty="0" smtClean="0">
                <a:solidFill>
                  <a:schemeClr val="tx1"/>
                </a:solidFill>
                <a:latin typeface="Times New Roman" panose="02020603050405020304" pitchFamily="18" charset="0"/>
                <a:cs typeface="Times New Roman" panose="02020603050405020304" pitchFamily="18" charset="0"/>
              </a:rPr>
              <a:t>u):</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2. </a:t>
            </a:r>
            <a:r>
              <a:rPr lang="vi-VN" sz="2500" b="1" dirty="0" smtClean="0">
                <a:solidFill>
                  <a:schemeClr val="tx1"/>
                </a:solidFill>
                <a:latin typeface="Times New Roman" panose="02020603050405020304" pitchFamily="18" charset="0"/>
                <a:cs typeface="Times New Roman" panose="02020603050405020304" pitchFamily="18" charset="0"/>
              </a:rPr>
              <a:t>bá</a:t>
            </a:r>
            <a:r>
              <a:rPr lang="en-US" sz="2500" b="1" dirty="0" smtClean="0">
                <a:solidFill>
                  <a:schemeClr val="tx1"/>
                </a:solidFill>
                <a:latin typeface="Times New Roman" panose="02020603050405020304" pitchFamily="18" charset="0"/>
                <a:cs typeface="Times New Roman" panose="02020603050405020304" pitchFamily="18" charset="0"/>
              </a:rPr>
              <a:t>n (</a:t>
            </a:r>
            <a:r>
              <a:rPr lang="vi-VN" sz="2500" b="1" dirty="0" smtClean="0">
                <a:solidFill>
                  <a:schemeClr val="tx1"/>
                </a:solidFill>
                <a:latin typeface="Times New Roman" panose="02020603050405020304" pitchFamily="18" charset="0"/>
                <a:cs typeface="Times New Roman" panose="02020603050405020304" pitchFamily="18" charset="0"/>
              </a:rPr>
              <a:t>bứ</a:t>
            </a:r>
            <a:r>
              <a:rPr lang="en-US" sz="2500" b="1" dirty="0" smtClean="0">
                <a:solidFill>
                  <a:schemeClr val="tx1"/>
                </a:solidFill>
                <a:latin typeface="Times New Roman" panose="02020603050405020304" pitchFamily="18" charset="0"/>
                <a:cs typeface="Times New Roman" panose="02020603050405020304" pitchFamily="18" charset="0"/>
              </a:rPr>
              <a:t>c </a:t>
            </a:r>
            <a:r>
              <a:rPr lang="en-US" sz="2400" b="1" dirty="0" smtClean="0">
                <a:solidFill>
                  <a:schemeClr val="tx1"/>
                </a:solidFill>
                <a:latin typeface="Times New Roman" panose="02020603050405020304" pitchFamily="18" charset="0"/>
                <a:cs typeface="Times New Roman" panose="02020603050405020304" pitchFamily="18" charset="0"/>
              </a:rPr>
              <a:t>t­­</a:t>
            </a:r>
            <a:r>
              <a:rPr lang="vi-VN" sz="2400" b="1" dirty="0" smtClean="0">
                <a:solidFill>
                  <a:schemeClr val="tx1"/>
                </a:solidFill>
                <a:latin typeface="Times New Roman" panose="02020603050405020304" pitchFamily="18" charset="0"/>
                <a:cs typeface="Times New Roman" panose="02020603050405020304" pitchFamily="18" charset="0"/>
              </a:rPr>
              <a:t>ượ</a:t>
            </a:r>
            <a:r>
              <a:rPr lang="en-US" sz="2500" b="1" dirty="0" smtClean="0">
                <a:solidFill>
                  <a:schemeClr val="tx1"/>
                </a:solidFill>
                <a:latin typeface="Times New Roman" panose="02020603050405020304" pitchFamily="18" charset="0"/>
                <a:cs typeface="Times New Roman" panose="02020603050405020304" pitchFamily="18" charset="0"/>
              </a:rPr>
              <a:t>ng </a:t>
            </a:r>
            <a:r>
              <a:rPr lang="vi-VN" sz="2500" b="1" dirty="0" smtClean="0">
                <a:solidFill>
                  <a:schemeClr val="tx1"/>
                </a:solidFill>
                <a:latin typeface="Times New Roman" panose="02020603050405020304" pitchFamily="18" charset="0"/>
                <a:cs typeface="Times New Roman" panose="02020603050405020304" pitchFamily="18" charset="0"/>
              </a:rPr>
              <a:t>bá</a:t>
            </a:r>
            <a:r>
              <a:rPr lang="en-US" sz="2500" b="1" dirty="0" smtClean="0">
                <a:solidFill>
                  <a:schemeClr val="tx1"/>
                </a:solidFill>
                <a:latin typeface="Times New Roman" panose="02020603050405020304" pitchFamily="18" charset="0"/>
                <a:cs typeface="Times New Roman" panose="02020603050405020304" pitchFamily="18" charset="0"/>
              </a:rPr>
              <a:t>n </a:t>
            </a:r>
            <a:r>
              <a:rPr lang="vi-VN" sz="2500" b="1" dirty="0" smtClean="0">
                <a:solidFill>
                  <a:schemeClr val="tx1"/>
                </a:solidFill>
                <a:latin typeface="Times New Roman" panose="02020603050405020304" pitchFamily="18" charset="0"/>
                <a:cs typeface="Times New Roman" panose="02020603050405020304" pitchFamily="18" charset="0"/>
              </a:rPr>
              <a:t>thâ</a:t>
            </a:r>
            <a:r>
              <a:rPr lang="en-US" sz="2500" b="1" dirty="0" smtClean="0">
                <a:solidFill>
                  <a:schemeClr val="tx1"/>
                </a:solidFill>
                <a:latin typeface="Times New Roman" panose="02020603050405020304" pitchFamily="18" charset="0"/>
                <a:cs typeface="Times New Roman" panose="02020603050405020304" pitchFamily="18" charset="0"/>
              </a:rPr>
              <a:t>n):</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3. </a:t>
            </a:r>
            <a:r>
              <a:rPr lang="vi-VN" sz="2500" b="1" dirty="0" smtClean="0">
                <a:solidFill>
                  <a:schemeClr val="tx1"/>
                </a:solidFill>
                <a:latin typeface="Times New Roman" panose="02020603050405020304" pitchFamily="18" charset="0"/>
                <a:cs typeface="Times New Roman" panose="02020603050405020304" pitchFamily="18" charset="0"/>
              </a:rPr>
              <a:t>cô</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cô</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độ</a:t>
            </a:r>
            <a:r>
              <a:rPr lang="en-US" sz="2500" b="1" dirty="0" smtClean="0">
                <a:solidFill>
                  <a:schemeClr val="tx1"/>
                </a:solidFill>
                <a:latin typeface="Times New Roman" panose="02020603050405020304" pitchFamily="18" charset="0"/>
                <a:cs typeface="Times New Roman" panose="02020603050405020304" pitchFamily="18" charset="0"/>
              </a:rPr>
              <a:t>c):</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4. </a:t>
            </a:r>
            <a:r>
              <a:rPr lang="en-US" sz="2500" b="1" dirty="0" err="1" smtClean="0">
                <a:solidFill>
                  <a:schemeClr val="tx1"/>
                </a:solidFill>
                <a:latin typeface="Times New Roman" panose="02020603050405020304" pitchFamily="18" charset="0"/>
                <a:cs typeface="Times New Roman" panose="02020603050405020304" pitchFamily="18" charset="0"/>
              </a:rPr>
              <a:t>c</a:t>
            </a:r>
            <a:r>
              <a:rPr lang="en-US" sz="2400" b="1" dirty="0" err="1" smtClean="0">
                <a:solidFill>
                  <a:schemeClr val="tx1"/>
                </a:solidFill>
                <a:latin typeface="Times New Roman" panose="02020603050405020304" pitchFamily="18" charset="0"/>
                <a:cs typeface="Times New Roman" panose="02020603050405020304" pitchFamily="18" charset="0"/>
              </a:rPr>
              <a:t>ư</a:t>
            </a:r>
            <a:r>
              <a:rPr lang="en-US" sz="2500" b="1" dirty="0" smtClean="0">
                <a:solidFill>
                  <a:schemeClr val="tx1"/>
                </a:solidFill>
                <a:latin typeface="Times New Roman" panose="02020603050405020304" pitchFamily="18" charset="0"/>
                <a:cs typeface="Times New Roman" panose="02020603050405020304" pitchFamily="18" charset="0"/>
              </a:rPr>
              <a:t>­ (</a:t>
            </a:r>
            <a:r>
              <a:rPr lang="en-US" sz="2500" b="1" dirty="0" err="1" smtClean="0">
                <a:solidFill>
                  <a:schemeClr val="tx1"/>
                </a:solidFill>
                <a:latin typeface="Times New Roman" panose="02020603050405020304" pitchFamily="18" charset="0"/>
                <a:cs typeface="Times New Roman" panose="02020603050405020304" pitchFamily="18" charset="0"/>
              </a:rPr>
              <a:t>c</a:t>
            </a:r>
            <a:r>
              <a:rPr lang="en-US" sz="2400" b="1" dirty="0" err="1" smtClean="0">
                <a:solidFill>
                  <a:schemeClr val="tx1"/>
                </a:solidFill>
                <a:latin typeface="Times New Roman" panose="02020603050405020304" pitchFamily="18" charset="0"/>
                <a:cs typeface="Times New Roman" panose="02020603050405020304" pitchFamily="18" charset="0"/>
              </a:rPr>
              <a:t>ư</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trú</a:t>
            </a:r>
            <a:r>
              <a:rPr lang="en-US" sz="2500" b="1" dirty="0" smtClean="0">
                <a:solidFill>
                  <a:schemeClr val="tx1"/>
                </a:solidFill>
                <a:latin typeface="Times New Roman" panose="02020603050405020304" pitchFamily="18" charset="0"/>
                <a:cs typeface="Times New Roman" panose="02020603050405020304" pitchFamily="18" charset="0"/>
              </a:rPr>
              <a:t>):</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5. </a:t>
            </a:r>
            <a:r>
              <a:rPr lang="vi-VN" sz="2500" b="1" dirty="0" smtClean="0">
                <a:solidFill>
                  <a:schemeClr val="tx1"/>
                </a:solidFill>
                <a:latin typeface="Times New Roman" panose="02020603050405020304" pitchFamily="18" charset="0"/>
                <a:cs typeface="Times New Roman" panose="02020603050405020304" pitchFamily="18" charset="0"/>
              </a:rPr>
              <a:t>cử</a:t>
            </a:r>
            <a:r>
              <a:rPr lang="en-US" sz="2500" b="1" dirty="0" smtClean="0">
                <a:solidFill>
                  <a:schemeClr val="tx1"/>
                </a:solidFill>
                <a:latin typeface="Times New Roman" panose="02020603050405020304" pitchFamily="18" charset="0"/>
                <a:cs typeface="Times New Roman" panose="02020603050405020304" pitchFamily="18" charset="0"/>
              </a:rPr>
              <a:t>u (</a:t>
            </a:r>
            <a:r>
              <a:rPr lang="vi-VN" sz="2500" b="1" dirty="0" smtClean="0">
                <a:solidFill>
                  <a:schemeClr val="tx1"/>
                </a:solidFill>
                <a:latin typeface="Times New Roman" panose="02020603050405020304" pitchFamily="18" charset="0"/>
                <a:cs typeface="Times New Roman" panose="02020603050405020304" pitchFamily="18" charset="0"/>
              </a:rPr>
              <a:t>cử</a:t>
            </a:r>
            <a:r>
              <a:rPr lang="en-US" sz="2500" b="1" dirty="0" smtClean="0">
                <a:solidFill>
                  <a:schemeClr val="tx1"/>
                </a:solidFill>
                <a:latin typeface="Times New Roman" panose="02020603050405020304" pitchFamily="18" charset="0"/>
                <a:cs typeface="Times New Roman" panose="02020603050405020304" pitchFamily="18" charset="0"/>
              </a:rPr>
              <a:t>u </a:t>
            </a:r>
            <a:r>
              <a:rPr lang="en-US" sz="2500" b="1" dirty="0" err="1" smtClean="0">
                <a:solidFill>
                  <a:schemeClr val="tx1"/>
                </a:solidFill>
                <a:latin typeface="Times New Roman" panose="02020603050405020304" pitchFamily="18" charset="0"/>
                <a:cs typeface="Times New Roman" panose="02020603050405020304" pitchFamily="18" charset="0"/>
              </a:rPr>
              <a:t>ch</a:t>
            </a:r>
            <a:r>
              <a:rPr lang="en-US" sz="2800" b="1" dirty="0" err="1" smtClean="0">
                <a:solidFill>
                  <a:schemeClr val="tx1"/>
                </a:solidFill>
                <a:latin typeface="Times New Roman" panose="02020603050405020304" pitchFamily="18" charset="0"/>
                <a:cs typeface="Times New Roman" panose="02020603050405020304" pitchFamily="18" charset="0"/>
              </a:rPr>
              <a:t>­</a:t>
            </a:r>
            <a:r>
              <a:rPr lang="en-US" sz="2400" b="1" dirty="0" err="1" smtClean="0">
                <a:solidFill>
                  <a:schemeClr val="tx1"/>
                </a:solidFill>
                <a:latin typeface="Times New Roman" panose="02020603050405020304" pitchFamily="18" charset="0"/>
                <a:cs typeface="Times New Roman" panose="02020603050405020304" pitchFamily="18" charset="0"/>
              </a:rPr>
              <a:t>ư</a:t>
            </a:r>
            <a:r>
              <a:rPr lang="en-US" sz="2500" b="1" dirty="0" smtClean="0">
                <a:solidFill>
                  <a:schemeClr val="tx1"/>
                </a:solidFill>
                <a:latin typeface="Times New Roman" panose="02020603050405020304" pitchFamily="18" charset="0"/>
                <a:cs typeface="Times New Roman" panose="02020603050405020304" pitchFamily="18" charset="0"/>
              </a:rPr>
              <a:t>­</a:t>
            </a:r>
            <a:r>
              <a:rPr lang="vi-VN" sz="2500" b="1" dirty="0" smtClean="0">
                <a:solidFill>
                  <a:schemeClr val="tx1"/>
                </a:solidFill>
                <a:latin typeface="Times New Roman" panose="02020603050405020304" pitchFamily="18" charset="0"/>
                <a:cs typeface="Times New Roman" panose="02020603050405020304" pitchFamily="18" charset="0"/>
              </a:rPr>
              <a:t>ơ</a:t>
            </a:r>
            <a:r>
              <a:rPr lang="en-US" sz="2500" b="1" dirty="0" smtClean="0">
                <a:solidFill>
                  <a:schemeClr val="tx1"/>
                </a:solidFill>
                <a:latin typeface="Times New Roman" panose="02020603050405020304" pitchFamily="18" charset="0"/>
                <a:cs typeface="Times New Roman" panose="02020603050405020304" pitchFamily="18" charset="0"/>
              </a:rPr>
              <a:t>ng):</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6. </a:t>
            </a:r>
            <a:r>
              <a:rPr lang="vi-VN" sz="2500" b="1" dirty="0" smtClean="0">
                <a:solidFill>
                  <a:schemeClr val="tx1"/>
                </a:solidFill>
                <a:latin typeface="Times New Roman" panose="02020603050405020304" pitchFamily="18" charset="0"/>
                <a:cs typeface="Times New Roman" panose="02020603050405020304" pitchFamily="18" charset="0"/>
              </a:rPr>
              <a:t>dạ</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dạ</a:t>
            </a:r>
            <a:r>
              <a:rPr lang="en-US" sz="25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hư</a:t>
            </a:r>
            <a:r>
              <a:rPr lang="en-US" sz="2500" b="1" dirty="0" smtClean="0">
                <a:solidFill>
                  <a:schemeClr val="tx1"/>
                </a:solidFill>
                <a:latin typeface="Times New Roman" panose="02020603050405020304" pitchFamily="18" charset="0"/>
                <a:cs typeface="Times New Roman" panose="02020603050405020304" pitchFamily="18" charset="0"/>
              </a:rPr>
              <a:t>­</a:t>
            </a:r>
            <a:r>
              <a:rPr lang="vi-VN" sz="2500" b="1" dirty="0" smtClean="0">
                <a:solidFill>
                  <a:schemeClr val="tx1"/>
                </a:solidFill>
                <a:latin typeface="Times New Roman" panose="02020603050405020304" pitchFamily="18" charset="0"/>
                <a:cs typeface="Times New Roman" panose="02020603050405020304" pitchFamily="18" charset="0"/>
              </a:rPr>
              <a:t>ơ</a:t>
            </a:r>
            <a:r>
              <a:rPr lang="en-US" sz="2500" b="1" dirty="0" smtClean="0">
                <a:solidFill>
                  <a:schemeClr val="tx1"/>
                </a:solidFill>
                <a:latin typeface="Times New Roman" panose="02020603050405020304" pitchFamily="18" charset="0"/>
                <a:cs typeface="Times New Roman" panose="02020603050405020304" pitchFamily="18" charset="0"/>
              </a:rPr>
              <a:t>ng, </a:t>
            </a:r>
            <a:r>
              <a:rPr lang="vi-VN" sz="2500" b="1" dirty="0" smtClean="0">
                <a:solidFill>
                  <a:schemeClr val="tx1"/>
                </a:solidFill>
                <a:latin typeface="Times New Roman" panose="02020603050405020304" pitchFamily="18" charset="0"/>
                <a:cs typeface="Times New Roman" panose="02020603050405020304" pitchFamily="18" charset="0"/>
              </a:rPr>
              <a:t>dạ</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hộ</a:t>
            </a:r>
            <a:r>
              <a:rPr lang="en-US" sz="2500" b="1" dirty="0" err="1" smtClean="0">
                <a:solidFill>
                  <a:schemeClr val="tx1"/>
                </a:solidFill>
                <a:latin typeface="Times New Roman" panose="02020603050405020304" pitchFamily="18" charset="0"/>
                <a:cs typeface="Times New Roman" panose="02020603050405020304" pitchFamily="18" charset="0"/>
              </a:rPr>
              <a:t>i</a:t>
            </a:r>
            <a:r>
              <a:rPr lang="en-US" sz="2500" b="1" dirty="0" smtClean="0">
                <a:solidFill>
                  <a:schemeClr val="tx1"/>
                </a:solidFill>
                <a:latin typeface="Times New Roman" panose="02020603050405020304" pitchFamily="18" charset="0"/>
                <a:cs typeface="Times New Roman" panose="02020603050405020304" pitchFamily="18" charset="0"/>
              </a:rPr>
              <a:t>):</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7. </a:t>
            </a:r>
            <a:r>
              <a:rPr lang="vi-VN" sz="2500" b="1" dirty="0" smtClean="0">
                <a:solidFill>
                  <a:schemeClr val="tx1"/>
                </a:solidFill>
                <a:latin typeface="Times New Roman" panose="02020603050405020304" pitchFamily="18" charset="0"/>
                <a:cs typeface="Times New Roman" panose="02020603050405020304" pitchFamily="18" charset="0"/>
              </a:rPr>
              <a:t>đạ</a:t>
            </a:r>
            <a:r>
              <a:rPr lang="en-US" sz="2500" b="1" dirty="0" err="1" smtClean="0">
                <a:solidFill>
                  <a:schemeClr val="tx1"/>
                </a:solidFill>
                <a:latin typeface="Times New Roman" panose="02020603050405020304" pitchFamily="18" charset="0"/>
                <a:cs typeface="Times New Roman" panose="02020603050405020304" pitchFamily="18" charset="0"/>
              </a:rPr>
              <a:t>i</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đạ</a:t>
            </a:r>
            <a:r>
              <a:rPr lang="en-US" sz="2500" b="1" dirty="0" err="1" smtClean="0">
                <a:solidFill>
                  <a:schemeClr val="tx1"/>
                </a:solidFill>
                <a:latin typeface="Times New Roman" panose="02020603050405020304" pitchFamily="18" charset="0"/>
                <a:cs typeface="Times New Roman" panose="02020603050405020304" pitchFamily="18" charset="0"/>
              </a:rPr>
              <a:t>i</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lộ</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đạ</a:t>
            </a:r>
            <a:r>
              <a:rPr lang="en-US" sz="2500" b="1" dirty="0" err="1" smtClean="0">
                <a:solidFill>
                  <a:schemeClr val="tx1"/>
                </a:solidFill>
                <a:latin typeface="Times New Roman" panose="02020603050405020304" pitchFamily="18" charset="0"/>
                <a:cs typeface="Times New Roman" panose="02020603050405020304" pitchFamily="18" charset="0"/>
              </a:rPr>
              <a:t>i</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thắ</a:t>
            </a:r>
            <a:r>
              <a:rPr lang="en-US" sz="2500" b="1" dirty="0" smtClean="0">
                <a:solidFill>
                  <a:schemeClr val="tx1"/>
                </a:solidFill>
                <a:latin typeface="Times New Roman" panose="02020603050405020304" pitchFamily="18" charset="0"/>
                <a:cs typeface="Times New Roman" panose="02020603050405020304" pitchFamily="18" charset="0"/>
              </a:rPr>
              <a:t>ng):</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8. </a:t>
            </a:r>
            <a:r>
              <a:rPr lang="vi-VN" sz="2500" b="1" dirty="0" smtClean="0">
                <a:solidFill>
                  <a:schemeClr val="tx1"/>
                </a:solidFill>
                <a:latin typeface="Times New Roman" panose="02020603050405020304" pitchFamily="18" charset="0"/>
                <a:cs typeface="Times New Roman" panose="02020603050405020304" pitchFamily="18" charset="0"/>
              </a:rPr>
              <a:t>điề</a:t>
            </a:r>
            <a:r>
              <a:rPr lang="en-US" sz="2500" b="1" dirty="0" smtClean="0">
                <a:solidFill>
                  <a:schemeClr val="tx1"/>
                </a:solidFill>
                <a:latin typeface="Times New Roman" panose="02020603050405020304" pitchFamily="18" charset="0"/>
                <a:cs typeface="Times New Roman" panose="02020603050405020304" pitchFamily="18" charset="0"/>
              </a:rPr>
              <a:t>n (</a:t>
            </a:r>
            <a:r>
              <a:rPr lang="vi-VN" sz="2500" b="1" dirty="0" smtClean="0">
                <a:solidFill>
                  <a:schemeClr val="tx1"/>
                </a:solidFill>
                <a:latin typeface="Times New Roman" panose="02020603050405020304" pitchFamily="18" charset="0"/>
                <a:cs typeface="Times New Roman" panose="02020603050405020304" pitchFamily="18" charset="0"/>
              </a:rPr>
              <a:t>điề</a:t>
            </a:r>
            <a:r>
              <a:rPr lang="en-US" sz="2500" b="1" dirty="0" smtClean="0">
                <a:solidFill>
                  <a:schemeClr val="tx1"/>
                </a:solidFill>
                <a:latin typeface="Times New Roman" panose="02020603050405020304" pitchFamily="18" charset="0"/>
                <a:cs typeface="Times New Roman" panose="02020603050405020304" pitchFamily="18" charset="0"/>
              </a:rPr>
              <a:t>n </a:t>
            </a:r>
            <a:r>
              <a:rPr lang="vi-VN" sz="2500" b="1" dirty="0" smtClean="0">
                <a:solidFill>
                  <a:schemeClr val="tx1"/>
                </a:solidFill>
                <a:latin typeface="Times New Roman" panose="02020603050405020304" pitchFamily="18" charset="0"/>
                <a:cs typeface="Times New Roman" panose="02020603050405020304" pitchFamily="18" charset="0"/>
              </a:rPr>
              <a:t>chủ</a:t>
            </a:r>
            <a:r>
              <a:rPr lang="en-US" sz="2500" b="1" dirty="0" smtClean="0">
                <a:solidFill>
                  <a:schemeClr val="tx1"/>
                </a:solidFill>
                <a:latin typeface="Times New Roman" panose="02020603050405020304" pitchFamily="18" charset="0"/>
                <a:cs typeface="Times New Roman" panose="02020603050405020304" pitchFamily="18" charset="0"/>
              </a:rPr>
              <a:t>):</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9. </a:t>
            </a:r>
            <a:r>
              <a:rPr lang="vi-VN" sz="2500" b="1" dirty="0" smtClean="0">
                <a:solidFill>
                  <a:schemeClr val="tx1"/>
                </a:solidFill>
                <a:latin typeface="Times New Roman" panose="02020603050405020304" pitchFamily="18" charset="0"/>
                <a:cs typeface="Times New Roman" panose="02020603050405020304" pitchFamily="18" charset="0"/>
              </a:rPr>
              <a:t>hà</a:t>
            </a:r>
            <a:r>
              <a:rPr lang="en-US" sz="2500" b="1" dirty="0" smtClean="0">
                <a:solidFill>
                  <a:schemeClr val="tx1"/>
                </a:solidFill>
                <a:latin typeface="Times New Roman" panose="02020603050405020304" pitchFamily="18" charset="0"/>
                <a:cs typeface="Times New Roman" panose="02020603050405020304" pitchFamily="18" charset="0"/>
              </a:rPr>
              <a:t> (</a:t>
            </a:r>
            <a:r>
              <a:rPr lang="vi-VN" sz="2500" b="1" dirty="0" smtClean="0">
                <a:solidFill>
                  <a:schemeClr val="tx1"/>
                </a:solidFill>
                <a:latin typeface="Times New Roman" panose="02020603050405020304" pitchFamily="18" charset="0"/>
                <a:cs typeface="Times New Roman" panose="02020603050405020304" pitchFamily="18" charset="0"/>
              </a:rPr>
              <a:t>sơ</a:t>
            </a:r>
            <a:r>
              <a:rPr lang="en-US" sz="2500" b="1" dirty="0" smtClean="0">
                <a:solidFill>
                  <a:schemeClr val="tx1"/>
                </a:solidFill>
                <a:latin typeface="Times New Roman" panose="02020603050405020304" pitchFamily="18" charset="0"/>
                <a:cs typeface="Times New Roman" panose="02020603050405020304" pitchFamily="18" charset="0"/>
              </a:rPr>
              <a:t>n </a:t>
            </a:r>
            <a:r>
              <a:rPr lang="vi-VN" sz="2500" b="1" dirty="0" smtClean="0">
                <a:solidFill>
                  <a:schemeClr val="tx1"/>
                </a:solidFill>
                <a:latin typeface="Times New Roman" panose="02020603050405020304" pitchFamily="18" charset="0"/>
                <a:cs typeface="Times New Roman" panose="02020603050405020304" pitchFamily="18" charset="0"/>
              </a:rPr>
              <a:t>hà</a:t>
            </a:r>
            <a:r>
              <a:rPr lang="en-US" sz="2500" b="1" dirty="0" smtClean="0">
                <a:solidFill>
                  <a:schemeClr val="tx1"/>
                </a:solidFill>
                <a:latin typeface="Times New Roman" panose="02020603050405020304" pitchFamily="18" charset="0"/>
                <a:cs typeface="Times New Roman" panose="02020603050405020304" pitchFamily="18" charset="0"/>
              </a:rPr>
              <a:t>):</a:t>
            </a:r>
          </a:p>
          <a:p>
            <a:pPr marL="609600" indent="-609600" algn="l" fontAlgn="auto">
              <a:spcAft>
                <a:spcPts val="0"/>
              </a:spcAft>
              <a:defRPr/>
            </a:pPr>
            <a:r>
              <a:rPr lang="en-US" sz="2500" b="1" dirty="0" smtClean="0">
                <a:solidFill>
                  <a:schemeClr val="tx1"/>
                </a:solidFill>
                <a:latin typeface="Times New Roman" panose="02020603050405020304" pitchFamily="18" charset="0"/>
                <a:cs typeface="Times New Roman" panose="02020603050405020304" pitchFamily="18" charset="0"/>
              </a:rPr>
              <a:t>10. </a:t>
            </a:r>
            <a:r>
              <a:rPr lang="vi-VN" sz="2500" b="1" dirty="0" smtClean="0">
                <a:solidFill>
                  <a:schemeClr val="tx1"/>
                </a:solidFill>
                <a:latin typeface="Times New Roman" panose="02020603050405020304" pitchFamily="18" charset="0"/>
                <a:cs typeface="Times New Roman" panose="02020603050405020304" pitchFamily="18" charset="0"/>
              </a:rPr>
              <a:t>hậ</a:t>
            </a:r>
            <a:r>
              <a:rPr lang="en-US" sz="2500" b="1" dirty="0" smtClean="0">
                <a:solidFill>
                  <a:schemeClr val="tx1"/>
                </a:solidFill>
                <a:latin typeface="Times New Roman" panose="02020603050405020304" pitchFamily="18" charset="0"/>
                <a:cs typeface="Times New Roman" panose="02020603050405020304" pitchFamily="18" charset="0"/>
              </a:rPr>
              <a:t>u (</a:t>
            </a:r>
            <a:r>
              <a:rPr lang="vi-VN" sz="2500" b="1" dirty="0" smtClean="0">
                <a:solidFill>
                  <a:schemeClr val="tx1"/>
                </a:solidFill>
                <a:latin typeface="Times New Roman" panose="02020603050405020304" pitchFamily="18" charset="0"/>
                <a:cs typeface="Times New Roman" panose="02020603050405020304" pitchFamily="18" charset="0"/>
              </a:rPr>
              <a:t>hậ</a:t>
            </a:r>
            <a:r>
              <a:rPr lang="en-US" sz="2500" b="1" dirty="0" smtClean="0">
                <a:solidFill>
                  <a:schemeClr val="tx1"/>
                </a:solidFill>
                <a:latin typeface="Times New Roman" panose="02020603050405020304" pitchFamily="18" charset="0"/>
                <a:cs typeface="Times New Roman" panose="02020603050405020304" pitchFamily="18" charset="0"/>
              </a:rPr>
              <a:t>u </a:t>
            </a:r>
            <a:r>
              <a:rPr lang="vi-VN" sz="2500" b="1" dirty="0" smtClean="0">
                <a:solidFill>
                  <a:schemeClr val="tx1"/>
                </a:solidFill>
                <a:latin typeface="Times New Roman" panose="02020603050405020304" pitchFamily="18" charset="0"/>
                <a:cs typeface="Times New Roman" panose="02020603050405020304" pitchFamily="18" charset="0"/>
              </a:rPr>
              <a:t>vệ</a:t>
            </a:r>
            <a:r>
              <a:rPr lang="en-US" sz="2500" b="1" dirty="0" smtClean="0">
                <a:solidFill>
                  <a:schemeClr val="tx1"/>
                </a:solidFill>
                <a:latin typeface="Times New Roman" panose="02020603050405020304" pitchFamily="18" charset="0"/>
                <a:cs typeface="Times New Roman" panose="02020603050405020304" pitchFamily="18" charset="0"/>
              </a:rPr>
              <a:t>):</a:t>
            </a:r>
          </a:p>
        </p:txBody>
      </p:sp>
      <p:sp>
        <p:nvSpPr>
          <p:cNvPr id="52230" name="Rectangle 6"/>
          <p:cNvSpPr>
            <a:spLocks noChangeArrowheads="1"/>
          </p:cNvSpPr>
          <p:nvPr/>
        </p:nvSpPr>
        <p:spPr bwMode="auto">
          <a:xfrm>
            <a:off x="4724400" y="1143000"/>
            <a:ext cx="2743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20000"/>
              </a:spcBef>
            </a:pPr>
            <a:r>
              <a:rPr lang="en-US" altLang="en-US" sz="2500" dirty="0">
                <a:solidFill>
                  <a:srgbClr val="FF0066"/>
                </a:solidFill>
              </a:rPr>
              <a:t>  </a:t>
            </a:r>
            <a:r>
              <a:rPr lang="vi-VN" altLang="en-US" sz="2500" b="1" dirty="0" smtClean="0">
                <a:solidFill>
                  <a:srgbClr val="FF0066"/>
                </a:solidFill>
                <a:latin typeface="Times New Roman" panose="02020603050405020304" pitchFamily="18" charset="0"/>
                <a:cs typeface="Times New Roman" panose="02020603050405020304" pitchFamily="18" charset="0"/>
              </a:rPr>
              <a:t>trắ</a:t>
            </a:r>
            <a:r>
              <a:rPr lang="en-US" altLang="en-US" sz="2500" b="1" dirty="0" smtClean="0">
                <a:solidFill>
                  <a:srgbClr val="FF0066"/>
                </a:solidFill>
                <a:latin typeface="Times New Roman" panose="02020603050405020304" pitchFamily="18" charset="0"/>
                <a:cs typeface="Times New Roman" panose="02020603050405020304" pitchFamily="18" charset="0"/>
              </a:rPr>
              <a:t>ng</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một</a:t>
            </a:r>
            <a:r>
              <a:rPr lang="en-US" altLang="en-US" sz="2500" b="1" dirty="0" smtClean="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nử</a:t>
            </a:r>
            <a:r>
              <a:rPr lang="en-US" altLang="en-US" sz="2500" b="1" dirty="0" smtClean="0">
                <a:solidFill>
                  <a:srgbClr val="FF0066"/>
                </a:solidFill>
                <a:latin typeface="Times New Roman" panose="02020603050405020304" pitchFamily="18" charset="0"/>
                <a:cs typeface="Times New Roman" panose="02020603050405020304" pitchFamily="18" charset="0"/>
              </a:rPr>
              <a:t>a</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mộ</a:t>
            </a:r>
            <a:r>
              <a:rPr lang="en-US" altLang="en-US" sz="2500" b="1" dirty="0" smtClean="0">
                <a:solidFill>
                  <a:srgbClr val="FF0066"/>
                </a:solidFill>
                <a:latin typeface="Times New Roman" panose="02020603050405020304" pitchFamily="18" charset="0"/>
                <a:cs typeface="Times New Roman" panose="02020603050405020304" pitchFamily="18" charset="0"/>
              </a:rPr>
              <a:t>t </a:t>
            </a:r>
            <a:r>
              <a:rPr lang="vi-VN" altLang="en-US" sz="2500" b="1" dirty="0" smtClean="0">
                <a:solidFill>
                  <a:srgbClr val="FF0066"/>
                </a:solidFill>
                <a:latin typeface="Times New Roman" panose="02020603050405020304" pitchFamily="18" charset="0"/>
                <a:cs typeface="Times New Roman" panose="02020603050405020304" pitchFamily="18" charset="0"/>
              </a:rPr>
              <a:t>mì</a:t>
            </a:r>
            <a:r>
              <a:rPr lang="en-US" altLang="en-US" sz="2500" b="1" dirty="0" err="1" smtClean="0">
                <a:solidFill>
                  <a:srgbClr val="FF0066"/>
                </a:solidFill>
                <a:latin typeface="Times New Roman" panose="02020603050405020304" pitchFamily="18" charset="0"/>
                <a:cs typeface="Times New Roman" panose="02020603050405020304" pitchFamily="18" charset="0"/>
              </a:rPr>
              <a:t>nh</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cư</a:t>
            </a:r>
            <a:r>
              <a:rPr lang="en-US" altLang="en-US" sz="2500" b="1" dirty="0" smtClean="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trú</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chí</a:t>
            </a:r>
            <a:r>
              <a:rPr lang="en-US" altLang="en-US" sz="2500" b="1" dirty="0" smtClean="0">
                <a:solidFill>
                  <a:srgbClr val="FF0066"/>
                </a:solidFill>
                <a:latin typeface="Times New Roman" panose="02020603050405020304" pitchFamily="18" charset="0"/>
                <a:cs typeface="Times New Roman" panose="02020603050405020304" pitchFamily="18" charset="0"/>
              </a:rPr>
              <a:t>n</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đê</a:t>
            </a:r>
            <a:r>
              <a:rPr lang="en-US" altLang="en-US" sz="2500" b="1" dirty="0" smtClean="0">
                <a:solidFill>
                  <a:srgbClr val="FF0066"/>
                </a:solidFill>
                <a:latin typeface="Times New Roman" panose="02020603050405020304" pitchFamily="18" charset="0"/>
                <a:cs typeface="Times New Roman" panose="02020603050405020304" pitchFamily="18" charset="0"/>
              </a:rPr>
              <a:t>m </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to, </a:t>
            </a:r>
            <a:r>
              <a:rPr lang="vi-VN" altLang="en-US" sz="2500" b="1" dirty="0" smtClean="0">
                <a:solidFill>
                  <a:srgbClr val="FF0066"/>
                </a:solidFill>
                <a:latin typeface="Times New Roman" panose="02020603050405020304" pitchFamily="18" charset="0"/>
                <a:cs typeface="Times New Roman" panose="02020603050405020304" pitchFamily="18" charset="0"/>
              </a:rPr>
              <a:t>lớ</a:t>
            </a:r>
            <a:r>
              <a:rPr lang="en-US" altLang="en-US" sz="2500" b="1" dirty="0" smtClean="0">
                <a:solidFill>
                  <a:srgbClr val="FF0066"/>
                </a:solidFill>
                <a:latin typeface="Times New Roman" panose="02020603050405020304" pitchFamily="18" charset="0"/>
                <a:cs typeface="Times New Roman" panose="02020603050405020304" pitchFamily="18" charset="0"/>
              </a:rPr>
              <a:t>n</a:t>
            </a:r>
          </a:p>
          <a:p>
            <a:pPr algn="l" eaLnBrk="1" hangingPunct="1">
              <a:spcBef>
                <a:spcPct val="20000"/>
              </a:spcBef>
            </a:pPr>
            <a:r>
              <a:rPr lang="en-US" altLang="en-US" sz="2400" b="1" dirty="0" smtClean="0">
                <a:solidFill>
                  <a:srgbClr val="FF0066"/>
                </a:solidFill>
                <a:latin typeface="Times New Roman" panose="02020603050405020304" pitchFamily="18" charset="0"/>
                <a:cs typeface="Times New Roman" panose="02020603050405020304" pitchFamily="18" charset="0"/>
              </a:rPr>
              <a:t>  </a:t>
            </a:r>
            <a:r>
              <a:rPr lang="en-US" altLang="en-US" sz="2400" b="1" dirty="0" err="1" smtClean="0">
                <a:solidFill>
                  <a:srgbClr val="FF0066"/>
                </a:solidFill>
                <a:latin typeface="Times New Roman" panose="02020603050405020304" pitchFamily="18" charset="0"/>
                <a:cs typeface="Times New Roman" panose="02020603050405020304" pitchFamily="18" charset="0"/>
              </a:rPr>
              <a:t>ruộng</a:t>
            </a:r>
            <a:endParaRPr lang="en-US" altLang="en-US" sz="2400" b="1" dirty="0" smtClean="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smtClean="0">
                <a:solidFill>
                  <a:srgbClr val="FF0066"/>
                </a:solidFill>
                <a:latin typeface="Times New Roman" panose="02020603050405020304" pitchFamily="18" charset="0"/>
                <a:cs typeface="Times New Roman" panose="02020603050405020304" pitchFamily="18" charset="0"/>
              </a:rPr>
              <a:t>  </a:t>
            </a:r>
            <a:r>
              <a:rPr lang="vi-VN" altLang="en-US" sz="2500" b="1" dirty="0" smtClean="0">
                <a:solidFill>
                  <a:srgbClr val="FF0066"/>
                </a:solidFill>
                <a:latin typeface="Times New Roman" panose="02020603050405020304" pitchFamily="18" charset="0"/>
                <a:cs typeface="Times New Roman" panose="02020603050405020304" pitchFamily="18" charset="0"/>
              </a:rPr>
              <a:t>sô</a:t>
            </a:r>
            <a:r>
              <a:rPr lang="en-US" altLang="en-US" sz="2500" b="1" dirty="0" smtClean="0">
                <a:solidFill>
                  <a:srgbClr val="FF0066"/>
                </a:solidFill>
                <a:latin typeface="Times New Roman" panose="02020603050405020304" pitchFamily="18" charset="0"/>
                <a:cs typeface="Times New Roman" panose="02020603050405020304" pitchFamily="18" charset="0"/>
              </a:rPr>
              <a:t>ng</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latin typeface="Times New Roman" panose="02020603050405020304" pitchFamily="18" charset="0"/>
                <a:cs typeface="Times New Roman" panose="02020603050405020304" pitchFamily="18" charset="0"/>
              </a:rPr>
              <a:t>  </a:t>
            </a:r>
            <a:r>
              <a:rPr lang="en-US" altLang="en-US" sz="2500" b="1" dirty="0" err="1">
                <a:solidFill>
                  <a:srgbClr val="FF0066"/>
                </a:solidFill>
                <a:latin typeface="Times New Roman" panose="02020603050405020304" pitchFamily="18" charset="0"/>
                <a:cs typeface="Times New Roman" panose="02020603050405020304" pitchFamily="18" charset="0"/>
              </a:rPr>
              <a:t>sau</a:t>
            </a:r>
            <a:endParaRPr lang="en-US" altLang="en-US" sz="2500" b="1" dirty="0">
              <a:solidFill>
                <a:srgbClr val="FF0066"/>
              </a:solidFill>
              <a:latin typeface="Times New Roman" panose="02020603050405020304" pitchFamily="18" charset="0"/>
              <a:cs typeface="Times New Roman" panose="02020603050405020304" pitchFamily="18" charset="0"/>
            </a:endParaRPr>
          </a:p>
          <a:p>
            <a:pPr algn="l" eaLnBrk="1" hangingPunct="1">
              <a:spcBef>
                <a:spcPct val="20000"/>
              </a:spcBef>
            </a:pPr>
            <a:r>
              <a:rPr lang="en-US" altLang="en-US" sz="2500" b="1" dirty="0">
                <a:solidFill>
                  <a:srgbClr val="FF0066"/>
                </a:solidFill>
              </a:rPr>
              <a:t>  </a:t>
            </a:r>
          </a:p>
        </p:txBody>
      </p:sp>
      <p:sp>
        <p:nvSpPr>
          <p:cNvPr id="9221" name="AutoShape 8"/>
          <p:cNvSpPr>
            <a:spLocks noChangeArrowheads="1"/>
          </p:cNvSpPr>
          <p:nvPr/>
        </p:nvSpPr>
        <p:spPr bwMode="auto">
          <a:xfrm>
            <a:off x="76200" y="76200"/>
            <a:ext cx="8077200" cy="6096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9222" name="Rectangle 9"/>
          <p:cNvSpPr>
            <a:spLocks noChangeArrowheads="1"/>
          </p:cNvSpPr>
          <p:nvPr/>
        </p:nvSpPr>
        <p:spPr bwMode="auto">
          <a:xfrm>
            <a:off x="0" y="76200"/>
            <a:ext cx="8229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sz="3600" dirty="0" smtClean="0">
                <a:solidFill>
                  <a:srgbClr val="CC00FF"/>
                </a:solidFill>
              </a:rPr>
              <a:t>            </a:t>
            </a:r>
            <a:r>
              <a:rPr lang="en-US" altLang="en-US" sz="3600" dirty="0" smtClean="0">
                <a:solidFill>
                  <a:srgbClr val="CC00FF"/>
                </a:solidFill>
                <a:latin typeface="Times New Roman" panose="02020603050405020304" pitchFamily="18" charset="0"/>
                <a:cs typeface="Times New Roman" panose="02020603050405020304" pitchFamily="18" charset="0"/>
              </a:rPr>
              <a:t>ÔN TẬP TIẾNG VIỆT</a:t>
            </a:r>
            <a:endParaRPr lang="en-US" altLang="en-US" sz="3600" dirty="0">
              <a:solidFill>
                <a:srgbClr val="CC00FF"/>
              </a:solidFill>
              <a:latin typeface="Times New Roman" panose="02020603050405020304" pitchFamily="18" charset="0"/>
              <a:cs typeface="Times New Roman" panose="02020603050405020304" pitchFamily="18" charset="0"/>
            </a:endParaRPr>
          </a:p>
        </p:txBody>
      </p:sp>
      <p:sp>
        <p:nvSpPr>
          <p:cNvPr id="9223" name="Line 10"/>
          <p:cNvSpPr>
            <a:spLocks noChangeShapeType="1"/>
          </p:cNvSpPr>
          <p:nvPr/>
        </p:nvSpPr>
        <p:spPr bwMode="auto">
          <a:xfrm>
            <a:off x="1524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11"/>
          <p:cNvSpPr>
            <a:spLocks noChangeShapeType="1"/>
          </p:cNvSpPr>
          <p:nvPr/>
        </p:nvSpPr>
        <p:spPr bwMode="auto">
          <a:xfrm>
            <a:off x="8915400" y="1328738"/>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5" name="Picture 1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9303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Line 13"/>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27" name="Picture 1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1"/>
          <p:cNvSpPr>
            <a:spLocks noChangeArrowheads="1"/>
          </p:cNvSpPr>
          <p:nvPr/>
        </p:nvSpPr>
        <p:spPr bwMode="auto">
          <a:xfrm>
            <a:off x="228601" y="192089"/>
            <a:ext cx="2297112"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TỪ  HÁN VIỆT</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30132375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Effect transition="in" filter="wipe(down)">
                                      <p:cBhvr>
                                        <p:cTn id="7" dur="500"/>
                                        <p:tgtEl>
                                          <p:spTgt spid="5222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2229">
                                            <p:txEl>
                                              <p:pRg st="1" end="1"/>
                                            </p:txEl>
                                          </p:spTgt>
                                        </p:tgtEl>
                                        <p:attrNameLst>
                                          <p:attrName>style.visibility</p:attrName>
                                        </p:attrNameLst>
                                      </p:cBhvr>
                                      <p:to>
                                        <p:strVal val="visible"/>
                                      </p:to>
                                    </p:set>
                                    <p:animEffect transition="in" filter="wipe(down)">
                                      <p:cBhvr>
                                        <p:cTn id="10" dur="500"/>
                                        <p:tgtEl>
                                          <p:spTgt spid="5222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2229">
                                            <p:txEl>
                                              <p:pRg st="2" end="2"/>
                                            </p:txEl>
                                          </p:spTgt>
                                        </p:tgtEl>
                                        <p:attrNameLst>
                                          <p:attrName>style.visibility</p:attrName>
                                        </p:attrNameLst>
                                      </p:cBhvr>
                                      <p:to>
                                        <p:strVal val="visible"/>
                                      </p:to>
                                    </p:set>
                                    <p:animEffect transition="in" filter="wipe(down)">
                                      <p:cBhvr>
                                        <p:cTn id="13" dur="500"/>
                                        <p:tgtEl>
                                          <p:spTgt spid="5222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2229">
                                            <p:txEl>
                                              <p:pRg st="3" end="3"/>
                                            </p:txEl>
                                          </p:spTgt>
                                        </p:tgtEl>
                                        <p:attrNameLst>
                                          <p:attrName>style.visibility</p:attrName>
                                        </p:attrNameLst>
                                      </p:cBhvr>
                                      <p:to>
                                        <p:strVal val="visible"/>
                                      </p:to>
                                    </p:set>
                                    <p:animEffect transition="in" filter="wipe(down)">
                                      <p:cBhvr>
                                        <p:cTn id="16" dur="500"/>
                                        <p:tgtEl>
                                          <p:spTgt spid="5222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2229">
                                            <p:txEl>
                                              <p:pRg st="4" end="4"/>
                                            </p:txEl>
                                          </p:spTgt>
                                        </p:tgtEl>
                                        <p:attrNameLst>
                                          <p:attrName>style.visibility</p:attrName>
                                        </p:attrNameLst>
                                      </p:cBhvr>
                                      <p:to>
                                        <p:strVal val="visible"/>
                                      </p:to>
                                    </p:set>
                                    <p:animEffect transition="in" filter="wipe(down)">
                                      <p:cBhvr>
                                        <p:cTn id="19" dur="500"/>
                                        <p:tgtEl>
                                          <p:spTgt spid="52229">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2229">
                                            <p:txEl>
                                              <p:pRg st="5" end="5"/>
                                            </p:txEl>
                                          </p:spTgt>
                                        </p:tgtEl>
                                        <p:attrNameLst>
                                          <p:attrName>style.visibility</p:attrName>
                                        </p:attrNameLst>
                                      </p:cBhvr>
                                      <p:to>
                                        <p:strVal val="visible"/>
                                      </p:to>
                                    </p:set>
                                    <p:animEffect transition="in" filter="wipe(down)">
                                      <p:cBhvr>
                                        <p:cTn id="22" dur="500"/>
                                        <p:tgtEl>
                                          <p:spTgt spid="52229">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2229">
                                            <p:txEl>
                                              <p:pRg st="6" end="6"/>
                                            </p:txEl>
                                          </p:spTgt>
                                        </p:tgtEl>
                                        <p:attrNameLst>
                                          <p:attrName>style.visibility</p:attrName>
                                        </p:attrNameLst>
                                      </p:cBhvr>
                                      <p:to>
                                        <p:strVal val="visible"/>
                                      </p:to>
                                    </p:set>
                                    <p:animEffect transition="in" filter="wipe(down)">
                                      <p:cBhvr>
                                        <p:cTn id="25" dur="500"/>
                                        <p:tgtEl>
                                          <p:spTgt spid="52229">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52229">
                                            <p:txEl>
                                              <p:pRg st="7" end="7"/>
                                            </p:txEl>
                                          </p:spTgt>
                                        </p:tgtEl>
                                        <p:attrNameLst>
                                          <p:attrName>style.visibility</p:attrName>
                                        </p:attrNameLst>
                                      </p:cBhvr>
                                      <p:to>
                                        <p:strVal val="visible"/>
                                      </p:to>
                                    </p:set>
                                    <p:animEffect transition="in" filter="wipe(down)">
                                      <p:cBhvr>
                                        <p:cTn id="28" dur="500"/>
                                        <p:tgtEl>
                                          <p:spTgt spid="52229">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2229">
                                            <p:txEl>
                                              <p:pRg st="8" end="8"/>
                                            </p:txEl>
                                          </p:spTgt>
                                        </p:tgtEl>
                                        <p:attrNameLst>
                                          <p:attrName>style.visibility</p:attrName>
                                        </p:attrNameLst>
                                      </p:cBhvr>
                                      <p:to>
                                        <p:strVal val="visible"/>
                                      </p:to>
                                    </p:set>
                                    <p:animEffect transition="in" filter="wipe(down)">
                                      <p:cBhvr>
                                        <p:cTn id="31" dur="500"/>
                                        <p:tgtEl>
                                          <p:spTgt spid="52229">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2229">
                                            <p:txEl>
                                              <p:pRg st="9" end="9"/>
                                            </p:txEl>
                                          </p:spTgt>
                                        </p:tgtEl>
                                        <p:attrNameLst>
                                          <p:attrName>style.visibility</p:attrName>
                                        </p:attrNameLst>
                                      </p:cBhvr>
                                      <p:to>
                                        <p:strVal val="visible"/>
                                      </p:to>
                                    </p:set>
                                    <p:animEffect transition="in" filter="wipe(down)">
                                      <p:cBhvr>
                                        <p:cTn id="34" dur="500"/>
                                        <p:tgtEl>
                                          <p:spTgt spid="52229">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52230">
                                            <p:txEl>
                                              <p:pRg st="0" end="0"/>
                                            </p:txEl>
                                          </p:spTgt>
                                        </p:tgtEl>
                                        <p:attrNameLst>
                                          <p:attrName>style.visibility</p:attrName>
                                        </p:attrNameLst>
                                      </p:cBhvr>
                                      <p:to>
                                        <p:strVal val="visible"/>
                                      </p:to>
                                    </p:set>
                                    <p:animEffect transition="in" filter="dissolve">
                                      <p:cBhvr>
                                        <p:cTn id="39" dur="500"/>
                                        <p:tgtEl>
                                          <p:spTgt spid="52230">
                                            <p:txEl>
                                              <p:pRg st="0" end="0"/>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52230">
                                            <p:txEl>
                                              <p:pRg st="1" end="1"/>
                                            </p:txEl>
                                          </p:spTgt>
                                        </p:tgtEl>
                                        <p:attrNameLst>
                                          <p:attrName>style.visibility</p:attrName>
                                        </p:attrNameLst>
                                      </p:cBhvr>
                                      <p:to>
                                        <p:strVal val="visible"/>
                                      </p:to>
                                    </p:set>
                                    <p:animEffect transition="in" filter="dissolve">
                                      <p:cBhvr>
                                        <p:cTn id="42" dur="500"/>
                                        <p:tgtEl>
                                          <p:spTgt spid="52230">
                                            <p:txEl>
                                              <p:pRg st="1" end="1"/>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52230">
                                            <p:txEl>
                                              <p:pRg st="2" end="2"/>
                                            </p:txEl>
                                          </p:spTgt>
                                        </p:tgtEl>
                                        <p:attrNameLst>
                                          <p:attrName>style.visibility</p:attrName>
                                        </p:attrNameLst>
                                      </p:cBhvr>
                                      <p:to>
                                        <p:strVal val="visible"/>
                                      </p:to>
                                    </p:set>
                                    <p:animEffect transition="in" filter="dissolve">
                                      <p:cBhvr>
                                        <p:cTn id="45" dur="500"/>
                                        <p:tgtEl>
                                          <p:spTgt spid="52230">
                                            <p:txEl>
                                              <p:pRg st="2" end="2"/>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52230">
                                            <p:txEl>
                                              <p:pRg st="3" end="3"/>
                                            </p:txEl>
                                          </p:spTgt>
                                        </p:tgtEl>
                                        <p:attrNameLst>
                                          <p:attrName>style.visibility</p:attrName>
                                        </p:attrNameLst>
                                      </p:cBhvr>
                                      <p:to>
                                        <p:strVal val="visible"/>
                                      </p:to>
                                    </p:set>
                                    <p:animEffect transition="in" filter="dissolve">
                                      <p:cBhvr>
                                        <p:cTn id="48" dur="500"/>
                                        <p:tgtEl>
                                          <p:spTgt spid="52230">
                                            <p:txEl>
                                              <p:pRg st="3" end="3"/>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52230">
                                            <p:txEl>
                                              <p:pRg st="4" end="4"/>
                                            </p:txEl>
                                          </p:spTgt>
                                        </p:tgtEl>
                                        <p:attrNameLst>
                                          <p:attrName>style.visibility</p:attrName>
                                        </p:attrNameLst>
                                      </p:cBhvr>
                                      <p:to>
                                        <p:strVal val="visible"/>
                                      </p:to>
                                    </p:set>
                                    <p:animEffect transition="in" filter="dissolve">
                                      <p:cBhvr>
                                        <p:cTn id="51" dur="500"/>
                                        <p:tgtEl>
                                          <p:spTgt spid="52230">
                                            <p:txEl>
                                              <p:pRg st="4" end="4"/>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52230">
                                            <p:txEl>
                                              <p:pRg st="5" end="5"/>
                                            </p:txEl>
                                          </p:spTgt>
                                        </p:tgtEl>
                                        <p:attrNameLst>
                                          <p:attrName>style.visibility</p:attrName>
                                        </p:attrNameLst>
                                      </p:cBhvr>
                                      <p:to>
                                        <p:strVal val="visible"/>
                                      </p:to>
                                    </p:set>
                                    <p:animEffect transition="in" filter="dissolve">
                                      <p:cBhvr>
                                        <p:cTn id="54" dur="500"/>
                                        <p:tgtEl>
                                          <p:spTgt spid="52230">
                                            <p:txEl>
                                              <p:pRg st="5" end="5"/>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52230">
                                            <p:txEl>
                                              <p:pRg st="6" end="6"/>
                                            </p:txEl>
                                          </p:spTgt>
                                        </p:tgtEl>
                                        <p:attrNameLst>
                                          <p:attrName>style.visibility</p:attrName>
                                        </p:attrNameLst>
                                      </p:cBhvr>
                                      <p:to>
                                        <p:strVal val="visible"/>
                                      </p:to>
                                    </p:set>
                                    <p:animEffect transition="in" filter="dissolve">
                                      <p:cBhvr>
                                        <p:cTn id="57" dur="500"/>
                                        <p:tgtEl>
                                          <p:spTgt spid="52230">
                                            <p:txEl>
                                              <p:pRg st="6" end="6"/>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52230">
                                            <p:txEl>
                                              <p:pRg st="7" end="7"/>
                                            </p:txEl>
                                          </p:spTgt>
                                        </p:tgtEl>
                                        <p:attrNameLst>
                                          <p:attrName>style.visibility</p:attrName>
                                        </p:attrNameLst>
                                      </p:cBhvr>
                                      <p:to>
                                        <p:strVal val="visible"/>
                                      </p:to>
                                    </p:set>
                                    <p:animEffect transition="in" filter="dissolve">
                                      <p:cBhvr>
                                        <p:cTn id="60" dur="500"/>
                                        <p:tgtEl>
                                          <p:spTgt spid="52230">
                                            <p:txEl>
                                              <p:pRg st="7" end="7"/>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52230">
                                            <p:txEl>
                                              <p:pRg st="8" end="8"/>
                                            </p:txEl>
                                          </p:spTgt>
                                        </p:tgtEl>
                                        <p:attrNameLst>
                                          <p:attrName>style.visibility</p:attrName>
                                        </p:attrNameLst>
                                      </p:cBhvr>
                                      <p:to>
                                        <p:strVal val="visible"/>
                                      </p:to>
                                    </p:set>
                                    <p:animEffect transition="in" filter="dissolve">
                                      <p:cBhvr>
                                        <p:cTn id="63" dur="500"/>
                                        <p:tgtEl>
                                          <p:spTgt spid="52230">
                                            <p:txEl>
                                              <p:pRg st="8" end="8"/>
                                            </p:txEl>
                                          </p:spTgt>
                                        </p:tgtEl>
                                      </p:cBhvr>
                                    </p:animEffect>
                                  </p:childTnLst>
                                </p:cTn>
                              </p:par>
                              <p:par>
                                <p:cTn id="64" presetID="9" presetClass="entr" presetSubtype="0" fill="hold" nodeType="withEffect">
                                  <p:stCondLst>
                                    <p:cond delay="0"/>
                                  </p:stCondLst>
                                  <p:childTnLst>
                                    <p:set>
                                      <p:cBhvr>
                                        <p:cTn id="65" dur="1" fill="hold">
                                          <p:stCondLst>
                                            <p:cond delay="0"/>
                                          </p:stCondLst>
                                        </p:cTn>
                                        <p:tgtEl>
                                          <p:spTgt spid="52230">
                                            <p:txEl>
                                              <p:pRg st="9" end="9"/>
                                            </p:txEl>
                                          </p:spTgt>
                                        </p:tgtEl>
                                        <p:attrNameLst>
                                          <p:attrName>style.visibility</p:attrName>
                                        </p:attrNameLst>
                                      </p:cBhvr>
                                      <p:to>
                                        <p:strVal val="visible"/>
                                      </p:to>
                                    </p:set>
                                    <p:animEffect transition="in" filter="dissolve">
                                      <p:cBhvr>
                                        <p:cTn id="66" dur="500"/>
                                        <p:tgtEl>
                                          <p:spTgt spid="52230">
                                            <p:txEl>
                                              <p:pRg st="9" end="9"/>
                                            </p:txEl>
                                          </p:spTgt>
                                        </p:tgtEl>
                                      </p:cBhvr>
                                    </p:animEffect>
                                  </p:childTnLst>
                                </p:cTn>
                              </p:par>
                              <p:par>
                                <p:cTn id="67" presetID="9" presetClass="entr" presetSubtype="0" fill="hold" nodeType="withEffect">
                                  <p:stCondLst>
                                    <p:cond delay="0"/>
                                  </p:stCondLst>
                                  <p:childTnLst>
                                    <p:set>
                                      <p:cBhvr>
                                        <p:cTn id="68" dur="1" fill="hold">
                                          <p:stCondLst>
                                            <p:cond delay="0"/>
                                          </p:stCondLst>
                                        </p:cTn>
                                        <p:tgtEl>
                                          <p:spTgt spid="52230">
                                            <p:txEl>
                                              <p:pRg st="10" end="10"/>
                                            </p:txEl>
                                          </p:spTgt>
                                        </p:tgtEl>
                                        <p:attrNameLst>
                                          <p:attrName>style.visibility</p:attrName>
                                        </p:attrNameLst>
                                      </p:cBhvr>
                                      <p:to>
                                        <p:strVal val="visible"/>
                                      </p:to>
                                    </p:set>
                                    <p:animEffect transition="in" filter="dissolve">
                                      <p:cBhvr>
                                        <p:cTn id="69" dur="500"/>
                                        <p:tgtEl>
                                          <p:spTgt spid="522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8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752600" y="381994"/>
            <a:ext cx="6705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imSun-ExtB" pitchFamily="49" charset="-122"/>
                <a:cs typeface="Times New Roman" panose="02020603050405020304" pitchFamily="18" charset="0"/>
              </a:rPr>
              <a:t>MỤC TIÊU CẦN ĐẠT SAU TIẾT HỌC</a:t>
            </a:r>
            <a:endParaRPr lang="en-SG" sz="28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SimSun-ExtB" pitchFamily="49" charset="-122"/>
              <a:cs typeface="Times New Roman" panose="02020603050405020304" pitchFamily="18" charset="0"/>
            </a:endParaRPr>
          </a:p>
        </p:txBody>
      </p:sp>
      <p:sp>
        <p:nvSpPr>
          <p:cNvPr id="5" name="Rounded Rectangle 4"/>
          <p:cNvSpPr/>
          <p:nvPr/>
        </p:nvSpPr>
        <p:spPr>
          <a:xfrm>
            <a:off x="3346938" y="1301684"/>
            <a:ext cx="5492262" cy="7133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dirty="0" smtClean="0">
                <a:latin typeface="Times New Roman" panose="02020603050405020304" pitchFamily="18" charset="0"/>
                <a:ea typeface="SimSun" pitchFamily="2" charset="-122"/>
                <a:cs typeface="Times New Roman" panose="02020603050405020304" pitchFamily="18" charset="0"/>
              </a:rPr>
              <a:t>Nắm nội dung cơ bản 3 phân môn: Văn bản, Tiếng Việt, Tập làm văn</a:t>
            </a:r>
            <a:endParaRPr lang="en-SG" sz="2400" b="1" dirty="0">
              <a:latin typeface="Times New Roman" panose="02020603050405020304" pitchFamily="18" charset="0"/>
              <a:ea typeface="SimSun" pitchFamily="2" charset="-122"/>
              <a:cs typeface="Times New Roman" panose="02020603050405020304" pitchFamily="18" charset="0"/>
            </a:endParaRPr>
          </a:p>
        </p:txBody>
      </p:sp>
      <p:sp>
        <p:nvSpPr>
          <p:cNvPr id="6" name="Rounded Rectangle 5"/>
          <p:cNvSpPr/>
          <p:nvPr/>
        </p:nvSpPr>
        <p:spPr>
          <a:xfrm>
            <a:off x="3399692" y="2401298"/>
            <a:ext cx="5439508" cy="11741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vi-VN" sz="2400" b="1" dirty="0" smtClean="0">
                <a:latin typeface="Times New Roman" panose="02020603050405020304" pitchFamily="18" charset="0"/>
                <a:ea typeface="SimSun" pitchFamily="2" charset="-122"/>
                <a:cs typeface="Times New Roman" panose="02020603050405020304" pitchFamily="18" charset="0"/>
              </a:rPr>
              <a:t>Vận dụng linh hoạt tích hợp các kiến thức, kĩ năng đọc hiểu Văn bản, Tiếng Việt và Tập làm văn trong bài KT</a:t>
            </a:r>
            <a:endParaRPr lang="en-SG" sz="2400" b="1" dirty="0">
              <a:latin typeface="Times New Roman" panose="02020603050405020304" pitchFamily="18" charset="0"/>
              <a:ea typeface="SimSun" pitchFamily="2" charset="-122"/>
              <a:cs typeface="Times New Roman" panose="02020603050405020304" pitchFamily="18" charset="0"/>
            </a:endParaRPr>
          </a:p>
        </p:txBody>
      </p:sp>
      <p:sp>
        <p:nvSpPr>
          <p:cNvPr id="7" name="Rounded Rectangle 6"/>
          <p:cNvSpPr/>
          <p:nvPr/>
        </p:nvSpPr>
        <p:spPr>
          <a:xfrm>
            <a:off x="3399692" y="4220645"/>
            <a:ext cx="5439508" cy="107259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b="1" dirty="0" smtClean="0">
                <a:latin typeface="Times New Roman" panose="02020603050405020304" pitchFamily="18" charset="0"/>
                <a:ea typeface="SimSun" pitchFamily="2" charset="-122"/>
                <a:cs typeface="Times New Roman" panose="02020603050405020304" pitchFamily="18" charset="0"/>
              </a:rPr>
              <a:t>Vận dụng giải đề luyện tập ở sách giáo khoa trang 188-191</a:t>
            </a:r>
            <a:endParaRPr lang="en-SG" sz="2400" b="1" dirty="0">
              <a:latin typeface="Times New Roman" panose="02020603050405020304" pitchFamily="18" charset="0"/>
              <a:ea typeface="SimSun" pitchFamily="2" charset="-122"/>
              <a:cs typeface="Times New Roman" panose="02020603050405020304" pitchFamily="18" charset="0"/>
            </a:endParaRPr>
          </a:p>
        </p:txBody>
      </p:sp>
      <p:cxnSp>
        <p:nvCxnSpPr>
          <p:cNvPr id="8" name="Straight Arrow Connector 7"/>
          <p:cNvCxnSpPr/>
          <p:nvPr/>
        </p:nvCxnSpPr>
        <p:spPr>
          <a:xfrm flipV="1">
            <a:off x="2057401" y="1613370"/>
            <a:ext cx="873649" cy="180022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V="1">
            <a:off x="2123151" y="3200400"/>
            <a:ext cx="1077249" cy="1961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2057400" y="3396532"/>
            <a:ext cx="1143000" cy="12346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05696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3"/>
          <p:cNvSpPr>
            <a:spLocks noChangeShapeType="1"/>
          </p:cNvSpPr>
          <p:nvPr/>
        </p:nvSpPr>
        <p:spPr bwMode="auto">
          <a:xfrm>
            <a:off x="128588" y="12382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 name="Line 4"/>
          <p:cNvSpPr>
            <a:spLocks noChangeShapeType="1"/>
          </p:cNvSpPr>
          <p:nvPr/>
        </p:nvSpPr>
        <p:spPr bwMode="auto">
          <a:xfrm>
            <a:off x="9001125" y="12192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5"/>
          <p:cNvSpPr>
            <a:spLocks noChangeShapeType="1"/>
          </p:cNvSpPr>
          <p:nvPr/>
        </p:nvSpPr>
        <p:spPr bwMode="auto">
          <a:xfrm>
            <a:off x="1228725" y="67437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270"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7"/>
          <p:cNvSpPr>
            <a:spLocks noChangeShapeType="1"/>
          </p:cNvSpPr>
          <p:nvPr/>
        </p:nvSpPr>
        <p:spPr bwMode="auto">
          <a:xfrm>
            <a:off x="152400" y="762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AutoShape 41"/>
          <p:cNvSpPr>
            <a:spLocks noChangeArrowheads="1"/>
          </p:cNvSpPr>
          <p:nvPr/>
        </p:nvSpPr>
        <p:spPr bwMode="auto">
          <a:xfrm>
            <a:off x="228600" y="228600"/>
            <a:ext cx="8077200" cy="6096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11273" name="Rectangle 42"/>
          <p:cNvSpPr>
            <a:spLocks noChangeArrowheads="1"/>
          </p:cNvSpPr>
          <p:nvPr/>
        </p:nvSpPr>
        <p:spPr bwMode="auto">
          <a:xfrm>
            <a:off x="1049215" y="298451"/>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 TIẾNG VIỆT</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8237" name="Rectangle 45"/>
          <p:cNvSpPr>
            <a:spLocks noChangeArrowheads="1"/>
          </p:cNvSpPr>
          <p:nvPr/>
        </p:nvSpPr>
        <p:spPr bwMode="auto">
          <a:xfrm>
            <a:off x="3429000" y="2057400"/>
            <a:ext cx="22860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dirty="0" smtClean="0">
                <a:latin typeface="Times New Roman" panose="02020603050405020304" pitchFamily="18" charset="0"/>
                <a:cs typeface="Times New Roman" panose="02020603050405020304" pitchFamily="18" charset="0"/>
              </a:rPr>
              <a:t>Từ đồng nghĩa</a:t>
            </a:r>
            <a:endParaRPr lang="en-US" altLang="en-US" dirty="0"/>
          </a:p>
        </p:txBody>
      </p:sp>
      <p:sp>
        <p:nvSpPr>
          <p:cNvPr id="8238" name="Line 46"/>
          <p:cNvSpPr>
            <a:spLocks noChangeShapeType="1"/>
          </p:cNvSpPr>
          <p:nvPr/>
        </p:nvSpPr>
        <p:spPr bwMode="auto">
          <a:xfrm>
            <a:off x="4495800" y="2895600"/>
            <a:ext cx="0" cy="30480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1" name="Line 49"/>
          <p:cNvSpPr>
            <a:spLocks noChangeShapeType="1"/>
          </p:cNvSpPr>
          <p:nvPr/>
        </p:nvSpPr>
        <p:spPr bwMode="auto">
          <a:xfrm>
            <a:off x="2819400" y="3200400"/>
            <a:ext cx="0" cy="38100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2" name="Line 50"/>
          <p:cNvSpPr>
            <a:spLocks noChangeShapeType="1"/>
          </p:cNvSpPr>
          <p:nvPr/>
        </p:nvSpPr>
        <p:spPr bwMode="auto">
          <a:xfrm>
            <a:off x="6400800" y="3200400"/>
            <a:ext cx="0" cy="38100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3" name="Rectangle 51"/>
          <p:cNvSpPr>
            <a:spLocks noChangeArrowheads="1"/>
          </p:cNvSpPr>
          <p:nvPr/>
        </p:nvSpPr>
        <p:spPr bwMode="auto">
          <a:xfrm>
            <a:off x="1600200" y="3581400"/>
            <a:ext cx="24384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latin typeface="Times New Roman" panose="02020603050405020304" pitchFamily="18" charset="0"/>
                <a:cs typeface="Times New Roman" panose="02020603050405020304" pitchFamily="18" charset="0"/>
              </a:rPr>
              <a:t> </a:t>
            </a:r>
            <a:r>
              <a:rPr lang="vi-VN" altLang="en-US" dirty="0" smtClean="0">
                <a:latin typeface="Times New Roman" panose="02020603050405020304" pitchFamily="18" charset="0"/>
                <a:cs typeface="Times New Roman" panose="02020603050405020304" pitchFamily="18" charset="0"/>
              </a:rPr>
              <a:t>Đồng nghĩa </a:t>
            </a:r>
          </a:p>
          <a:p>
            <a:pPr algn="ctr" eaLnBrk="1" hangingPunct="1"/>
            <a:r>
              <a:rPr lang="vi-VN" altLang="en-US" dirty="0" smtClean="0">
                <a:latin typeface="Times New Roman" panose="02020603050405020304" pitchFamily="18" charset="0"/>
                <a:cs typeface="Times New Roman" panose="02020603050405020304" pitchFamily="18" charset="0"/>
              </a:rPr>
              <a:t>hoàn toàn</a:t>
            </a:r>
            <a:endParaRPr lang="en-US" altLang="en-US" dirty="0">
              <a:latin typeface="Times New Roman" panose="02020603050405020304" pitchFamily="18" charset="0"/>
              <a:cs typeface="Times New Roman" panose="02020603050405020304" pitchFamily="18" charset="0"/>
            </a:endParaRPr>
          </a:p>
        </p:txBody>
      </p:sp>
      <p:sp>
        <p:nvSpPr>
          <p:cNvPr id="8244" name="Rectangle 52"/>
          <p:cNvSpPr>
            <a:spLocks noChangeArrowheads="1"/>
          </p:cNvSpPr>
          <p:nvPr/>
        </p:nvSpPr>
        <p:spPr bwMode="auto">
          <a:xfrm>
            <a:off x="5105400" y="3581400"/>
            <a:ext cx="2590800" cy="8382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latin typeface="Times New Roman" panose="02020603050405020304" pitchFamily="18" charset="0"/>
                <a:cs typeface="Times New Roman" panose="02020603050405020304" pitchFamily="18" charset="0"/>
              </a:rPr>
              <a:t> </a:t>
            </a:r>
            <a:r>
              <a:rPr lang="vi-VN" altLang="en-US" dirty="0" smtClean="0">
                <a:latin typeface="Times New Roman" panose="02020603050405020304" pitchFamily="18" charset="0"/>
                <a:cs typeface="Times New Roman" panose="02020603050405020304" pitchFamily="18" charset="0"/>
              </a:rPr>
              <a:t>Đồng nghĩa </a:t>
            </a:r>
          </a:p>
          <a:p>
            <a:pPr algn="ctr" eaLnBrk="1" hangingPunct="1"/>
            <a:r>
              <a:rPr lang="vi-VN" altLang="en-US" dirty="0" smtClean="0">
                <a:latin typeface="Times New Roman" panose="02020603050405020304" pitchFamily="18" charset="0"/>
                <a:cs typeface="Times New Roman" panose="02020603050405020304" pitchFamily="18" charset="0"/>
              </a:rPr>
              <a:t>không hoàn toàn</a:t>
            </a:r>
            <a:endParaRPr lang="en-US" altLang="en-US" dirty="0">
              <a:latin typeface="Times New Roman" panose="02020603050405020304" pitchFamily="18" charset="0"/>
              <a:cs typeface="Times New Roman" panose="02020603050405020304" pitchFamily="18" charset="0"/>
            </a:endParaRPr>
          </a:p>
        </p:txBody>
      </p:sp>
      <p:sp>
        <p:nvSpPr>
          <p:cNvPr id="8245" name="Line 53"/>
          <p:cNvSpPr>
            <a:spLocks noChangeShapeType="1"/>
          </p:cNvSpPr>
          <p:nvPr/>
        </p:nvSpPr>
        <p:spPr bwMode="auto">
          <a:xfrm>
            <a:off x="2209800" y="4419600"/>
            <a:ext cx="0" cy="38100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8" name="Line 56"/>
          <p:cNvSpPr>
            <a:spLocks noChangeShapeType="1"/>
          </p:cNvSpPr>
          <p:nvPr/>
        </p:nvSpPr>
        <p:spPr bwMode="auto">
          <a:xfrm>
            <a:off x="7010400" y="4419600"/>
            <a:ext cx="0" cy="38100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49" name="Rectangle 57"/>
          <p:cNvSpPr>
            <a:spLocks noChangeArrowheads="1"/>
          </p:cNvSpPr>
          <p:nvPr/>
        </p:nvSpPr>
        <p:spPr bwMode="auto">
          <a:xfrm>
            <a:off x="914400" y="4800600"/>
            <a:ext cx="25146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dirty="0" smtClean="0">
                <a:latin typeface="Times New Roman" panose="02020603050405020304" pitchFamily="18" charset="0"/>
                <a:cs typeface="Times New Roman" panose="02020603050405020304" pitchFamily="18" charset="0"/>
              </a:rPr>
              <a:t>Khô</a:t>
            </a:r>
            <a:r>
              <a:rPr lang="en-US" altLang="en-US" dirty="0" smtClean="0">
                <a:latin typeface="Times New Roman" panose="02020603050405020304" pitchFamily="18" charset="0"/>
                <a:cs typeface="Times New Roman" panose="02020603050405020304" pitchFamily="18" charset="0"/>
              </a:rPr>
              <a:t>ng </a:t>
            </a:r>
            <a:r>
              <a:rPr lang="vi-VN" altLang="en-US" dirty="0" smtClean="0">
                <a:latin typeface="Times New Roman" panose="02020603050405020304" pitchFamily="18" charset="0"/>
                <a:cs typeface="Times New Roman" panose="02020603050405020304" pitchFamily="18" charset="0"/>
              </a:rPr>
              <a:t>phâ</a:t>
            </a:r>
            <a:r>
              <a:rPr lang="en-US" altLang="en-US" dirty="0" smtClean="0">
                <a:latin typeface="Times New Roman" panose="02020603050405020304" pitchFamily="18" charset="0"/>
                <a:cs typeface="Times New Roman" panose="02020603050405020304" pitchFamily="18" charset="0"/>
              </a:rPr>
              <a:t>n </a:t>
            </a:r>
            <a:r>
              <a:rPr lang="vi-VN" altLang="en-US" dirty="0" smtClean="0">
                <a:latin typeface="Times New Roman" panose="02020603050405020304" pitchFamily="18" charset="0"/>
                <a:cs typeface="Times New Roman" panose="02020603050405020304" pitchFamily="18" charset="0"/>
              </a:rPr>
              <a:t>biệ</a:t>
            </a:r>
            <a:r>
              <a:rPr lang="en-US" altLang="en-US" dirty="0" smtClean="0">
                <a:latin typeface="Times New Roman" panose="02020603050405020304" pitchFamily="18" charset="0"/>
                <a:cs typeface="Times New Roman" panose="02020603050405020304" pitchFamily="18" charset="0"/>
              </a:rPr>
              <a:t>t</a:t>
            </a:r>
            <a:endParaRPr lang="en-US" altLang="en-US" dirty="0">
              <a:latin typeface="Times New Roman" panose="02020603050405020304" pitchFamily="18" charset="0"/>
              <a:cs typeface="Times New Roman" panose="02020603050405020304" pitchFamily="18" charset="0"/>
            </a:endParaRPr>
          </a:p>
          <a:p>
            <a:pPr algn="ctr" eaLnBrk="1" hangingPunct="1"/>
            <a:r>
              <a:rPr lang="vi-VN" altLang="en-US" dirty="0">
                <a:latin typeface="Times New Roman" panose="02020603050405020304" pitchFamily="18" charset="0"/>
                <a:cs typeface="Times New Roman" panose="02020603050405020304" pitchFamily="18" charset="0"/>
              </a:rPr>
              <a:t>s</a:t>
            </a:r>
            <a:r>
              <a:rPr lang="vi-VN" altLang="en-US" dirty="0" smtClean="0">
                <a:latin typeface="Times New Roman" panose="02020603050405020304" pitchFamily="18" charset="0"/>
                <a:cs typeface="Times New Roman" panose="02020603050405020304" pitchFamily="18" charset="0"/>
              </a:rPr>
              <a:t>ắ</a:t>
            </a:r>
            <a:r>
              <a:rPr lang="en-US" altLang="en-US" dirty="0" smtClean="0">
                <a:latin typeface="Times New Roman" panose="02020603050405020304" pitchFamily="18" charset="0"/>
                <a:cs typeface="Times New Roman" panose="02020603050405020304" pitchFamily="18" charset="0"/>
              </a:rPr>
              <a:t>c </a:t>
            </a:r>
            <a:r>
              <a:rPr lang="vi-VN" altLang="en-US" dirty="0" smtClean="0">
                <a:latin typeface="Times New Roman" panose="02020603050405020304" pitchFamily="18" charset="0"/>
                <a:cs typeface="Times New Roman" panose="02020603050405020304" pitchFamily="18" charset="0"/>
              </a:rPr>
              <a:t>thá</a:t>
            </a:r>
            <a:r>
              <a:rPr lang="en-US" altLang="en-US" dirty="0" err="1" smtClean="0">
                <a:latin typeface="Times New Roman" panose="02020603050405020304" pitchFamily="18" charset="0"/>
                <a:cs typeface="Times New Roman" panose="02020603050405020304" pitchFamily="18" charset="0"/>
              </a:rPr>
              <a:t>i</a:t>
            </a:r>
            <a:r>
              <a:rPr lang="en-US" altLang="en-US" dirty="0" smtClean="0">
                <a:latin typeface="Times New Roman" panose="02020603050405020304" pitchFamily="18" charset="0"/>
                <a:cs typeface="Times New Roman" panose="02020603050405020304" pitchFamily="18" charset="0"/>
              </a:rPr>
              <a:t> </a:t>
            </a:r>
            <a:r>
              <a:rPr lang="vi-VN" altLang="en-US" dirty="0" smtClean="0">
                <a:latin typeface="Times New Roman" panose="02020603050405020304" pitchFamily="18" charset="0"/>
                <a:cs typeface="Times New Roman" panose="02020603050405020304" pitchFamily="18" charset="0"/>
              </a:rPr>
              <a:t>về nghĩ</a:t>
            </a:r>
            <a:r>
              <a:rPr lang="en-US" altLang="en-US" dirty="0" smtClean="0">
                <a:latin typeface="Times New Roman" panose="02020603050405020304" pitchFamily="18" charset="0"/>
                <a:cs typeface="Times New Roman" panose="02020603050405020304" pitchFamily="18" charset="0"/>
              </a:rPr>
              <a:t>a</a:t>
            </a:r>
            <a:endParaRPr lang="en-US" altLang="en-US" dirty="0">
              <a:latin typeface="Times New Roman" panose="02020603050405020304" pitchFamily="18" charset="0"/>
              <a:cs typeface="Times New Roman" panose="02020603050405020304" pitchFamily="18" charset="0"/>
            </a:endParaRPr>
          </a:p>
        </p:txBody>
      </p:sp>
      <p:sp>
        <p:nvSpPr>
          <p:cNvPr id="8252" name="Rectangle 60"/>
          <p:cNvSpPr>
            <a:spLocks noChangeArrowheads="1"/>
          </p:cNvSpPr>
          <p:nvPr/>
        </p:nvSpPr>
        <p:spPr bwMode="auto">
          <a:xfrm>
            <a:off x="5715000" y="4800600"/>
            <a:ext cx="2743200" cy="990600"/>
          </a:xfrm>
          <a:prstGeom prst="rect">
            <a:avLst/>
          </a:prstGeom>
          <a:solidFill>
            <a:schemeClr val="accent1"/>
          </a:solidFill>
          <a:ln w="0" cmpd="thinThick" algn="ctr">
            <a:solidFill>
              <a:schemeClr val="tx1"/>
            </a:solidFill>
            <a:miter lim="800000"/>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dirty="0"/>
              <a:t> </a:t>
            </a:r>
            <a:r>
              <a:rPr lang="vi-VN" altLang="en-US" dirty="0" smtClean="0">
                <a:latin typeface="Times New Roman" panose="02020603050405020304" pitchFamily="18" charset="0"/>
                <a:cs typeface="Times New Roman" panose="02020603050405020304" pitchFamily="18" charset="0"/>
              </a:rPr>
              <a:t>Phân biệt </a:t>
            </a:r>
          </a:p>
          <a:p>
            <a:pPr algn="ctr" eaLnBrk="1" hangingPunct="1"/>
            <a:r>
              <a:rPr lang="vi-VN" altLang="en-US" dirty="0" smtClean="0">
                <a:latin typeface="Times New Roman" panose="02020603050405020304" pitchFamily="18" charset="0"/>
                <a:cs typeface="Times New Roman" panose="02020603050405020304" pitchFamily="18" charset="0"/>
              </a:rPr>
              <a:t>sắc thái về nghĩa</a:t>
            </a:r>
            <a:endParaRPr lang="en-US" altLang="en-US" dirty="0">
              <a:latin typeface="Times New Roman" panose="02020603050405020304" pitchFamily="18" charset="0"/>
              <a:cs typeface="Times New Roman" panose="02020603050405020304" pitchFamily="18" charset="0"/>
            </a:endParaRPr>
          </a:p>
        </p:txBody>
      </p:sp>
      <p:sp>
        <p:nvSpPr>
          <p:cNvPr id="8253" name="Line 61"/>
          <p:cNvSpPr>
            <a:spLocks noChangeShapeType="1"/>
          </p:cNvSpPr>
          <p:nvPr/>
        </p:nvSpPr>
        <p:spPr bwMode="auto">
          <a:xfrm>
            <a:off x="2819400" y="3200400"/>
            <a:ext cx="3581400" cy="0"/>
          </a:xfrm>
          <a:prstGeom prst="line">
            <a:avLst/>
          </a:prstGeom>
          <a:noFill/>
          <a:ln w="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AutoShape 51"/>
          <p:cNvSpPr>
            <a:spLocks noChangeArrowheads="1"/>
          </p:cNvSpPr>
          <p:nvPr/>
        </p:nvSpPr>
        <p:spPr bwMode="auto">
          <a:xfrm>
            <a:off x="261145" y="346198"/>
            <a:ext cx="2449511"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TỪ  ĐỒNG NGHĨA</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1688641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37"/>
                                        </p:tgtEl>
                                        <p:attrNameLst>
                                          <p:attrName>style.visibility</p:attrName>
                                        </p:attrNameLst>
                                      </p:cBhvr>
                                      <p:to>
                                        <p:strVal val="visible"/>
                                      </p:to>
                                    </p:set>
                                    <p:anim calcmode="lin" valueType="num">
                                      <p:cBhvr>
                                        <p:cTn id="7" dur="500" fill="hold"/>
                                        <p:tgtEl>
                                          <p:spTgt spid="8237"/>
                                        </p:tgtEl>
                                        <p:attrNameLst>
                                          <p:attrName>ppt_w</p:attrName>
                                        </p:attrNameLst>
                                      </p:cBhvr>
                                      <p:tavLst>
                                        <p:tav tm="0">
                                          <p:val>
                                            <p:fltVal val="0"/>
                                          </p:val>
                                        </p:tav>
                                        <p:tav tm="100000">
                                          <p:val>
                                            <p:strVal val="#ppt_w"/>
                                          </p:val>
                                        </p:tav>
                                      </p:tavLst>
                                    </p:anim>
                                    <p:anim calcmode="lin" valueType="num">
                                      <p:cBhvr>
                                        <p:cTn id="8" dur="500" fill="hold"/>
                                        <p:tgtEl>
                                          <p:spTgt spid="823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243"/>
                                        </p:tgtEl>
                                        <p:attrNameLst>
                                          <p:attrName>style.visibility</p:attrName>
                                        </p:attrNameLst>
                                      </p:cBhvr>
                                      <p:to>
                                        <p:strVal val="visible"/>
                                      </p:to>
                                    </p:set>
                                    <p:anim calcmode="lin" valueType="num">
                                      <p:cBhvr>
                                        <p:cTn id="11" dur="500" fill="hold"/>
                                        <p:tgtEl>
                                          <p:spTgt spid="8243"/>
                                        </p:tgtEl>
                                        <p:attrNameLst>
                                          <p:attrName>ppt_w</p:attrName>
                                        </p:attrNameLst>
                                      </p:cBhvr>
                                      <p:tavLst>
                                        <p:tav tm="0">
                                          <p:val>
                                            <p:fltVal val="0"/>
                                          </p:val>
                                        </p:tav>
                                        <p:tav tm="100000">
                                          <p:val>
                                            <p:strVal val="#ppt_w"/>
                                          </p:val>
                                        </p:tav>
                                      </p:tavLst>
                                    </p:anim>
                                    <p:anim calcmode="lin" valueType="num">
                                      <p:cBhvr>
                                        <p:cTn id="12" dur="500" fill="hold"/>
                                        <p:tgtEl>
                                          <p:spTgt spid="824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8244"/>
                                        </p:tgtEl>
                                        <p:attrNameLst>
                                          <p:attrName>style.visibility</p:attrName>
                                        </p:attrNameLst>
                                      </p:cBhvr>
                                      <p:to>
                                        <p:strVal val="visible"/>
                                      </p:to>
                                    </p:set>
                                    <p:anim calcmode="lin" valueType="num">
                                      <p:cBhvr>
                                        <p:cTn id="15" dur="500" fill="hold"/>
                                        <p:tgtEl>
                                          <p:spTgt spid="8244"/>
                                        </p:tgtEl>
                                        <p:attrNameLst>
                                          <p:attrName>ppt_w</p:attrName>
                                        </p:attrNameLst>
                                      </p:cBhvr>
                                      <p:tavLst>
                                        <p:tav tm="0">
                                          <p:val>
                                            <p:fltVal val="0"/>
                                          </p:val>
                                        </p:tav>
                                        <p:tav tm="100000">
                                          <p:val>
                                            <p:strVal val="#ppt_w"/>
                                          </p:val>
                                        </p:tav>
                                      </p:tavLst>
                                    </p:anim>
                                    <p:anim calcmode="lin" valueType="num">
                                      <p:cBhvr>
                                        <p:cTn id="16" dur="500" fill="hold"/>
                                        <p:tgtEl>
                                          <p:spTgt spid="824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8238"/>
                                        </p:tgtEl>
                                        <p:attrNameLst>
                                          <p:attrName>style.visibility</p:attrName>
                                        </p:attrNameLst>
                                      </p:cBhvr>
                                      <p:to>
                                        <p:strVal val="visible"/>
                                      </p:to>
                                    </p:set>
                                    <p:anim calcmode="lin" valueType="num">
                                      <p:cBhvr>
                                        <p:cTn id="19" dur="500" fill="hold"/>
                                        <p:tgtEl>
                                          <p:spTgt spid="8238"/>
                                        </p:tgtEl>
                                        <p:attrNameLst>
                                          <p:attrName>ppt_w</p:attrName>
                                        </p:attrNameLst>
                                      </p:cBhvr>
                                      <p:tavLst>
                                        <p:tav tm="0">
                                          <p:val>
                                            <p:fltVal val="0"/>
                                          </p:val>
                                        </p:tav>
                                        <p:tav tm="100000">
                                          <p:val>
                                            <p:strVal val="#ppt_w"/>
                                          </p:val>
                                        </p:tav>
                                      </p:tavLst>
                                    </p:anim>
                                    <p:anim calcmode="lin" valueType="num">
                                      <p:cBhvr>
                                        <p:cTn id="20" dur="500" fill="hold"/>
                                        <p:tgtEl>
                                          <p:spTgt spid="823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253"/>
                                        </p:tgtEl>
                                        <p:attrNameLst>
                                          <p:attrName>style.visibility</p:attrName>
                                        </p:attrNameLst>
                                      </p:cBhvr>
                                      <p:to>
                                        <p:strVal val="visible"/>
                                      </p:to>
                                    </p:set>
                                    <p:anim calcmode="lin" valueType="num">
                                      <p:cBhvr>
                                        <p:cTn id="23" dur="500" fill="hold"/>
                                        <p:tgtEl>
                                          <p:spTgt spid="8253"/>
                                        </p:tgtEl>
                                        <p:attrNameLst>
                                          <p:attrName>ppt_w</p:attrName>
                                        </p:attrNameLst>
                                      </p:cBhvr>
                                      <p:tavLst>
                                        <p:tav tm="0">
                                          <p:val>
                                            <p:fltVal val="0"/>
                                          </p:val>
                                        </p:tav>
                                        <p:tav tm="100000">
                                          <p:val>
                                            <p:strVal val="#ppt_w"/>
                                          </p:val>
                                        </p:tav>
                                      </p:tavLst>
                                    </p:anim>
                                    <p:anim calcmode="lin" valueType="num">
                                      <p:cBhvr>
                                        <p:cTn id="24" dur="500" fill="hold"/>
                                        <p:tgtEl>
                                          <p:spTgt spid="825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8241"/>
                                        </p:tgtEl>
                                        <p:attrNameLst>
                                          <p:attrName>style.visibility</p:attrName>
                                        </p:attrNameLst>
                                      </p:cBhvr>
                                      <p:to>
                                        <p:strVal val="visible"/>
                                      </p:to>
                                    </p:set>
                                    <p:anim calcmode="lin" valueType="num">
                                      <p:cBhvr>
                                        <p:cTn id="27" dur="500" fill="hold"/>
                                        <p:tgtEl>
                                          <p:spTgt spid="8241"/>
                                        </p:tgtEl>
                                        <p:attrNameLst>
                                          <p:attrName>ppt_w</p:attrName>
                                        </p:attrNameLst>
                                      </p:cBhvr>
                                      <p:tavLst>
                                        <p:tav tm="0">
                                          <p:val>
                                            <p:fltVal val="0"/>
                                          </p:val>
                                        </p:tav>
                                        <p:tav tm="100000">
                                          <p:val>
                                            <p:strVal val="#ppt_w"/>
                                          </p:val>
                                        </p:tav>
                                      </p:tavLst>
                                    </p:anim>
                                    <p:anim calcmode="lin" valueType="num">
                                      <p:cBhvr>
                                        <p:cTn id="28" dur="500" fill="hold"/>
                                        <p:tgtEl>
                                          <p:spTgt spid="824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242"/>
                                        </p:tgtEl>
                                        <p:attrNameLst>
                                          <p:attrName>style.visibility</p:attrName>
                                        </p:attrNameLst>
                                      </p:cBhvr>
                                      <p:to>
                                        <p:strVal val="visible"/>
                                      </p:to>
                                    </p:set>
                                    <p:anim calcmode="lin" valueType="num">
                                      <p:cBhvr>
                                        <p:cTn id="31" dur="500" fill="hold"/>
                                        <p:tgtEl>
                                          <p:spTgt spid="8242"/>
                                        </p:tgtEl>
                                        <p:attrNameLst>
                                          <p:attrName>ppt_w</p:attrName>
                                        </p:attrNameLst>
                                      </p:cBhvr>
                                      <p:tavLst>
                                        <p:tav tm="0">
                                          <p:val>
                                            <p:fltVal val="0"/>
                                          </p:val>
                                        </p:tav>
                                        <p:tav tm="100000">
                                          <p:val>
                                            <p:strVal val="#ppt_w"/>
                                          </p:val>
                                        </p:tav>
                                      </p:tavLst>
                                    </p:anim>
                                    <p:anim calcmode="lin" valueType="num">
                                      <p:cBhvr>
                                        <p:cTn id="32" dur="500" fill="hold"/>
                                        <p:tgtEl>
                                          <p:spTgt spid="824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8248"/>
                                        </p:tgtEl>
                                        <p:attrNameLst>
                                          <p:attrName>style.visibility</p:attrName>
                                        </p:attrNameLst>
                                      </p:cBhvr>
                                      <p:to>
                                        <p:strVal val="visible"/>
                                      </p:to>
                                    </p:set>
                                    <p:anim calcmode="lin" valueType="num">
                                      <p:cBhvr>
                                        <p:cTn id="35" dur="500" fill="hold"/>
                                        <p:tgtEl>
                                          <p:spTgt spid="8248"/>
                                        </p:tgtEl>
                                        <p:attrNameLst>
                                          <p:attrName>ppt_w</p:attrName>
                                        </p:attrNameLst>
                                      </p:cBhvr>
                                      <p:tavLst>
                                        <p:tav tm="0">
                                          <p:val>
                                            <p:fltVal val="0"/>
                                          </p:val>
                                        </p:tav>
                                        <p:tav tm="100000">
                                          <p:val>
                                            <p:strVal val="#ppt_w"/>
                                          </p:val>
                                        </p:tav>
                                      </p:tavLst>
                                    </p:anim>
                                    <p:anim calcmode="lin" valueType="num">
                                      <p:cBhvr>
                                        <p:cTn id="36" dur="500" fill="hold"/>
                                        <p:tgtEl>
                                          <p:spTgt spid="8248"/>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8245"/>
                                        </p:tgtEl>
                                        <p:attrNameLst>
                                          <p:attrName>style.visibility</p:attrName>
                                        </p:attrNameLst>
                                      </p:cBhvr>
                                      <p:to>
                                        <p:strVal val="visible"/>
                                      </p:to>
                                    </p:set>
                                    <p:anim calcmode="lin" valueType="num">
                                      <p:cBhvr>
                                        <p:cTn id="39" dur="500" fill="hold"/>
                                        <p:tgtEl>
                                          <p:spTgt spid="8245"/>
                                        </p:tgtEl>
                                        <p:attrNameLst>
                                          <p:attrName>ppt_w</p:attrName>
                                        </p:attrNameLst>
                                      </p:cBhvr>
                                      <p:tavLst>
                                        <p:tav tm="0">
                                          <p:val>
                                            <p:fltVal val="0"/>
                                          </p:val>
                                        </p:tav>
                                        <p:tav tm="100000">
                                          <p:val>
                                            <p:strVal val="#ppt_w"/>
                                          </p:val>
                                        </p:tav>
                                      </p:tavLst>
                                    </p:anim>
                                    <p:anim calcmode="lin" valueType="num">
                                      <p:cBhvr>
                                        <p:cTn id="40" dur="500" fill="hold"/>
                                        <p:tgtEl>
                                          <p:spTgt spid="824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8252"/>
                                        </p:tgtEl>
                                        <p:attrNameLst>
                                          <p:attrName>style.visibility</p:attrName>
                                        </p:attrNameLst>
                                      </p:cBhvr>
                                      <p:to>
                                        <p:strVal val="visible"/>
                                      </p:to>
                                    </p:set>
                                    <p:anim calcmode="lin" valueType="num">
                                      <p:cBhvr>
                                        <p:cTn id="43" dur="500" fill="hold"/>
                                        <p:tgtEl>
                                          <p:spTgt spid="8252"/>
                                        </p:tgtEl>
                                        <p:attrNameLst>
                                          <p:attrName>ppt_w</p:attrName>
                                        </p:attrNameLst>
                                      </p:cBhvr>
                                      <p:tavLst>
                                        <p:tav tm="0">
                                          <p:val>
                                            <p:fltVal val="0"/>
                                          </p:val>
                                        </p:tav>
                                        <p:tav tm="100000">
                                          <p:val>
                                            <p:strVal val="#ppt_w"/>
                                          </p:val>
                                        </p:tav>
                                      </p:tavLst>
                                    </p:anim>
                                    <p:anim calcmode="lin" valueType="num">
                                      <p:cBhvr>
                                        <p:cTn id="44" dur="500" fill="hold"/>
                                        <p:tgtEl>
                                          <p:spTgt spid="8252"/>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8249"/>
                                        </p:tgtEl>
                                        <p:attrNameLst>
                                          <p:attrName>style.visibility</p:attrName>
                                        </p:attrNameLst>
                                      </p:cBhvr>
                                      <p:to>
                                        <p:strVal val="visible"/>
                                      </p:to>
                                    </p:set>
                                    <p:anim calcmode="lin" valueType="num">
                                      <p:cBhvr>
                                        <p:cTn id="47" dur="500" fill="hold"/>
                                        <p:tgtEl>
                                          <p:spTgt spid="8249"/>
                                        </p:tgtEl>
                                        <p:attrNameLst>
                                          <p:attrName>ppt_w</p:attrName>
                                        </p:attrNameLst>
                                      </p:cBhvr>
                                      <p:tavLst>
                                        <p:tav tm="0">
                                          <p:val>
                                            <p:fltVal val="0"/>
                                          </p:val>
                                        </p:tav>
                                        <p:tav tm="100000">
                                          <p:val>
                                            <p:strVal val="#ppt_w"/>
                                          </p:val>
                                        </p:tav>
                                      </p:tavLst>
                                    </p:anim>
                                    <p:anim calcmode="lin" valueType="num">
                                      <p:cBhvr>
                                        <p:cTn id="48" dur="500" fill="hold"/>
                                        <p:tgtEl>
                                          <p:spTgt spid="82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7" grpId="0" animBg="1"/>
      <p:bldP spid="8238" grpId="0" animBg="1"/>
      <p:bldP spid="8241" grpId="0" animBg="1"/>
      <p:bldP spid="8242" grpId="0" animBg="1"/>
      <p:bldP spid="8243" grpId="0" animBg="1"/>
      <p:bldP spid="8244" grpId="0" animBg="1"/>
      <p:bldP spid="8245" grpId="0" animBg="1"/>
      <p:bldP spid="8248" grpId="0" animBg="1"/>
      <p:bldP spid="8249" grpId="0" animBg="1"/>
      <p:bldP spid="8252" grpId="0" animBg="1"/>
      <p:bldP spid="82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9"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90"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2" name="Text Box 23"/>
          <p:cNvSpPr txBox="1">
            <a:spLocks noChangeArrowheads="1"/>
          </p:cNvSpPr>
          <p:nvPr/>
        </p:nvSpPr>
        <p:spPr bwMode="auto">
          <a:xfrm>
            <a:off x="2286000" y="1371600"/>
            <a:ext cx="518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endParaRPr lang="en-US" altLang="en-US" sz="2000">
              <a:latin typeface="Arial" panose="020B0604020202020204" pitchFamily="34" charset="0"/>
            </a:endParaRPr>
          </a:p>
        </p:txBody>
      </p:sp>
      <p:sp>
        <p:nvSpPr>
          <p:cNvPr id="14360" name="Text Box 24"/>
          <p:cNvSpPr txBox="1">
            <a:spLocks noChangeArrowheads="1"/>
          </p:cNvSpPr>
          <p:nvPr/>
        </p:nvSpPr>
        <p:spPr bwMode="auto">
          <a:xfrm>
            <a:off x="1066800" y="228600"/>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Phân</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biệt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đồng</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âm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nhiều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p>
        </p:txBody>
      </p:sp>
      <p:graphicFrame>
        <p:nvGraphicFramePr>
          <p:cNvPr id="14389" name="Group 53"/>
          <p:cNvGraphicFramePr>
            <a:graphicFrameLocks noGrp="1"/>
          </p:cNvGraphicFramePr>
          <p:nvPr>
            <p:ph sz="half" idx="1"/>
          </p:nvPr>
        </p:nvGraphicFramePr>
        <p:xfrm>
          <a:off x="533400" y="914400"/>
          <a:ext cx="8229600" cy="5445125"/>
        </p:xfrm>
        <a:graphic>
          <a:graphicData uri="http://schemas.openxmlformats.org/drawingml/2006/table">
            <a:tbl>
              <a:tblPr/>
              <a:tblGrid>
                <a:gridCol w="914400"/>
                <a:gridCol w="2590800"/>
                <a:gridCol w="4724400"/>
              </a:tblGrid>
              <a:tr h="201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81" name="Text Box 45"/>
          <p:cNvSpPr txBox="1">
            <a:spLocks noChangeArrowheads="1"/>
          </p:cNvSpPr>
          <p:nvPr/>
        </p:nvSpPr>
        <p:spPr bwMode="auto">
          <a:xfrm>
            <a:off x="609600" y="1066800"/>
            <a:ext cx="83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Từ</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đồng</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âm</a:t>
            </a:r>
            <a:endParaRPr lang="en-US" altLang="en-US" sz="2000" b="1" dirty="0">
              <a:latin typeface="Times New Roman" panose="02020603050405020304" pitchFamily="18" charset="0"/>
              <a:cs typeface="Times New Roman" panose="02020603050405020304" pitchFamily="18" charset="0"/>
            </a:endParaRPr>
          </a:p>
        </p:txBody>
      </p:sp>
      <p:sp>
        <p:nvSpPr>
          <p:cNvPr id="14382" name="Text Box 46"/>
          <p:cNvSpPr txBox="1">
            <a:spLocks noChangeArrowheads="1"/>
          </p:cNvSpPr>
          <p:nvPr/>
        </p:nvSpPr>
        <p:spPr bwMode="auto">
          <a:xfrm>
            <a:off x="609600" y="3429000"/>
            <a:ext cx="91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Từ</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nhiều</a:t>
            </a:r>
            <a:endParaRPr lang="en-US" altLang="en-US" sz="20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nghĩa</a:t>
            </a:r>
            <a:endParaRPr lang="en-US" altLang="en-US" sz="2000" b="1" dirty="0">
              <a:latin typeface="Times New Roman" panose="02020603050405020304" pitchFamily="18" charset="0"/>
              <a:cs typeface="Times New Roman" panose="02020603050405020304" pitchFamily="18" charset="0"/>
            </a:endParaRPr>
          </a:p>
        </p:txBody>
      </p:sp>
      <p:sp>
        <p:nvSpPr>
          <p:cNvPr id="14383" name="Text Box 47"/>
          <p:cNvSpPr txBox="1">
            <a:spLocks noChangeArrowheads="1"/>
          </p:cNvSpPr>
          <p:nvPr/>
        </p:nvSpPr>
        <p:spPr bwMode="auto">
          <a:xfrm>
            <a:off x="1524000" y="1031875"/>
            <a:ext cx="2438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1800" dirty="0">
                <a:latin typeface="Times New Roman" panose="02020603050405020304" pitchFamily="18" charset="0"/>
                <a:cs typeface="Times New Roman" panose="02020603050405020304" pitchFamily="18" charset="0"/>
              </a:rPr>
              <a:t>-</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giống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nhau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về</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âm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thanh</a:t>
            </a:r>
            <a:r>
              <a:rPr lang="en-US" altLang="en-US" sz="18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a:t>
            </a:r>
            <a:r>
              <a:rPr lang="en-US" altLang="en-US" sz="1800" b="1" dirty="0" err="1">
                <a:latin typeface="Times New Roman" panose="02020603050405020304" pitchFamily="18" charset="0"/>
                <a:cs typeface="Times New Roman" panose="02020603050405020304" pitchFamily="18" charset="0"/>
              </a:rPr>
              <a:t>Nghĩa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khác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nhau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không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liên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quan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gì</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với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nhau</a:t>
            </a:r>
            <a:r>
              <a:rPr lang="en-US" altLang="en-US" sz="1800" b="1" dirty="0">
                <a:latin typeface="Times New Roman" panose="02020603050405020304" pitchFamily="18" charset="0"/>
                <a:cs typeface="Times New Roman" panose="02020603050405020304" pitchFamily="18" charset="0"/>
              </a:rPr>
              <a:t>.</a:t>
            </a:r>
          </a:p>
        </p:txBody>
      </p:sp>
      <p:sp>
        <p:nvSpPr>
          <p:cNvPr id="14384" name="Text Box 48"/>
          <p:cNvSpPr txBox="1">
            <a:spLocks noChangeArrowheads="1"/>
          </p:cNvSpPr>
          <p:nvPr/>
        </p:nvSpPr>
        <p:spPr bwMode="auto">
          <a:xfrm>
            <a:off x="1524000" y="3124200"/>
            <a:ext cx="236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nghĩa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nó</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có</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một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mối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liên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hệ</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ngữ</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nghĩa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nhất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định</a:t>
            </a:r>
            <a:r>
              <a:rPr lang="en-US" altLang="en-US" sz="1800" dirty="0">
                <a:latin typeface="Times New Roman" panose="02020603050405020304" pitchFamily="18" charset="0"/>
                <a:cs typeface="Times New Roman" panose="02020603050405020304" pitchFamily="18" charset="0"/>
              </a:rPr>
              <a:t>.</a:t>
            </a:r>
          </a:p>
        </p:txBody>
      </p:sp>
      <p:sp>
        <p:nvSpPr>
          <p:cNvPr id="14385" name="Text Box 49"/>
          <p:cNvSpPr txBox="1">
            <a:spLocks noChangeArrowheads="1"/>
          </p:cNvSpPr>
          <p:nvPr/>
        </p:nvSpPr>
        <p:spPr bwMode="auto">
          <a:xfrm>
            <a:off x="4191000" y="1066800"/>
            <a:ext cx="44196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1800" b="1" u="sng" dirty="0" err="1">
                <a:latin typeface="Times New Roman" panose="02020603050405020304" pitchFamily="18" charset="0"/>
                <a:cs typeface="Times New Roman" panose="02020603050405020304" pitchFamily="18" charset="0"/>
              </a:rPr>
              <a:t>Ví</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dụ</a:t>
            </a:r>
            <a:r>
              <a:rPr lang="en-US" altLang="en-US" sz="18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Ruồi</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rgbClr val="FF33CC"/>
                </a:solidFill>
                <a:latin typeface="Times New Roman" panose="02020603050405020304" pitchFamily="18" charset="0"/>
                <a:cs typeface="Times New Roman" panose="02020603050405020304" pitchFamily="18" charset="0"/>
              </a:rPr>
              <a:t>đậu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mâm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xôi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mâm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xôi</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rgbClr val="FF33CC"/>
                </a:solidFill>
                <a:latin typeface="Times New Roman" panose="02020603050405020304" pitchFamily="18" charset="0"/>
                <a:cs typeface="Times New Roman" panose="02020603050405020304" pitchFamily="18" charset="0"/>
              </a:rPr>
              <a:t>đậu</a:t>
            </a:r>
            <a:endParaRPr lang="en-US" altLang="en-US" sz="1800" b="1" dirty="0">
              <a:solidFill>
                <a:srgbClr val="FF33CC"/>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Kiến</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rgbClr val="FF33CC"/>
                </a:solidFill>
                <a:latin typeface="Times New Roman" panose="02020603050405020304" pitchFamily="18" charset="0"/>
                <a:cs typeface="Times New Roman" panose="02020603050405020304" pitchFamily="18" charset="0"/>
              </a:rPr>
              <a:t>bò</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thịt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đĩa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thịt</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rgbClr val="FF33CC"/>
                </a:solidFill>
                <a:latin typeface="Times New Roman" panose="02020603050405020304" pitchFamily="18" charset="0"/>
                <a:cs typeface="Times New Roman" panose="02020603050405020304" pitchFamily="18" charset="0"/>
              </a:rPr>
              <a:t>bò</a:t>
            </a:r>
            <a:endParaRPr lang="en-US" altLang="en-US" sz="1800" b="1" dirty="0">
              <a:solidFill>
                <a:srgbClr val="FF33CC"/>
              </a:solidFill>
              <a:latin typeface="Times New Roman" panose="02020603050405020304" pitchFamily="18" charset="0"/>
              <a:cs typeface="Times New Roman" panose="02020603050405020304" pitchFamily="18" charset="0"/>
            </a:endParaRPr>
          </a:p>
        </p:txBody>
      </p:sp>
      <p:sp>
        <p:nvSpPr>
          <p:cNvPr id="14386" name="Text Box 50"/>
          <p:cNvSpPr txBox="1">
            <a:spLocks noChangeArrowheads="1"/>
          </p:cNvSpPr>
          <p:nvPr/>
        </p:nvSpPr>
        <p:spPr bwMode="auto">
          <a:xfrm>
            <a:off x="4191000" y="3044825"/>
            <a:ext cx="44196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1800" b="1" u="sng" dirty="0" err="1">
                <a:latin typeface="Times New Roman" panose="02020603050405020304" pitchFamily="18" charset="0"/>
                <a:cs typeface="Times New Roman" panose="02020603050405020304" pitchFamily="18" charset="0"/>
              </a:rPr>
              <a:t>Ví</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dụ</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chân</a:t>
            </a:r>
            <a:endParaRPr lang="en-US" altLang="en-US" sz="1800" b="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(1) </a:t>
            </a:r>
            <a:r>
              <a:rPr lang="en-US" altLang="en-US" sz="1800" b="1" dirty="0" err="1">
                <a:solidFill>
                  <a:srgbClr val="CC3300"/>
                </a:solidFill>
                <a:latin typeface="Times New Roman" panose="02020603050405020304" pitchFamily="18" charset="0"/>
                <a:cs typeface="Times New Roman" panose="02020603050405020304" pitchFamily="18" charset="0"/>
              </a:rPr>
              <a:t>Bộ</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phận</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dưới</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cùng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cơ</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thể</a:t>
            </a:r>
            <a:r>
              <a:rPr lang="en-US" altLang="en-US" sz="1800" b="1" dirty="0">
                <a:solidFill>
                  <a:schemeClr val="accent2"/>
                </a:solidFill>
                <a:latin typeface="Times New Roman" panose="02020603050405020304" pitchFamily="18" charset="0"/>
                <a:cs typeface="Times New Roman" panose="02020603050405020304" pitchFamily="18" charset="0"/>
              </a:rPr>
              <a:t> con </a:t>
            </a:r>
            <a:r>
              <a:rPr lang="en-US" altLang="en-US" sz="1800" b="1" dirty="0" err="1">
                <a:solidFill>
                  <a:schemeClr val="accent2"/>
                </a:solidFill>
                <a:latin typeface="Times New Roman" panose="02020603050405020304" pitchFamily="18" charset="0"/>
                <a:cs typeface="Times New Roman" panose="02020603050405020304" pitchFamily="18" charset="0"/>
              </a:rPr>
              <a:t>người</a:t>
            </a:r>
            <a:r>
              <a:rPr lang="en-US" altLang="en-US" sz="1800" b="1" dirty="0">
                <a:solidFill>
                  <a:schemeClr val="accent2"/>
                </a:solidFill>
                <a:latin typeface="Times New Roman" panose="02020603050405020304" pitchFamily="18" charset="0"/>
                <a:cs typeface="Times New Roman" panose="02020603050405020304" pitchFamily="18" charset="0"/>
              </a:rPr>
              <a:t> hay </a:t>
            </a:r>
            <a:r>
              <a:rPr lang="en-US" altLang="en-US" sz="1800" b="1" dirty="0" err="1">
                <a:solidFill>
                  <a:schemeClr val="accent2"/>
                </a:solidFill>
                <a:latin typeface="Times New Roman" panose="02020603050405020304" pitchFamily="18" charset="0"/>
                <a:cs typeface="Times New Roman" panose="02020603050405020304" pitchFamily="18" charset="0"/>
              </a:rPr>
              <a:t>động</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vật</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dùng</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để</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đi</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đứng</a:t>
            </a:r>
            <a:r>
              <a:rPr lang="en-US" altLang="en-US" sz="18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(2) </a:t>
            </a:r>
            <a:r>
              <a:rPr lang="en-US" altLang="en-US" sz="1800" b="1" dirty="0" err="1">
                <a:solidFill>
                  <a:srgbClr val="CC3300"/>
                </a:solidFill>
                <a:latin typeface="Times New Roman" panose="02020603050405020304" pitchFamily="18" charset="0"/>
                <a:cs typeface="Times New Roman" panose="02020603050405020304" pitchFamily="18" charset="0"/>
              </a:rPr>
              <a:t>Bộ</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phận</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dưới</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cùng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một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số</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đồ</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dùng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có</a:t>
            </a:r>
            <a:r>
              <a:rPr lang="en-US" altLang="en-US" sz="1800" b="1"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tác</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dụng</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đỡ</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cho</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các</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bộ</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phận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khác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chân</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bàn</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chân</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giường</a:t>
            </a:r>
            <a:r>
              <a:rPr lang="en-US" altLang="en-US" sz="18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en-US" sz="1800" b="1" dirty="0">
                <a:latin typeface="Times New Roman" panose="02020603050405020304" pitchFamily="18" charset="0"/>
                <a:cs typeface="Times New Roman" panose="02020603050405020304" pitchFamily="18" charset="0"/>
              </a:rPr>
              <a:t>(3) </a:t>
            </a:r>
            <a:r>
              <a:rPr lang="en-US" altLang="en-US" sz="1800" b="1" dirty="0" err="1">
                <a:solidFill>
                  <a:srgbClr val="CC3300"/>
                </a:solidFill>
                <a:latin typeface="Times New Roman" panose="02020603050405020304" pitchFamily="18" charset="0"/>
                <a:cs typeface="Times New Roman" panose="02020603050405020304" pitchFamily="18" charset="0"/>
              </a:rPr>
              <a:t>Phần</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dưới</a:t>
            </a:r>
            <a:r>
              <a:rPr lang="en-US" altLang="en-US" sz="1800" b="1" dirty="0">
                <a:solidFill>
                  <a:srgbClr val="CC3300"/>
                </a:solidFill>
                <a:latin typeface="Times New Roman" panose="02020603050405020304" pitchFamily="18" charset="0"/>
                <a:cs typeface="Times New Roman" panose="02020603050405020304" pitchFamily="18" charset="0"/>
              </a:rPr>
              <a:t> </a:t>
            </a:r>
            <a:r>
              <a:rPr lang="en-US" altLang="en-US" sz="1800" b="1" dirty="0" err="1">
                <a:solidFill>
                  <a:srgbClr val="CC3300"/>
                </a:solidFill>
                <a:latin typeface="Times New Roman" panose="02020603050405020304" pitchFamily="18" charset="0"/>
                <a:cs typeface="Times New Roman" panose="02020603050405020304" pitchFamily="18" charset="0"/>
              </a:rPr>
              <a:t>cùng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của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một</a:t>
            </a:r>
            <a:r>
              <a:rPr lang="en-US" altLang="en-US" sz="1800" b="1"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số</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vật</a:t>
            </a:r>
            <a:r>
              <a:rPr lang="en-US" altLang="en-US" sz="1800" b="1"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tiếp</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giáp</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và</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bám</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chặt</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với</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mặt</a:t>
            </a:r>
            <a:r>
              <a:rPr lang="en-US" altLang="en-US" sz="1800" b="1" u="sng" dirty="0">
                <a:latin typeface="Times New Roman" panose="02020603050405020304" pitchFamily="18" charset="0"/>
                <a:cs typeface="Times New Roman" panose="02020603050405020304" pitchFamily="18" charset="0"/>
              </a:rPr>
              <a:t> </a:t>
            </a:r>
            <a:r>
              <a:rPr lang="en-US" altLang="en-US" sz="1800" b="1" u="sng" dirty="0" err="1">
                <a:latin typeface="Times New Roman" panose="02020603050405020304" pitchFamily="18" charset="0"/>
                <a:cs typeface="Times New Roman" panose="02020603050405020304" pitchFamily="18" charset="0"/>
              </a:rPr>
              <a:t>nền</a:t>
            </a:r>
            <a:r>
              <a:rPr lang="en-US" altLang="en-US" sz="1800" b="1" dirty="0">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chân</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núi</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chân</a:t>
            </a:r>
            <a:r>
              <a:rPr lang="en-US" altLang="en-US" sz="1800" b="1" dirty="0">
                <a:solidFill>
                  <a:schemeClr val="accent2"/>
                </a:solidFill>
                <a:latin typeface="Times New Roman" panose="02020603050405020304" pitchFamily="18" charset="0"/>
                <a:cs typeface="Times New Roman" panose="02020603050405020304" pitchFamily="18" charset="0"/>
              </a:rPr>
              <a:t> </a:t>
            </a:r>
            <a:r>
              <a:rPr lang="en-US" altLang="en-US" sz="1800" b="1" dirty="0" err="1">
                <a:solidFill>
                  <a:schemeClr val="accent2"/>
                </a:solidFill>
                <a:latin typeface="Times New Roman" panose="02020603050405020304" pitchFamily="18" charset="0"/>
                <a:cs typeface="Times New Roman" panose="02020603050405020304" pitchFamily="18" charset="0"/>
              </a:rPr>
              <a:t>tường</a:t>
            </a:r>
            <a:r>
              <a:rPr lang="en-US" altLang="en-US" sz="1800" b="1"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8192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4389"/>
                                        </p:tgtEl>
                                        <p:attrNameLst>
                                          <p:attrName>style.visibility</p:attrName>
                                        </p:attrNameLst>
                                      </p:cBhvr>
                                      <p:to>
                                        <p:strVal val="visible"/>
                                      </p:to>
                                    </p:set>
                                    <p:animEffect transition="in" filter="randombar(horizontal)">
                                      <p:cBhvr>
                                        <p:cTn id="7" dur="500"/>
                                        <p:tgtEl>
                                          <p:spTgt spid="14389"/>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4381"/>
                                        </p:tgtEl>
                                        <p:attrNameLst>
                                          <p:attrName>style.visibility</p:attrName>
                                        </p:attrNameLst>
                                      </p:cBhvr>
                                      <p:to>
                                        <p:strVal val="visible"/>
                                      </p:to>
                                    </p:set>
                                    <p:animEffect transition="in" filter="randombar(horizontal)">
                                      <p:cBhvr>
                                        <p:cTn id="11" dur="500"/>
                                        <p:tgtEl>
                                          <p:spTgt spid="14381"/>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4382"/>
                                        </p:tgtEl>
                                        <p:attrNameLst>
                                          <p:attrName>style.visibility</p:attrName>
                                        </p:attrNameLst>
                                      </p:cBhvr>
                                      <p:to>
                                        <p:strVal val="visible"/>
                                      </p:to>
                                    </p:set>
                                    <p:animEffect transition="in" filter="randombar(horizontal)">
                                      <p:cBhvr>
                                        <p:cTn id="15" dur="500"/>
                                        <p:tgtEl>
                                          <p:spTgt spid="14382"/>
                                        </p:tgtEl>
                                      </p:cBhvr>
                                    </p:animEffect>
                                  </p:childTnLst>
                                </p:cTn>
                              </p:par>
                            </p:childTnLst>
                          </p:cTn>
                        </p:par>
                        <p:par>
                          <p:cTn id="16" fill="hold" nodeType="afterGroup">
                            <p:stCondLst>
                              <p:cond delay="1500"/>
                            </p:stCondLst>
                            <p:childTnLst>
                              <p:par>
                                <p:cTn id="17" presetID="1" presetClass="emph" presetSubtype="2" fill="hold" nodeType="afterEffect">
                                  <p:stCondLst>
                                    <p:cond delay="0"/>
                                  </p:stCondLst>
                                  <p:childTnLst>
                                    <p:animClr clrSpc="rgb" dir="cw">
                                      <p:cBhvr>
                                        <p:cTn id="18" dur="2000" fill="hold"/>
                                        <p:tgtEl>
                                          <p:spTgt spid="14360"/>
                                        </p:tgtEl>
                                        <p:attrNameLst>
                                          <p:attrName>fillcolor</p:attrName>
                                        </p:attrNameLst>
                                      </p:cBhvr>
                                      <p:to>
                                        <a:srgbClr val="CCCCFF"/>
                                      </p:to>
                                    </p:animClr>
                                    <p:set>
                                      <p:cBhvr>
                                        <p:cTn id="19" dur="2000" fill="hold"/>
                                        <p:tgtEl>
                                          <p:spTgt spid="14360"/>
                                        </p:tgtEl>
                                        <p:attrNameLst>
                                          <p:attrName>fill.type</p:attrName>
                                        </p:attrNameLst>
                                      </p:cBhvr>
                                      <p:to>
                                        <p:strVal val="solid"/>
                                      </p:to>
                                    </p:set>
                                    <p:set>
                                      <p:cBhvr>
                                        <p:cTn id="20" dur="2000" fill="hold"/>
                                        <p:tgtEl>
                                          <p:spTgt spid="14360"/>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4383"/>
                                        </p:tgtEl>
                                        <p:attrNameLst>
                                          <p:attrName>style.visibility</p:attrName>
                                        </p:attrNameLst>
                                      </p:cBhvr>
                                      <p:to>
                                        <p:strVal val="visible"/>
                                      </p:to>
                                    </p:set>
                                    <p:anim calcmode="lin" valueType="num">
                                      <p:cBhvr>
                                        <p:cTn id="25" dur="500" fill="hold"/>
                                        <p:tgtEl>
                                          <p:spTgt spid="14383"/>
                                        </p:tgtEl>
                                        <p:attrNameLst>
                                          <p:attrName>ppt_w</p:attrName>
                                        </p:attrNameLst>
                                      </p:cBhvr>
                                      <p:tavLst>
                                        <p:tav tm="0">
                                          <p:val>
                                            <p:fltVal val="0"/>
                                          </p:val>
                                        </p:tav>
                                        <p:tav tm="100000">
                                          <p:val>
                                            <p:strVal val="#ppt_w"/>
                                          </p:val>
                                        </p:tav>
                                      </p:tavLst>
                                    </p:anim>
                                    <p:anim calcmode="lin" valueType="num">
                                      <p:cBhvr>
                                        <p:cTn id="26" dur="500" fill="hold"/>
                                        <p:tgtEl>
                                          <p:spTgt spid="14383"/>
                                        </p:tgtEl>
                                        <p:attrNameLst>
                                          <p:attrName>ppt_h</p:attrName>
                                        </p:attrNameLst>
                                      </p:cBhvr>
                                      <p:tavLst>
                                        <p:tav tm="0">
                                          <p:val>
                                            <p:fltVal val="0"/>
                                          </p:val>
                                        </p:tav>
                                        <p:tav tm="100000">
                                          <p:val>
                                            <p:strVal val="#ppt_h"/>
                                          </p:val>
                                        </p:tav>
                                      </p:tavLst>
                                    </p:anim>
                                    <p:animEffect transition="in" filter="fade">
                                      <p:cBhvr>
                                        <p:cTn id="27" dur="500"/>
                                        <p:tgtEl>
                                          <p:spTgt spid="1438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384"/>
                                        </p:tgtEl>
                                        <p:attrNameLst>
                                          <p:attrName>style.visibility</p:attrName>
                                        </p:attrNameLst>
                                      </p:cBhvr>
                                      <p:to>
                                        <p:strVal val="visible"/>
                                      </p:to>
                                    </p:set>
                                    <p:anim calcmode="lin" valueType="num">
                                      <p:cBhvr>
                                        <p:cTn id="32" dur="500" fill="hold"/>
                                        <p:tgtEl>
                                          <p:spTgt spid="14384"/>
                                        </p:tgtEl>
                                        <p:attrNameLst>
                                          <p:attrName>ppt_w</p:attrName>
                                        </p:attrNameLst>
                                      </p:cBhvr>
                                      <p:tavLst>
                                        <p:tav tm="0">
                                          <p:val>
                                            <p:fltVal val="0"/>
                                          </p:val>
                                        </p:tav>
                                        <p:tav tm="100000">
                                          <p:val>
                                            <p:strVal val="#ppt_w"/>
                                          </p:val>
                                        </p:tav>
                                      </p:tavLst>
                                    </p:anim>
                                    <p:anim calcmode="lin" valueType="num">
                                      <p:cBhvr>
                                        <p:cTn id="33" dur="500" fill="hold"/>
                                        <p:tgtEl>
                                          <p:spTgt spid="14384"/>
                                        </p:tgtEl>
                                        <p:attrNameLst>
                                          <p:attrName>ppt_h</p:attrName>
                                        </p:attrNameLst>
                                      </p:cBhvr>
                                      <p:tavLst>
                                        <p:tav tm="0">
                                          <p:val>
                                            <p:fltVal val="0"/>
                                          </p:val>
                                        </p:tav>
                                        <p:tav tm="100000">
                                          <p:val>
                                            <p:strVal val="#ppt_h"/>
                                          </p:val>
                                        </p:tav>
                                      </p:tavLst>
                                    </p:anim>
                                    <p:animEffect transition="in" filter="fade">
                                      <p:cBhvr>
                                        <p:cTn id="34" dur="500"/>
                                        <p:tgtEl>
                                          <p:spTgt spid="143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385"/>
                                        </p:tgtEl>
                                        <p:attrNameLst>
                                          <p:attrName>style.visibility</p:attrName>
                                        </p:attrNameLst>
                                      </p:cBhvr>
                                      <p:to>
                                        <p:strVal val="visible"/>
                                      </p:to>
                                    </p:set>
                                    <p:animEffect transition="in" filter="box(in)">
                                      <p:cBhvr>
                                        <p:cTn id="39" dur="500"/>
                                        <p:tgtEl>
                                          <p:spTgt spid="143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4386"/>
                                        </p:tgtEl>
                                        <p:attrNameLst>
                                          <p:attrName>style.visibility</p:attrName>
                                        </p:attrNameLst>
                                      </p:cBhvr>
                                      <p:to>
                                        <p:strVal val="visible"/>
                                      </p:to>
                                    </p:set>
                                    <p:anim calcmode="lin" valueType="num">
                                      <p:cBhvr>
                                        <p:cTn id="44" dur="500" fill="hold"/>
                                        <p:tgtEl>
                                          <p:spTgt spid="14386"/>
                                        </p:tgtEl>
                                        <p:attrNameLst>
                                          <p:attrName>ppt_w</p:attrName>
                                        </p:attrNameLst>
                                      </p:cBhvr>
                                      <p:tavLst>
                                        <p:tav tm="0">
                                          <p:val>
                                            <p:fltVal val="0"/>
                                          </p:val>
                                        </p:tav>
                                        <p:tav tm="100000">
                                          <p:val>
                                            <p:strVal val="#ppt_w"/>
                                          </p:val>
                                        </p:tav>
                                      </p:tavLst>
                                    </p:anim>
                                    <p:anim calcmode="lin" valueType="num">
                                      <p:cBhvr>
                                        <p:cTn id="45" dur="500" fill="hold"/>
                                        <p:tgtEl>
                                          <p:spTgt spid="143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1" grpId="0"/>
      <p:bldP spid="14382" grpId="0"/>
      <p:bldP spid="14383" grpId="0"/>
      <p:bldP spid="14384" grpId="0"/>
      <p:bldP spid="14385" grpId="0"/>
      <p:bldP spid="1438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2"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AutoShape 8"/>
          <p:cNvSpPr>
            <a:spLocks noChangeArrowheads="1"/>
          </p:cNvSpPr>
          <p:nvPr/>
        </p:nvSpPr>
        <p:spPr bwMode="auto">
          <a:xfrm>
            <a:off x="304800" y="304800"/>
            <a:ext cx="80772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14345" name="Text Box 14"/>
          <p:cNvSpPr txBox="1">
            <a:spLocks noChangeArrowheads="1"/>
          </p:cNvSpPr>
          <p:nvPr/>
        </p:nvSpPr>
        <p:spPr bwMode="auto">
          <a:xfrm>
            <a:off x="457200" y="1581089"/>
            <a:ext cx="807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spcBef>
                <a:spcPct val="50000"/>
              </a:spcBef>
            </a:pPr>
            <a:r>
              <a:rPr lang="vi-VN" altLang="en-US" sz="2000" b="1" dirty="0" smtClean="0">
                <a:latin typeface="Times New Roman" panose="02020603050405020304" pitchFamily="18" charset="0"/>
                <a:cs typeface="Times New Roman" panose="02020603050405020304" pitchFamily="18" charset="0"/>
              </a:rPr>
              <a:t>Từ đồng nghĩa – từ trái nghĩa</a:t>
            </a:r>
            <a:endParaRPr lang="en-US" altLang="en-US" sz="2000" b="1" dirty="0">
              <a:latin typeface="Times New Roman" panose="02020603050405020304" pitchFamily="18" charset="0"/>
              <a:cs typeface="Times New Roman" panose="02020603050405020304" pitchFamily="18" charset="0"/>
            </a:endParaRPr>
          </a:p>
        </p:txBody>
      </p:sp>
      <p:graphicFrame>
        <p:nvGraphicFramePr>
          <p:cNvPr id="12330" name="Group 42"/>
          <p:cNvGraphicFramePr>
            <a:graphicFrameLocks noGrp="1"/>
          </p:cNvGraphicFramePr>
          <p:nvPr>
            <p:ph sz="half" idx="1"/>
            <p:extLst>
              <p:ext uri="{D42A27DB-BD31-4B8C-83A1-F6EECF244321}">
                <p14:modId xmlns:p14="http://schemas.microsoft.com/office/powerpoint/2010/main" val="3743407460"/>
              </p:ext>
            </p:extLst>
          </p:nvPr>
        </p:nvGraphicFramePr>
        <p:xfrm>
          <a:off x="841398" y="2057398"/>
          <a:ext cx="7620000" cy="3810008"/>
        </p:xfrm>
        <a:graphic>
          <a:graphicData uri="http://schemas.openxmlformats.org/drawingml/2006/table">
            <a:tbl>
              <a:tblPr/>
              <a:tblGrid>
                <a:gridCol w="2540000"/>
                <a:gridCol w="2540000"/>
                <a:gridCol w="2540000"/>
              </a:tblGrid>
              <a:tr h="51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8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2800" dirty="0" err="1" smtClean="0">
                          <a:latin typeface="Times New Roman" pitchFamily="18" charset="0"/>
                          <a:cs typeface="Times New Roman" pitchFamily="18" charset="0"/>
                        </a:rPr>
                        <a:t>bé</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1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83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1" name="Text Box 43"/>
          <p:cNvSpPr txBox="1">
            <a:spLocks noChangeArrowheads="1"/>
          </p:cNvSpPr>
          <p:nvPr/>
        </p:nvSpPr>
        <p:spPr bwMode="auto">
          <a:xfrm>
            <a:off x="838200" y="205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b="1" dirty="0" err="1">
                <a:solidFill>
                  <a:srgbClr val="009900"/>
                </a:solidFill>
                <a:latin typeface="Times New Roman" panose="02020603050405020304" pitchFamily="18" charset="0"/>
                <a:cs typeface="Times New Roman" panose="02020603050405020304" pitchFamily="18" charset="0"/>
              </a:rPr>
              <a:t>Từ</a:t>
            </a:r>
            <a:r>
              <a:rPr lang="en-US" altLang="en-US" sz="2400" b="1" dirty="0">
                <a:solidFill>
                  <a:srgbClr val="009900"/>
                </a:solidFill>
                <a:latin typeface="Times New Roman" panose="02020603050405020304" pitchFamily="18" charset="0"/>
                <a:cs typeface="Times New Roman" panose="02020603050405020304" pitchFamily="18" charset="0"/>
              </a:rPr>
              <a:t> </a:t>
            </a:r>
            <a:r>
              <a:rPr lang="en-US" altLang="en-US" sz="2400" b="1" dirty="0" err="1">
                <a:solidFill>
                  <a:srgbClr val="009900"/>
                </a:solidFill>
                <a:latin typeface="Times New Roman" panose="02020603050405020304" pitchFamily="18" charset="0"/>
                <a:cs typeface="Times New Roman" panose="02020603050405020304" pitchFamily="18" charset="0"/>
              </a:rPr>
              <a:t>đồng</a:t>
            </a:r>
            <a:r>
              <a:rPr lang="en-US" altLang="en-US" sz="2400" b="1" dirty="0">
                <a:solidFill>
                  <a:srgbClr val="009900"/>
                </a:solidFill>
                <a:latin typeface="Times New Roman" panose="02020603050405020304" pitchFamily="18" charset="0"/>
                <a:cs typeface="Times New Roman" panose="02020603050405020304" pitchFamily="18" charset="0"/>
              </a:rPr>
              <a:t> </a:t>
            </a:r>
            <a:r>
              <a:rPr lang="en-US" altLang="en-US" sz="2400" b="1" dirty="0" err="1">
                <a:solidFill>
                  <a:srgbClr val="009900"/>
                </a:solidFill>
                <a:latin typeface="Times New Roman" panose="02020603050405020304" pitchFamily="18" charset="0"/>
                <a:cs typeface="Times New Roman" panose="02020603050405020304" pitchFamily="18" charset="0"/>
              </a:rPr>
              <a:t>nghĩa</a:t>
            </a:r>
            <a:endParaRPr lang="en-US" altLang="en-US" sz="2400" b="1" dirty="0">
              <a:solidFill>
                <a:srgbClr val="009900"/>
              </a:solidFill>
              <a:latin typeface="Times New Roman" panose="02020603050405020304" pitchFamily="18" charset="0"/>
              <a:cs typeface="Times New Roman" panose="02020603050405020304" pitchFamily="18" charset="0"/>
            </a:endParaRPr>
          </a:p>
        </p:txBody>
      </p:sp>
      <p:sp>
        <p:nvSpPr>
          <p:cNvPr id="12332" name="Text Box 44"/>
          <p:cNvSpPr txBox="1">
            <a:spLocks noChangeArrowheads="1"/>
          </p:cNvSpPr>
          <p:nvPr/>
        </p:nvSpPr>
        <p:spPr bwMode="auto">
          <a:xfrm>
            <a:off x="3743325" y="2105025"/>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endParaRPr lang="en-US" altLang="en-US" sz="2400" b="1" dirty="0">
              <a:latin typeface="Times New Roman" panose="02020603050405020304" pitchFamily="18" charset="0"/>
              <a:cs typeface="Times New Roman" panose="02020603050405020304" pitchFamily="18" charset="0"/>
            </a:endParaRPr>
          </a:p>
        </p:txBody>
      </p:sp>
      <p:sp>
        <p:nvSpPr>
          <p:cNvPr id="12333" name="Text Box 45"/>
          <p:cNvSpPr txBox="1">
            <a:spLocks noChangeArrowheads="1"/>
          </p:cNvSpPr>
          <p:nvPr/>
        </p:nvSpPr>
        <p:spPr bwMode="auto">
          <a:xfrm>
            <a:off x="6019800" y="210185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b="1">
                <a:solidFill>
                  <a:srgbClr val="CC3300"/>
                </a:solidFill>
                <a:latin typeface="Times New Roman" panose="02020603050405020304" pitchFamily="18" charset="0"/>
                <a:cs typeface="Times New Roman" panose="02020603050405020304" pitchFamily="18" charset="0"/>
              </a:rPr>
              <a:t>Từ trái nghĩa</a:t>
            </a:r>
          </a:p>
        </p:txBody>
      </p:sp>
      <p:sp>
        <p:nvSpPr>
          <p:cNvPr id="12334" name="Text Box 46"/>
          <p:cNvSpPr txBox="1">
            <a:spLocks noChangeArrowheads="1"/>
          </p:cNvSpPr>
          <p:nvPr/>
        </p:nvSpPr>
        <p:spPr bwMode="auto">
          <a:xfrm>
            <a:off x="3657600" y="2971800"/>
            <a:ext cx="1676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en-US"/>
              <a:t>	</a:t>
            </a:r>
          </a:p>
          <a:p>
            <a:pPr eaLnBrk="1" hangingPunct="1"/>
            <a:r>
              <a:rPr lang="en-US" altLang="en-US"/>
              <a:t>	</a:t>
            </a:r>
          </a:p>
        </p:txBody>
      </p:sp>
      <p:sp>
        <p:nvSpPr>
          <p:cNvPr id="12335" name="Text Box 47"/>
          <p:cNvSpPr txBox="1">
            <a:spLocks noChangeArrowheads="1"/>
          </p:cNvSpPr>
          <p:nvPr/>
        </p:nvSpPr>
        <p:spPr bwMode="auto">
          <a:xfrm>
            <a:off x="3747796" y="3924667"/>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spcBef>
                <a:spcPct val="50000"/>
              </a:spcBef>
            </a:pPr>
            <a:r>
              <a:rPr lang="en-US" altLang="en-US" sz="2400" dirty="0" err="1">
                <a:latin typeface="Times New Roman" panose="02020603050405020304" pitchFamily="18" charset="0"/>
                <a:cs typeface="Times New Roman" panose="02020603050405020304" pitchFamily="18" charset="0"/>
              </a:rPr>
              <a:t>thắng</a:t>
            </a:r>
            <a:endParaRPr lang="en-US" altLang="en-US" sz="2400" dirty="0">
              <a:latin typeface="Times New Roman" panose="02020603050405020304" pitchFamily="18" charset="0"/>
              <a:cs typeface="Times New Roman" panose="02020603050405020304" pitchFamily="18" charset="0"/>
            </a:endParaRPr>
          </a:p>
        </p:txBody>
      </p:sp>
      <p:sp>
        <p:nvSpPr>
          <p:cNvPr id="12336" name="Text Box 48"/>
          <p:cNvSpPr txBox="1">
            <a:spLocks noChangeArrowheads="1"/>
          </p:cNvSpPr>
          <p:nvPr/>
        </p:nvSpPr>
        <p:spPr bwMode="auto">
          <a:xfrm>
            <a:off x="3747796" y="5093676"/>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spcBef>
                <a:spcPct val="50000"/>
              </a:spcBef>
            </a:pPr>
            <a:r>
              <a:rPr lang="en-US" altLang="en-US" sz="2400">
                <a:latin typeface="Times New Roman" panose="02020603050405020304" pitchFamily="18" charset="0"/>
                <a:cs typeface="Times New Roman" panose="02020603050405020304" pitchFamily="18" charset="0"/>
              </a:rPr>
              <a:t>chăm chỉ</a:t>
            </a:r>
          </a:p>
        </p:txBody>
      </p:sp>
      <p:sp>
        <p:nvSpPr>
          <p:cNvPr id="12337" name="Text Box 49"/>
          <p:cNvSpPr txBox="1">
            <a:spLocks noChangeArrowheads="1"/>
          </p:cNvSpPr>
          <p:nvPr/>
        </p:nvSpPr>
        <p:spPr bwMode="auto">
          <a:xfrm>
            <a:off x="11430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dirty="0" err="1">
                <a:solidFill>
                  <a:srgbClr val="009900"/>
                </a:solidFill>
                <a:latin typeface="Times New Roman" panose="02020603050405020304" pitchFamily="18" charset="0"/>
                <a:cs typeface="Times New Roman" panose="02020603050405020304" pitchFamily="18" charset="0"/>
              </a:rPr>
              <a:t>nhỏ</a:t>
            </a:r>
            <a:endParaRPr lang="en-US" altLang="en-US" sz="2400" dirty="0">
              <a:solidFill>
                <a:srgbClr val="009900"/>
              </a:solidFill>
              <a:latin typeface="Times New Roman" panose="02020603050405020304" pitchFamily="18" charset="0"/>
              <a:cs typeface="Times New Roman" panose="02020603050405020304" pitchFamily="18" charset="0"/>
            </a:endParaRPr>
          </a:p>
        </p:txBody>
      </p:sp>
      <p:sp>
        <p:nvSpPr>
          <p:cNvPr id="12338" name="Text Box 50"/>
          <p:cNvSpPr txBox="1">
            <a:spLocks noChangeArrowheads="1"/>
          </p:cNvSpPr>
          <p:nvPr/>
        </p:nvSpPr>
        <p:spPr bwMode="auto">
          <a:xfrm>
            <a:off x="6096000" y="2971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dirty="0">
                <a:solidFill>
                  <a:srgbClr val="CC3300"/>
                </a:solidFill>
                <a:latin typeface="Times New Roman" panose="02020603050405020304" pitchFamily="18" charset="0"/>
                <a:cs typeface="Times New Roman" panose="02020603050405020304" pitchFamily="18" charset="0"/>
              </a:rPr>
              <a:t>to, </a:t>
            </a:r>
            <a:r>
              <a:rPr lang="en-US" altLang="en-US" sz="2400" dirty="0" err="1">
                <a:solidFill>
                  <a:srgbClr val="CC3300"/>
                </a:solidFill>
                <a:latin typeface="Times New Roman" panose="02020603050405020304" pitchFamily="18" charset="0"/>
                <a:cs typeface="Times New Roman" panose="02020603050405020304" pitchFamily="18" charset="0"/>
              </a:rPr>
              <a:t>lớn</a:t>
            </a:r>
            <a:endParaRPr lang="en-US" altLang="en-US" sz="2400" dirty="0">
              <a:solidFill>
                <a:srgbClr val="CC3300"/>
              </a:solidFill>
              <a:latin typeface="Times New Roman" panose="02020603050405020304" pitchFamily="18" charset="0"/>
              <a:cs typeface="Times New Roman" panose="02020603050405020304" pitchFamily="18" charset="0"/>
            </a:endParaRPr>
          </a:p>
        </p:txBody>
      </p:sp>
      <p:sp>
        <p:nvSpPr>
          <p:cNvPr id="12339" name="Text Box 51"/>
          <p:cNvSpPr txBox="1">
            <a:spLocks noChangeArrowheads="1"/>
          </p:cNvSpPr>
          <p:nvPr/>
        </p:nvSpPr>
        <p:spPr bwMode="auto">
          <a:xfrm>
            <a:off x="990600" y="3962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400" dirty="0" err="1">
                <a:solidFill>
                  <a:srgbClr val="009900"/>
                </a:solidFill>
                <a:latin typeface="Times New Roman" panose="02020603050405020304" pitchFamily="18" charset="0"/>
                <a:cs typeface="Times New Roman" panose="02020603050405020304" pitchFamily="18" charset="0"/>
              </a:rPr>
              <a:t>được</a:t>
            </a:r>
            <a:endParaRPr lang="en-US" altLang="en-US" sz="2400" dirty="0">
              <a:solidFill>
                <a:srgbClr val="009900"/>
              </a:solidFill>
              <a:latin typeface="Times New Roman" panose="02020603050405020304" pitchFamily="18" charset="0"/>
              <a:cs typeface="Times New Roman" panose="02020603050405020304" pitchFamily="18" charset="0"/>
            </a:endParaRPr>
          </a:p>
        </p:txBody>
      </p:sp>
      <p:sp>
        <p:nvSpPr>
          <p:cNvPr id="12340" name="Text Box 52"/>
          <p:cNvSpPr txBox="1">
            <a:spLocks noChangeArrowheads="1"/>
          </p:cNvSpPr>
          <p:nvPr/>
        </p:nvSpPr>
        <p:spPr bwMode="auto">
          <a:xfrm>
            <a:off x="6445898" y="3962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dirty="0" err="1">
                <a:solidFill>
                  <a:srgbClr val="CC3300"/>
                </a:solidFill>
                <a:latin typeface="Times New Roman" panose="02020603050405020304" pitchFamily="18" charset="0"/>
                <a:cs typeface="Times New Roman" panose="02020603050405020304" pitchFamily="18" charset="0"/>
              </a:rPr>
              <a:t>thua</a:t>
            </a:r>
            <a:endParaRPr lang="en-US" altLang="en-US" sz="2400" dirty="0">
              <a:solidFill>
                <a:srgbClr val="CC3300"/>
              </a:solidFill>
              <a:latin typeface="Times New Roman" panose="02020603050405020304" pitchFamily="18" charset="0"/>
              <a:cs typeface="Times New Roman" panose="02020603050405020304" pitchFamily="18" charset="0"/>
            </a:endParaRPr>
          </a:p>
        </p:txBody>
      </p:sp>
      <p:sp>
        <p:nvSpPr>
          <p:cNvPr id="12341" name="Text Box 53"/>
          <p:cNvSpPr txBox="1">
            <a:spLocks noChangeArrowheads="1"/>
          </p:cNvSpPr>
          <p:nvPr/>
        </p:nvSpPr>
        <p:spPr bwMode="auto">
          <a:xfrm>
            <a:off x="990600" y="50292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400" dirty="0" err="1">
                <a:solidFill>
                  <a:srgbClr val="009900"/>
                </a:solidFill>
                <a:latin typeface="Times New Roman" panose="02020603050405020304" pitchFamily="18" charset="0"/>
                <a:cs typeface="Times New Roman" panose="02020603050405020304" pitchFamily="18" charset="0"/>
              </a:rPr>
              <a:t>siêng</a:t>
            </a:r>
            <a:r>
              <a:rPr lang="en-US" altLang="en-US" sz="2400" dirty="0">
                <a:solidFill>
                  <a:srgbClr val="009900"/>
                </a:solidFill>
                <a:latin typeface="Times New Roman" panose="02020603050405020304" pitchFamily="18" charset="0"/>
                <a:cs typeface="Times New Roman" panose="02020603050405020304" pitchFamily="18" charset="0"/>
              </a:rPr>
              <a:t> </a:t>
            </a:r>
            <a:r>
              <a:rPr lang="en-US" altLang="en-US" sz="2400" dirty="0" err="1">
                <a:solidFill>
                  <a:srgbClr val="009900"/>
                </a:solidFill>
                <a:latin typeface="Times New Roman" panose="02020603050405020304" pitchFamily="18" charset="0"/>
                <a:cs typeface="Times New Roman" panose="02020603050405020304" pitchFamily="18" charset="0"/>
              </a:rPr>
              <a:t>năng</a:t>
            </a:r>
            <a:endParaRPr lang="en-US" altLang="en-US" sz="2400" dirty="0">
              <a:solidFill>
                <a:srgbClr val="009900"/>
              </a:solidFill>
              <a:latin typeface="Times New Roman" panose="02020603050405020304" pitchFamily="18" charset="0"/>
              <a:cs typeface="Times New Roman" panose="02020603050405020304" pitchFamily="18" charset="0"/>
            </a:endParaRPr>
          </a:p>
        </p:txBody>
      </p:sp>
      <p:sp>
        <p:nvSpPr>
          <p:cNvPr id="12342" name="Text Box 54"/>
          <p:cNvSpPr txBox="1">
            <a:spLocks noChangeArrowheads="1"/>
          </p:cNvSpPr>
          <p:nvPr/>
        </p:nvSpPr>
        <p:spPr bwMode="auto">
          <a:xfrm>
            <a:off x="6172200" y="5029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400" dirty="0" err="1">
                <a:solidFill>
                  <a:srgbClr val="CC3300"/>
                </a:solidFill>
                <a:latin typeface="Times New Roman" panose="02020603050405020304" pitchFamily="18" charset="0"/>
                <a:cs typeface="Times New Roman" panose="02020603050405020304" pitchFamily="18" charset="0"/>
              </a:rPr>
              <a:t>lười</a:t>
            </a:r>
            <a:r>
              <a:rPr lang="en-US" altLang="en-US" sz="2400" dirty="0">
                <a:solidFill>
                  <a:srgbClr val="CC3300"/>
                </a:solidFill>
                <a:latin typeface="Times New Roman" panose="02020603050405020304" pitchFamily="18" charset="0"/>
                <a:cs typeface="Times New Roman" panose="02020603050405020304" pitchFamily="18" charset="0"/>
              </a:rPr>
              <a:t> </a:t>
            </a:r>
            <a:r>
              <a:rPr lang="en-US" altLang="en-US" sz="2400" dirty="0" err="1">
                <a:solidFill>
                  <a:srgbClr val="CC3300"/>
                </a:solidFill>
                <a:latin typeface="Times New Roman" panose="02020603050405020304" pitchFamily="18" charset="0"/>
                <a:cs typeface="Times New Roman" panose="02020603050405020304" pitchFamily="18" charset="0"/>
              </a:rPr>
              <a:t>biếng</a:t>
            </a:r>
            <a:endParaRPr lang="en-US" altLang="en-US" sz="2400" dirty="0">
              <a:solidFill>
                <a:srgbClr val="CC3300"/>
              </a:solidFill>
              <a:latin typeface="Times New Roman" panose="02020603050405020304" pitchFamily="18" charset="0"/>
              <a:cs typeface="Times New Roman" panose="02020603050405020304" pitchFamily="18" charset="0"/>
            </a:endParaRPr>
          </a:p>
        </p:txBody>
      </p:sp>
      <p:sp>
        <p:nvSpPr>
          <p:cNvPr id="14382" name="Rectangle 58"/>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rPr>
              <a:t>          </a:t>
            </a:r>
            <a:r>
              <a:rPr lang="vi-VN" altLang="en-US" sz="3600" b="1" dirty="0" smtClean="0">
                <a:solidFill>
                  <a:srgbClr val="CC00FF"/>
                </a:solidFill>
                <a:latin typeface="+mj-lt"/>
              </a:rPr>
              <a:t>ÔN TẬP TIẾNG VIỆT</a:t>
            </a:r>
            <a:endParaRPr lang="en-US" altLang="en-US" sz="3600" b="1" dirty="0">
              <a:solidFill>
                <a:srgbClr val="CC00FF"/>
              </a:solidFill>
              <a:latin typeface="+mj-lt"/>
              <a:cs typeface="Times New Roman" panose="02020603050405020304" pitchFamily="18" charset="0"/>
            </a:endParaRPr>
          </a:p>
        </p:txBody>
      </p:sp>
      <p:sp>
        <p:nvSpPr>
          <p:cNvPr id="26" name="Text Box 43"/>
          <p:cNvSpPr txBox="1">
            <a:spLocks noChangeArrowheads="1"/>
          </p:cNvSpPr>
          <p:nvPr/>
        </p:nvSpPr>
        <p:spPr bwMode="auto">
          <a:xfrm>
            <a:off x="367004" y="1068503"/>
            <a:ext cx="83820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2200" dirty="0">
                <a:sym typeface="Wingdings" panose="05000000000000000000" pitchFamily="2" charset="2"/>
              </a:rPr>
              <a:t>   </a:t>
            </a:r>
            <a:r>
              <a:rPr lang="en-US" altLang="en-US" sz="2200" dirty="0"/>
              <a:t> </a:t>
            </a:r>
            <a:r>
              <a:rPr lang="vi-VN" altLang="en-US" sz="2300" b="1" dirty="0" smtClean="0">
                <a:latin typeface="Times New Roman" panose="02020603050405020304" pitchFamily="18" charset="0"/>
                <a:cs typeface="Times New Roman" panose="02020603050405020304" pitchFamily="18" charset="0"/>
              </a:rPr>
              <a:t>Từ trái nghĩa là những từ có nghĩa trái ngược nhau</a:t>
            </a:r>
            <a:endParaRPr lang="en-US" altLang="en-US" sz="2300" b="1" dirty="0">
              <a:latin typeface="Times New Roman" panose="02020603050405020304" pitchFamily="18" charset="0"/>
              <a:cs typeface="Times New Roman" panose="02020603050405020304" pitchFamily="18" charset="0"/>
            </a:endParaRPr>
          </a:p>
        </p:txBody>
      </p:sp>
      <p:sp>
        <p:nvSpPr>
          <p:cNvPr id="27" name="AutoShape 51"/>
          <p:cNvSpPr>
            <a:spLocks noChangeArrowheads="1"/>
          </p:cNvSpPr>
          <p:nvPr/>
        </p:nvSpPr>
        <p:spPr bwMode="auto">
          <a:xfrm>
            <a:off x="326234" y="509405"/>
            <a:ext cx="2449511"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TỪ  TRÁI NGHĨA</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283984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2330"/>
                                        </p:tgtEl>
                                        <p:attrNameLst>
                                          <p:attrName>style.visibility</p:attrName>
                                        </p:attrNameLst>
                                      </p:cBhvr>
                                      <p:to>
                                        <p:strVal val="visible"/>
                                      </p:to>
                                    </p:set>
                                    <p:animEffect transition="in" filter="wheel(8)">
                                      <p:cBhvr>
                                        <p:cTn id="7" dur="2000"/>
                                        <p:tgtEl>
                                          <p:spTgt spid="12330"/>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332"/>
                                        </p:tgtEl>
                                        <p:attrNameLst>
                                          <p:attrName>style.visibility</p:attrName>
                                        </p:attrNameLst>
                                      </p:cBhvr>
                                      <p:to>
                                        <p:strVal val="visible"/>
                                      </p:to>
                                    </p:set>
                                    <p:animEffect transition="in" filter="dissolve">
                                      <p:cBhvr>
                                        <p:cTn id="11" dur="500"/>
                                        <p:tgtEl>
                                          <p:spTgt spid="1233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331"/>
                                        </p:tgtEl>
                                        <p:attrNameLst>
                                          <p:attrName>style.visibility</p:attrName>
                                        </p:attrNameLst>
                                      </p:cBhvr>
                                      <p:to>
                                        <p:strVal val="visible"/>
                                      </p:to>
                                    </p:set>
                                    <p:animEffect transition="in" filter="dissolve">
                                      <p:cBhvr>
                                        <p:cTn id="14" dur="500"/>
                                        <p:tgtEl>
                                          <p:spTgt spid="12331"/>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2333"/>
                                        </p:tgtEl>
                                        <p:attrNameLst>
                                          <p:attrName>style.visibility</p:attrName>
                                        </p:attrNameLst>
                                      </p:cBhvr>
                                      <p:to>
                                        <p:strVal val="visible"/>
                                      </p:to>
                                    </p:set>
                                    <p:animEffect transition="in" filter="dissolve">
                                      <p:cBhvr>
                                        <p:cTn id="17" dur="500"/>
                                        <p:tgtEl>
                                          <p:spTgt spid="1233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334"/>
                                        </p:tgtEl>
                                        <p:attrNameLst>
                                          <p:attrName>style.visibility</p:attrName>
                                        </p:attrNameLst>
                                      </p:cBhvr>
                                      <p:to>
                                        <p:strVal val="visible"/>
                                      </p:to>
                                    </p:set>
                                    <p:animEffect transition="in" filter="dissolve">
                                      <p:cBhvr>
                                        <p:cTn id="20" dur="500"/>
                                        <p:tgtEl>
                                          <p:spTgt spid="1233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335"/>
                                        </p:tgtEl>
                                        <p:attrNameLst>
                                          <p:attrName>style.visibility</p:attrName>
                                        </p:attrNameLst>
                                      </p:cBhvr>
                                      <p:to>
                                        <p:strVal val="visible"/>
                                      </p:to>
                                    </p:set>
                                    <p:animEffect transition="in" filter="dissolve">
                                      <p:cBhvr>
                                        <p:cTn id="23" dur="500"/>
                                        <p:tgtEl>
                                          <p:spTgt spid="123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336"/>
                                        </p:tgtEl>
                                        <p:attrNameLst>
                                          <p:attrName>style.visibility</p:attrName>
                                        </p:attrNameLst>
                                      </p:cBhvr>
                                      <p:to>
                                        <p:strVal val="visible"/>
                                      </p:to>
                                    </p:set>
                                    <p:animEffect transition="in" filter="dissolve">
                                      <p:cBhvr>
                                        <p:cTn id="26" dur="500"/>
                                        <p:tgtEl>
                                          <p:spTgt spid="1233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337"/>
                                        </p:tgtEl>
                                        <p:attrNameLst>
                                          <p:attrName>style.visibility</p:attrName>
                                        </p:attrNameLst>
                                      </p:cBhvr>
                                      <p:to>
                                        <p:strVal val="visible"/>
                                      </p:to>
                                    </p:set>
                                    <p:animEffect transition="in" filter="dissolve">
                                      <p:cBhvr>
                                        <p:cTn id="31" dur="500"/>
                                        <p:tgtEl>
                                          <p:spTgt spid="123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338"/>
                                        </p:tgtEl>
                                        <p:attrNameLst>
                                          <p:attrName>style.visibility</p:attrName>
                                        </p:attrNameLst>
                                      </p:cBhvr>
                                      <p:to>
                                        <p:strVal val="visible"/>
                                      </p:to>
                                    </p:set>
                                    <p:animEffect transition="in" filter="dissolve">
                                      <p:cBhvr>
                                        <p:cTn id="36" dur="500"/>
                                        <p:tgtEl>
                                          <p:spTgt spid="123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2339">
                                            <p:txEl>
                                              <p:pRg st="0" end="0"/>
                                            </p:txEl>
                                          </p:spTgt>
                                        </p:tgtEl>
                                        <p:attrNameLst>
                                          <p:attrName>style.visibility</p:attrName>
                                        </p:attrNameLst>
                                      </p:cBhvr>
                                      <p:to>
                                        <p:strVal val="visible"/>
                                      </p:to>
                                    </p:set>
                                    <p:animEffect transition="in" filter="dissolve">
                                      <p:cBhvr>
                                        <p:cTn id="41" dur="500"/>
                                        <p:tgtEl>
                                          <p:spTgt spid="12339">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340"/>
                                        </p:tgtEl>
                                        <p:attrNameLst>
                                          <p:attrName>style.visibility</p:attrName>
                                        </p:attrNameLst>
                                      </p:cBhvr>
                                      <p:to>
                                        <p:strVal val="visible"/>
                                      </p:to>
                                    </p:set>
                                    <p:animEffect transition="in" filter="dissolve">
                                      <p:cBhvr>
                                        <p:cTn id="46" dur="500"/>
                                        <p:tgtEl>
                                          <p:spTgt spid="1234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2341">
                                            <p:txEl>
                                              <p:pRg st="0" end="0"/>
                                            </p:txEl>
                                          </p:spTgt>
                                        </p:tgtEl>
                                        <p:attrNameLst>
                                          <p:attrName>style.visibility</p:attrName>
                                        </p:attrNameLst>
                                      </p:cBhvr>
                                      <p:to>
                                        <p:strVal val="visible"/>
                                      </p:to>
                                    </p:set>
                                    <p:animEffect transition="in" filter="dissolve">
                                      <p:cBhvr>
                                        <p:cTn id="51" dur="500"/>
                                        <p:tgtEl>
                                          <p:spTgt spid="12341">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2342"/>
                                        </p:tgtEl>
                                        <p:attrNameLst>
                                          <p:attrName>style.visibility</p:attrName>
                                        </p:attrNameLst>
                                      </p:cBhvr>
                                      <p:to>
                                        <p:strVal val="visible"/>
                                      </p:to>
                                    </p:set>
                                    <p:animEffect transition="in" filter="dissolve">
                                      <p:cBhvr>
                                        <p:cTn id="56" dur="500"/>
                                        <p:tgtEl>
                                          <p:spTgt spid="12342"/>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1" grpId="0"/>
      <p:bldP spid="12332" grpId="0"/>
      <p:bldP spid="12333" grpId="0"/>
      <p:bldP spid="12334" grpId="0"/>
      <p:bldP spid="12335" grpId="0"/>
      <p:bldP spid="12336" grpId="0"/>
      <p:bldP spid="12337" grpId="0"/>
      <p:bldP spid="12338" grpId="0"/>
      <p:bldP spid="12340" grpId="0"/>
      <p:bldP spid="12342"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843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19475" name="Text Box 19"/>
          <p:cNvSpPr txBox="1">
            <a:spLocks noChangeArrowheads="1"/>
          </p:cNvSpPr>
          <p:nvPr/>
        </p:nvSpPr>
        <p:spPr bwMode="auto">
          <a:xfrm>
            <a:off x="381000" y="1092626"/>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smtClean="0">
                <a:latin typeface="Arial" panose="020B0604020202020204" pitchFamily="34" charset="0"/>
                <a:sym typeface="Wingdings" panose="05000000000000000000" pitchFamily="2" charset="2"/>
              </a:rPr>
              <a:t></a:t>
            </a:r>
            <a:r>
              <a:rPr lang="en-US" altLang="en-US" sz="2400" b="1" dirty="0" err="1" smtClean="0">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loại</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cụm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có</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cấu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tạo</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cố</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biểu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hoàn</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chỉnh</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19476" name="Text Box 20"/>
          <p:cNvSpPr txBox="1">
            <a:spLocks noChangeArrowheads="1"/>
          </p:cNvSpPr>
          <p:nvPr/>
        </p:nvSpPr>
        <p:spPr bwMode="auto">
          <a:xfrm>
            <a:off x="381000" y="19050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buFont typeface="Wingdings" panose="05000000000000000000" pitchFamily="2" charset="2"/>
              <a:buChar char="w"/>
            </a:pP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Xác</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ấy</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giữ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vai</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trò</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pháp</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gì</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a:t>
            </a:r>
          </a:p>
          <a:p>
            <a:pPr eaLnBrk="1" hangingPunct="1">
              <a:spcBef>
                <a:spcPct val="50000"/>
              </a:spcBef>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19477" name="Text Box 21"/>
          <p:cNvSpPr txBox="1">
            <a:spLocks noChangeArrowheads="1"/>
          </p:cNvSpPr>
          <p:nvPr/>
        </p:nvSpPr>
        <p:spPr bwMode="auto">
          <a:xfrm>
            <a:off x="990600" y="274320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r>
              <a:rPr lang="en-US" altLang="en-US" sz="2000" dirty="0">
                <a:latin typeface="Arial" panose="020B0604020202020204" pitchFamily="34"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Mưa</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to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gió</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lớn</a:t>
            </a:r>
            <a:endParaRPr lang="en-US" altLang="en-US" sz="2400" dirty="0">
              <a:latin typeface="Times New Roman" panose="02020603050405020304" pitchFamily="18" charset="0"/>
              <a:cs typeface="Times New Roman" panose="02020603050405020304" pitchFamily="18" charset="0"/>
            </a:endParaRPr>
          </a:p>
        </p:txBody>
      </p:sp>
      <p:sp>
        <p:nvSpPr>
          <p:cNvPr id="19478" name="Text Box 22"/>
          <p:cNvSpPr txBox="1">
            <a:spLocks noChangeArrowheads="1"/>
          </p:cNvSpPr>
          <p:nvPr/>
        </p:nvSpPr>
        <p:spPr bwMode="auto">
          <a:xfrm>
            <a:off x="3835400" y="2743200"/>
            <a:ext cx="386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gãy</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đổ</a:t>
            </a:r>
            <a:r>
              <a:rPr lang="en-US" alt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latin typeface="Times New Roman" panose="02020603050405020304" pitchFamily="18" charset="0"/>
                <a:cs typeface="Times New Roman" panose="02020603050405020304" pitchFamily="18" charset="0"/>
                <a:sym typeface="Wingdings" panose="05000000000000000000" pitchFamily="2" charset="2"/>
              </a:rPr>
              <a:t>cây</a:t>
            </a:r>
            <a:r>
              <a:rPr lang="en-US" altLang="en-US" sz="2000" dirty="0">
                <a:latin typeface="Arial" panose="020B0604020202020204" pitchFamily="34" charset="0"/>
                <a:sym typeface="Wingdings" panose="05000000000000000000" pitchFamily="2" charset="2"/>
              </a:rPr>
              <a:t>.</a:t>
            </a:r>
            <a:endParaRPr lang="en-US" altLang="en-US" sz="2000" dirty="0">
              <a:latin typeface="Arial" panose="020B0604020202020204" pitchFamily="34" charset="0"/>
            </a:endParaRPr>
          </a:p>
        </p:txBody>
      </p:sp>
      <p:sp>
        <p:nvSpPr>
          <p:cNvPr id="19479" name="Text Box 23"/>
          <p:cNvSpPr txBox="1">
            <a:spLocks noChangeArrowheads="1"/>
          </p:cNvSpPr>
          <p:nvPr/>
        </p:nvSpPr>
        <p:spPr bwMode="auto">
          <a:xfrm>
            <a:off x="3771900" y="2743200"/>
            <a:ext cx="22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400" b="1">
                <a:solidFill>
                  <a:srgbClr val="CC3300"/>
                </a:solidFill>
                <a:latin typeface="Arial" panose="020B0604020202020204" pitchFamily="34" charset="0"/>
              </a:rPr>
              <a:t>/</a:t>
            </a:r>
          </a:p>
        </p:txBody>
      </p:sp>
      <p:sp>
        <p:nvSpPr>
          <p:cNvPr id="19480" name="Line 24"/>
          <p:cNvSpPr>
            <a:spLocks noChangeShapeType="1"/>
          </p:cNvSpPr>
          <p:nvPr/>
        </p:nvSpPr>
        <p:spPr bwMode="auto">
          <a:xfrm>
            <a:off x="2057400" y="3124200"/>
            <a:ext cx="16002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Line 25"/>
          <p:cNvSpPr>
            <a:spLocks noChangeShapeType="1"/>
          </p:cNvSpPr>
          <p:nvPr/>
        </p:nvSpPr>
        <p:spPr bwMode="auto">
          <a:xfrm>
            <a:off x="3810000" y="3124200"/>
            <a:ext cx="1676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Line 26"/>
          <p:cNvSpPr>
            <a:spLocks noChangeShapeType="1"/>
          </p:cNvSpPr>
          <p:nvPr/>
        </p:nvSpPr>
        <p:spPr bwMode="auto">
          <a:xfrm>
            <a:off x="2667000" y="31242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Line 27"/>
          <p:cNvSpPr>
            <a:spLocks noChangeShapeType="1"/>
          </p:cNvSpPr>
          <p:nvPr/>
        </p:nvSpPr>
        <p:spPr bwMode="auto">
          <a:xfrm>
            <a:off x="4572000" y="3124200"/>
            <a:ext cx="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4" name="Line 28"/>
          <p:cNvSpPr>
            <a:spLocks noChangeShapeType="1"/>
          </p:cNvSpPr>
          <p:nvPr/>
        </p:nvSpPr>
        <p:spPr bwMode="auto">
          <a:xfrm>
            <a:off x="2667000" y="3352800"/>
            <a:ext cx="1905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5" name="Text Box 29"/>
          <p:cNvSpPr txBox="1">
            <a:spLocks noChangeArrowheads="1"/>
          </p:cNvSpPr>
          <p:nvPr/>
        </p:nvSpPr>
        <p:spPr bwMode="auto">
          <a:xfrm>
            <a:off x="23622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1800" b="1" dirty="0">
                <a:latin typeface="Times New Roman" panose="02020603050405020304" pitchFamily="18" charset="0"/>
                <a:cs typeface="Times New Roman" panose="02020603050405020304" pitchFamily="18" charset="0"/>
              </a:rPr>
              <a:t>CN</a:t>
            </a:r>
          </a:p>
        </p:txBody>
      </p:sp>
      <p:sp>
        <p:nvSpPr>
          <p:cNvPr id="19486" name="Text Box 30"/>
          <p:cNvSpPr txBox="1">
            <a:spLocks noChangeArrowheads="1"/>
          </p:cNvSpPr>
          <p:nvPr/>
        </p:nvSpPr>
        <p:spPr bwMode="auto">
          <a:xfrm>
            <a:off x="4267200" y="3352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l" eaLnBrk="1" hangingPunct="1">
              <a:spcBef>
                <a:spcPct val="50000"/>
              </a:spcBef>
            </a:pPr>
            <a:r>
              <a:rPr lang="en-US" altLang="en-US" sz="1800" b="1" dirty="0">
                <a:latin typeface="Times New Roman" panose="02020603050405020304" pitchFamily="18" charset="0"/>
                <a:cs typeface="Times New Roman" panose="02020603050405020304" pitchFamily="18" charset="0"/>
              </a:rPr>
              <a:t>VN</a:t>
            </a:r>
          </a:p>
        </p:txBody>
      </p:sp>
      <p:sp>
        <p:nvSpPr>
          <p:cNvPr id="19488" name="Text Box 32"/>
          <p:cNvSpPr txBox="1">
            <a:spLocks noChangeArrowheads="1"/>
          </p:cNvSpPr>
          <p:nvPr/>
        </p:nvSpPr>
        <p:spPr bwMode="auto">
          <a:xfrm>
            <a:off x="381000" y="4038600"/>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1800" dirty="0">
                <a:latin typeface="Arial" panose="020B0604020202020204" pitchFamily="34" charset="0"/>
              </a:rPr>
              <a:t>       </a:t>
            </a:r>
            <a:r>
              <a:rPr lang="en-US" altLang="en-US" b="1" dirty="0" err="1">
                <a:latin typeface="Times New Roman" panose="02020603050405020304" pitchFamily="18" charset="0"/>
                <a:cs typeface="Times New Roman" panose="02020603050405020304" pitchFamily="18" charset="0"/>
              </a:rPr>
              <a:t>Thành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chủ</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ngữ</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vị</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ngữ</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trong</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câu</a:t>
            </a:r>
            <a:r>
              <a:rPr lang="en-US" altLang="en-US" dirty="0">
                <a:latin typeface="Times New Roman" panose="02020603050405020304" pitchFamily="18" charset="0"/>
                <a:cs typeface="Times New Roman" panose="02020603050405020304" pitchFamily="18" charset="0"/>
              </a:rPr>
              <a:t> hay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phụ</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ngữ</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trong</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cụm</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danh</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từ</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cụm</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động</a:t>
            </a:r>
            <a:r>
              <a:rPr lang="en-US" altLang="en-US" dirty="0">
                <a:solidFill>
                  <a:srgbClr val="CC3300"/>
                </a:solidFill>
                <a:latin typeface="Times New Roman" panose="02020603050405020304" pitchFamily="18" charset="0"/>
                <a:cs typeface="Times New Roman" panose="02020603050405020304" pitchFamily="18" charset="0"/>
              </a:rPr>
              <a:t> </a:t>
            </a:r>
            <a:r>
              <a:rPr lang="en-US" altLang="en-US" dirty="0" err="1">
                <a:solidFill>
                  <a:srgbClr val="CC3300"/>
                </a:solidFill>
                <a:latin typeface="Times New Roman" panose="02020603050405020304" pitchFamily="18" charset="0"/>
                <a:cs typeface="Times New Roman" panose="02020603050405020304" pitchFamily="18" charset="0"/>
              </a:rPr>
              <a:t>từ</a:t>
            </a:r>
            <a:r>
              <a:rPr lang="en-US" altLang="en-US" dirty="0">
                <a:solidFill>
                  <a:srgbClr val="CC3300"/>
                </a:solidFill>
                <a:latin typeface="Times New Roman" panose="02020603050405020304" pitchFamily="18" charset="0"/>
                <a:cs typeface="Times New Roman" panose="02020603050405020304" pitchFamily="18" charset="0"/>
              </a:rPr>
              <a:t>,…</a:t>
            </a:r>
          </a:p>
        </p:txBody>
      </p:sp>
      <p:sp>
        <p:nvSpPr>
          <p:cNvPr id="18454" name="Rectangle 34"/>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rPr>
              <a:t>                   </a:t>
            </a:r>
            <a:r>
              <a:rPr lang="vi-VN" altLang="en-US" sz="3600" b="1" dirty="0" smtClean="0">
                <a:solidFill>
                  <a:srgbClr val="CC00FF"/>
                </a:solidFill>
                <a:latin typeface="+mj-lt"/>
              </a:rPr>
              <a:t>ÔN TẬP TIẾNG VIỆT</a:t>
            </a:r>
            <a:endParaRPr lang="en-US" altLang="en-US" sz="3600" b="1" dirty="0">
              <a:solidFill>
                <a:srgbClr val="CC00FF"/>
              </a:solidFill>
              <a:latin typeface="+mj-lt"/>
              <a:cs typeface="Times New Roman" panose="02020603050405020304" pitchFamily="18" charset="0"/>
            </a:endParaRPr>
          </a:p>
        </p:txBody>
      </p:sp>
      <p:sp>
        <p:nvSpPr>
          <p:cNvPr id="23" name="AutoShape 51"/>
          <p:cNvSpPr>
            <a:spLocks noChangeArrowheads="1"/>
          </p:cNvSpPr>
          <p:nvPr/>
        </p:nvSpPr>
        <p:spPr bwMode="auto">
          <a:xfrm>
            <a:off x="326234" y="549982"/>
            <a:ext cx="2449511"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THÀNH NGỮ</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238059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75"/>
                                        </p:tgtEl>
                                        <p:attrNameLst>
                                          <p:attrName>style.visibility</p:attrName>
                                        </p:attrNameLst>
                                      </p:cBhvr>
                                      <p:to>
                                        <p:strVal val="visible"/>
                                      </p:to>
                                    </p:set>
                                    <p:animEffect transition="in" filter="box(in)">
                                      <p:cBhvr>
                                        <p:cTn id="7" dur="500"/>
                                        <p:tgtEl>
                                          <p:spTgt spid="19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476"/>
                                        </p:tgtEl>
                                        <p:attrNameLst>
                                          <p:attrName>style.visibility</p:attrName>
                                        </p:attrNameLst>
                                      </p:cBhvr>
                                      <p:to>
                                        <p:strVal val="visible"/>
                                      </p:to>
                                    </p:set>
                                    <p:animEffect transition="in" filter="randombar(horizontal)">
                                      <p:cBhvr>
                                        <p:cTn id="12" dur="500"/>
                                        <p:tgtEl>
                                          <p:spTgt spid="19476"/>
                                        </p:tgtEl>
                                      </p:cBhvr>
                                    </p:animEffect>
                                  </p:childTnLst>
                                </p:cTn>
                              </p:par>
                              <p:par>
                                <p:cTn id="13" presetID="14" presetClass="entr" presetSubtype="10" fill="hold" grpId="0" nodeType="withEffect">
                                  <p:stCondLst>
                                    <p:cond delay="0"/>
                                  </p:stCondLst>
                                  <p:iterate type="lt">
                                    <p:tmPct val="0"/>
                                  </p:iterate>
                                  <p:childTnLst>
                                    <p:set>
                                      <p:cBhvr>
                                        <p:cTn id="14" dur="1" fill="hold">
                                          <p:stCondLst>
                                            <p:cond delay="0"/>
                                          </p:stCondLst>
                                        </p:cTn>
                                        <p:tgtEl>
                                          <p:spTgt spid="19477"/>
                                        </p:tgtEl>
                                        <p:attrNameLst>
                                          <p:attrName>style.visibility</p:attrName>
                                        </p:attrNameLst>
                                      </p:cBhvr>
                                      <p:to>
                                        <p:strVal val="visible"/>
                                      </p:to>
                                    </p:set>
                                    <p:animEffect transition="in" filter="randombar(horizontal)">
                                      <p:cBhvr>
                                        <p:cTn id="15" dur="500"/>
                                        <p:tgtEl>
                                          <p:spTgt spid="1947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478"/>
                                        </p:tgtEl>
                                        <p:attrNameLst>
                                          <p:attrName>style.visibility</p:attrName>
                                        </p:attrNameLst>
                                      </p:cBhvr>
                                      <p:to>
                                        <p:strVal val="visible"/>
                                      </p:to>
                                    </p:set>
                                    <p:animEffect transition="in" filter="randombar(horizontal)">
                                      <p:cBhvr>
                                        <p:cTn id="18" dur="500"/>
                                        <p:tgtEl>
                                          <p:spTgt spid="194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mph" presetSubtype="1" grpId="2" nodeType="clickEffect">
                                  <p:stCondLst>
                                    <p:cond delay="0"/>
                                  </p:stCondLst>
                                  <p:iterate type="lt">
                                    <p:tmAbs val="0"/>
                                  </p:iterate>
                                  <p:childTnLst>
                                    <p:set>
                                      <p:cBhvr override="childStyle">
                                        <p:cTn id="22" dur="indefinite"/>
                                        <p:tgtEl>
                                          <p:spTgt spid="19477"/>
                                        </p:tgtEl>
                                        <p:attrNameLst>
                                          <p:attrName>style.fontStyle</p:attrName>
                                        </p:attrNameLst>
                                      </p:cBhvr>
                                      <p:to>
                                        <p:strVal val="normal"/>
                                      </p:to>
                                    </p:set>
                                    <p:set>
                                      <p:cBhvr override="childStyle">
                                        <p:cTn id="23" dur="indefinite"/>
                                        <p:tgtEl>
                                          <p:spTgt spid="19477"/>
                                        </p:tgtEl>
                                        <p:attrNameLst>
                                          <p:attrName>style.fontWeight</p:attrName>
                                        </p:attrNameLst>
                                      </p:cBhvr>
                                      <p:to>
                                        <p:strVal val="bold"/>
                                      </p:to>
                                    </p:set>
                                    <p:set>
                                      <p:cBhvr override="childStyle">
                                        <p:cTn id="24" dur="indefinite"/>
                                        <p:tgtEl>
                                          <p:spTgt spid="19477"/>
                                        </p:tgtEl>
                                        <p:attrNameLst>
                                          <p:attrName>style.textDecorationUnderline</p:attrName>
                                        </p:attrNameLst>
                                      </p:cBhvr>
                                      <p:to>
                                        <p:strVal val="false"/>
                                      </p:to>
                                    </p:set>
                                  </p:childTnLst>
                                </p:cTn>
                              </p:par>
                            </p:childTnLst>
                          </p:cTn>
                        </p:par>
                        <p:par>
                          <p:cTn id="25" fill="hold" nodeType="afterGroup">
                            <p:stCondLst>
                              <p:cond delay="0"/>
                            </p:stCondLst>
                            <p:childTnLst>
                              <p:par>
                                <p:cTn id="26" presetID="16" presetClass="emph" presetSubtype="0" fill="hold" grpId="1" nodeType="afterEffect">
                                  <p:stCondLst>
                                    <p:cond delay="0"/>
                                  </p:stCondLst>
                                  <p:iterate type="lt">
                                    <p:tmPct val="4000"/>
                                  </p:iterate>
                                  <p:childTnLst>
                                    <p:set>
                                      <p:cBhvr override="childStyle">
                                        <p:cTn id="27" dur="500" fill="hold"/>
                                        <p:tgtEl>
                                          <p:spTgt spid="19477"/>
                                        </p:tgtEl>
                                        <p:attrNameLst>
                                          <p:attrName>style.color</p:attrName>
                                        </p:attrNameLst>
                                      </p:cBhvr>
                                      <p:to>
                                        <p:clrVal>
                                          <a:schemeClr val="accent2"/>
                                        </p:clrVal>
                                      </p:to>
                                    </p:set>
                                    <p:set>
                                      <p:cBhvr>
                                        <p:cTn id="28" dur="500" fill="hold"/>
                                        <p:tgtEl>
                                          <p:spTgt spid="19477"/>
                                        </p:tgtEl>
                                        <p:attrNameLst>
                                          <p:attrName>fillcolor</p:attrName>
                                        </p:attrNameLst>
                                      </p:cBhvr>
                                      <p:to>
                                        <p:clrVal>
                                          <a:schemeClr val="accent2"/>
                                        </p:clrVal>
                                      </p:to>
                                    </p:set>
                                    <p:set>
                                      <p:cBhvr>
                                        <p:cTn id="29" dur="500" fill="hold"/>
                                        <p:tgtEl>
                                          <p:spTgt spid="19477"/>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9479"/>
                                        </p:tgtEl>
                                        <p:attrNameLst>
                                          <p:attrName>style.visibility</p:attrName>
                                        </p:attrNameLst>
                                      </p:cBhvr>
                                      <p:to>
                                        <p:strVal val="visible"/>
                                      </p:to>
                                    </p:set>
                                    <p:animEffect transition="in" filter="diamond(in)">
                                      <p:cBhvr>
                                        <p:cTn id="34" dur="500"/>
                                        <p:tgtEl>
                                          <p:spTgt spid="1947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9480"/>
                                        </p:tgtEl>
                                        <p:attrNameLst>
                                          <p:attrName>style.visibility</p:attrName>
                                        </p:attrNameLst>
                                      </p:cBhvr>
                                      <p:to>
                                        <p:strVal val="visible"/>
                                      </p:to>
                                    </p:set>
                                    <p:animEffect transition="in" filter="diamond(in)">
                                      <p:cBhvr>
                                        <p:cTn id="39" dur="1000"/>
                                        <p:tgtEl>
                                          <p:spTgt spid="1948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9481"/>
                                        </p:tgtEl>
                                        <p:attrNameLst>
                                          <p:attrName>style.visibility</p:attrName>
                                        </p:attrNameLst>
                                      </p:cBhvr>
                                      <p:to>
                                        <p:strVal val="visible"/>
                                      </p:to>
                                    </p:set>
                                    <p:animEffect transition="in" filter="diamond(in)">
                                      <p:cBhvr>
                                        <p:cTn id="42" dur="1000"/>
                                        <p:tgtEl>
                                          <p:spTgt spid="19481"/>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9482"/>
                                        </p:tgtEl>
                                        <p:attrNameLst>
                                          <p:attrName>style.visibility</p:attrName>
                                        </p:attrNameLst>
                                      </p:cBhvr>
                                      <p:to>
                                        <p:strVal val="visible"/>
                                      </p:to>
                                    </p:set>
                                    <p:animEffect transition="in" filter="diamond(in)">
                                      <p:cBhvr>
                                        <p:cTn id="45" dur="1000"/>
                                        <p:tgtEl>
                                          <p:spTgt spid="19482"/>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483"/>
                                        </p:tgtEl>
                                        <p:attrNameLst>
                                          <p:attrName>style.visibility</p:attrName>
                                        </p:attrNameLst>
                                      </p:cBhvr>
                                      <p:to>
                                        <p:strVal val="visible"/>
                                      </p:to>
                                    </p:set>
                                    <p:animEffect transition="in" filter="diamond(in)">
                                      <p:cBhvr>
                                        <p:cTn id="48" dur="1000"/>
                                        <p:tgtEl>
                                          <p:spTgt spid="19483"/>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19484"/>
                                        </p:tgtEl>
                                        <p:attrNameLst>
                                          <p:attrName>style.visibility</p:attrName>
                                        </p:attrNameLst>
                                      </p:cBhvr>
                                      <p:to>
                                        <p:strVal val="visible"/>
                                      </p:to>
                                    </p:set>
                                    <p:animEffect transition="in" filter="diamond(in)">
                                      <p:cBhvr>
                                        <p:cTn id="51" dur="1000"/>
                                        <p:tgtEl>
                                          <p:spTgt spid="19484"/>
                                        </p:tgtEl>
                                      </p:cBhvr>
                                    </p:animEffect>
                                  </p:childTnLst>
                                </p:cTn>
                              </p:par>
                              <p:par>
                                <p:cTn id="52" presetID="8" presetClass="entr" presetSubtype="16" fill="hold" grpId="0" nodeType="withEffect">
                                  <p:stCondLst>
                                    <p:cond delay="0"/>
                                  </p:stCondLst>
                                  <p:childTnLst>
                                    <p:set>
                                      <p:cBhvr>
                                        <p:cTn id="53" dur="1" fill="hold">
                                          <p:stCondLst>
                                            <p:cond delay="0"/>
                                          </p:stCondLst>
                                        </p:cTn>
                                        <p:tgtEl>
                                          <p:spTgt spid="19485"/>
                                        </p:tgtEl>
                                        <p:attrNameLst>
                                          <p:attrName>style.visibility</p:attrName>
                                        </p:attrNameLst>
                                      </p:cBhvr>
                                      <p:to>
                                        <p:strVal val="visible"/>
                                      </p:to>
                                    </p:set>
                                    <p:animEffect transition="in" filter="diamond(in)">
                                      <p:cBhvr>
                                        <p:cTn id="54" dur="1000"/>
                                        <p:tgtEl>
                                          <p:spTgt spid="19485"/>
                                        </p:tgtEl>
                                      </p:cBhvr>
                                    </p:animEffect>
                                  </p:childTnLst>
                                </p:cTn>
                              </p:par>
                              <p:par>
                                <p:cTn id="55" presetID="8" presetClass="entr" presetSubtype="16" fill="hold" grpId="0" nodeType="withEffect">
                                  <p:stCondLst>
                                    <p:cond delay="0"/>
                                  </p:stCondLst>
                                  <p:childTnLst>
                                    <p:set>
                                      <p:cBhvr>
                                        <p:cTn id="56" dur="1" fill="hold">
                                          <p:stCondLst>
                                            <p:cond delay="0"/>
                                          </p:stCondLst>
                                        </p:cTn>
                                        <p:tgtEl>
                                          <p:spTgt spid="19486"/>
                                        </p:tgtEl>
                                        <p:attrNameLst>
                                          <p:attrName>style.visibility</p:attrName>
                                        </p:attrNameLst>
                                      </p:cBhvr>
                                      <p:to>
                                        <p:strVal val="visible"/>
                                      </p:to>
                                    </p:set>
                                    <p:animEffect transition="in" filter="diamond(in)">
                                      <p:cBhvr>
                                        <p:cTn id="57" dur="1000"/>
                                        <p:tgtEl>
                                          <p:spTgt spid="1948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9488"/>
                                        </p:tgtEl>
                                        <p:attrNameLst>
                                          <p:attrName>style.visibility</p:attrName>
                                        </p:attrNameLst>
                                      </p:cBhvr>
                                      <p:to>
                                        <p:strVal val="visible"/>
                                      </p:to>
                                    </p:set>
                                    <p:anim calcmode="lin" valueType="num">
                                      <p:cBhvr additive="base">
                                        <p:cTn id="62" dur="500" fill="hold"/>
                                        <p:tgtEl>
                                          <p:spTgt spid="19488"/>
                                        </p:tgtEl>
                                        <p:attrNameLst>
                                          <p:attrName>ppt_x</p:attrName>
                                        </p:attrNameLst>
                                      </p:cBhvr>
                                      <p:tavLst>
                                        <p:tav tm="0">
                                          <p:val>
                                            <p:strVal val="#ppt_x"/>
                                          </p:val>
                                        </p:tav>
                                        <p:tav tm="100000">
                                          <p:val>
                                            <p:strVal val="#ppt_x"/>
                                          </p:val>
                                        </p:tav>
                                      </p:tavLst>
                                    </p:anim>
                                    <p:anim calcmode="lin" valueType="num">
                                      <p:cBhvr additive="base">
                                        <p:cTn id="63" dur="500" fill="hold"/>
                                        <p:tgtEl>
                                          <p:spTgt spid="194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6" grpId="0"/>
      <p:bldP spid="19477" grpId="0"/>
      <p:bldP spid="19477" grpId="1"/>
      <p:bldP spid="19477" grpId="2"/>
      <p:bldP spid="19478" grpId="0"/>
      <p:bldP spid="19479" grpId="0"/>
      <p:bldP spid="19480" grpId="0" animBg="1"/>
      <p:bldP spid="19481" grpId="0" animBg="1"/>
      <p:bldP spid="19482" grpId="0" animBg="1"/>
      <p:bldP spid="19483" grpId="0" animBg="1"/>
      <p:bldP spid="19484" grpId="0" animBg="1"/>
      <p:bldP spid="19485" grpId="0"/>
      <p:bldP spid="19486" grpId="0"/>
      <p:bldP spid="1948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462"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graphicFrame>
        <p:nvGraphicFramePr>
          <p:cNvPr id="18501" name="Group 69"/>
          <p:cNvGraphicFramePr>
            <a:graphicFrameLocks noGrp="1"/>
          </p:cNvGraphicFramePr>
          <p:nvPr>
            <p:ph sz="half" idx="1"/>
            <p:extLst>
              <p:ext uri="{D42A27DB-BD31-4B8C-83A1-F6EECF244321}">
                <p14:modId xmlns:p14="http://schemas.microsoft.com/office/powerpoint/2010/main" val="77207136"/>
              </p:ext>
            </p:extLst>
          </p:nvPr>
        </p:nvGraphicFramePr>
        <p:xfrm>
          <a:off x="457200" y="2111374"/>
          <a:ext cx="7924800" cy="3886202"/>
        </p:xfrm>
        <a:graphic>
          <a:graphicData uri="http://schemas.openxmlformats.org/drawingml/2006/table">
            <a:tbl>
              <a:tblPr/>
              <a:tblGrid>
                <a:gridCol w="3276600"/>
                <a:gridCol w="46482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87" name="Text Box 55"/>
          <p:cNvSpPr txBox="1">
            <a:spLocks noChangeArrowheads="1"/>
          </p:cNvSpPr>
          <p:nvPr/>
        </p:nvSpPr>
        <p:spPr bwMode="auto">
          <a:xfrm>
            <a:off x="533400" y="2162175"/>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solidFill>
                  <a:schemeClr val="accent2"/>
                </a:solidFill>
                <a:latin typeface="Times New Roman" panose="02020603050405020304" pitchFamily="18" charset="0"/>
                <a:cs typeface="Times New Roman" panose="02020603050405020304" pitchFamily="18" charset="0"/>
              </a:rPr>
              <a:t>Thành</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ngữ</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Hán</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Việt</a:t>
            </a: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18488" name="Text Box 56"/>
          <p:cNvSpPr txBox="1">
            <a:spLocks noChangeArrowheads="1"/>
          </p:cNvSpPr>
          <p:nvPr/>
        </p:nvSpPr>
        <p:spPr bwMode="auto">
          <a:xfrm>
            <a:off x="4930775" y="21336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solidFill>
                  <a:schemeClr val="accent2"/>
                </a:solidFill>
                <a:latin typeface="Times New Roman" panose="02020603050405020304" pitchFamily="18" charset="0"/>
                <a:cs typeface="Times New Roman" panose="02020603050405020304" pitchFamily="18" charset="0"/>
              </a:rPr>
              <a:t>Thành</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ngữ</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thuần</a:t>
            </a:r>
            <a:r>
              <a:rPr lang="en-US" altLang="en-US" sz="2000" b="1" dirty="0">
                <a:solidFill>
                  <a:schemeClr val="accent2"/>
                </a:solidFill>
                <a:latin typeface="Times New Roman" panose="02020603050405020304" pitchFamily="18" charset="0"/>
                <a:cs typeface="Times New Roman" panose="02020603050405020304" pitchFamily="18" charset="0"/>
              </a:rPr>
              <a:t> </a:t>
            </a:r>
            <a:r>
              <a:rPr lang="en-US" altLang="en-US" sz="2000" b="1" dirty="0" err="1">
                <a:solidFill>
                  <a:schemeClr val="accent2"/>
                </a:solidFill>
                <a:latin typeface="Times New Roman" panose="02020603050405020304" pitchFamily="18" charset="0"/>
                <a:cs typeface="Times New Roman" panose="02020603050405020304" pitchFamily="18" charset="0"/>
              </a:rPr>
              <a:t>Việt</a:t>
            </a:r>
            <a:endParaRPr lang="en-US" altLang="en-US" sz="2000" b="1" dirty="0">
              <a:solidFill>
                <a:schemeClr val="accent2"/>
              </a:solidFill>
              <a:latin typeface="Times New Roman" panose="02020603050405020304" pitchFamily="18" charset="0"/>
              <a:cs typeface="Times New Roman" panose="02020603050405020304" pitchFamily="18" charset="0"/>
            </a:endParaRPr>
          </a:p>
        </p:txBody>
      </p:sp>
      <p:sp>
        <p:nvSpPr>
          <p:cNvPr id="18490" name="Text Box 58"/>
          <p:cNvSpPr txBox="1">
            <a:spLocks noChangeArrowheads="1"/>
          </p:cNvSpPr>
          <p:nvPr/>
        </p:nvSpPr>
        <p:spPr bwMode="auto">
          <a:xfrm>
            <a:off x="609600" y="3657599"/>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Bán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nghi</a:t>
            </a:r>
            <a:endParaRPr lang="en-US" altLang="en-US" sz="2000" b="1" dirty="0">
              <a:latin typeface="Times New Roman" panose="02020603050405020304" pitchFamily="18" charset="0"/>
              <a:cs typeface="Times New Roman" panose="02020603050405020304" pitchFamily="18" charset="0"/>
            </a:endParaRPr>
          </a:p>
        </p:txBody>
      </p:sp>
      <p:sp>
        <p:nvSpPr>
          <p:cNvPr id="18491" name="Text Box 59"/>
          <p:cNvSpPr txBox="1">
            <a:spLocks noChangeArrowheads="1"/>
          </p:cNvSpPr>
          <p:nvPr/>
        </p:nvSpPr>
        <p:spPr bwMode="auto">
          <a:xfrm>
            <a:off x="609600" y="2819400"/>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Bách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bách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thắng</a:t>
            </a:r>
            <a:endParaRPr lang="en-US" altLang="en-US" sz="2000" b="1" dirty="0">
              <a:latin typeface="Times New Roman" panose="02020603050405020304" pitchFamily="18" charset="0"/>
              <a:cs typeface="Times New Roman" panose="02020603050405020304" pitchFamily="18" charset="0"/>
            </a:endParaRPr>
          </a:p>
        </p:txBody>
      </p:sp>
      <p:sp>
        <p:nvSpPr>
          <p:cNvPr id="18492" name="Text Box 60"/>
          <p:cNvSpPr txBox="1">
            <a:spLocks noChangeArrowheads="1"/>
          </p:cNvSpPr>
          <p:nvPr/>
        </p:nvSpPr>
        <p:spPr bwMode="auto">
          <a:xfrm>
            <a:off x="609600" y="44958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a:latin typeface="Times New Roman" panose="02020603050405020304" pitchFamily="18" charset="0"/>
                <a:cs typeface="Times New Roman" panose="02020603050405020304" pitchFamily="18" charset="0"/>
              </a:rPr>
              <a:t>Kim chi </a:t>
            </a:r>
            <a:r>
              <a:rPr lang="en-US" altLang="en-US" sz="2000" b="1" dirty="0" err="1">
                <a:latin typeface="Times New Roman" panose="02020603050405020304" pitchFamily="18" charset="0"/>
                <a:cs typeface="Times New Roman" panose="02020603050405020304" pitchFamily="18" charset="0"/>
              </a:rPr>
              <a:t>ngọc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diệp</a:t>
            </a:r>
            <a:endParaRPr lang="en-US" altLang="en-US" sz="2000" b="1" dirty="0">
              <a:latin typeface="Times New Roman" panose="02020603050405020304" pitchFamily="18" charset="0"/>
              <a:cs typeface="Times New Roman" panose="02020603050405020304" pitchFamily="18" charset="0"/>
            </a:endParaRPr>
          </a:p>
        </p:txBody>
      </p:sp>
      <p:sp>
        <p:nvSpPr>
          <p:cNvPr id="18493" name="Text Box 61"/>
          <p:cNvSpPr txBox="1">
            <a:spLocks noChangeArrowheads="1"/>
          </p:cNvSpPr>
          <p:nvPr/>
        </p:nvSpPr>
        <p:spPr bwMode="auto">
          <a:xfrm>
            <a:off x="609600" y="53340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b="1" dirty="0" err="1">
                <a:latin typeface="Times New Roman" panose="02020603050405020304" pitchFamily="18" charset="0"/>
                <a:cs typeface="Times New Roman" panose="02020603050405020304" pitchFamily="18" charset="0"/>
              </a:rPr>
              <a:t>Khẩu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tâm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xà</a:t>
            </a:r>
            <a:endParaRPr lang="en-US" altLang="en-US" sz="2000" b="1" dirty="0">
              <a:latin typeface="Times New Roman" panose="02020603050405020304" pitchFamily="18" charset="0"/>
              <a:cs typeface="Times New Roman" panose="02020603050405020304" pitchFamily="18" charset="0"/>
            </a:endParaRPr>
          </a:p>
        </p:txBody>
      </p:sp>
      <p:sp>
        <p:nvSpPr>
          <p:cNvPr id="18494" name="Text Box 62"/>
          <p:cNvSpPr txBox="1">
            <a:spLocks noChangeArrowheads="1"/>
          </p:cNvSpPr>
          <p:nvPr/>
        </p:nvSpPr>
        <p:spPr bwMode="auto">
          <a:xfrm>
            <a:off x="4083050" y="28194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en-US" sz="2000" b="1" dirty="0" err="1">
                <a:solidFill>
                  <a:srgbClr val="CC3300"/>
                </a:solidFill>
                <a:latin typeface="Times New Roman" panose="02020603050405020304" pitchFamily="18" charset="0"/>
                <a:cs typeface="Times New Roman" panose="02020603050405020304" pitchFamily="18" charset="0"/>
              </a:rPr>
              <a:t>Trăm</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trận</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trăm</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thắng</a:t>
            </a:r>
            <a:endParaRPr lang="en-US" altLang="en-US" sz="2000" b="1" dirty="0">
              <a:solidFill>
                <a:srgbClr val="CC3300"/>
              </a:solidFill>
              <a:latin typeface="Times New Roman" panose="02020603050405020304" pitchFamily="18" charset="0"/>
              <a:cs typeface="Times New Roman" panose="02020603050405020304" pitchFamily="18" charset="0"/>
            </a:endParaRPr>
          </a:p>
        </p:txBody>
      </p:sp>
      <p:sp>
        <p:nvSpPr>
          <p:cNvPr id="18495" name="Text Box 63"/>
          <p:cNvSpPr txBox="1">
            <a:spLocks noChangeArrowheads="1"/>
          </p:cNvSpPr>
          <p:nvPr/>
        </p:nvSpPr>
        <p:spPr bwMode="auto">
          <a:xfrm>
            <a:off x="4006850" y="3657600"/>
            <a:ext cx="310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en-US" sz="2000" b="1" dirty="0" err="1">
                <a:solidFill>
                  <a:srgbClr val="CC3300"/>
                </a:solidFill>
                <a:latin typeface="Times New Roman" panose="02020603050405020304" pitchFamily="18" charset="0"/>
                <a:cs typeface="Times New Roman" panose="02020603050405020304" pitchFamily="18" charset="0"/>
              </a:rPr>
              <a:t>Nửa</a:t>
            </a:r>
            <a:r>
              <a:rPr lang="en-US" altLang="en-US" sz="2000" b="1" dirty="0">
                <a:solidFill>
                  <a:srgbClr val="CC3300"/>
                </a:solidFill>
                <a:latin typeface="Times New Roman" panose="02020603050405020304" pitchFamily="18" charset="0"/>
                <a:cs typeface="Times New Roman" panose="02020603050405020304" pitchFamily="18" charset="0"/>
              </a:rPr>
              <a:t> tin </a:t>
            </a:r>
            <a:r>
              <a:rPr lang="en-US" altLang="en-US" sz="2000" b="1" dirty="0" err="1">
                <a:solidFill>
                  <a:srgbClr val="CC3300"/>
                </a:solidFill>
                <a:latin typeface="Times New Roman" panose="02020603050405020304" pitchFamily="18" charset="0"/>
                <a:cs typeface="Times New Roman" panose="02020603050405020304" pitchFamily="18" charset="0"/>
              </a:rPr>
              <a:t>nửa</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ngờ</a:t>
            </a:r>
            <a:endParaRPr lang="en-US" altLang="en-US" sz="2000" b="1" dirty="0">
              <a:solidFill>
                <a:srgbClr val="CC3300"/>
              </a:solidFill>
              <a:latin typeface="Times New Roman" panose="02020603050405020304" pitchFamily="18" charset="0"/>
              <a:cs typeface="Times New Roman" panose="02020603050405020304" pitchFamily="18" charset="0"/>
            </a:endParaRPr>
          </a:p>
        </p:txBody>
      </p:sp>
      <p:sp>
        <p:nvSpPr>
          <p:cNvPr id="18496" name="Text Box 64"/>
          <p:cNvSpPr txBox="1">
            <a:spLocks noChangeArrowheads="1"/>
          </p:cNvSpPr>
          <p:nvPr/>
        </p:nvSpPr>
        <p:spPr bwMode="auto">
          <a:xfrm>
            <a:off x="4022725" y="4495800"/>
            <a:ext cx="302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en-US" sz="2000" b="1" dirty="0" err="1">
                <a:solidFill>
                  <a:srgbClr val="CC3300"/>
                </a:solidFill>
                <a:latin typeface="Times New Roman" panose="02020603050405020304" pitchFamily="18" charset="0"/>
                <a:cs typeface="Times New Roman" panose="02020603050405020304" pitchFamily="18" charset="0"/>
              </a:rPr>
              <a:t>Cành</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vàng</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lá</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ngọc</a:t>
            </a:r>
            <a:endParaRPr lang="en-US" altLang="en-US" sz="2000" b="1" dirty="0">
              <a:solidFill>
                <a:srgbClr val="CC3300"/>
              </a:solidFill>
              <a:latin typeface="Times New Roman" panose="02020603050405020304" pitchFamily="18" charset="0"/>
              <a:cs typeface="Times New Roman" panose="02020603050405020304" pitchFamily="18" charset="0"/>
            </a:endParaRPr>
          </a:p>
        </p:txBody>
      </p:sp>
      <p:sp>
        <p:nvSpPr>
          <p:cNvPr id="18497" name="Text Box 65"/>
          <p:cNvSpPr txBox="1">
            <a:spLocks noChangeArrowheads="1"/>
          </p:cNvSpPr>
          <p:nvPr/>
        </p:nvSpPr>
        <p:spPr bwMode="auto">
          <a:xfrm>
            <a:off x="3962400" y="52578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r>
              <a:rPr lang="en-US" altLang="en-US" sz="2000" b="1" dirty="0" err="1">
                <a:solidFill>
                  <a:srgbClr val="CC3300"/>
                </a:solidFill>
                <a:latin typeface="Times New Roman" panose="02020603050405020304" pitchFamily="18" charset="0"/>
                <a:cs typeface="Times New Roman" panose="02020603050405020304" pitchFamily="18" charset="0"/>
              </a:rPr>
              <a:t>Miệng</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nam</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mô</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bụng</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bồ</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dao</a:t>
            </a:r>
            <a:r>
              <a:rPr lang="en-US" altLang="en-US" sz="2000" b="1" dirty="0">
                <a:solidFill>
                  <a:srgbClr val="CC3300"/>
                </a:solidFill>
                <a:latin typeface="Times New Roman" panose="02020603050405020304" pitchFamily="18" charset="0"/>
                <a:cs typeface="Times New Roman" panose="02020603050405020304" pitchFamily="18" charset="0"/>
              </a:rPr>
              <a:t> </a:t>
            </a:r>
            <a:r>
              <a:rPr lang="en-US" altLang="en-US" sz="2000" b="1" dirty="0" err="1">
                <a:solidFill>
                  <a:srgbClr val="CC3300"/>
                </a:solidFill>
                <a:latin typeface="Times New Roman" panose="02020603050405020304" pitchFamily="18" charset="0"/>
                <a:cs typeface="Times New Roman" panose="02020603050405020304" pitchFamily="18" charset="0"/>
              </a:rPr>
              <a:t>găm</a:t>
            </a:r>
            <a:endParaRPr lang="en-US" altLang="en-US" sz="2000" b="1" dirty="0">
              <a:solidFill>
                <a:srgbClr val="CC3300"/>
              </a:solidFill>
              <a:latin typeface="Times New Roman" panose="02020603050405020304" pitchFamily="18" charset="0"/>
              <a:cs typeface="Times New Roman" panose="02020603050405020304" pitchFamily="18" charset="0"/>
            </a:endParaRPr>
          </a:p>
        </p:txBody>
      </p:sp>
      <p:sp>
        <p:nvSpPr>
          <p:cNvPr id="19500" name="Rectangle 7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TIẾNG</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VIỆT</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114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501"/>
                                        </p:tgtEl>
                                        <p:attrNameLst>
                                          <p:attrName>style.visibility</p:attrName>
                                        </p:attrNameLst>
                                      </p:cBhvr>
                                      <p:to>
                                        <p:strVal val="visible"/>
                                      </p:to>
                                    </p:set>
                                    <p:animEffect transition="in" filter="dissolve">
                                      <p:cBhvr>
                                        <p:cTn id="7" dur="500"/>
                                        <p:tgtEl>
                                          <p:spTgt spid="1850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87"/>
                                        </p:tgtEl>
                                        <p:attrNameLst>
                                          <p:attrName>style.visibility</p:attrName>
                                        </p:attrNameLst>
                                      </p:cBhvr>
                                      <p:to>
                                        <p:strVal val="visible"/>
                                      </p:to>
                                    </p:set>
                                    <p:animEffect transition="in" filter="dissolve">
                                      <p:cBhvr>
                                        <p:cTn id="11" dur="500"/>
                                        <p:tgtEl>
                                          <p:spTgt spid="1848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488"/>
                                        </p:tgtEl>
                                        <p:attrNameLst>
                                          <p:attrName>style.visibility</p:attrName>
                                        </p:attrNameLst>
                                      </p:cBhvr>
                                      <p:to>
                                        <p:strVal val="visible"/>
                                      </p:to>
                                    </p:set>
                                    <p:animEffect transition="in" filter="dissolve">
                                      <p:cBhvr>
                                        <p:cTn id="15" dur="500"/>
                                        <p:tgtEl>
                                          <p:spTgt spid="1848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8491"/>
                                        </p:tgtEl>
                                        <p:attrNameLst>
                                          <p:attrName>style.visibility</p:attrName>
                                        </p:attrNameLst>
                                      </p:cBhvr>
                                      <p:to>
                                        <p:strVal val="visible"/>
                                      </p:to>
                                    </p:set>
                                    <p:animEffect transition="in" filter="dissolve">
                                      <p:cBhvr>
                                        <p:cTn id="19" dur="500"/>
                                        <p:tgtEl>
                                          <p:spTgt spid="1849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8490"/>
                                        </p:tgtEl>
                                        <p:attrNameLst>
                                          <p:attrName>style.visibility</p:attrName>
                                        </p:attrNameLst>
                                      </p:cBhvr>
                                      <p:to>
                                        <p:strVal val="visible"/>
                                      </p:to>
                                    </p:set>
                                    <p:animEffect transition="in" filter="dissolve">
                                      <p:cBhvr>
                                        <p:cTn id="23" dur="500"/>
                                        <p:tgtEl>
                                          <p:spTgt spid="1849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8492"/>
                                        </p:tgtEl>
                                        <p:attrNameLst>
                                          <p:attrName>style.visibility</p:attrName>
                                        </p:attrNameLst>
                                      </p:cBhvr>
                                      <p:to>
                                        <p:strVal val="visible"/>
                                      </p:to>
                                    </p:set>
                                    <p:animEffect transition="in" filter="dissolve">
                                      <p:cBhvr>
                                        <p:cTn id="27" dur="500"/>
                                        <p:tgtEl>
                                          <p:spTgt spid="1849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8493"/>
                                        </p:tgtEl>
                                        <p:attrNameLst>
                                          <p:attrName>style.visibility</p:attrName>
                                        </p:attrNameLst>
                                      </p:cBhvr>
                                      <p:to>
                                        <p:strVal val="visible"/>
                                      </p:to>
                                    </p:set>
                                    <p:animEffect transition="in" filter="dissolve">
                                      <p:cBhvr>
                                        <p:cTn id="31" dur="500"/>
                                        <p:tgtEl>
                                          <p:spTgt spid="1849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1849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iterate type="lt">
                                    <p:tmAbs val="75"/>
                                  </p:iterate>
                                  <p:childTnLst>
                                    <p:set>
                                      <p:cBhvr>
                                        <p:cTn id="39" dur="1" fill="hold">
                                          <p:stCondLst>
                                            <p:cond delay="74"/>
                                          </p:stCondLst>
                                        </p:cTn>
                                        <p:tgtEl>
                                          <p:spTgt spid="1849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iterate type="lt">
                                    <p:tmAbs val="75"/>
                                  </p:iterate>
                                  <p:childTnLst>
                                    <p:set>
                                      <p:cBhvr>
                                        <p:cTn id="43" dur="1" fill="hold">
                                          <p:stCondLst>
                                            <p:cond delay="74"/>
                                          </p:stCondLst>
                                        </p:cTn>
                                        <p:tgtEl>
                                          <p:spTgt spid="1849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iterate type="lt">
                                    <p:tmAbs val="75"/>
                                  </p:iterate>
                                  <p:childTnLst>
                                    <p:set>
                                      <p:cBhvr>
                                        <p:cTn id="47" dur="1" fill="hold">
                                          <p:stCondLst>
                                            <p:cond delay="74"/>
                                          </p:stCondLst>
                                        </p:cTn>
                                        <p:tgtEl>
                                          <p:spTgt spid="18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7" grpId="0" autoUpdateAnimBg="0"/>
      <p:bldP spid="18488" grpId="0" autoUpdateAnimBg="0"/>
      <p:bldP spid="18490" grpId="0" autoUpdateAnimBg="0"/>
      <p:bldP spid="18491" grpId="0" autoUpdateAnimBg="0"/>
      <p:bldP spid="18492" grpId="0" autoUpdateAnimBg="0"/>
      <p:bldP spid="18493" grpId="0" autoUpdateAnimBg="0"/>
      <p:bldP spid="18494" grpId="0" autoUpdateAnimBg="0"/>
      <p:bldP spid="18495" grpId="0" autoUpdateAnimBg="0"/>
      <p:bldP spid="18496" grpId="0" autoUpdateAnimBg="0"/>
      <p:bldP spid="184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24592" name="Text Box 16"/>
          <p:cNvSpPr txBox="1">
            <a:spLocks noChangeArrowheads="1"/>
          </p:cNvSpPr>
          <p:nvPr/>
        </p:nvSpPr>
        <p:spPr bwMode="auto">
          <a:xfrm>
            <a:off x="381000" y="119190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Arial" panose="020B0604020202020204" pitchFamily="34"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Điệp</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biện</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pháp</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lặp</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hoặc</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cả</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để</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nổi</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bật</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cảm</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xúc</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latin typeface="Times New Roman" panose="02020603050405020304" pitchFamily="18" charset="0"/>
                <a:cs typeface="Times New Roman" panose="02020603050405020304" pitchFamily="18" charset="0"/>
                <a:sym typeface="Wingdings" panose="05000000000000000000" pitchFamily="2" charset="2"/>
              </a:rPr>
              <a:t>mạnh</a:t>
            </a: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p>
        </p:txBody>
      </p:sp>
      <p:sp>
        <p:nvSpPr>
          <p:cNvPr id="24597" name="Text Box 21"/>
          <p:cNvSpPr txBox="1">
            <a:spLocks noChangeArrowheads="1"/>
          </p:cNvSpPr>
          <p:nvPr/>
        </p:nvSpPr>
        <p:spPr bwMode="auto">
          <a:xfrm>
            <a:off x="2514599" y="3352800"/>
            <a:ext cx="6410460" cy="1649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80000"/>
              </a:lnSpc>
              <a:spcBef>
                <a:spcPct val="50000"/>
              </a:spcBef>
            </a:pPr>
            <a:endParaRPr lang="en-US" altLang="en-US" sz="2300" dirty="0"/>
          </a:p>
          <a:p>
            <a:pPr eaLnBrk="1" hangingPunct="1">
              <a:lnSpc>
                <a:spcPct val="70000"/>
              </a:lnSpc>
              <a:spcBef>
                <a:spcPct val="50000"/>
              </a:spcBef>
            </a:pPr>
            <a:r>
              <a:rPr lang="vi-VN" altLang="en-US" sz="2300" b="1" dirty="0" smtClean="0">
                <a:latin typeface="Times New Roman" panose="02020603050405020304" pitchFamily="18" charset="0"/>
                <a:cs typeface="Times New Roman" panose="02020603050405020304" pitchFamily="18" charset="0"/>
              </a:rPr>
              <a:t>Điệ</a:t>
            </a:r>
            <a:r>
              <a:rPr lang="en-US" altLang="en-US" sz="2300" b="1" dirty="0" smtClean="0">
                <a:latin typeface="Times New Roman" panose="02020603050405020304" pitchFamily="18" charset="0"/>
                <a:cs typeface="Times New Roman" panose="02020603050405020304" pitchFamily="18" charset="0"/>
              </a:rPr>
              <a:t>p </a:t>
            </a:r>
            <a:r>
              <a:rPr lang="vi-VN" altLang="en-US" sz="2300" b="1" dirty="0" smtClean="0">
                <a:latin typeface="Times New Roman" panose="02020603050405020304" pitchFamily="18" charset="0"/>
                <a:cs typeface="Times New Roman" panose="02020603050405020304" pitchFamily="18" charset="0"/>
              </a:rPr>
              <a:t>ngữ</a:t>
            </a:r>
            <a:r>
              <a:rPr lang="en-US" altLang="en-US" sz="2300" b="1" dirty="0" smtClean="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nố</a:t>
            </a:r>
            <a:r>
              <a:rPr lang="en-US" altLang="en-US" sz="2300" b="1" dirty="0" err="1" smtClean="0">
                <a:latin typeface="Times New Roman" panose="02020603050405020304" pitchFamily="18" charset="0"/>
                <a:cs typeface="Times New Roman" panose="02020603050405020304" pitchFamily="18" charset="0"/>
              </a:rPr>
              <a:t>i</a:t>
            </a:r>
            <a:r>
              <a:rPr lang="en-US" altLang="en-US" sz="2300" b="1" dirty="0" smtClean="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tiế</a:t>
            </a:r>
            <a:r>
              <a:rPr lang="en-US" altLang="en-US" sz="2300" b="1" dirty="0" smtClean="0">
                <a:latin typeface="Times New Roman" panose="02020603050405020304" pitchFamily="18" charset="0"/>
                <a:cs typeface="Times New Roman" panose="02020603050405020304" pitchFamily="18" charset="0"/>
              </a:rPr>
              <a:t>p</a:t>
            </a:r>
            <a:endParaRPr lang="en-US" altLang="en-US" sz="2300" b="1" dirty="0">
              <a:latin typeface="Times New Roman" panose="02020603050405020304" pitchFamily="18" charset="0"/>
              <a:cs typeface="Times New Roman" panose="02020603050405020304" pitchFamily="18" charset="0"/>
            </a:endParaRPr>
          </a:p>
          <a:p>
            <a:pPr eaLnBrk="1" hangingPunct="1">
              <a:lnSpc>
                <a:spcPct val="70000"/>
              </a:lnSpc>
              <a:spcBef>
                <a:spcPct val="50000"/>
              </a:spcBef>
            </a:pPr>
            <a:r>
              <a:rPr lang="en-US" altLang="en-US" sz="2300" b="1" dirty="0"/>
              <a:t>VD: </a:t>
            </a:r>
            <a:r>
              <a:rPr lang="vi-VN" altLang="en-US" sz="2300" b="1" dirty="0" smtClean="0">
                <a:latin typeface="Times New Roman" panose="02020603050405020304" pitchFamily="18" charset="0"/>
                <a:cs typeface="Times New Roman" panose="02020603050405020304" pitchFamily="18" charset="0"/>
              </a:rPr>
              <a:t>Chuyệ</a:t>
            </a:r>
            <a:r>
              <a:rPr lang="en-US" altLang="en-US" sz="2300" b="1" dirty="0" smtClean="0">
                <a:latin typeface="Times New Roman" panose="02020603050405020304" pitchFamily="18" charset="0"/>
                <a:cs typeface="Times New Roman" panose="02020603050405020304" pitchFamily="18" charset="0"/>
              </a:rPr>
              <a:t>n </a:t>
            </a:r>
            <a:r>
              <a:rPr lang="vi-VN" altLang="en-US" sz="2300" b="1" dirty="0" smtClean="0">
                <a:latin typeface="Times New Roman" panose="02020603050405020304" pitchFamily="18" charset="0"/>
                <a:cs typeface="Times New Roman" panose="02020603050405020304" pitchFamily="18" charset="0"/>
              </a:rPr>
              <a:t>kể</a:t>
            </a:r>
            <a:r>
              <a:rPr lang="en-US" altLang="en-US" sz="2300" b="1" dirty="0" smtClean="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từ</a:t>
            </a:r>
            <a:r>
              <a:rPr lang="en-US" altLang="en-US" sz="2300" b="1" dirty="0" smtClean="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nỗ</a:t>
            </a:r>
            <a:r>
              <a:rPr lang="en-US" altLang="en-US" sz="2300" b="1" dirty="0" err="1" smtClean="0">
                <a:latin typeface="Times New Roman" panose="02020603050405020304" pitchFamily="18" charset="0"/>
                <a:cs typeface="Times New Roman" panose="02020603050405020304" pitchFamily="18" charset="0"/>
              </a:rPr>
              <a:t>i</a:t>
            </a:r>
            <a:r>
              <a:rPr lang="en-US" altLang="en-US" sz="2300" b="1" dirty="0" smtClean="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nhớ sâ</a:t>
            </a:r>
            <a:r>
              <a:rPr lang="en-US" altLang="en-US" sz="2300" b="1" dirty="0" smtClean="0">
                <a:latin typeface="Times New Roman" panose="02020603050405020304" pitchFamily="18" charset="0"/>
                <a:cs typeface="Times New Roman" panose="02020603050405020304" pitchFamily="18" charset="0"/>
              </a:rPr>
              <a:t>u </a:t>
            </a:r>
            <a:r>
              <a:rPr lang="en-US" altLang="en-US" sz="2300" b="1" dirty="0" err="1">
                <a:latin typeface="Times New Roman" panose="02020603050405020304" pitchFamily="18" charset="0"/>
                <a:cs typeface="Times New Roman" panose="02020603050405020304" pitchFamily="18" charset="0"/>
              </a:rPr>
              <a:t>xa</a:t>
            </a:r>
            <a:endParaRPr lang="en-US" altLang="en-US" sz="2300" b="1" dirty="0">
              <a:latin typeface="Times New Roman" panose="02020603050405020304" pitchFamily="18" charset="0"/>
              <a:cs typeface="Times New Roman" panose="02020603050405020304" pitchFamily="18" charset="0"/>
            </a:endParaRPr>
          </a:p>
          <a:p>
            <a:pPr eaLnBrk="1" hangingPunct="1">
              <a:lnSpc>
                <a:spcPct val="70000"/>
              </a:lnSpc>
              <a:spcBef>
                <a:spcPct val="50000"/>
              </a:spcBef>
            </a:pPr>
            <a:r>
              <a:rPr lang="en-US" altLang="en-US" sz="2300" b="1" dirty="0" err="1" smtClean="0">
                <a:solidFill>
                  <a:srgbClr val="FF3300"/>
                </a:solidFill>
                <a:latin typeface="Times New Roman" panose="02020603050405020304" pitchFamily="18" charset="0"/>
                <a:cs typeface="Times New Roman" panose="02020603050405020304" pitchFamily="18" charset="0"/>
              </a:rPr>
              <a:t>Th­</a:t>
            </a:r>
            <a:r>
              <a:rPr lang="vi-VN" altLang="en-US" sz="2300" b="1" dirty="0" smtClean="0">
                <a:solidFill>
                  <a:srgbClr val="FF3300"/>
                </a:solidFill>
                <a:latin typeface="Times New Roman" panose="02020603050405020304" pitchFamily="18" charset="0"/>
                <a:cs typeface="Times New Roman" panose="02020603050405020304" pitchFamily="18" charset="0"/>
              </a:rPr>
              <a:t>ươ</a:t>
            </a:r>
            <a:r>
              <a:rPr lang="en-US" altLang="en-US" sz="2300" b="1" dirty="0" smtClean="0">
                <a:solidFill>
                  <a:srgbClr val="FF3300"/>
                </a:solidFill>
                <a:latin typeface="Times New Roman" panose="02020603050405020304" pitchFamily="18" charset="0"/>
                <a:cs typeface="Times New Roman" panose="02020603050405020304" pitchFamily="18" charset="0"/>
              </a:rPr>
              <a:t>ng </a:t>
            </a:r>
            <a:r>
              <a:rPr lang="en-US" altLang="en-US" sz="2300" b="1" dirty="0" err="1">
                <a:solidFill>
                  <a:srgbClr val="FF3300"/>
                </a:solidFill>
                <a:latin typeface="Times New Roman" panose="02020603050405020304" pitchFamily="18" charset="0"/>
                <a:cs typeface="Times New Roman" panose="02020603050405020304" pitchFamily="18" charset="0"/>
              </a:rPr>
              <a:t>em</a:t>
            </a:r>
            <a:r>
              <a:rPr lang="en-US" altLang="en-US" sz="2300" b="1" dirty="0">
                <a:latin typeface="Times New Roman" panose="02020603050405020304" pitchFamily="18" charset="0"/>
                <a:cs typeface="Times New Roman" panose="02020603050405020304" pitchFamily="18" charset="0"/>
              </a:rPr>
              <a:t>, </a:t>
            </a:r>
            <a:r>
              <a:rPr lang="vi-VN" altLang="en-US" sz="2300" b="1" dirty="0" smtClean="0">
                <a:solidFill>
                  <a:srgbClr val="FF3300"/>
                </a:solidFill>
                <a:latin typeface="Times New Roman" panose="02020603050405020304" pitchFamily="18" charset="0"/>
                <a:cs typeface="Times New Roman" panose="02020603050405020304" pitchFamily="18" charset="0"/>
              </a:rPr>
              <a:t>thư</a:t>
            </a:r>
            <a:r>
              <a:rPr lang="en-US" altLang="en-US" sz="2300" b="1" dirty="0" smtClean="0">
                <a:solidFill>
                  <a:srgbClr val="FF3300"/>
                </a:solidFill>
                <a:latin typeface="Times New Roman" panose="02020603050405020304" pitchFamily="18" charset="0"/>
                <a:cs typeface="Times New Roman" panose="02020603050405020304" pitchFamily="18" charset="0"/>
              </a:rPr>
              <a:t>­</a:t>
            </a:r>
            <a:r>
              <a:rPr lang="vi-VN" altLang="en-US" sz="2300" b="1" dirty="0" smtClean="0">
                <a:solidFill>
                  <a:srgbClr val="FF3300"/>
                </a:solidFill>
                <a:latin typeface="Times New Roman" panose="02020603050405020304" pitchFamily="18" charset="0"/>
                <a:cs typeface="Times New Roman" panose="02020603050405020304" pitchFamily="18" charset="0"/>
              </a:rPr>
              <a:t>ơ</a:t>
            </a:r>
            <a:r>
              <a:rPr lang="en-US" altLang="en-US" sz="2300" b="1" dirty="0" smtClean="0">
                <a:solidFill>
                  <a:srgbClr val="FF3300"/>
                </a:solidFill>
                <a:latin typeface="Times New Roman" panose="02020603050405020304" pitchFamily="18" charset="0"/>
                <a:cs typeface="Times New Roman" panose="02020603050405020304" pitchFamily="18" charset="0"/>
              </a:rPr>
              <a:t>ng </a:t>
            </a:r>
            <a:r>
              <a:rPr lang="en-US" altLang="en-US" sz="2300" b="1" dirty="0" err="1">
                <a:solidFill>
                  <a:srgbClr val="FF3300"/>
                </a:solidFill>
                <a:latin typeface="Times New Roman" panose="02020603050405020304" pitchFamily="18" charset="0"/>
                <a:cs typeface="Times New Roman" panose="02020603050405020304" pitchFamily="18" charset="0"/>
              </a:rPr>
              <a:t>em</a:t>
            </a:r>
            <a:r>
              <a:rPr lang="en-US" altLang="en-US" sz="2300" b="1" dirty="0">
                <a:latin typeface="Times New Roman" panose="02020603050405020304" pitchFamily="18" charset="0"/>
                <a:cs typeface="Times New Roman" panose="02020603050405020304" pitchFamily="18" charset="0"/>
              </a:rPr>
              <a:t>, </a:t>
            </a:r>
            <a:r>
              <a:rPr lang="en-US" altLang="en-US" sz="2300" b="1" dirty="0" err="1" smtClean="0">
                <a:solidFill>
                  <a:srgbClr val="FF3300"/>
                </a:solidFill>
                <a:latin typeface="Times New Roman" panose="02020603050405020304" pitchFamily="18" charset="0"/>
                <a:cs typeface="Times New Roman" panose="02020603050405020304" pitchFamily="18" charset="0"/>
              </a:rPr>
              <a:t>th­</a:t>
            </a:r>
            <a:r>
              <a:rPr lang="vi-VN" altLang="en-US" sz="2300" b="1" dirty="0" smtClean="0">
                <a:solidFill>
                  <a:srgbClr val="FF3300"/>
                </a:solidFill>
                <a:latin typeface="Times New Roman" panose="02020603050405020304" pitchFamily="18" charset="0"/>
                <a:cs typeface="Times New Roman" panose="02020603050405020304" pitchFamily="18" charset="0"/>
              </a:rPr>
              <a:t>ươn</a:t>
            </a:r>
            <a:r>
              <a:rPr lang="en-US" altLang="en-US" sz="2300" b="1" dirty="0" smtClean="0">
                <a:solidFill>
                  <a:srgbClr val="FF3300"/>
                </a:solidFill>
                <a:latin typeface="Times New Roman" panose="02020603050405020304" pitchFamily="18" charset="0"/>
                <a:cs typeface="Times New Roman" panose="02020603050405020304" pitchFamily="18" charset="0"/>
              </a:rPr>
              <a:t>g </a:t>
            </a:r>
            <a:r>
              <a:rPr lang="en-US" altLang="en-US" sz="2300" b="1" dirty="0" err="1">
                <a:solidFill>
                  <a:srgbClr val="FF3300"/>
                </a:solidFill>
                <a:latin typeface="Times New Roman" panose="02020603050405020304" pitchFamily="18" charset="0"/>
                <a:cs typeface="Times New Roman" panose="02020603050405020304" pitchFamily="18" charset="0"/>
              </a:rPr>
              <a:t>em</a:t>
            </a:r>
            <a:r>
              <a:rPr lang="en-US" altLang="en-US" sz="2300" b="1" dirty="0">
                <a:latin typeface="Times New Roman" panose="02020603050405020304" pitchFamily="18" charset="0"/>
                <a:cs typeface="Times New Roman" panose="02020603050405020304" pitchFamily="18" charset="0"/>
              </a:rPr>
              <a:t> </a:t>
            </a:r>
            <a:r>
              <a:rPr lang="vi-VN" altLang="en-US" sz="2300" b="1" dirty="0" smtClean="0">
                <a:latin typeface="Times New Roman" panose="02020603050405020304" pitchFamily="18" charset="0"/>
                <a:cs typeface="Times New Roman" panose="02020603050405020304" pitchFamily="18" charset="0"/>
              </a:rPr>
              <a:t>biế</a:t>
            </a:r>
            <a:r>
              <a:rPr lang="en-US" altLang="en-US" sz="2300" b="1" dirty="0" smtClean="0">
                <a:latin typeface="Times New Roman" panose="02020603050405020304" pitchFamily="18" charset="0"/>
                <a:cs typeface="Times New Roman" panose="02020603050405020304" pitchFamily="18" charset="0"/>
              </a:rPr>
              <a:t>t </a:t>
            </a:r>
            <a:r>
              <a:rPr lang="vi-VN" altLang="en-US" sz="2300" b="1" dirty="0" smtClean="0">
                <a:latin typeface="Times New Roman" panose="02020603050405020304" pitchFamily="18" charset="0"/>
                <a:cs typeface="Times New Roman" panose="02020603050405020304" pitchFamily="18" charset="0"/>
              </a:rPr>
              <a:t>mấ</a:t>
            </a:r>
            <a:r>
              <a:rPr lang="en-US" altLang="en-US" sz="2300" b="1" dirty="0" smtClean="0">
                <a:latin typeface="Times New Roman" panose="02020603050405020304" pitchFamily="18" charset="0"/>
                <a:cs typeface="Times New Roman" panose="02020603050405020304" pitchFamily="18" charset="0"/>
              </a:rPr>
              <a:t>y</a:t>
            </a:r>
            <a:r>
              <a:rPr lang="en-US" altLang="en-US" sz="2300" dirty="0">
                <a:latin typeface="Times New Roman" panose="02020603050405020304" pitchFamily="18" charset="0"/>
                <a:cs typeface="Times New Roman" panose="02020603050405020304" pitchFamily="18" charset="0"/>
              </a:rPr>
              <a:t>.</a:t>
            </a:r>
          </a:p>
        </p:txBody>
      </p:sp>
      <p:sp>
        <p:nvSpPr>
          <p:cNvPr id="2356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en-US" altLang="en-US" sz="3600" b="1" dirty="0" smtClean="0">
                <a:solidFill>
                  <a:srgbClr val="CC00FF"/>
                </a:solidFill>
              </a:rPr>
              <a:t>    </a:t>
            </a:r>
            <a:r>
              <a:rPr lang="vi-VN" altLang="en-US" sz="3600" b="1" dirty="0" smtClean="0">
                <a:solidFill>
                  <a:srgbClr val="CC00FF"/>
                </a:solidFill>
                <a:latin typeface="+mj-lt"/>
              </a:rPr>
              <a:t>ÔN TẬP TIẾNG VIỆT</a:t>
            </a:r>
            <a:endParaRPr lang="en-US" altLang="en-US" sz="3600" b="1" dirty="0">
              <a:solidFill>
                <a:srgbClr val="CC00FF"/>
              </a:solidFill>
              <a:latin typeface="+mj-lt"/>
            </a:endParaRPr>
          </a:p>
        </p:txBody>
      </p:sp>
      <p:grpSp>
        <p:nvGrpSpPr>
          <p:cNvPr id="2" name="Group 33"/>
          <p:cNvGrpSpPr>
            <a:grpSpLocks/>
          </p:cNvGrpSpPr>
          <p:nvPr/>
        </p:nvGrpSpPr>
        <p:grpSpPr bwMode="auto">
          <a:xfrm>
            <a:off x="228600" y="2480255"/>
            <a:ext cx="1914525" cy="3048000"/>
            <a:chOff x="336" y="1300"/>
            <a:chExt cx="1206" cy="1920"/>
          </a:xfrm>
        </p:grpSpPr>
        <p:sp>
          <p:nvSpPr>
            <p:cNvPr id="23567" name="Line 34"/>
            <p:cNvSpPr>
              <a:spLocks noChangeShapeType="1"/>
            </p:cNvSpPr>
            <p:nvPr/>
          </p:nvSpPr>
          <p:spPr bwMode="auto">
            <a:xfrm>
              <a:off x="1008" y="2268"/>
              <a:ext cx="192" cy="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8" name="Line 35"/>
            <p:cNvSpPr>
              <a:spLocks noChangeShapeType="1"/>
            </p:cNvSpPr>
            <p:nvPr/>
          </p:nvSpPr>
          <p:spPr bwMode="auto">
            <a:xfrm flipV="1">
              <a:off x="1200" y="130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9" name="Line 36"/>
            <p:cNvSpPr>
              <a:spLocks noChangeShapeType="1"/>
            </p:cNvSpPr>
            <p:nvPr/>
          </p:nvSpPr>
          <p:spPr bwMode="auto">
            <a:xfrm>
              <a:off x="1200" y="130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3570" name="Line 37"/>
            <p:cNvSpPr>
              <a:spLocks noChangeShapeType="1"/>
            </p:cNvSpPr>
            <p:nvPr/>
          </p:nvSpPr>
          <p:spPr bwMode="auto">
            <a:xfrm>
              <a:off x="1200" y="2268"/>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3571" name="Line 38"/>
            <p:cNvSpPr>
              <a:spLocks noChangeShapeType="1"/>
            </p:cNvSpPr>
            <p:nvPr/>
          </p:nvSpPr>
          <p:spPr bwMode="auto">
            <a:xfrm flipV="1">
              <a:off x="1200" y="226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72" name="Line 39"/>
            <p:cNvSpPr>
              <a:spLocks noChangeShapeType="1"/>
            </p:cNvSpPr>
            <p:nvPr/>
          </p:nvSpPr>
          <p:spPr bwMode="auto">
            <a:xfrm>
              <a:off x="1206" y="322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4616" name="Rectangle 40"/>
            <p:cNvSpPr>
              <a:spLocks noChangeArrowheads="1"/>
            </p:cNvSpPr>
            <p:nvPr/>
          </p:nvSpPr>
          <p:spPr bwMode="auto">
            <a:xfrm>
              <a:off x="336" y="1872"/>
              <a:ext cx="672" cy="720"/>
            </a:xfrm>
            <a:prstGeom prst="rect">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wrap="none" anchor="ctr"/>
            <a:lstStyle/>
            <a:p>
              <a:pPr algn="ctr">
                <a:defRPr/>
              </a:pPr>
              <a:r>
                <a:rPr lang="vi-VN" sz="2400" b="1" dirty="0" smtClean="0">
                  <a:latin typeface="Times New Roman" panose="02020603050405020304" pitchFamily="18" charset="0"/>
                  <a:cs typeface="Times New Roman" panose="02020603050405020304" pitchFamily="18" charset="0"/>
                </a:rPr>
                <a:t>3 dạng </a:t>
              </a:r>
            </a:p>
            <a:p>
              <a:pPr algn="ctr">
                <a:defRPr/>
              </a:pPr>
              <a:r>
                <a:rPr lang="vi-VN" sz="2400" b="1" dirty="0" smtClean="0">
                  <a:latin typeface="Times New Roman" panose="02020603050405020304" pitchFamily="18" charset="0"/>
                  <a:cs typeface="Times New Roman" panose="02020603050405020304" pitchFamily="18" charset="0"/>
                </a:rPr>
                <a:t>điệp ngữ</a:t>
              </a:r>
              <a:endParaRPr lang="en-US" sz="2400" b="1" dirty="0">
                <a:latin typeface="Times New Roman" panose="02020603050405020304" pitchFamily="18" charset="0"/>
                <a:cs typeface="Times New Roman" panose="02020603050405020304" pitchFamily="18" charset="0"/>
              </a:endParaRPr>
            </a:p>
          </p:txBody>
        </p:sp>
      </p:grpSp>
      <p:sp>
        <p:nvSpPr>
          <p:cNvPr id="24617" name="Text Box 41"/>
          <p:cNvSpPr txBox="1">
            <a:spLocks noChangeArrowheads="1"/>
          </p:cNvSpPr>
          <p:nvPr/>
        </p:nvSpPr>
        <p:spPr bwMode="auto">
          <a:xfrm>
            <a:off x="2438400" y="2209800"/>
            <a:ext cx="5029200"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400" b="1"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400" b="1" dirty="0" smtClean="0">
                <a:latin typeface="Times New Roman" panose="02020603050405020304" pitchFamily="18" charset="0"/>
                <a:cs typeface="Times New Roman" panose="02020603050405020304" pitchFamily="18" charset="0"/>
                <a:sym typeface="Wingdings" panose="05000000000000000000" pitchFamily="2" charset="2"/>
              </a:rPr>
              <a:t>Điệ</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p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ngữ cá</a:t>
            </a:r>
            <a:r>
              <a:rPr lang="en-US" altLang="en-US" sz="2300" b="1" dirty="0" err="1" smtClean="0">
                <a:latin typeface="Times New Roman" panose="02020603050405020304" pitchFamily="18" charset="0"/>
                <a:cs typeface="Times New Roman" panose="02020603050405020304" pitchFamily="18" charset="0"/>
                <a:sym typeface="Wingdings" panose="05000000000000000000" pitchFamily="2" charset="2"/>
              </a:rPr>
              <a:t>ch</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quã</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ng</a:t>
            </a:r>
            <a:endParaRPr lang="en-US" altLang="en-US" sz="2300" b="1"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50000"/>
              </a:spcBef>
            </a:pPr>
            <a:r>
              <a:rPr lang="en-US" altLang="en-US" sz="2300" b="1" dirty="0">
                <a:latin typeface="Times New Roman" panose="02020603050405020304" pitchFamily="18" charset="0"/>
                <a:cs typeface="Times New Roman" panose="02020603050405020304" pitchFamily="18" charset="0"/>
                <a:sym typeface="Wingdings" panose="05000000000000000000" pitchFamily="2" charset="2"/>
              </a:rPr>
              <a:t>VD: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Tră</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ng </a:t>
            </a:r>
            <a:r>
              <a:rPr lang="vi-VN" altLang="en-US" sz="2300" b="1" dirty="0" smtClean="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lồ</a:t>
            </a:r>
            <a:r>
              <a:rPr lang="en-US" altLang="en-US" sz="2300" b="1" dirty="0" smtClean="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cổ</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thụ</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2300" b="1" dirty="0" smtClean="0">
                <a:latin typeface="Times New Roman" panose="02020603050405020304" pitchFamily="18" charset="0"/>
                <a:cs typeface="Times New Roman" panose="02020603050405020304" pitchFamily="18" charset="0"/>
                <a:sym typeface="Wingdings" panose="05000000000000000000" pitchFamily="2" charset="2"/>
              </a:rPr>
              <a:t>bó</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ng </a:t>
            </a:r>
            <a:r>
              <a:rPr lang="vi-VN" altLang="en-US" sz="2300" b="1" dirty="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l</a:t>
            </a:r>
            <a:r>
              <a:rPr lang="vi-VN" altLang="en-US" sz="2300" b="1" dirty="0" smtClean="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ồ</a:t>
            </a:r>
            <a:r>
              <a:rPr lang="en-US" altLang="en-US" sz="2300" b="1" dirty="0" smtClean="0">
                <a:solidFill>
                  <a:srgbClr val="FF0066"/>
                </a:solidFill>
                <a:latin typeface="Times New Roman" panose="02020603050405020304" pitchFamily="18" charset="0"/>
                <a:cs typeface="Times New Roman" panose="02020603050405020304" pitchFamily="18" charset="0"/>
                <a:sym typeface="Wingdings" panose="05000000000000000000" pitchFamily="2" charset="2"/>
              </a:rPr>
              <a:t>ng</a:t>
            </a:r>
            <a:r>
              <a:rPr lang="en-US" altLang="en-US" sz="230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2300" b="1" dirty="0" err="1">
                <a:latin typeface="Times New Roman" panose="02020603050405020304" pitchFamily="18" charset="0"/>
                <a:cs typeface="Times New Roman" panose="02020603050405020304" pitchFamily="18" charset="0"/>
                <a:sym typeface="Wingdings" panose="05000000000000000000" pitchFamily="2" charset="2"/>
              </a:rPr>
              <a:t>hoa</a:t>
            </a:r>
            <a:endParaRPr lang="en-US" altLang="en-US" sz="2300" b="1"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4618" name="Text Box 42"/>
          <p:cNvSpPr txBox="1">
            <a:spLocks noChangeArrowheads="1"/>
          </p:cNvSpPr>
          <p:nvPr/>
        </p:nvSpPr>
        <p:spPr bwMode="auto">
          <a:xfrm>
            <a:off x="2362200" y="5257800"/>
            <a:ext cx="5486400" cy="125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Arial" panose="020B0604020202020204" pitchFamily="34" charset="0"/>
              </a:rPr>
              <a:t> </a:t>
            </a:r>
            <a:r>
              <a:rPr lang="vi-VN" altLang="en-US" sz="2300" b="1" dirty="0" smtClean="0">
                <a:latin typeface="Times New Roman" panose="02020603050405020304" pitchFamily="18" charset="0"/>
                <a:cs typeface="Times New Roman" panose="02020603050405020304" pitchFamily="18" charset="0"/>
              </a:rPr>
              <a:t>Đ</a:t>
            </a:r>
            <a:r>
              <a:rPr lang="vi-VN" altLang="en-US" sz="2200" b="1" dirty="0" smtClean="0">
                <a:latin typeface="Times New Roman" panose="02020603050405020304" pitchFamily="18" charset="0"/>
                <a:cs typeface="Times New Roman" panose="02020603050405020304" pitchFamily="18" charset="0"/>
              </a:rPr>
              <a:t>iệ</a:t>
            </a:r>
            <a:r>
              <a:rPr lang="en-US" altLang="en-US" sz="2200" b="1" dirty="0" smtClean="0">
                <a:latin typeface="Times New Roman" panose="02020603050405020304" pitchFamily="18" charset="0"/>
                <a:cs typeface="Times New Roman" panose="02020603050405020304" pitchFamily="18" charset="0"/>
              </a:rPr>
              <a:t>p </a:t>
            </a:r>
            <a:r>
              <a:rPr lang="vi-VN" altLang="en-US" sz="2200" b="1" dirty="0" smtClean="0">
                <a:latin typeface="Times New Roman" panose="02020603050405020304" pitchFamily="18" charset="0"/>
                <a:cs typeface="Times New Roman" panose="02020603050405020304" pitchFamily="18" charset="0"/>
              </a:rPr>
              <a:t>ngữ</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chuyể</a:t>
            </a:r>
            <a:r>
              <a:rPr lang="en-US" altLang="en-US" sz="2200" b="1" dirty="0" smtClean="0">
                <a:latin typeface="Times New Roman" panose="02020603050405020304" pitchFamily="18" charset="0"/>
                <a:cs typeface="Times New Roman" panose="02020603050405020304" pitchFamily="18" charset="0"/>
              </a:rPr>
              <a:t>n </a:t>
            </a:r>
            <a:r>
              <a:rPr lang="vi-VN" altLang="en-US" sz="2200" b="1" dirty="0" smtClean="0">
                <a:latin typeface="Times New Roman" panose="02020603050405020304" pitchFamily="18" charset="0"/>
                <a:cs typeface="Times New Roman" panose="02020603050405020304" pitchFamily="18" charset="0"/>
              </a:rPr>
              <a:t>tiế</a:t>
            </a:r>
            <a:r>
              <a:rPr lang="en-US" altLang="en-US" sz="2200" b="1" dirty="0" smtClean="0">
                <a:latin typeface="Times New Roman" panose="02020603050405020304" pitchFamily="18" charset="0"/>
                <a:cs typeface="Times New Roman" panose="02020603050405020304" pitchFamily="18" charset="0"/>
              </a:rPr>
              <a:t>p </a:t>
            </a:r>
            <a:endParaRPr lang="en-US" altLang="en-US" sz="2200" b="1" dirty="0">
              <a:latin typeface="Times New Roman" panose="02020603050405020304" pitchFamily="18" charset="0"/>
              <a:cs typeface="Times New Roman" panose="02020603050405020304" pitchFamily="18" charset="0"/>
            </a:endParaRPr>
          </a:p>
          <a:p>
            <a:pPr eaLnBrk="1" hangingPunct="1">
              <a:lnSpc>
                <a:spcPct val="70000"/>
              </a:lnSpc>
              <a:spcBef>
                <a:spcPct val="50000"/>
              </a:spcBef>
            </a:pPr>
            <a:r>
              <a:rPr lang="en-US" altLang="en-US" sz="2200" b="1" dirty="0"/>
              <a:t>VD: </a:t>
            </a:r>
            <a:r>
              <a:rPr lang="vi-VN" altLang="en-US" sz="2200" b="1" dirty="0" smtClean="0">
                <a:latin typeface="Times New Roman" panose="02020603050405020304" pitchFamily="18" charset="0"/>
                <a:cs typeface="Times New Roman" panose="02020603050405020304" pitchFamily="18" charset="0"/>
              </a:rPr>
              <a:t>Cả</a:t>
            </a:r>
            <a:r>
              <a:rPr lang="en-US" altLang="en-US" sz="2200" b="1" dirty="0" err="1" smtClean="0">
                <a:latin typeface="Times New Roman" panose="02020603050405020304" pitchFamily="18" charset="0"/>
                <a:cs typeface="Times New Roman" panose="02020603050405020304" pitchFamily="18" charset="0"/>
              </a:rPr>
              <a:t>nh</a:t>
            </a:r>
            <a:r>
              <a:rPr lang="en-US" altLang="en-US" sz="2200" b="1" dirty="0" smtClean="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khuya</a:t>
            </a:r>
            <a:r>
              <a:rPr lang="en-US" altLang="en-US" sz="2200" b="1" dirty="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như</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vẽ</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Ngư</a:t>
            </a:r>
            <a:r>
              <a:rPr lang="en-US" altLang="en-US" sz="2200" b="1" dirty="0" smtClean="0">
                <a:latin typeface="Times New Roman" panose="02020603050405020304" pitchFamily="18" charset="0"/>
                <a:cs typeface="Times New Roman" panose="02020603050405020304" pitchFamily="18" charset="0"/>
              </a:rPr>
              <a:t>­</a:t>
            </a:r>
            <a:r>
              <a:rPr lang="vi-VN" altLang="en-US" sz="2200" b="1" dirty="0">
                <a:latin typeface="Times New Roman" panose="02020603050405020304" pitchFamily="18" charset="0"/>
                <a:cs typeface="Times New Roman" panose="02020603050405020304" pitchFamily="18" charset="0"/>
              </a:rPr>
              <a:t>ờ</a:t>
            </a:r>
            <a:r>
              <a:rPr lang="en-US" altLang="en-US" sz="2200" b="1" dirty="0" err="1" smtClean="0">
                <a:latin typeface="Times New Roman" panose="02020603050405020304" pitchFamily="18" charset="0"/>
                <a:cs typeface="Times New Roman" panose="02020603050405020304" pitchFamily="18" charset="0"/>
              </a:rPr>
              <a:t>i</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solidFill>
                  <a:srgbClr val="FF3399"/>
                </a:solidFill>
                <a:latin typeface="Times New Roman" panose="02020603050405020304" pitchFamily="18" charset="0"/>
                <a:cs typeface="Times New Roman" panose="02020603050405020304" pitchFamily="18" charset="0"/>
              </a:rPr>
              <a:t>chư</a:t>
            </a:r>
            <a:r>
              <a:rPr lang="en-US" altLang="en-US" sz="2200" b="1" dirty="0" smtClean="0">
                <a:solidFill>
                  <a:srgbClr val="FF3399"/>
                </a:solidFill>
                <a:latin typeface="Times New Roman" panose="02020603050405020304" pitchFamily="18" charset="0"/>
                <a:cs typeface="Times New Roman" panose="02020603050405020304" pitchFamily="18" charset="0"/>
              </a:rPr>
              <a:t>­a </a:t>
            </a:r>
            <a:r>
              <a:rPr lang="vi-VN" altLang="en-US" sz="2200" b="1" dirty="0" smtClean="0">
                <a:solidFill>
                  <a:srgbClr val="FF3399"/>
                </a:solidFill>
                <a:latin typeface="Times New Roman" panose="02020603050405020304" pitchFamily="18" charset="0"/>
                <a:cs typeface="Times New Roman" panose="02020603050405020304" pitchFamily="18" charset="0"/>
              </a:rPr>
              <a:t>ngủ</a:t>
            </a:r>
            <a:endParaRPr lang="en-US" altLang="en-US" sz="2200" b="1" dirty="0">
              <a:solidFill>
                <a:srgbClr val="FF3399"/>
              </a:solidFill>
              <a:latin typeface="Times New Roman" panose="02020603050405020304" pitchFamily="18" charset="0"/>
              <a:cs typeface="Times New Roman" panose="02020603050405020304" pitchFamily="18" charset="0"/>
            </a:endParaRPr>
          </a:p>
          <a:p>
            <a:pPr eaLnBrk="1" hangingPunct="1">
              <a:lnSpc>
                <a:spcPct val="70000"/>
              </a:lnSpc>
              <a:spcBef>
                <a:spcPct val="50000"/>
              </a:spcBef>
            </a:pPr>
            <a:r>
              <a:rPr lang="en-US" altLang="en-US" sz="2200" b="1" dirty="0">
                <a:latin typeface="Times New Roman" panose="02020603050405020304" pitchFamily="18" charset="0"/>
                <a:cs typeface="Times New Roman" panose="02020603050405020304" pitchFamily="18" charset="0"/>
              </a:rPr>
              <a:t>        </a:t>
            </a:r>
            <a:r>
              <a:rPr lang="en-US" altLang="en-US" sz="2200" b="1" dirty="0" err="1" smtClean="0">
                <a:solidFill>
                  <a:srgbClr val="FF3399"/>
                </a:solidFill>
                <a:latin typeface="Times New Roman" panose="02020603050405020304" pitchFamily="18" charset="0"/>
                <a:cs typeface="Times New Roman" panose="02020603050405020304" pitchFamily="18" charset="0"/>
              </a:rPr>
              <a:t>Ch­</a:t>
            </a:r>
            <a:r>
              <a:rPr lang="vi-VN" altLang="en-US" sz="2200" b="1" dirty="0" smtClean="0">
                <a:solidFill>
                  <a:srgbClr val="FF3399"/>
                </a:solidFill>
                <a:latin typeface="Times New Roman" panose="02020603050405020304" pitchFamily="18" charset="0"/>
                <a:cs typeface="Times New Roman" panose="02020603050405020304" pitchFamily="18" charset="0"/>
              </a:rPr>
              <a:t>ư</a:t>
            </a:r>
            <a:r>
              <a:rPr lang="en-US" altLang="en-US" sz="2200" b="1" dirty="0" smtClean="0">
                <a:solidFill>
                  <a:srgbClr val="FF3399"/>
                </a:solidFill>
                <a:latin typeface="Times New Roman" panose="02020603050405020304" pitchFamily="18" charset="0"/>
                <a:cs typeface="Times New Roman" panose="02020603050405020304" pitchFamily="18" charset="0"/>
              </a:rPr>
              <a:t>a  </a:t>
            </a:r>
            <a:r>
              <a:rPr lang="vi-VN" altLang="en-US" sz="2200" b="1" dirty="0" smtClean="0">
                <a:solidFill>
                  <a:srgbClr val="FF3399"/>
                </a:solidFill>
                <a:latin typeface="Times New Roman" panose="02020603050405020304" pitchFamily="18" charset="0"/>
                <a:cs typeface="Times New Roman" panose="02020603050405020304" pitchFamily="18" charset="0"/>
              </a:rPr>
              <a:t>ngủ</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vì</a:t>
            </a:r>
            <a:r>
              <a:rPr lang="en-US" altLang="en-US" sz="2200" b="1" dirty="0" smtClean="0">
                <a:latin typeface="Times New Roman" panose="02020603050405020304" pitchFamily="18" charset="0"/>
                <a:cs typeface="Times New Roman" panose="02020603050405020304" pitchFamily="18" charset="0"/>
              </a:rPr>
              <a:t>  </a:t>
            </a:r>
            <a:r>
              <a:rPr lang="en-US" altLang="en-US" sz="2200" b="1" dirty="0">
                <a:latin typeface="Times New Roman" panose="02020603050405020304" pitchFamily="18" charset="0"/>
                <a:cs typeface="Times New Roman" panose="02020603050405020304" pitchFamily="18" charset="0"/>
              </a:rPr>
              <a:t>lo  </a:t>
            </a:r>
            <a:r>
              <a:rPr lang="vi-VN" altLang="en-US" sz="2200" b="1" dirty="0" smtClean="0">
                <a:latin typeface="Times New Roman" panose="02020603050405020304" pitchFamily="18" charset="0"/>
                <a:cs typeface="Times New Roman" panose="02020603050405020304" pitchFamily="18" charset="0"/>
              </a:rPr>
              <a:t>nỗ</a:t>
            </a:r>
            <a:r>
              <a:rPr lang="en-US" altLang="en-US" sz="2200" b="1" dirty="0" err="1" smtClean="0">
                <a:latin typeface="Times New Roman" panose="02020603050405020304" pitchFamily="18" charset="0"/>
                <a:cs typeface="Times New Roman" panose="02020603050405020304" pitchFamily="18" charset="0"/>
              </a:rPr>
              <a:t>i</a:t>
            </a:r>
            <a:r>
              <a:rPr lang="en-US" altLang="en-US" sz="2200" b="1" dirty="0" smtClean="0">
                <a:latin typeface="Times New Roman" panose="02020603050405020304" pitchFamily="18" charset="0"/>
                <a:cs typeface="Times New Roman" panose="02020603050405020304" pitchFamily="18" charset="0"/>
              </a:rPr>
              <a:t>  </a:t>
            </a:r>
            <a:r>
              <a:rPr lang="vi-VN" altLang="en-US" sz="2200" b="1" dirty="0" smtClean="0">
                <a:latin typeface="Times New Roman" panose="02020603050405020304" pitchFamily="18" charset="0"/>
                <a:cs typeface="Times New Roman" panose="02020603050405020304" pitchFamily="18" charset="0"/>
              </a:rPr>
              <a:t>nư</a:t>
            </a:r>
            <a:r>
              <a:rPr lang="en-US" altLang="en-US" sz="2200" b="1" dirty="0" smtClean="0">
                <a:latin typeface="Times New Roman" panose="02020603050405020304" pitchFamily="18" charset="0"/>
                <a:cs typeface="Times New Roman" panose="02020603050405020304" pitchFamily="18" charset="0"/>
              </a:rPr>
              <a:t>­</a:t>
            </a:r>
            <a:r>
              <a:rPr lang="vi-VN" altLang="en-US" sz="2200" b="1" dirty="0">
                <a:latin typeface="Times New Roman" panose="02020603050405020304" pitchFamily="18" charset="0"/>
                <a:cs typeface="Times New Roman" panose="02020603050405020304" pitchFamily="18" charset="0"/>
              </a:rPr>
              <a:t>ớ</a:t>
            </a:r>
            <a:r>
              <a:rPr lang="en-US" altLang="en-US" sz="2200" b="1" dirty="0" smtClean="0">
                <a:latin typeface="Times New Roman" panose="02020603050405020304" pitchFamily="18" charset="0"/>
                <a:cs typeface="Times New Roman" panose="02020603050405020304" pitchFamily="18" charset="0"/>
              </a:rPr>
              <a:t>c  </a:t>
            </a:r>
            <a:r>
              <a:rPr lang="vi-VN" altLang="en-US" sz="2200" b="1" dirty="0" smtClean="0">
                <a:latin typeface="Times New Roman" panose="02020603050405020304" pitchFamily="18" charset="0"/>
                <a:cs typeface="Times New Roman" panose="02020603050405020304" pitchFamily="18" charset="0"/>
              </a:rPr>
              <a:t>nhà</a:t>
            </a:r>
            <a:r>
              <a:rPr lang="en-US" altLang="en-US" sz="2200" b="1" dirty="0" smtClean="0">
                <a:latin typeface="Times New Roman" panose="02020603050405020304" pitchFamily="18" charset="0"/>
                <a:cs typeface="Times New Roman" panose="02020603050405020304" pitchFamily="18" charset="0"/>
              </a:rPr>
              <a:t>.</a:t>
            </a:r>
            <a:endParaRPr lang="en-US" altLang="en-US" sz="2200" b="1" dirty="0">
              <a:latin typeface="Times New Roman" panose="02020603050405020304" pitchFamily="18" charset="0"/>
              <a:cs typeface="Times New Roman" panose="02020603050405020304" pitchFamily="18" charset="0"/>
            </a:endParaRPr>
          </a:p>
        </p:txBody>
      </p:sp>
      <p:sp>
        <p:nvSpPr>
          <p:cNvPr id="22" name="AutoShape 51"/>
          <p:cNvSpPr>
            <a:spLocks noChangeArrowheads="1"/>
          </p:cNvSpPr>
          <p:nvPr/>
        </p:nvSpPr>
        <p:spPr bwMode="auto">
          <a:xfrm>
            <a:off x="326235" y="549982"/>
            <a:ext cx="1807366"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ĐIỆP NGỮ</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Tree>
    <p:extLst>
      <p:ext uri="{BB962C8B-B14F-4D97-AF65-F5344CB8AC3E}">
        <p14:creationId xmlns:p14="http://schemas.microsoft.com/office/powerpoint/2010/main" val="4596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92"/>
                                        </p:tgtEl>
                                        <p:attrNameLst>
                                          <p:attrName>style.visibility</p:attrName>
                                        </p:attrNameLst>
                                      </p:cBhvr>
                                      <p:to>
                                        <p:strVal val="visible"/>
                                      </p:to>
                                    </p:set>
                                    <p:animEffect transition="in" filter="dissolve">
                                      <p:cBhvr>
                                        <p:cTn id="7" dur="500"/>
                                        <p:tgtEl>
                                          <p:spTgt spid="24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617"/>
                                        </p:tgtEl>
                                        <p:attrNameLst>
                                          <p:attrName>style.visibility</p:attrName>
                                        </p:attrNameLst>
                                      </p:cBhvr>
                                      <p:to>
                                        <p:strVal val="visible"/>
                                      </p:to>
                                    </p:set>
                                    <p:animEffect transition="in" filter="dissolve">
                                      <p:cBhvr>
                                        <p:cTn id="17" dur="500"/>
                                        <p:tgtEl>
                                          <p:spTgt spid="246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24597"/>
                                        </p:tgtEl>
                                        <p:attrNameLst>
                                          <p:attrName>style.visibility</p:attrName>
                                        </p:attrNameLst>
                                      </p:cBhvr>
                                      <p:to>
                                        <p:strVal val="visible"/>
                                      </p:to>
                                    </p:set>
                                    <p:anim calcmode="lin" valueType="num">
                                      <p:cBhvr>
                                        <p:cTn id="22" dur="500" fill="hold"/>
                                        <p:tgtEl>
                                          <p:spTgt spid="24597"/>
                                        </p:tgtEl>
                                        <p:attrNameLst>
                                          <p:attrName>ppt_w</p:attrName>
                                        </p:attrNameLst>
                                      </p:cBhvr>
                                      <p:tavLst>
                                        <p:tav tm="0">
                                          <p:val>
                                            <p:fltVal val="0"/>
                                          </p:val>
                                        </p:tav>
                                        <p:tav tm="100000">
                                          <p:val>
                                            <p:strVal val="#ppt_w"/>
                                          </p:val>
                                        </p:tav>
                                      </p:tavLst>
                                    </p:anim>
                                    <p:anim calcmode="lin" valueType="num">
                                      <p:cBhvr>
                                        <p:cTn id="23" dur="500" fill="hold"/>
                                        <p:tgtEl>
                                          <p:spTgt spid="2459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4618"/>
                                        </p:tgtEl>
                                        <p:attrNameLst>
                                          <p:attrName>style.visibility</p:attrName>
                                        </p:attrNameLst>
                                      </p:cBhvr>
                                      <p:to>
                                        <p:strVal val="visible"/>
                                      </p:to>
                                    </p:set>
                                    <p:animScale>
                                      <p:cBhvr>
                                        <p:cTn id="28" dur="1000" decel="50000" fill="hold">
                                          <p:stCondLst>
                                            <p:cond delay="0"/>
                                          </p:stCondLst>
                                        </p:cTn>
                                        <p:tgtEl>
                                          <p:spTgt spid="246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4618"/>
                                        </p:tgtEl>
                                        <p:attrNameLst>
                                          <p:attrName>ppt_x</p:attrName>
                                          <p:attrName>ppt_y</p:attrName>
                                        </p:attrNameLst>
                                      </p:cBhvr>
                                    </p:animMotion>
                                    <p:animEffect transition="in" filter="fade">
                                      <p:cBhvr>
                                        <p:cTn id="30" dur="1000"/>
                                        <p:tgtEl>
                                          <p:spTgt spid="24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2" grpId="0"/>
      <p:bldP spid="24597" grpId="0"/>
      <p:bldP spid="24617" grpId="0"/>
      <p:bldP spid="246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24597" name="Text Box 21"/>
          <p:cNvSpPr txBox="1">
            <a:spLocks noChangeArrowheads="1"/>
          </p:cNvSpPr>
          <p:nvPr/>
        </p:nvSpPr>
        <p:spPr bwMode="auto">
          <a:xfrm>
            <a:off x="2514599" y="3352800"/>
            <a:ext cx="6410460" cy="8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80000"/>
              </a:lnSpc>
              <a:spcBef>
                <a:spcPct val="50000"/>
              </a:spcBef>
            </a:pPr>
            <a:endParaRPr lang="en-US" altLang="en-US" sz="2300" dirty="0"/>
          </a:p>
          <a:p>
            <a:pPr eaLnBrk="1" hangingPunct="1">
              <a:lnSpc>
                <a:spcPct val="70000"/>
              </a:lnSpc>
              <a:spcBef>
                <a:spcPct val="50000"/>
              </a:spcBef>
            </a:pPr>
            <a:r>
              <a:rPr lang="vi-VN" altLang="en-US" sz="2300" b="1" dirty="0" smtClean="0">
                <a:latin typeface="Times New Roman" panose="02020603050405020304" pitchFamily="18" charset="0"/>
                <a:cs typeface="Times New Roman" panose="02020603050405020304" pitchFamily="18" charset="0"/>
              </a:rPr>
              <a:t>Dùng cách điệp âm</a:t>
            </a:r>
            <a:endParaRPr lang="en-US" altLang="en-US" sz="2300" b="1" dirty="0">
              <a:latin typeface="Times New Roman" panose="02020603050405020304" pitchFamily="18" charset="0"/>
              <a:cs typeface="Times New Roman" panose="02020603050405020304" pitchFamily="18" charset="0"/>
            </a:endParaRPr>
          </a:p>
        </p:txBody>
      </p:sp>
      <p:sp>
        <p:nvSpPr>
          <p:cNvPr id="2356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mj-lt"/>
              </a:rPr>
              <a:t>     ÔN TẬP TIẾNG VIỆT</a:t>
            </a:r>
            <a:endParaRPr lang="en-US" altLang="en-US" sz="3600" b="1" dirty="0">
              <a:solidFill>
                <a:srgbClr val="CC00FF"/>
              </a:solidFill>
              <a:latin typeface="+mj-lt"/>
            </a:endParaRPr>
          </a:p>
        </p:txBody>
      </p:sp>
      <p:grpSp>
        <p:nvGrpSpPr>
          <p:cNvPr id="2" name="Group 33"/>
          <p:cNvGrpSpPr>
            <a:grpSpLocks/>
          </p:cNvGrpSpPr>
          <p:nvPr/>
        </p:nvGrpSpPr>
        <p:grpSpPr bwMode="auto">
          <a:xfrm>
            <a:off x="228600" y="2438400"/>
            <a:ext cx="1914525" cy="3048000"/>
            <a:chOff x="336" y="1300"/>
            <a:chExt cx="1206" cy="1920"/>
          </a:xfrm>
        </p:grpSpPr>
        <p:sp>
          <p:nvSpPr>
            <p:cNvPr id="23567" name="Line 34"/>
            <p:cNvSpPr>
              <a:spLocks noChangeShapeType="1"/>
            </p:cNvSpPr>
            <p:nvPr/>
          </p:nvSpPr>
          <p:spPr bwMode="auto">
            <a:xfrm>
              <a:off x="1008" y="2268"/>
              <a:ext cx="192" cy="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8" name="Line 35"/>
            <p:cNvSpPr>
              <a:spLocks noChangeShapeType="1"/>
            </p:cNvSpPr>
            <p:nvPr/>
          </p:nvSpPr>
          <p:spPr bwMode="auto">
            <a:xfrm flipV="1">
              <a:off x="1200" y="130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69" name="Line 36"/>
            <p:cNvSpPr>
              <a:spLocks noChangeShapeType="1"/>
            </p:cNvSpPr>
            <p:nvPr/>
          </p:nvSpPr>
          <p:spPr bwMode="auto">
            <a:xfrm>
              <a:off x="1200" y="130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3570" name="Line 37"/>
            <p:cNvSpPr>
              <a:spLocks noChangeShapeType="1"/>
            </p:cNvSpPr>
            <p:nvPr/>
          </p:nvSpPr>
          <p:spPr bwMode="auto">
            <a:xfrm>
              <a:off x="1200" y="2268"/>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3571" name="Line 38"/>
            <p:cNvSpPr>
              <a:spLocks noChangeShapeType="1"/>
            </p:cNvSpPr>
            <p:nvPr/>
          </p:nvSpPr>
          <p:spPr bwMode="auto">
            <a:xfrm flipV="1">
              <a:off x="1200" y="226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72" name="Line 39"/>
            <p:cNvSpPr>
              <a:spLocks noChangeShapeType="1"/>
            </p:cNvSpPr>
            <p:nvPr/>
          </p:nvSpPr>
          <p:spPr bwMode="auto">
            <a:xfrm>
              <a:off x="1206" y="322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4616" name="Rectangle 40"/>
            <p:cNvSpPr>
              <a:spLocks noChangeArrowheads="1"/>
            </p:cNvSpPr>
            <p:nvPr/>
          </p:nvSpPr>
          <p:spPr bwMode="auto">
            <a:xfrm>
              <a:off x="336" y="1872"/>
              <a:ext cx="672" cy="720"/>
            </a:xfrm>
            <a:prstGeom prst="rect">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wrap="none" anchor="ctr"/>
            <a:lstStyle/>
            <a:p>
              <a:pPr algn="ctr">
                <a:defRPr/>
              </a:pPr>
              <a:r>
                <a:rPr lang="vi-VN" sz="2400" b="1" dirty="0" smtClean="0">
                  <a:latin typeface="Times New Roman" panose="02020603050405020304" pitchFamily="18" charset="0"/>
                  <a:cs typeface="Times New Roman" panose="02020603050405020304" pitchFamily="18" charset="0"/>
                </a:rPr>
                <a:t>Các </a:t>
              </a:r>
            </a:p>
            <a:p>
              <a:pPr algn="ctr">
                <a:defRPr/>
              </a:pPr>
              <a:r>
                <a:rPr lang="vi-VN" sz="2400" b="1" dirty="0" smtClean="0">
                  <a:latin typeface="Times New Roman" panose="02020603050405020304" pitchFamily="18" charset="0"/>
                  <a:cs typeface="Times New Roman" panose="02020603050405020304" pitchFamily="18" charset="0"/>
                </a:rPr>
                <a:t>dạng</a:t>
              </a:r>
            </a:p>
          </p:txBody>
        </p:sp>
      </p:grpSp>
      <p:sp>
        <p:nvSpPr>
          <p:cNvPr id="24617" name="Text Box 41"/>
          <p:cNvSpPr txBox="1">
            <a:spLocks noChangeArrowheads="1"/>
          </p:cNvSpPr>
          <p:nvPr/>
        </p:nvSpPr>
        <p:spPr bwMode="auto">
          <a:xfrm>
            <a:off x="2438400" y="2209800"/>
            <a:ext cx="5029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Arial" panose="020B0604020202020204" pitchFamily="34" charset="0"/>
                <a:sym typeface="Wingdings" panose="05000000000000000000" pitchFamily="2" charset="2"/>
              </a:rPr>
              <a:t> </a:t>
            </a:r>
            <a:r>
              <a:rPr lang="vi-VN" altLang="en-US" sz="2300" b="1" dirty="0" smtClean="0">
                <a:latin typeface="+mj-lt"/>
                <a:sym typeface="Wingdings" panose="05000000000000000000" pitchFamily="2" charset="2"/>
              </a:rPr>
              <a:t>Dùng từ đồng âm</a:t>
            </a:r>
            <a:endParaRPr lang="en-US" altLang="en-US" sz="2300" b="1" dirty="0">
              <a:latin typeface="+mj-lt"/>
              <a:sym typeface="Wingdings" panose="05000000000000000000" pitchFamily="2" charset="2"/>
            </a:endParaRPr>
          </a:p>
        </p:txBody>
      </p:sp>
      <p:sp>
        <p:nvSpPr>
          <p:cNvPr id="24618" name="Text Box 42"/>
          <p:cNvSpPr txBox="1">
            <a:spLocks noChangeArrowheads="1"/>
          </p:cNvSpPr>
          <p:nvPr/>
        </p:nvSpPr>
        <p:spPr bwMode="auto">
          <a:xfrm>
            <a:off x="2362199" y="5257800"/>
            <a:ext cx="6437313"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Arial" panose="020B0604020202020204" pitchFamily="34" charset="0"/>
              </a:rPr>
              <a:t> </a:t>
            </a:r>
            <a:r>
              <a:rPr lang="vi-VN" altLang="en-US" sz="2200" b="1" dirty="0" smtClean="0">
                <a:latin typeface="Times New Roman" panose="02020603050405020304" pitchFamily="18" charset="0"/>
                <a:cs typeface="Times New Roman" panose="02020603050405020304" pitchFamily="18" charset="0"/>
              </a:rPr>
              <a:t>Dùng từ ngữ trái nghĩa, đồng nghĩa, gần nghĩa</a:t>
            </a:r>
            <a:r>
              <a:rPr lang="en-US" altLang="en-US" sz="2200" b="1" dirty="0" smtClean="0">
                <a:latin typeface="Times New Roman" panose="02020603050405020304" pitchFamily="18" charset="0"/>
                <a:cs typeface="Times New Roman" panose="02020603050405020304" pitchFamily="18" charset="0"/>
              </a:rPr>
              <a:t> </a:t>
            </a:r>
            <a:endParaRPr lang="en-US" altLang="en-US" sz="2200" b="1" dirty="0">
              <a:latin typeface="Times New Roman" panose="02020603050405020304" pitchFamily="18" charset="0"/>
              <a:cs typeface="Times New Roman" panose="02020603050405020304" pitchFamily="18" charset="0"/>
            </a:endParaRPr>
          </a:p>
          <a:p>
            <a:pPr eaLnBrk="1" hangingPunct="1">
              <a:lnSpc>
                <a:spcPct val="70000"/>
              </a:lnSpc>
              <a:spcBef>
                <a:spcPct val="50000"/>
              </a:spcBef>
            </a:pPr>
            <a:endParaRPr lang="en-US" altLang="en-US" sz="2200" b="1" dirty="0">
              <a:latin typeface="Times New Roman" panose="02020603050405020304" pitchFamily="18" charset="0"/>
              <a:cs typeface="Times New Roman" panose="02020603050405020304" pitchFamily="18" charset="0"/>
            </a:endParaRPr>
          </a:p>
        </p:txBody>
      </p:sp>
      <p:sp>
        <p:nvSpPr>
          <p:cNvPr id="22" name="AutoShape 51"/>
          <p:cNvSpPr>
            <a:spLocks noChangeArrowheads="1"/>
          </p:cNvSpPr>
          <p:nvPr/>
        </p:nvSpPr>
        <p:spPr bwMode="auto">
          <a:xfrm>
            <a:off x="554833" y="421544"/>
            <a:ext cx="1807366" cy="342900"/>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CHƠI CHỮ</a:t>
            </a:r>
            <a:endParaRPr lang="en-US" sz="20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sp>
        <p:nvSpPr>
          <p:cNvPr id="23" name="Text Box 30"/>
          <p:cNvSpPr txBox="1">
            <a:spLocks noChangeArrowheads="1"/>
          </p:cNvSpPr>
          <p:nvPr/>
        </p:nvSpPr>
        <p:spPr bwMode="auto">
          <a:xfrm>
            <a:off x="646113" y="1143482"/>
            <a:ext cx="8153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1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Chơi</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chữ</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lợi</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dụng</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đặc</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sắc</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âm</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ngữ</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để</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tạo</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sắc</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thái</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dí</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dỏm</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hài</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hước</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làm</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câu</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văn</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hấp</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dẫn</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thú</a:t>
            </a:r>
            <a:r>
              <a:rPr lang="en-US" altLang="en-US" sz="21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100" b="1" dirty="0" err="1">
                <a:latin typeface="Times New Roman" panose="02020603050405020304" pitchFamily="18" charset="0"/>
                <a:cs typeface="Times New Roman" panose="02020603050405020304" pitchFamily="18" charset="0"/>
                <a:sym typeface="Wingdings" panose="05000000000000000000" pitchFamily="2" charset="2"/>
              </a:rPr>
              <a:t>vị</a:t>
            </a:r>
            <a:r>
              <a:rPr lang="en-US" altLang="en-US" sz="2100" dirty="0">
                <a:latin typeface="Times New Roman" panose="02020603050405020304" pitchFamily="18" charset="0"/>
                <a:cs typeface="Times New Roman" panose="02020603050405020304" pitchFamily="18" charset="0"/>
                <a:sym typeface="Wingdings" panose="05000000000000000000" pitchFamily="2" charset="2"/>
              </a:rPr>
              <a:t>. </a:t>
            </a:r>
          </a:p>
        </p:txBody>
      </p:sp>
      <p:cxnSp>
        <p:nvCxnSpPr>
          <p:cNvPr id="4" name="Straight Arrow Connector 3"/>
          <p:cNvCxnSpPr/>
          <p:nvPr/>
        </p:nvCxnSpPr>
        <p:spPr>
          <a:xfrm>
            <a:off x="1142999" y="3987801"/>
            <a:ext cx="914401" cy="802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90601" y="3319971"/>
            <a:ext cx="1142999" cy="779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 Box 41"/>
          <p:cNvSpPr txBox="1">
            <a:spLocks noChangeArrowheads="1"/>
          </p:cNvSpPr>
          <p:nvPr/>
        </p:nvSpPr>
        <p:spPr bwMode="auto">
          <a:xfrm>
            <a:off x="2395471" y="2834199"/>
            <a:ext cx="5029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en-US" altLang="en-US" sz="2000" dirty="0">
                <a:latin typeface="Arial" panose="020B0604020202020204" pitchFamily="34" charset="0"/>
                <a:sym typeface="Wingdings" panose="05000000000000000000" pitchFamily="2" charset="2"/>
              </a:rPr>
              <a:t> </a:t>
            </a:r>
            <a:r>
              <a:rPr lang="vi-VN" altLang="en-US" sz="2300" b="1" dirty="0" smtClean="0">
                <a:latin typeface="+mj-lt"/>
                <a:sym typeface="Wingdings" panose="05000000000000000000" pitchFamily="2" charset="2"/>
              </a:rPr>
              <a:t>Dùng lối nói trại âm</a:t>
            </a:r>
            <a:endParaRPr lang="en-US" altLang="en-US" sz="2300" b="1" dirty="0">
              <a:latin typeface="+mj-lt"/>
              <a:sym typeface="Wingdings" panose="05000000000000000000" pitchFamily="2" charset="2"/>
            </a:endParaRPr>
          </a:p>
        </p:txBody>
      </p:sp>
      <p:sp>
        <p:nvSpPr>
          <p:cNvPr id="36" name="Text Box 21"/>
          <p:cNvSpPr txBox="1">
            <a:spLocks noChangeArrowheads="1"/>
          </p:cNvSpPr>
          <p:nvPr/>
        </p:nvSpPr>
        <p:spPr bwMode="auto">
          <a:xfrm>
            <a:off x="2514599" y="4114800"/>
            <a:ext cx="6410460" cy="8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lnSpc>
                <a:spcPct val="80000"/>
              </a:lnSpc>
              <a:spcBef>
                <a:spcPct val="50000"/>
              </a:spcBef>
            </a:pPr>
            <a:endParaRPr lang="en-US" altLang="en-US" sz="2300" dirty="0"/>
          </a:p>
          <a:p>
            <a:pPr eaLnBrk="1" hangingPunct="1">
              <a:lnSpc>
                <a:spcPct val="70000"/>
              </a:lnSpc>
              <a:spcBef>
                <a:spcPct val="50000"/>
              </a:spcBef>
            </a:pPr>
            <a:r>
              <a:rPr lang="vi-VN" altLang="en-US" sz="2300" b="1" dirty="0" smtClean="0">
                <a:latin typeface="+mj-lt"/>
              </a:rPr>
              <a:t>Dùng lối nói lái</a:t>
            </a:r>
            <a:endParaRPr lang="en-US" altLang="en-US" sz="2300" b="1" dirty="0">
              <a:latin typeface="+mj-lt"/>
            </a:endParaRPr>
          </a:p>
        </p:txBody>
      </p:sp>
    </p:spTree>
    <p:extLst>
      <p:ext uri="{BB962C8B-B14F-4D97-AF65-F5344CB8AC3E}">
        <p14:creationId xmlns:p14="http://schemas.microsoft.com/office/powerpoint/2010/main" val="3793174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2356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tập làm văn- Văn biểu cảm</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27" name="Text Box 4"/>
          <p:cNvSpPr txBox="1">
            <a:spLocks noChangeArrowheads="1"/>
          </p:cNvSpPr>
          <p:nvPr/>
        </p:nvSpPr>
        <p:spPr bwMode="auto">
          <a:xfrm>
            <a:off x="-1143000" y="253067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i="1"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Đặc</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điểm</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của</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văn</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bản</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biểu</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cảm</a:t>
            </a:r>
            <a:r>
              <a:rPr lang="en-US" altLang="en-US" sz="2400" b="1" i="1" dirty="0">
                <a:solidFill>
                  <a:srgbClr val="C00000"/>
                </a:solidFill>
                <a:latin typeface="Times New Roman" panose="02020603050405020304" pitchFamily="18" charset="0"/>
                <a:cs typeface="Times New Roman" panose="02020603050405020304" pitchFamily="18" charset="0"/>
              </a:rPr>
              <a:t>: </a:t>
            </a:r>
          </a:p>
        </p:txBody>
      </p:sp>
      <p:sp>
        <p:nvSpPr>
          <p:cNvPr id="28" name="Text Box 5"/>
          <p:cNvSpPr txBox="1">
            <a:spLocks noChangeArrowheads="1"/>
          </p:cNvSpPr>
          <p:nvPr/>
        </p:nvSpPr>
        <p:spPr bwMode="auto">
          <a:xfrm>
            <a:off x="419100" y="2938184"/>
            <a:ext cx="8153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latin typeface="Times New Roman" panose="02020603050405020304" pitchFamily="18" charset="0"/>
                <a:cs typeface="Times New Roman" panose="02020603050405020304" pitchFamily="18" charset="0"/>
              </a:rPr>
              <a:t>Nhằm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a:t>
            </a:r>
          </a:p>
        </p:txBody>
      </p:sp>
      <p:sp>
        <p:nvSpPr>
          <p:cNvPr id="29" name="Text Box 7"/>
          <p:cNvSpPr txBox="1">
            <a:spLocks noChangeArrowheads="1"/>
          </p:cNvSpPr>
          <p:nvPr/>
        </p:nvSpPr>
        <p:spPr bwMode="auto">
          <a:xfrm>
            <a:off x="646113" y="4210263"/>
            <a:ext cx="8458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chọn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ảnh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ý </a:t>
            </a:r>
            <a:r>
              <a:rPr lang="en-US" altLang="en-US" sz="2400" b="1" dirty="0" err="1">
                <a:latin typeface="Times New Roman" panose="02020603050405020304" pitchFamily="18" charset="0"/>
                <a:cs typeface="Times New Roman" panose="02020603050405020304" pitchFamily="18" charset="0"/>
              </a:rPr>
              <a:t>nghĩa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ẩn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gửi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gắm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tưởng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tiếp</a:t>
            </a:r>
            <a:r>
              <a:rPr lang="en-US" altLang="en-US" sz="2400" b="1" dirty="0">
                <a:latin typeface="Times New Roman" panose="02020603050405020304" pitchFamily="18" charset="0"/>
                <a:cs typeface="Times New Roman" panose="02020603050405020304" pitchFamily="18" charset="0"/>
              </a:rPr>
              <a:t>).</a:t>
            </a:r>
          </a:p>
          <a:p>
            <a:pPr>
              <a:spcBef>
                <a:spcPct val="50000"/>
              </a:spcBef>
            </a:pP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bằng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cách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thổ</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lộ</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nỗi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niềm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xúc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lòng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trực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tiếp</a:t>
            </a:r>
            <a:r>
              <a:rPr lang="en-US" altLang="en-US" sz="2400" b="1" dirty="0">
                <a:latin typeface="Times New Roman" panose="02020603050405020304" pitchFamily="18" charset="0"/>
                <a:cs typeface="Times New Roman" panose="02020603050405020304" pitchFamily="18" charset="0"/>
              </a:rPr>
              <a:t>)</a:t>
            </a:r>
          </a:p>
        </p:txBody>
      </p:sp>
      <p:sp>
        <p:nvSpPr>
          <p:cNvPr id="30" name="Text Box 5"/>
          <p:cNvSpPr txBox="1">
            <a:spLocks noChangeArrowheads="1"/>
          </p:cNvSpPr>
          <p:nvPr/>
        </p:nvSpPr>
        <p:spPr bwMode="auto">
          <a:xfrm>
            <a:off x="329187" y="1371055"/>
            <a:ext cx="855374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400" b="1" dirty="0" smtClean="0">
                <a:latin typeface="Times New Roman" panose="02020603050405020304" pitchFamily="18" charset="0"/>
                <a:cs typeface="Times New Roman" panose="02020603050405020304" pitchFamily="18" charset="0"/>
              </a:rPr>
              <a:t>  Là văn bản viết ra nhằm biểu đạt tình cảm, cảm xúc, sự đánh giá của con người đối với thế giới xung uanh và khêu gợi lòng đồng cảm nơi người đọc</a:t>
            </a:r>
            <a:r>
              <a:rPr lang="vi-VN" altLang="en-US" sz="2800" b="1" dirty="0" smtClean="0">
                <a:latin typeface="Times New Roman" panose="02020603050405020304" pitchFamily="18" charset="0"/>
                <a:cs typeface="Times New Roman" panose="02020603050405020304" pitchFamily="18" charset="0"/>
              </a:rPr>
              <a:t>.</a:t>
            </a:r>
            <a:endParaRPr lang="en-US" altLang="en-US" sz="2800" b="1" dirty="0">
              <a:latin typeface="Times New Roman" panose="02020603050405020304" pitchFamily="18" charset="0"/>
              <a:cs typeface="Times New Roman" panose="02020603050405020304" pitchFamily="18" charset="0"/>
            </a:endParaRPr>
          </a:p>
        </p:txBody>
      </p:sp>
      <p:sp>
        <p:nvSpPr>
          <p:cNvPr id="31" name="Text Box 4"/>
          <p:cNvSpPr txBox="1">
            <a:spLocks noChangeArrowheads="1"/>
          </p:cNvSpPr>
          <p:nvPr/>
        </p:nvSpPr>
        <p:spPr bwMode="auto">
          <a:xfrm>
            <a:off x="354694" y="946247"/>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u="sng" dirty="0" smtClean="0">
                <a:solidFill>
                  <a:srgbClr val="C00000"/>
                </a:solidFill>
                <a:latin typeface="Times New Roman" panose="02020603050405020304" pitchFamily="18" charset="0"/>
                <a:cs typeface="Times New Roman" panose="02020603050405020304" pitchFamily="18" charset="0"/>
              </a:rPr>
              <a:t> </a:t>
            </a:r>
            <a:r>
              <a:rPr lang="vi-VN" altLang="en-US" sz="2400" b="1" i="1" u="sng" dirty="0" err="1">
                <a:solidFill>
                  <a:srgbClr val="C00000"/>
                </a:solidFill>
                <a:latin typeface="Times New Roman" panose="02020603050405020304" pitchFamily="18" charset="0"/>
                <a:cs typeface="Times New Roman" panose="02020603050405020304" pitchFamily="18" charset="0"/>
              </a:rPr>
              <a:t>V</a:t>
            </a:r>
            <a:r>
              <a:rPr lang="en-US" altLang="en-US" sz="2400" b="1" i="1" u="sng" dirty="0" err="1" smtClean="0">
                <a:solidFill>
                  <a:srgbClr val="C00000"/>
                </a:solidFill>
                <a:latin typeface="Times New Roman" panose="02020603050405020304" pitchFamily="18" charset="0"/>
                <a:cs typeface="Times New Roman" panose="02020603050405020304" pitchFamily="18" charset="0"/>
              </a:rPr>
              <a:t>ăn</a:t>
            </a:r>
            <a:r>
              <a:rPr lang="en-US" altLang="en-US" sz="2400" b="1" i="1" u="sng" dirty="0" smtClean="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biểu</a:t>
            </a:r>
            <a:r>
              <a:rPr lang="en-US" altLang="en-US" sz="2400" b="1" i="1" u="sng" dirty="0">
                <a:solidFill>
                  <a:srgbClr val="C00000"/>
                </a:solidFill>
                <a:latin typeface="Times New Roman" panose="02020603050405020304" pitchFamily="18" charset="0"/>
                <a:cs typeface="Times New Roman" panose="02020603050405020304" pitchFamily="18" charset="0"/>
              </a:rPr>
              <a:t> </a:t>
            </a:r>
            <a:r>
              <a:rPr lang="en-US" altLang="en-US" sz="2400" b="1" i="1" u="sng" dirty="0" err="1">
                <a:solidFill>
                  <a:srgbClr val="C00000"/>
                </a:solidFill>
                <a:latin typeface="Times New Roman" panose="02020603050405020304" pitchFamily="18" charset="0"/>
                <a:cs typeface="Times New Roman" panose="02020603050405020304" pitchFamily="18" charset="0"/>
              </a:rPr>
              <a:t>cảm</a:t>
            </a:r>
            <a:r>
              <a:rPr lang="en-US" altLang="en-US" sz="2400" b="1" i="1" dirty="0">
                <a:solidFill>
                  <a:srgbClr val="C00000"/>
                </a:solidFill>
                <a:latin typeface="Times New Roman" panose="02020603050405020304" pitchFamily="18" charset="0"/>
                <a:cs typeface="Times New Roman" panose="02020603050405020304" pitchFamily="18" charset="0"/>
              </a:rPr>
              <a:t>: </a:t>
            </a:r>
          </a:p>
        </p:txBody>
      </p:sp>
      <p:sp>
        <p:nvSpPr>
          <p:cNvPr id="32" name="Text Box 4"/>
          <p:cNvSpPr txBox="1">
            <a:spLocks noChangeArrowheads="1"/>
          </p:cNvSpPr>
          <p:nvPr/>
        </p:nvSpPr>
        <p:spPr bwMode="auto">
          <a:xfrm>
            <a:off x="428759" y="3692252"/>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u="sng" dirty="0" smtClean="0">
                <a:solidFill>
                  <a:srgbClr val="C00000"/>
                </a:solidFill>
                <a:latin typeface="Times New Roman" panose="02020603050405020304" pitchFamily="18" charset="0"/>
                <a:cs typeface="Times New Roman" panose="02020603050405020304" pitchFamily="18" charset="0"/>
              </a:rPr>
              <a:t> </a:t>
            </a:r>
            <a:r>
              <a:rPr lang="vi-VN" altLang="en-US" sz="2400" b="1" i="1" u="sng" dirty="0" smtClean="0">
                <a:solidFill>
                  <a:srgbClr val="C00000"/>
                </a:solidFill>
                <a:latin typeface="Times New Roman" panose="02020603050405020304" pitchFamily="18" charset="0"/>
                <a:cs typeface="Times New Roman" panose="02020603050405020304" pitchFamily="18" charset="0"/>
              </a:rPr>
              <a:t>Hình thức biểu cảm</a:t>
            </a:r>
            <a:r>
              <a:rPr lang="en-US" altLang="en-US" sz="2400" b="1" i="1" dirty="0" smtClean="0">
                <a:solidFill>
                  <a:srgbClr val="C00000"/>
                </a:solidFill>
                <a:latin typeface="Times New Roman" panose="02020603050405020304" pitchFamily="18" charset="0"/>
                <a:cs typeface="Times New Roman" panose="02020603050405020304" pitchFamily="18" charset="0"/>
              </a:rPr>
              <a:t>: </a:t>
            </a:r>
            <a:endParaRPr lang="en-US" altLang="en-US" sz="2400" b="1" i="1" dirty="0">
              <a:solidFill>
                <a:srgbClr val="C00000"/>
              </a:solidFill>
              <a:latin typeface="Times New Roman" panose="02020603050405020304" pitchFamily="18" charset="0"/>
              <a:cs typeface="Times New Roman" panose="02020603050405020304" pitchFamily="18" charset="0"/>
            </a:endParaRPr>
          </a:p>
        </p:txBody>
      </p:sp>
      <p:sp>
        <p:nvSpPr>
          <p:cNvPr id="33" name="Text Box 4"/>
          <p:cNvSpPr txBox="1">
            <a:spLocks noChangeArrowheads="1"/>
          </p:cNvSpPr>
          <p:nvPr/>
        </p:nvSpPr>
        <p:spPr bwMode="auto">
          <a:xfrm>
            <a:off x="591344" y="5884863"/>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u="sng" dirty="0" smtClean="0">
                <a:solidFill>
                  <a:srgbClr val="C00000"/>
                </a:solidFill>
                <a:latin typeface="Times New Roman" panose="02020603050405020304" pitchFamily="18" charset="0"/>
                <a:cs typeface="Times New Roman" panose="02020603050405020304" pitchFamily="18" charset="0"/>
              </a:rPr>
              <a:t> </a:t>
            </a:r>
            <a:r>
              <a:rPr lang="vi-VN" altLang="en-US" sz="2400" b="1" i="1" u="sng" dirty="0" smtClean="0">
                <a:solidFill>
                  <a:srgbClr val="C00000"/>
                </a:solidFill>
                <a:latin typeface="Times New Roman" panose="02020603050405020304" pitchFamily="18" charset="0"/>
                <a:cs typeface="Times New Roman" panose="02020603050405020304" pitchFamily="18" charset="0"/>
              </a:rPr>
              <a:t>Tình cảm trong văn BC</a:t>
            </a:r>
            <a:r>
              <a:rPr lang="vi-VN" altLang="en-US" sz="2400" b="1" dirty="0" smtClean="0">
                <a:latin typeface="Times New Roman" panose="02020603050405020304" pitchFamily="18" charset="0"/>
                <a:cs typeface="Times New Roman" panose="02020603050405020304" pitchFamily="18" charset="0"/>
              </a:rPr>
              <a:t>: trong sáng, mang tính nhân văn</a:t>
            </a:r>
            <a:r>
              <a:rPr lang="en-US" altLang="en-US" sz="2400" b="1" dirty="0" smtClean="0">
                <a:latin typeface="Times New Roman" panose="02020603050405020304" pitchFamily="18" charset="0"/>
                <a:cs typeface="Times New Roman" panose="02020603050405020304" pitchFamily="18" charset="0"/>
              </a:rPr>
              <a:t> </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4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0" y="1524000"/>
            <a:ext cx="2133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sz="2500"/>
          </a:p>
        </p:txBody>
      </p:sp>
      <p:sp>
        <p:nvSpPr>
          <p:cNvPr id="3077" name="Line 10"/>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11"/>
          <p:cNvSpPr>
            <a:spLocks noChangeShapeType="1"/>
          </p:cNvSpPr>
          <p:nvPr/>
        </p:nvSpPr>
        <p:spPr bwMode="auto">
          <a:xfrm>
            <a:off x="8915400" y="1328738"/>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12"/>
          <p:cNvSpPr>
            <a:spLocks noChangeShapeType="1"/>
          </p:cNvSpPr>
          <p:nvPr/>
        </p:nvSpPr>
        <p:spPr bwMode="auto">
          <a:xfrm>
            <a:off x="104775"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13"/>
          <p:cNvSpPr>
            <a:spLocks noChangeShapeType="1"/>
          </p:cNvSpPr>
          <p:nvPr/>
        </p:nvSpPr>
        <p:spPr bwMode="auto">
          <a:xfrm>
            <a:off x="1524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1" name="Picture 1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9303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tập làm văn- Văn biểu cảm</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646113" y="98028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latin typeface="Times New Roman" panose="02020603050405020304" pitchFamily="18" charset="0"/>
                <a:cs typeface="Times New Roman" panose="02020603050405020304" pitchFamily="18" charset="0"/>
              </a:rPr>
              <a:t>Kiến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nhớ</a:t>
            </a:r>
            <a:endParaRPr lang="en-US" altLang="en-US" sz="2800" b="1" dirty="0">
              <a:latin typeface="Times New Roman" panose="02020603050405020304" pitchFamily="18" charset="0"/>
              <a:cs typeface="Times New Roman" panose="02020603050405020304" pitchFamily="18" charset="0"/>
            </a:endParaRPr>
          </a:p>
        </p:txBody>
      </p:sp>
      <p:grpSp>
        <p:nvGrpSpPr>
          <p:cNvPr id="11" name="Group 33"/>
          <p:cNvGrpSpPr>
            <a:grpSpLocks/>
          </p:cNvGrpSpPr>
          <p:nvPr/>
        </p:nvGrpSpPr>
        <p:grpSpPr bwMode="auto">
          <a:xfrm>
            <a:off x="457199" y="2514599"/>
            <a:ext cx="2633663" cy="3048000"/>
            <a:chOff x="-117" y="1300"/>
            <a:chExt cx="1659" cy="1920"/>
          </a:xfrm>
        </p:grpSpPr>
        <p:sp>
          <p:nvSpPr>
            <p:cNvPr id="12" name="Line 34"/>
            <p:cNvSpPr>
              <a:spLocks noChangeShapeType="1"/>
            </p:cNvSpPr>
            <p:nvPr/>
          </p:nvSpPr>
          <p:spPr bwMode="auto">
            <a:xfrm>
              <a:off x="1008" y="2268"/>
              <a:ext cx="192" cy="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Line 35"/>
            <p:cNvSpPr>
              <a:spLocks noChangeShapeType="1"/>
            </p:cNvSpPr>
            <p:nvPr/>
          </p:nvSpPr>
          <p:spPr bwMode="auto">
            <a:xfrm flipV="1">
              <a:off x="1200" y="130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 name="Line 36"/>
            <p:cNvSpPr>
              <a:spLocks noChangeShapeType="1"/>
            </p:cNvSpPr>
            <p:nvPr/>
          </p:nvSpPr>
          <p:spPr bwMode="auto">
            <a:xfrm>
              <a:off x="1200" y="130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7" name="Line 37"/>
            <p:cNvSpPr>
              <a:spLocks noChangeShapeType="1"/>
            </p:cNvSpPr>
            <p:nvPr/>
          </p:nvSpPr>
          <p:spPr bwMode="auto">
            <a:xfrm>
              <a:off x="1200" y="2268"/>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18" name="Line 38"/>
            <p:cNvSpPr>
              <a:spLocks noChangeShapeType="1"/>
            </p:cNvSpPr>
            <p:nvPr/>
          </p:nvSpPr>
          <p:spPr bwMode="auto">
            <a:xfrm flipV="1">
              <a:off x="1200" y="2260"/>
              <a:ext cx="0" cy="960"/>
            </a:xfrm>
            <a:prstGeom prst="line">
              <a:avLst/>
            </a:prstGeom>
            <a:noFill/>
            <a:ln w="12700">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 name="Line 39"/>
            <p:cNvSpPr>
              <a:spLocks noChangeShapeType="1"/>
            </p:cNvSpPr>
            <p:nvPr/>
          </p:nvSpPr>
          <p:spPr bwMode="auto">
            <a:xfrm>
              <a:off x="1206" y="3220"/>
              <a:ext cx="336" cy="0"/>
            </a:xfrm>
            <a:prstGeom prst="line">
              <a:avLst/>
            </a:prstGeom>
            <a:noFill/>
            <a:ln w="12700">
              <a:solidFill>
                <a:srgbClr val="800000"/>
              </a:solidFill>
              <a:miter lim="800000"/>
              <a:headEnd/>
              <a:tailEnd type="stealth" w="lg" len="lg"/>
            </a:ln>
            <a:extLst>
              <a:ext uri="{909E8E84-426E-40DD-AFC4-6F175D3DCCD1}">
                <a14:hiddenFill xmlns:a14="http://schemas.microsoft.com/office/drawing/2010/main">
                  <a:noFill/>
                </a14:hiddenFill>
              </a:ext>
            </a:extLst>
          </p:spPr>
          <p:txBody>
            <a:bodyPr wrap="none"/>
            <a:lstStyle/>
            <a:p>
              <a:endParaRPr lang="en-US"/>
            </a:p>
          </p:txBody>
        </p:sp>
        <p:sp>
          <p:nvSpPr>
            <p:cNvPr id="20" name="Rectangle 40"/>
            <p:cNvSpPr>
              <a:spLocks noChangeArrowheads="1"/>
            </p:cNvSpPr>
            <p:nvPr/>
          </p:nvSpPr>
          <p:spPr bwMode="auto">
            <a:xfrm>
              <a:off x="-117" y="1872"/>
              <a:ext cx="1125" cy="720"/>
            </a:xfrm>
            <a:prstGeom prst="rect">
              <a:avLst/>
            </a:prstGeom>
            <a:solidFill>
              <a:schemeClr val="accent1"/>
            </a:solidFill>
            <a:ln w="9525">
              <a:noFill/>
              <a:miter lim="800000"/>
              <a:headEnd/>
              <a:tailEnd/>
            </a:ln>
            <a:effectLst>
              <a:prstShdw prst="shdw18" dist="17961" dir="13500000">
                <a:schemeClr val="accent1">
                  <a:gamma/>
                  <a:shade val="60000"/>
                  <a:invGamma/>
                </a:schemeClr>
              </a:prstShdw>
            </a:effectLst>
          </p:spPr>
          <p:txBody>
            <a:bodyPr wrap="none" anchor="ctr"/>
            <a:lstStyle/>
            <a:p>
              <a:pPr algn="ctr">
                <a:defRPr/>
              </a:pPr>
              <a:r>
                <a:rPr lang="vi-VN" sz="2400" b="1" dirty="0" smtClean="0">
                  <a:latin typeface="Times New Roman" panose="02020603050405020304" pitchFamily="18" charset="0"/>
                  <a:cs typeface="Times New Roman" panose="02020603050405020304" pitchFamily="18" charset="0"/>
                </a:rPr>
                <a:t>Đối tượng </a:t>
              </a:r>
            </a:p>
            <a:p>
              <a:pPr algn="ctr">
                <a:defRPr/>
              </a:pPr>
              <a:r>
                <a:rPr lang="vi-VN" sz="2400" b="1" dirty="0" smtClean="0">
                  <a:latin typeface="Times New Roman" panose="02020603050405020304" pitchFamily="18" charset="0"/>
                  <a:cs typeface="Times New Roman" panose="02020603050405020304" pitchFamily="18" charset="0"/>
                </a:rPr>
                <a:t>biểu cảm</a:t>
              </a:r>
            </a:p>
          </p:txBody>
        </p:sp>
      </p:grpSp>
      <p:sp>
        <p:nvSpPr>
          <p:cNvPr id="21" name="Text Box 41"/>
          <p:cNvSpPr txBox="1">
            <a:spLocks noChangeArrowheads="1"/>
          </p:cNvSpPr>
          <p:nvPr/>
        </p:nvSpPr>
        <p:spPr bwMode="auto">
          <a:xfrm>
            <a:off x="3352800" y="2066624"/>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vi-VN" altLang="en-US" sz="2300" b="1" dirty="0" smtClean="0">
                <a:sym typeface="Wingdings" panose="05000000000000000000" pitchFamily="2" charset="2"/>
              </a:rPr>
              <a:t> </a:t>
            </a:r>
            <a:r>
              <a:rPr lang="vi-VN" altLang="en-US" sz="2400" b="1" dirty="0" smtClean="0">
                <a:latin typeface="Times New Roman" panose="02020603050405020304" pitchFamily="18" charset="0"/>
                <a:cs typeface="Times New Roman" panose="02020603050405020304" pitchFamily="18" charset="0"/>
                <a:sym typeface="Wingdings" panose="05000000000000000000" pitchFamily="2" charset="2"/>
              </a:rPr>
              <a:t>Sự vật</a:t>
            </a:r>
            <a:endParaRPr lang="en-US" altLang="en-US" sz="2400" b="1"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2" name="Text Box 41"/>
          <p:cNvSpPr txBox="1">
            <a:spLocks noChangeArrowheads="1"/>
          </p:cNvSpPr>
          <p:nvPr/>
        </p:nvSpPr>
        <p:spPr bwMode="auto">
          <a:xfrm>
            <a:off x="3352800" y="3681312"/>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vi-VN" altLang="en-US" sz="2400" b="1" dirty="0" smtClean="0">
                <a:latin typeface="Times New Roman" panose="02020603050405020304" pitchFamily="18" charset="0"/>
                <a:cs typeface="Times New Roman" panose="02020603050405020304" pitchFamily="18" charset="0"/>
                <a:sym typeface="Wingdings" panose="05000000000000000000" pitchFamily="2" charset="2"/>
              </a:rPr>
              <a:t>Con người </a:t>
            </a:r>
            <a:r>
              <a:rPr lang="en-US" altLang="en-US" sz="2400" b="1"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400" b="1"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23" name="Text Box 41"/>
          <p:cNvSpPr txBox="1">
            <a:spLocks noChangeArrowheads="1"/>
          </p:cNvSpPr>
          <p:nvPr/>
        </p:nvSpPr>
        <p:spPr bwMode="auto">
          <a:xfrm>
            <a:off x="3353338" y="5208738"/>
            <a:ext cx="502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spcBef>
                <a:spcPct val="50000"/>
              </a:spcBef>
            </a:pPr>
            <a:r>
              <a:rPr lang="vi-VN" altLang="en-US" sz="2000" dirty="0" smtClean="0">
                <a:latin typeface="Arial" panose="020B0604020202020204" pitchFamily="34" charset="0"/>
                <a:sym typeface="Wingdings" panose="05000000000000000000" pitchFamily="2" charset="2"/>
              </a:rPr>
              <a:t> </a:t>
            </a:r>
            <a:r>
              <a:rPr lang="vi-VN" altLang="en-US" sz="2400" b="1" dirty="0" smtClean="0">
                <a:latin typeface="Times New Roman" panose="02020603050405020304" pitchFamily="18" charset="0"/>
                <a:cs typeface="Times New Roman" panose="02020603050405020304" pitchFamily="18" charset="0"/>
                <a:sym typeface="Wingdings" panose="05000000000000000000" pitchFamily="2" charset="2"/>
              </a:rPr>
              <a:t>Tác phẩm văn học </a:t>
            </a:r>
          </a:p>
          <a:p>
            <a:pPr eaLnBrk="1" hangingPunct="1">
              <a:spcBef>
                <a:spcPct val="50000"/>
              </a:spcBef>
            </a:pPr>
            <a:r>
              <a:rPr lang="vi-VN" altLang="en-US" sz="2400" b="1" dirty="0" smtClean="0">
                <a:latin typeface="Times New Roman" panose="02020603050405020304" pitchFamily="18" charset="0"/>
                <a:cs typeface="Times New Roman" panose="02020603050405020304" pitchFamily="18" charset="0"/>
                <a:sym typeface="Wingdings" panose="05000000000000000000" pitchFamily="2" charset="2"/>
              </a:rPr>
              <a:t>( Nắm chắc nội dung, nghệ thuật TP)</a:t>
            </a:r>
            <a:endParaRPr lang="en-US" altLang="en-US" sz="2400" b="1"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04746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85018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Line 3"/>
          <p:cNvSpPr>
            <a:spLocks noChangeShapeType="1"/>
          </p:cNvSpPr>
          <p:nvPr/>
        </p:nvSpPr>
        <p:spPr bwMode="auto">
          <a:xfrm>
            <a:off x="0"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a:off x="8915400" y="1371600"/>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1371600" y="6708775"/>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8" name="Picture 6"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Line 7"/>
          <p:cNvSpPr>
            <a:spLocks noChangeShapeType="1"/>
          </p:cNvSpPr>
          <p:nvPr/>
        </p:nvSpPr>
        <p:spPr bwMode="auto">
          <a:xfrm>
            <a:off x="228600" y="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AutoShape 8"/>
          <p:cNvSpPr>
            <a:spLocks noChangeArrowheads="1"/>
          </p:cNvSpPr>
          <p:nvPr/>
        </p:nvSpPr>
        <p:spPr bwMode="auto">
          <a:xfrm>
            <a:off x="304800" y="304800"/>
            <a:ext cx="8382000" cy="685800"/>
          </a:xfrm>
          <a:prstGeom prst="roundRect">
            <a:avLst>
              <a:gd name="adj" fmla="val 16667"/>
            </a:avLst>
          </a:prstGeom>
          <a:solidFill>
            <a:srgbClr val="FFFFCC"/>
          </a:solidFill>
          <a:ln w="57150" cmpd="thinThick">
            <a:solidFill>
              <a:srgbClr val="990099"/>
            </a:solidFill>
            <a:round/>
            <a:headEnd/>
            <a:tailEnd/>
          </a:ln>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latin typeface="Arial" panose="020B0604020202020204" pitchFamily="34" charset="0"/>
            </a:endParaRPr>
          </a:p>
        </p:txBody>
      </p:sp>
      <p:sp>
        <p:nvSpPr>
          <p:cNvPr id="2356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tập làm văn- Văn biểu cảm</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17" name="Text Box 4"/>
          <p:cNvSpPr txBox="1">
            <a:spLocks noChangeArrowheads="1"/>
          </p:cNvSpPr>
          <p:nvPr/>
        </p:nvSpPr>
        <p:spPr bwMode="auto">
          <a:xfrm>
            <a:off x="539303" y="1447799"/>
            <a:ext cx="8001000"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endParaRPr lang="en-US" sz="3200" b="1" dirty="0">
              <a:latin typeface="Times New Roman" panose="02020603050405020304" pitchFamily="18" charset="0"/>
              <a:cs typeface="Times New Roman" panose="02020603050405020304" pitchFamily="18" charset="0"/>
            </a:endParaRPr>
          </a:p>
        </p:txBody>
      </p:sp>
      <p:sp>
        <p:nvSpPr>
          <p:cNvPr id="18" name="Text Box 5"/>
          <p:cNvSpPr txBox="1">
            <a:spLocks noChangeArrowheads="1"/>
          </p:cNvSpPr>
          <p:nvPr/>
        </p:nvSpPr>
        <p:spPr bwMode="auto">
          <a:xfrm>
            <a:off x="1181100" y="2217668"/>
            <a:ext cx="8153400" cy="2443163"/>
          </a:xfrm>
          <a:prstGeom prst="rect">
            <a:avLst/>
          </a:prstGeom>
          <a:noFill/>
          <a:ln w="9525">
            <a:noFill/>
            <a:miter lim="800000"/>
            <a:headEnd/>
            <a:tailEnd/>
          </a:ln>
          <a:effectLst/>
        </p:spPr>
        <p:txBody>
          <a:bodyPr>
            <a:spAutoFit/>
          </a:bodyPr>
          <a:lstStyle/>
          <a:p>
            <a:pPr marL="342900" indent="-342900" eaLnBrk="1" hangingPunct="1">
              <a:spcBef>
                <a:spcPct val="50000"/>
              </a:spcBef>
              <a:defRPr/>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ý.</a:t>
            </a:r>
          </a:p>
          <a:p>
            <a:pPr marL="342900" indent="-342900" eaLnBrk="1" hangingPunct="1">
              <a:spcBef>
                <a:spcPct val="50000"/>
              </a:spcBef>
              <a:defRPr/>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a:p>
            <a:pPr marL="342900" indent="-342900" eaLnBrk="1" hangingPunct="1">
              <a:spcBef>
                <a:spcPct val="50000"/>
              </a:spcBef>
              <a:defRPr/>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3. </a:t>
            </a:r>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a:p>
            <a:pPr marL="342900" indent="-342900" eaLnBrk="1" hangingPunct="1">
              <a:spcBef>
                <a:spcPct val="50000"/>
              </a:spcBef>
              <a:defRPr/>
            </a:pP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4. </a:t>
            </a:r>
            <a:r>
              <a:rPr lang="en-US" sz="2800" b="1" dirty="0" err="1">
                <a:latin typeface="Times New Roman" panose="02020603050405020304" pitchFamily="18" charset="0"/>
                <a:cs typeface="Times New Roman" panose="02020603050405020304" pitchFamily="18" charset="0"/>
              </a:rPr>
              <a:t>Sửa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795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049480" y="2107055"/>
            <a:ext cx="695152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en-US" sz="3200" b="1" dirty="0" smtClean="0">
                <a:latin typeface="Times New Roman" pitchFamily="18" charset="0"/>
                <a:cs typeface="Times New Roman" pitchFamily="18" charset="0"/>
              </a:rPr>
              <a:t>PHẦN I: VĂN BẢN</a:t>
            </a:r>
            <a:endParaRPr lang="en-US" sz="32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sp>
        <p:nvSpPr>
          <p:cNvPr id="3" name="AutoShape 51"/>
          <p:cNvSpPr>
            <a:spLocks noChangeArrowheads="1"/>
          </p:cNvSpPr>
          <p:nvPr/>
        </p:nvSpPr>
        <p:spPr bwMode="auto">
          <a:xfrm>
            <a:off x="1049480" y="3493122"/>
            <a:ext cx="6951520" cy="11938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3200" b="1" smtClean="0">
                <a:solidFill>
                  <a:srgbClr val="FFFF00"/>
                </a:solidFill>
                <a:latin typeface="Times New Roman" pitchFamily="18" charset="0"/>
                <a:cs typeface="Times New Roman" pitchFamily="18" charset="0"/>
                <a:sym typeface="Wingdings" pitchFamily="2" charset="2"/>
              </a:rPr>
              <a:t>PHẦN II: TIẾNG VIỆT</a:t>
            </a:r>
            <a:endParaRPr lang="en-US" sz="3200" b="1">
              <a:solidFill>
                <a:srgbClr val="FFFF00"/>
              </a:solidFill>
              <a:latin typeface="Times New Roman" pitchFamily="18" charset="0"/>
              <a:cs typeface="Times New Roman" pitchFamily="18" charset="0"/>
              <a:sym typeface="Wingdings" pitchFamily="2" charset="2"/>
            </a:endParaRPr>
          </a:p>
        </p:txBody>
      </p:sp>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1" y="246503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2" y="391460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89"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60" y="53641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1" descr="Picture1"/>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116" y="1316941"/>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3" descr="people008"/>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174616"/>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51"/>
          <p:cNvSpPr>
            <a:spLocks noChangeArrowheads="1"/>
          </p:cNvSpPr>
          <p:nvPr/>
        </p:nvSpPr>
        <p:spPr bwMode="auto">
          <a:xfrm>
            <a:off x="1058141" y="5041323"/>
            <a:ext cx="6942860" cy="1193800"/>
          </a:xfrm>
          <a:prstGeom prst="roundRect">
            <a:avLst>
              <a:gd name="adj" fmla="val 16667"/>
            </a:avLst>
          </a:prstGeom>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3200" b="1">
                <a:solidFill>
                  <a:srgbClr val="7030A0"/>
                </a:solidFill>
                <a:latin typeface="Times New Roman" pitchFamily="18" charset="0"/>
                <a:cs typeface="Times New Roman" pitchFamily="18" charset="0"/>
              </a:rPr>
              <a:t>PHẦN III: TẬP LÀM VĂN</a:t>
            </a:r>
          </a:p>
        </p:txBody>
      </p:sp>
      <p:sp>
        <p:nvSpPr>
          <p:cNvPr id="22" name="TextBox 21"/>
          <p:cNvSpPr txBox="1"/>
          <p:nvPr/>
        </p:nvSpPr>
        <p:spPr>
          <a:xfrm>
            <a:off x="606019" y="159104"/>
            <a:ext cx="8419036"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 ÔN TẬP </a:t>
            </a:r>
            <a:r>
              <a:rPr lang="vi-VN" sz="3200" b="1" dirty="0" smtClean="0">
                <a:solidFill>
                  <a:srgbClr val="FF0000"/>
                </a:solidFill>
                <a:latin typeface="Times New Roman" panose="02020603050405020304" pitchFamily="18" charset="0"/>
                <a:cs typeface="Times New Roman" panose="02020603050405020304" pitchFamily="18" charset="0"/>
              </a:rPr>
              <a:t>TỔNG HỢP CHUẨN BỊ KIỂM TRA</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a:r>
              <a:rPr lang="en-US" sz="3200" b="1" dirty="0" smtClean="0">
                <a:solidFill>
                  <a:srgbClr val="FF0000"/>
                </a:solidFill>
                <a:latin typeface="Times New Roman" panose="02020603050405020304" pitchFamily="18" charset="0"/>
                <a:cs typeface="Times New Roman" panose="02020603050405020304" pitchFamily="18" charset="0"/>
              </a:rPr>
              <a:t> HỌC KỲ 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3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53"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0" y="1524000"/>
            <a:ext cx="2133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sz="2500"/>
          </a:p>
        </p:txBody>
      </p:sp>
      <p:sp>
        <p:nvSpPr>
          <p:cNvPr id="3077" name="Line 10"/>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11"/>
          <p:cNvSpPr>
            <a:spLocks noChangeShapeType="1"/>
          </p:cNvSpPr>
          <p:nvPr/>
        </p:nvSpPr>
        <p:spPr bwMode="auto">
          <a:xfrm>
            <a:off x="8915400" y="1328738"/>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12"/>
          <p:cNvSpPr>
            <a:spLocks noChangeShapeType="1"/>
          </p:cNvSpPr>
          <p:nvPr/>
        </p:nvSpPr>
        <p:spPr bwMode="auto">
          <a:xfrm>
            <a:off x="104775"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13"/>
          <p:cNvSpPr>
            <a:spLocks noChangeShapeType="1"/>
          </p:cNvSpPr>
          <p:nvPr/>
        </p:nvSpPr>
        <p:spPr bwMode="auto">
          <a:xfrm>
            <a:off x="1524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1" name="Picture 1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9303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tập làm văn- Văn biểu cảm</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457200" y="1004887"/>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dirty="0" err="1">
                <a:latin typeface="Times New Roman" panose="02020603050405020304" pitchFamily="18" charset="0"/>
                <a:cs typeface="Times New Roman" panose="02020603050405020304" pitchFamily="18" charset="0"/>
              </a:rPr>
              <a:t>Kiến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thức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nhớ</a:t>
            </a:r>
            <a:endParaRPr lang="en-US" altLang="en-US" sz="2800" dirty="0">
              <a:latin typeface="Times New Roman" panose="02020603050405020304" pitchFamily="18" charset="0"/>
              <a:cs typeface="Times New Roman" panose="02020603050405020304" pitchFamily="18" charset="0"/>
            </a:endParaRPr>
          </a:p>
        </p:txBody>
      </p:sp>
      <p:graphicFrame>
        <p:nvGraphicFramePr>
          <p:cNvPr id="11" name="Group 4"/>
          <p:cNvGraphicFramePr>
            <a:graphicFrameLocks noGrp="1"/>
          </p:cNvGraphicFramePr>
          <p:nvPr>
            <p:extLst>
              <p:ext uri="{D42A27DB-BD31-4B8C-83A1-F6EECF244321}">
                <p14:modId xmlns:p14="http://schemas.microsoft.com/office/powerpoint/2010/main" val="2546405436"/>
              </p:ext>
            </p:extLst>
          </p:nvPr>
        </p:nvGraphicFramePr>
        <p:xfrm>
          <a:off x="552304" y="2270403"/>
          <a:ext cx="8363095" cy="3175001"/>
        </p:xfrm>
        <a:graphic>
          <a:graphicData uri="http://schemas.openxmlformats.org/drawingml/2006/table">
            <a:tbl>
              <a:tblPr/>
              <a:tblGrid>
                <a:gridCol w="1428896"/>
                <a:gridCol w="6934199"/>
              </a:tblGrid>
              <a:tr h="1058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Mở</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Thân</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8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bài</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Text Box 18"/>
          <p:cNvSpPr txBox="1">
            <a:spLocks noChangeArrowheads="1"/>
          </p:cNvSpPr>
          <p:nvPr/>
        </p:nvSpPr>
        <p:spPr bwMode="auto">
          <a:xfrm>
            <a:off x="2044944" y="2249706"/>
            <a:ext cx="6794256"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vi-VN" altLang="en-US" sz="2000" b="1" dirty="0" smtClean="0">
                <a:solidFill>
                  <a:srgbClr val="CC0099"/>
                </a:solidFill>
                <a:latin typeface="Times New Roman" panose="02020603050405020304" pitchFamily="18" charset="0"/>
                <a:cs typeface="Times New Roman" panose="02020603050405020304" pitchFamily="18" charset="0"/>
              </a:rPr>
              <a:t>-</a:t>
            </a:r>
            <a:r>
              <a:rPr lang="en-US" altLang="en-US" sz="1900" b="1" dirty="0" err="1" smtClean="0">
                <a:solidFill>
                  <a:srgbClr val="CC0099"/>
                </a:solidFill>
                <a:latin typeface="Times New Roman" panose="02020603050405020304" pitchFamily="18" charset="0"/>
                <a:cs typeface="Times New Roman" panose="02020603050405020304" pitchFamily="18" charset="0"/>
              </a:rPr>
              <a:t>Giới</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thiệu</a:t>
            </a:r>
            <a:r>
              <a:rPr lang="en-US" altLang="en-US" sz="1900" b="1" dirty="0">
                <a:solidFill>
                  <a:srgbClr val="CC0099"/>
                </a:solidFill>
                <a:latin typeface="Times New Roman" panose="02020603050405020304" pitchFamily="18" charset="0"/>
                <a:cs typeface="Times New Roman" panose="02020603050405020304" pitchFamily="18" charset="0"/>
              </a:rPr>
              <a:t> </a:t>
            </a:r>
            <a:r>
              <a:rPr lang="vi-VN" altLang="en-US" sz="1900" b="1" dirty="0" smtClean="0">
                <a:solidFill>
                  <a:srgbClr val="CC0099"/>
                </a:solidFill>
                <a:latin typeface="Times New Roman" panose="02020603050405020304" pitchFamily="18" charset="0"/>
                <a:cs typeface="Times New Roman" panose="02020603050405020304" pitchFamily="18" charset="0"/>
              </a:rPr>
              <a:t>đối tượng biểu cảm( vật/ người/ </a:t>
            </a:r>
            <a:r>
              <a:rPr lang="en-US" altLang="en-US" sz="1900" b="1" dirty="0" err="1" smtClean="0">
                <a:solidFill>
                  <a:srgbClr val="CC0099"/>
                </a:solidFill>
                <a:latin typeface="Times New Roman" panose="02020603050405020304" pitchFamily="18" charset="0"/>
                <a:cs typeface="Times New Roman" panose="02020603050405020304" pitchFamily="18" charset="0"/>
              </a:rPr>
              <a:t>tác</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giả</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tác</a:t>
            </a:r>
            <a:r>
              <a:rPr lang="en-US" altLang="en-US" sz="1900" b="1" dirty="0">
                <a:solidFill>
                  <a:srgbClr val="CC0099"/>
                </a:solidFill>
                <a:latin typeface="Times New Roman" panose="02020603050405020304" pitchFamily="18" charset="0"/>
                <a:cs typeface="Times New Roman" panose="02020603050405020304" pitchFamily="18" charset="0"/>
              </a:rPr>
              <a:t> </a:t>
            </a:r>
            <a:r>
              <a:rPr lang="vi-VN" altLang="en-US" sz="1900" b="1" dirty="0" smtClean="0">
                <a:solidFill>
                  <a:srgbClr val="CC0099"/>
                </a:solidFill>
                <a:latin typeface="Times New Roman" panose="02020603050405020304" pitchFamily="18" charset="0"/>
                <a:cs typeface="Times New Roman" panose="02020603050405020304" pitchFamily="18" charset="0"/>
              </a:rPr>
              <a:t>phẩm) </a:t>
            </a:r>
            <a:r>
              <a:rPr lang="en-US" altLang="en-US" sz="1900" b="1" dirty="0" smtClean="0">
                <a:solidFill>
                  <a:srgbClr val="CC0099"/>
                </a:solidFill>
                <a:latin typeface="Times New Roman" panose="02020603050405020304" pitchFamily="18" charset="0"/>
                <a:cs typeface="Times New Roman" panose="02020603050405020304" pitchFamily="18" charset="0"/>
              </a:rPr>
              <a:t>                               </a:t>
            </a:r>
            <a:endParaRPr lang="vi-VN" altLang="en-US" sz="1900" b="1" dirty="0" smtClean="0">
              <a:solidFill>
                <a:srgbClr val="CC0099"/>
              </a:solidFill>
              <a:latin typeface="Times New Roman" panose="02020603050405020304" pitchFamily="18" charset="0"/>
              <a:cs typeface="Times New Roman" panose="02020603050405020304" pitchFamily="18" charset="0"/>
            </a:endParaRPr>
          </a:p>
          <a:p>
            <a:pPr>
              <a:spcBef>
                <a:spcPct val="50000"/>
              </a:spcBef>
            </a:pPr>
            <a:r>
              <a:rPr lang="vi-VN" altLang="en-US" sz="1900" b="1" dirty="0" smtClean="0">
                <a:solidFill>
                  <a:srgbClr val="CC0099"/>
                </a:solidFill>
                <a:latin typeface="Times New Roman" panose="02020603050405020304" pitchFamily="18" charset="0"/>
                <a:cs typeface="Times New Roman" panose="02020603050405020304" pitchFamily="18" charset="0"/>
              </a:rPr>
              <a:t>-</a:t>
            </a:r>
            <a:r>
              <a:rPr lang="en-US" altLang="en-US" sz="1900" b="1" dirty="0" err="1" smtClean="0">
                <a:solidFill>
                  <a:srgbClr val="CC0099"/>
                </a:solidFill>
                <a:latin typeface="Times New Roman" panose="02020603050405020304" pitchFamily="18" charset="0"/>
                <a:cs typeface="Times New Roman" panose="02020603050405020304" pitchFamily="18" charset="0"/>
              </a:rPr>
              <a:t>Nêu</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cảm</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xúc</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tâm</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trạng</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và</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đánh</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giá</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khái</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quát</a:t>
            </a:r>
            <a:endParaRPr lang="en-US" altLang="en-US" sz="1900" b="1" dirty="0">
              <a:solidFill>
                <a:srgbClr val="CC0099"/>
              </a:solidFill>
              <a:latin typeface="Times New Roman" panose="02020603050405020304" pitchFamily="18" charset="0"/>
              <a:cs typeface="Times New Roman" panose="02020603050405020304" pitchFamily="18" charset="0"/>
            </a:endParaRPr>
          </a:p>
        </p:txBody>
      </p:sp>
      <p:sp>
        <p:nvSpPr>
          <p:cNvPr id="15" name="Text Box 19"/>
          <p:cNvSpPr txBox="1">
            <a:spLocks noChangeArrowheads="1"/>
          </p:cNvSpPr>
          <p:nvPr/>
        </p:nvSpPr>
        <p:spPr bwMode="auto">
          <a:xfrm>
            <a:off x="2044944" y="3268380"/>
            <a:ext cx="6413256"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Khai</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triển</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cụ</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thể</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từng</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cảm</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xúc</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tâm</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trạng</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và</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đánh</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giá</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khái</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quát</a:t>
            </a:r>
            <a:r>
              <a:rPr lang="vi-VN" altLang="en-US" sz="1900" b="1" dirty="0">
                <a:solidFill>
                  <a:srgbClr val="CC0099"/>
                </a:solidFill>
                <a:latin typeface="Times New Roman" panose="02020603050405020304" pitchFamily="18" charset="0"/>
                <a:cs typeface="Times New Roman" panose="02020603050405020304" pitchFamily="18" charset="0"/>
              </a:rPr>
              <a:t> </a:t>
            </a:r>
            <a:r>
              <a:rPr lang="vi-VN" altLang="en-US" sz="1900" b="1" dirty="0" smtClean="0">
                <a:solidFill>
                  <a:srgbClr val="CC0099"/>
                </a:solidFill>
                <a:latin typeface="Times New Roman" panose="02020603050405020304" pitchFamily="18" charset="0"/>
                <a:cs typeface="Times New Roman" panose="02020603050405020304" pitchFamily="18" charset="0"/>
              </a:rPr>
              <a:t>về đối tượng biểu cảm</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Nhận</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xét</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đánh</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giá</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cụ</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thể</a:t>
            </a:r>
            <a:r>
              <a:rPr lang="en-US" altLang="en-US" sz="1900" b="1" dirty="0">
                <a:solidFill>
                  <a:srgbClr val="CC0099"/>
                </a:solidFill>
                <a:latin typeface="Times New Roman" panose="02020603050405020304" pitchFamily="18" charset="0"/>
                <a:cs typeface="Times New Roman" panose="02020603050405020304" pitchFamily="18" charset="0"/>
              </a:rPr>
              <a:t> hay </a:t>
            </a:r>
            <a:r>
              <a:rPr lang="en-US" altLang="en-US" sz="1900" b="1" dirty="0" err="1">
                <a:solidFill>
                  <a:srgbClr val="CC0099"/>
                </a:solidFill>
                <a:latin typeface="Times New Roman" panose="02020603050405020304" pitchFamily="18" charset="0"/>
                <a:cs typeface="Times New Roman" panose="02020603050405020304" pitchFamily="18" charset="0"/>
              </a:rPr>
              <a:t>tổng</a:t>
            </a:r>
            <a:r>
              <a:rPr lang="en-US" altLang="en-US" sz="1900" b="1" dirty="0">
                <a:solidFill>
                  <a:srgbClr val="CC0099"/>
                </a:solidFill>
                <a:latin typeface="Times New Roman" panose="02020603050405020304" pitchFamily="18" charset="0"/>
                <a:cs typeface="Times New Roman" panose="02020603050405020304" pitchFamily="18" charset="0"/>
              </a:rPr>
              <a:t> </a:t>
            </a:r>
            <a:r>
              <a:rPr lang="en-US" altLang="en-US" sz="1900" b="1" dirty="0" err="1">
                <a:solidFill>
                  <a:srgbClr val="CC0099"/>
                </a:solidFill>
                <a:latin typeface="Times New Roman" panose="02020603050405020304" pitchFamily="18" charset="0"/>
                <a:cs typeface="Times New Roman" panose="02020603050405020304" pitchFamily="18" charset="0"/>
              </a:rPr>
              <a:t>thể</a:t>
            </a:r>
            <a:endParaRPr lang="en-US" altLang="en-US" sz="1900" b="1" dirty="0">
              <a:solidFill>
                <a:srgbClr val="CC0099"/>
              </a:solidFill>
              <a:latin typeface="Times New Roman" panose="02020603050405020304" pitchFamily="18" charset="0"/>
              <a:cs typeface="Times New Roman" panose="02020603050405020304" pitchFamily="18" charset="0"/>
            </a:endParaRPr>
          </a:p>
        </p:txBody>
      </p:sp>
      <p:sp>
        <p:nvSpPr>
          <p:cNvPr id="16" name="Text Box 20"/>
          <p:cNvSpPr txBox="1">
            <a:spLocks noChangeArrowheads="1"/>
          </p:cNvSpPr>
          <p:nvPr/>
        </p:nvSpPr>
        <p:spPr bwMode="auto">
          <a:xfrm>
            <a:off x="2109420" y="4520491"/>
            <a:ext cx="634877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900" b="1" dirty="0" err="1" smtClean="0">
                <a:solidFill>
                  <a:srgbClr val="CC0099"/>
                </a:solidFill>
                <a:latin typeface="Times New Roman" panose="02020603050405020304" pitchFamily="18" charset="0"/>
                <a:cs typeface="Times New Roman" panose="02020603050405020304" pitchFamily="18" charset="0"/>
              </a:rPr>
              <a:t>Ấn</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tượng</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sâu</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đậm</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nhất</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còn</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đọng</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lại</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trong</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lòng</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người</a:t>
            </a:r>
            <a:r>
              <a:rPr lang="en-US" altLang="en-US" sz="1900" b="1" dirty="0" smtClean="0">
                <a:solidFill>
                  <a:srgbClr val="CC0099"/>
                </a:solidFill>
                <a:latin typeface="Times New Roman" panose="02020603050405020304" pitchFamily="18" charset="0"/>
                <a:cs typeface="Times New Roman" panose="02020603050405020304" pitchFamily="18" charset="0"/>
              </a:rPr>
              <a:t> </a:t>
            </a:r>
            <a:r>
              <a:rPr lang="en-US" altLang="en-US" sz="1900" b="1" dirty="0" err="1" smtClean="0">
                <a:solidFill>
                  <a:srgbClr val="CC0099"/>
                </a:solidFill>
                <a:latin typeface="Times New Roman" panose="02020603050405020304" pitchFamily="18" charset="0"/>
                <a:cs typeface="Times New Roman" panose="02020603050405020304" pitchFamily="18" charset="0"/>
              </a:rPr>
              <a:t>viết</a:t>
            </a:r>
            <a:r>
              <a:rPr lang="vi-VN" altLang="en-US" sz="1900" b="1" dirty="0" smtClean="0">
                <a:solidFill>
                  <a:srgbClr val="CC0099"/>
                </a:solidFill>
                <a:latin typeface="Times New Roman" panose="02020603050405020304" pitchFamily="18" charset="0"/>
                <a:cs typeface="Times New Roman" panose="02020603050405020304" pitchFamily="18" charset="0"/>
              </a:rPr>
              <a:t> về đối tượng biểu cảm.</a:t>
            </a:r>
            <a:endParaRPr lang="en-US" altLang="en-US" sz="1900" b="1" dirty="0">
              <a:solidFill>
                <a:srgbClr val="CC0099"/>
              </a:solidFill>
              <a:latin typeface="Times New Roman" panose="02020603050405020304" pitchFamily="18" charset="0"/>
              <a:cs typeface="Times New Roman" panose="02020603050405020304" pitchFamily="18" charset="0"/>
            </a:endParaRPr>
          </a:p>
        </p:txBody>
      </p:sp>
      <p:sp>
        <p:nvSpPr>
          <p:cNvPr id="17" name="Text Box 3"/>
          <p:cNvSpPr txBox="1">
            <a:spLocks noChangeArrowheads="1"/>
          </p:cNvSpPr>
          <p:nvPr/>
        </p:nvSpPr>
        <p:spPr bwMode="auto">
          <a:xfrm>
            <a:off x="409575" y="150322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solidFill>
                  <a:srgbClr val="CC0000"/>
                </a:solidFill>
                <a:latin typeface="Times New Roman" panose="02020603050405020304" pitchFamily="18" charset="0"/>
                <a:cs typeface="Times New Roman" panose="02020603050405020304" pitchFamily="18" charset="0"/>
              </a:rPr>
              <a:t>Bố</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u="sng" dirty="0" err="1">
                <a:solidFill>
                  <a:srgbClr val="CC0000"/>
                </a:solidFill>
                <a:latin typeface="Times New Roman" panose="02020603050405020304" pitchFamily="18" charset="0"/>
                <a:cs typeface="Times New Roman" panose="02020603050405020304" pitchFamily="18" charset="0"/>
              </a:rPr>
              <a:t>cục</a:t>
            </a:r>
            <a:r>
              <a:rPr lang="en-US" altLang="en-US" sz="2800" b="1" u="sng" dirty="0">
                <a:solidFill>
                  <a:srgbClr val="CC0000"/>
                </a:solidFill>
                <a:latin typeface="Times New Roman" panose="02020603050405020304" pitchFamily="18" charset="0"/>
                <a:cs typeface="Times New Roman" panose="02020603050405020304" pitchFamily="18" charset="0"/>
              </a:rPr>
              <a:t> </a:t>
            </a:r>
            <a:r>
              <a:rPr lang="en-US" altLang="en-US" sz="2800" b="1" u="sng" dirty="0" err="1">
                <a:solidFill>
                  <a:srgbClr val="CC0000"/>
                </a:solidFill>
                <a:latin typeface="Times New Roman" panose="02020603050405020304" pitchFamily="18" charset="0"/>
                <a:cs typeface="Times New Roman" panose="02020603050405020304" pitchFamily="18" charset="0"/>
              </a:rPr>
              <a:t>của</a:t>
            </a:r>
            <a:r>
              <a:rPr lang="en-US" altLang="en-US" sz="2800" b="1" u="sng" dirty="0">
                <a:solidFill>
                  <a:srgbClr val="CC0000"/>
                </a:solidFill>
                <a:latin typeface="Times New Roman" panose="02020603050405020304" pitchFamily="18" charset="0"/>
                <a:cs typeface="Times New Roman" panose="02020603050405020304" pitchFamily="18" charset="0"/>
              </a:rPr>
              <a:t> </a:t>
            </a:r>
            <a:r>
              <a:rPr lang="en-US" altLang="en-US" sz="2800" b="1" u="sng" dirty="0" err="1">
                <a:solidFill>
                  <a:srgbClr val="CC0000"/>
                </a:solidFill>
                <a:latin typeface="Times New Roman" panose="02020603050405020304" pitchFamily="18" charset="0"/>
                <a:cs typeface="Times New Roman" panose="02020603050405020304" pitchFamily="18" charset="0"/>
              </a:rPr>
              <a:t>bài</a:t>
            </a:r>
            <a:r>
              <a:rPr lang="en-US" altLang="en-US" sz="2800" b="1" u="sng" dirty="0">
                <a:solidFill>
                  <a:srgbClr val="CC0000"/>
                </a:solidFill>
                <a:latin typeface="Times New Roman" panose="02020603050405020304" pitchFamily="18" charset="0"/>
                <a:cs typeface="Times New Roman" panose="02020603050405020304" pitchFamily="18" charset="0"/>
              </a:rPr>
              <a:t> </a:t>
            </a:r>
            <a:r>
              <a:rPr lang="en-US" altLang="en-US" sz="2800" b="1" u="sng" dirty="0" err="1">
                <a:solidFill>
                  <a:srgbClr val="CC0000"/>
                </a:solidFill>
                <a:latin typeface="Times New Roman" panose="02020603050405020304" pitchFamily="18" charset="0"/>
                <a:cs typeface="Times New Roman" panose="02020603050405020304" pitchFamily="18" charset="0"/>
              </a:rPr>
              <a:t>văn</a:t>
            </a:r>
            <a:r>
              <a:rPr lang="en-US" altLang="en-US" sz="2800" b="1" u="sng" dirty="0">
                <a:solidFill>
                  <a:srgbClr val="CC0000"/>
                </a:solidFill>
                <a:latin typeface="Times New Roman" panose="02020603050405020304" pitchFamily="18" charset="0"/>
                <a:cs typeface="Times New Roman" panose="02020603050405020304" pitchFamily="18" charset="0"/>
              </a:rPr>
              <a:t> </a:t>
            </a:r>
            <a:r>
              <a:rPr lang="en-US" altLang="en-US" sz="2800" b="1" u="sng" dirty="0" err="1">
                <a:solidFill>
                  <a:srgbClr val="CC0000"/>
                </a:solidFill>
                <a:latin typeface="Times New Roman" panose="02020603050405020304" pitchFamily="18" charset="0"/>
                <a:cs typeface="Times New Roman" panose="02020603050405020304" pitchFamily="18" charset="0"/>
              </a:rPr>
              <a:t>biểu</a:t>
            </a:r>
            <a:r>
              <a:rPr lang="en-US" altLang="en-US" sz="2800" b="1" dirty="0">
                <a:solidFill>
                  <a:srgbClr val="CC0000"/>
                </a:solidFill>
                <a:latin typeface="Times New Roman" panose="02020603050405020304" pitchFamily="18" charset="0"/>
                <a:cs typeface="Times New Roman" panose="02020603050405020304" pitchFamily="18" charset="0"/>
              </a:rPr>
              <a:t> </a:t>
            </a:r>
            <a:r>
              <a:rPr lang="en-US" altLang="en-US" sz="2800" b="1" dirty="0" err="1">
                <a:solidFill>
                  <a:srgbClr val="CC0000"/>
                </a:solidFill>
                <a:latin typeface="Times New Roman" panose="02020603050405020304" pitchFamily="18" charset="0"/>
                <a:cs typeface="Times New Roman" panose="02020603050405020304" pitchFamily="18" charset="0"/>
              </a:rPr>
              <a:t>cảm</a:t>
            </a:r>
            <a:endParaRPr lang="en-US" altLang="en-US" sz="2800" b="1"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5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checkerboard(across)">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p:cNvSpPr>
            <a:spLocks noChangeArrowheads="1"/>
          </p:cNvSpPr>
          <p:nvPr/>
        </p:nvSpPr>
        <p:spPr bwMode="auto">
          <a:xfrm>
            <a:off x="0" y="1524000"/>
            <a:ext cx="2133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endParaRPr lang="en-US" altLang="en-US" sz="2500"/>
          </a:p>
        </p:txBody>
      </p:sp>
      <p:sp>
        <p:nvSpPr>
          <p:cNvPr id="3077" name="Line 10"/>
          <p:cNvSpPr>
            <a:spLocks noChangeShapeType="1"/>
          </p:cNvSpPr>
          <p:nvPr/>
        </p:nvSpPr>
        <p:spPr bwMode="auto">
          <a:xfrm>
            <a:off x="1066800" y="6786563"/>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11"/>
          <p:cNvSpPr>
            <a:spLocks noChangeShapeType="1"/>
          </p:cNvSpPr>
          <p:nvPr/>
        </p:nvSpPr>
        <p:spPr bwMode="auto">
          <a:xfrm>
            <a:off x="8915400" y="1328738"/>
            <a:ext cx="0" cy="54864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12"/>
          <p:cNvSpPr>
            <a:spLocks noChangeShapeType="1"/>
          </p:cNvSpPr>
          <p:nvPr/>
        </p:nvSpPr>
        <p:spPr bwMode="auto">
          <a:xfrm>
            <a:off x="104775" y="152400"/>
            <a:ext cx="7772400" cy="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13"/>
          <p:cNvSpPr>
            <a:spLocks noChangeShapeType="1"/>
          </p:cNvSpPr>
          <p:nvPr/>
        </p:nvSpPr>
        <p:spPr bwMode="auto">
          <a:xfrm>
            <a:off x="152400" y="152400"/>
            <a:ext cx="0" cy="5638800"/>
          </a:xfrm>
          <a:prstGeom prst="line">
            <a:avLst/>
          </a:prstGeom>
          <a:noFill/>
          <a:ln w="76200" cmpd="tri">
            <a:solidFill>
              <a:srgbClr val="9966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1" name="Picture 14"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55641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93038" y="1587"/>
            <a:ext cx="12954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1"/>
          <p:cNvSpPr>
            <a:spLocks noChangeArrowheads="1"/>
          </p:cNvSpPr>
          <p:nvPr/>
        </p:nvSpPr>
        <p:spPr bwMode="auto">
          <a:xfrm>
            <a:off x="457200" y="350838"/>
            <a:ext cx="81534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algn="just" eaLnBrk="0" fontAlgn="base" hangingPunct="0">
              <a:spcBef>
                <a:spcPct val="0"/>
              </a:spcBef>
              <a:spcAft>
                <a:spcPct val="0"/>
              </a:spcAft>
              <a:defRPr sz="2800">
                <a:solidFill>
                  <a:schemeClr val="tx1"/>
                </a:solidFill>
                <a:latin typeface=".VnTime" panose="020B7200000000000000" pitchFamily="34" charset="0"/>
              </a:defRPr>
            </a:lvl6pPr>
            <a:lvl7pPr marL="2971800" indent="-228600" algn="just" eaLnBrk="0" fontAlgn="base" hangingPunct="0">
              <a:spcBef>
                <a:spcPct val="0"/>
              </a:spcBef>
              <a:spcAft>
                <a:spcPct val="0"/>
              </a:spcAft>
              <a:defRPr sz="2800">
                <a:solidFill>
                  <a:schemeClr val="tx1"/>
                </a:solidFill>
                <a:latin typeface=".VnTime" panose="020B7200000000000000" pitchFamily="34" charset="0"/>
              </a:defRPr>
            </a:lvl7pPr>
            <a:lvl8pPr marL="3429000" indent="-228600" algn="just" eaLnBrk="0" fontAlgn="base" hangingPunct="0">
              <a:spcBef>
                <a:spcPct val="0"/>
              </a:spcBef>
              <a:spcAft>
                <a:spcPct val="0"/>
              </a:spcAft>
              <a:defRPr sz="2800">
                <a:solidFill>
                  <a:schemeClr val="tx1"/>
                </a:solidFill>
                <a:latin typeface=".VnTime" panose="020B7200000000000000" pitchFamily="34" charset="0"/>
              </a:defRPr>
            </a:lvl8pPr>
            <a:lvl9pPr marL="3886200" indent="-228600" algn="just" eaLnBrk="0" fontAlgn="base" hangingPunct="0">
              <a:spcBef>
                <a:spcPct val="0"/>
              </a:spcBef>
              <a:spcAft>
                <a:spcPct val="0"/>
              </a:spcAft>
              <a:defRPr sz="2800">
                <a:solidFill>
                  <a:schemeClr val="tx1"/>
                </a:solidFill>
                <a:latin typeface=".VnTime" panose="020B7200000000000000" pitchFamily="34" charset="0"/>
              </a:defRPr>
            </a:lvl9pPr>
          </a:lstStyle>
          <a:p>
            <a:pPr algn="ctr" eaLnBrk="1" hangingPunct="1"/>
            <a:r>
              <a:rPr lang="vi-VN" altLang="en-US" sz="3600" b="1" dirty="0" smtClean="0">
                <a:solidFill>
                  <a:srgbClr val="CC00FF"/>
                </a:solidFill>
                <a:latin typeface="Times New Roman" panose="02020603050405020304" pitchFamily="18" charset="0"/>
                <a:cs typeface="Times New Roman" panose="02020603050405020304" pitchFamily="18" charset="0"/>
              </a:rPr>
              <a:t>Ôn tập</a:t>
            </a:r>
            <a:r>
              <a:rPr lang="en-US" altLang="en-US" sz="3600" b="1" dirty="0" smtClean="0">
                <a:solidFill>
                  <a:srgbClr val="CC00FF"/>
                </a:solidFill>
                <a:latin typeface="Times New Roman" panose="02020603050405020304" pitchFamily="18" charset="0"/>
                <a:cs typeface="Times New Roman" panose="02020603050405020304" pitchFamily="18" charset="0"/>
              </a:rPr>
              <a:t> </a:t>
            </a:r>
            <a:r>
              <a:rPr lang="vi-VN" altLang="en-US" sz="3600" b="1" dirty="0" smtClean="0">
                <a:solidFill>
                  <a:srgbClr val="CC00FF"/>
                </a:solidFill>
                <a:latin typeface="Times New Roman" panose="02020603050405020304" pitchFamily="18" charset="0"/>
                <a:cs typeface="Times New Roman" panose="02020603050405020304" pitchFamily="18" charset="0"/>
              </a:rPr>
              <a:t>tập làm văn- Văn biểu cảm</a:t>
            </a:r>
            <a:endParaRPr lang="en-US" altLang="en-US" sz="3600" b="1" dirty="0">
              <a:solidFill>
                <a:srgbClr val="CC00FF"/>
              </a:solidFill>
              <a:latin typeface="Times New Roman" panose="02020603050405020304" pitchFamily="18" charset="0"/>
              <a:cs typeface="Times New Roman" panose="02020603050405020304" pitchFamily="18" charset="0"/>
            </a:endParaRPr>
          </a:p>
        </p:txBody>
      </p:sp>
      <p:sp>
        <p:nvSpPr>
          <p:cNvPr id="14" name="Text Box 22"/>
          <p:cNvSpPr txBox="1">
            <a:spLocks noChangeArrowheads="1"/>
          </p:cNvSpPr>
          <p:nvPr/>
        </p:nvSpPr>
        <p:spPr bwMode="auto">
          <a:xfrm>
            <a:off x="457200" y="1004887"/>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latin typeface="Times New Roman" panose="02020603050405020304" pitchFamily="18" charset="0"/>
                <a:cs typeface="Times New Roman" panose="02020603050405020304" pitchFamily="18" charset="0"/>
              </a:rPr>
              <a:t>Kiến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thức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nhớ</a:t>
            </a:r>
            <a:endParaRPr lang="en-US" altLang="en-US" sz="2800" b="1" dirty="0">
              <a:latin typeface="Times New Roman" panose="02020603050405020304" pitchFamily="18" charset="0"/>
              <a:cs typeface="Times New Roman" panose="02020603050405020304" pitchFamily="18" charset="0"/>
            </a:endParaRPr>
          </a:p>
        </p:txBody>
      </p:sp>
      <p:graphicFrame>
        <p:nvGraphicFramePr>
          <p:cNvPr id="15" name="Group 3"/>
          <p:cNvGraphicFramePr>
            <a:graphicFrameLocks noGrp="1"/>
          </p:cNvGraphicFramePr>
          <p:nvPr>
            <p:extLst>
              <p:ext uri="{D42A27DB-BD31-4B8C-83A1-F6EECF244321}">
                <p14:modId xmlns:p14="http://schemas.microsoft.com/office/powerpoint/2010/main" val="2281847104"/>
              </p:ext>
            </p:extLst>
          </p:nvPr>
        </p:nvGraphicFramePr>
        <p:xfrm>
          <a:off x="559158" y="1949183"/>
          <a:ext cx="8077200" cy="3180601"/>
        </p:xfrm>
        <a:graphic>
          <a:graphicData uri="http://schemas.openxmlformats.org/drawingml/2006/table">
            <a:tbl>
              <a:tblPr/>
              <a:tblGrid>
                <a:gridCol w="2946042"/>
                <a:gridCol w="5131158"/>
              </a:tblGrid>
              <a:tr h="102261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Nội</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dung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văn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bản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biểu</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cảm</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Mục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đích</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biểu</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cảm</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Phương</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tiện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biểu</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cảm</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Text Box 17"/>
          <p:cNvSpPr txBox="1">
            <a:spLocks noChangeArrowheads="1"/>
          </p:cNvSpPr>
          <p:nvPr/>
        </p:nvSpPr>
        <p:spPr bwMode="auto">
          <a:xfrm>
            <a:off x="3581400" y="1910468"/>
            <a:ext cx="502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err="1">
                <a:solidFill>
                  <a:srgbClr val="CC0099"/>
                </a:solidFill>
                <a:latin typeface="Times New Roman" panose="02020603050405020304" pitchFamily="18" charset="0"/>
                <a:cs typeface="Times New Roman" panose="02020603050405020304" pitchFamily="18" charset="0"/>
              </a:rPr>
              <a:t>Tập</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trung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vào</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việc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thể</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hiện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tình</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cảm</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của</a:t>
            </a:r>
            <a:r>
              <a:rPr lang="en-US" altLang="en-US" sz="2000" dirty="0">
                <a:solidFill>
                  <a:srgbClr val="CC0099"/>
                </a:solidFill>
                <a:latin typeface="Times New Roman" panose="02020603050405020304" pitchFamily="18" charset="0"/>
                <a:cs typeface="Times New Roman" panose="02020603050405020304" pitchFamily="18" charset="0"/>
              </a:rPr>
              <a:t> con </a:t>
            </a:r>
            <a:r>
              <a:rPr lang="en-US" altLang="en-US" sz="2000" dirty="0" err="1">
                <a:solidFill>
                  <a:srgbClr val="CC0099"/>
                </a:solidFill>
                <a:latin typeface="Times New Roman" panose="02020603050405020304" pitchFamily="18" charset="0"/>
                <a:cs typeface="Times New Roman" panose="02020603050405020304" pitchFamily="18" charset="0"/>
              </a:rPr>
              <a:t>người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Đó</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là</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tình</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cảm</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chân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thật</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nảy</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sinh</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từ</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hiện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thực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cuộc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sống</a:t>
            </a:r>
            <a:r>
              <a:rPr lang="en-US" altLang="en-US" sz="2000" dirty="0">
                <a:solidFill>
                  <a:srgbClr val="CC0099"/>
                </a:solidFill>
                <a:latin typeface="Times New Roman" panose="02020603050405020304" pitchFamily="18" charset="0"/>
                <a:cs typeface="Times New Roman" panose="02020603050405020304" pitchFamily="18" charset="0"/>
              </a:rPr>
              <a:t>)</a:t>
            </a:r>
          </a:p>
        </p:txBody>
      </p:sp>
      <p:sp>
        <p:nvSpPr>
          <p:cNvPr id="17" name="Text Box 18"/>
          <p:cNvSpPr txBox="1">
            <a:spLocks noChangeArrowheads="1"/>
          </p:cNvSpPr>
          <p:nvPr/>
        </p:nvSpPr>
        <p:spPr bwMode="auto">
          <a:xfrm>
            <a:off x="3581400" y="2916943"/>
            <a:ext cx="502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err="1">
                <a:solidFill>
                  <a:srgbClr val="CC0099"/>
                </a:solidFill>
                <a:latin typeface="Times New Roman" panose="02020603050405020304" pitchFamily="18" charset="0"/>
                <a:cs typeface="Times New Roman" panose="02020603050405020304" pitchFamily="18" charset="0"/>
              </a:rPr>
              <a:t>Tạo</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nên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sự</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đồng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cảm</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Giữa</a:t>
            </a:r>
            <a:r>
              <a:rPr lang="en-US" altLang="en-US" sz="2000" dirty="0">
                <a:solidFill>
                  <a:srgbClr val="CC0099"/>
                </a:solidFill>
                <a:latin typeface="Times New Roman" panose="02020603050405020304" pitchFamily="18" charset="0"/>
                <a:cs typeface="Times New Roman" panose="02020603050405020304" pitchFamily="18" charset="0"/>
              </a:rPr>
              <a:t> con </a:t>
            </a:r>
            <a:r>
              <a:rPr lang="en-US" altLang="en-US" sz="2000" dirty="0" err="1">
                <a:solidFill>
                  <a:srgbClr val="CC0099"/>
                </a:solidFill>
                <a:latin typeface="Times New Roman" panose="02020603050405020304" pitchFamily="18" charset="0"/>
                <a:cs typeface="Times New Roman" panose="02020603050405020304" pitchFamily="18" charset="0"/>
              </a:rPr>
              <a:t>người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với</a:t>
            </a:r>
            <a:r>
              <a:rPr lang="en-US" altLang="en-US" sz="2000" dirty="0">
                <a:solidFill>
                  <a:srgbClr val="CC0099"/>
                </a:solidFill>
                <a:latin typeface="Times New Roman" panose="02020603050405020304" pitchFamily="18" charset="0"/>
                <a:cs typeface="Times New Roman" panose="02020603050405020304" pitchFamily="18" charset="0"/>
              </a:rPr>
              <a:t> con </a:t>
            </a:r>
            <a:r>
              <a:rPr lang="en-US" altLang="en-US" sz="2000" dirty="0" err="1">
                <a:solidFill>
                  <a:srgbClr val="CC0099"/>
                </a:solidFill>
                <a:latin typeface="Times New Roman" panose="02020603050405020304" pitchFamily="18" charset="0"/>
                <a:cs typeface="Times New Roman" panose="02020603050405020304" pitchFamily="18" charset="0"/>
              </a:rPr>
              <a:t>người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với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suy</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nghĩ</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đánh</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giá</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thông</a:t>
            </a:r>
            <a:r>
              <a:rPr lang="en-US" altLang="en-US" sz="2000" dirty="0">
                <a:solidFill>
                  <a:srgbClr val="CC0099"/>
                </a:solidFill>
                <a:latin typeface="Times New Roman" panose="02020603050405020304" pitchFamily="18" charset="0"/>
                <a:cs typeface="Times New Roman" panose="02020603050405020304" pitchFamily="18" charset="0"/>
              </a:rPr>
              <a:t> qua </a:t>
            </a:r>
            <a:r>
              <a:rPr lang="en-US" altLang="en-US" sz="2000" dirty="0" err="1">
                <a:solidFill>
                  <a:srgbClr val="CC0099"/>
                </a:solidFill>
                <a:latin typeface="Times New Roman" panose="02020603050405020304" pitchFamily="18" charset="0"/>
                <a:cs typeface="Times New Roman" panose="02020603050405020304" pitchFamily="18" charset="0"/>
              </a:rPr>
              <a:t>việc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miêu</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tả</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đối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tượng</a:t>
            </a:r>
            <a:r>
              <a:rPr lang="en-US" altLang="en-US" sz="2000" dirty="0">
                <a:solidFill>
                  <a:srgbClr val="CC0099"/>
                </a:solidFill>
                <a:latin typeface="Times New Roman" panose="02020603050405020304" pitchFamily="18" charset="0"/>
                <a:cs typeface="Times New Roman" panose="02020603050405020304" pitchFamily="18" charset="0"/>
              </a:rPr>
              <a:t>.</a:t>
            </a:r>
          </a:p>
        </p:txBody>
      </p:sp>
      <p:sp>
        <p:nvSpPr>
          <p:cNvPr id="18" name="Text Box 19"/>
          <p:cNvSpPr txBox="1">
            <a:spLocks noChangeArrowheads="1"/>
          </p:cNvSpPr>
          <p:nvPr/>
        </p:nvSpPr>
        <p:spPr bwMode="auto">
          <a:xfrm>
            <a:off x="3651738" y="3973329"/>
            <a:ext cx="502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err="1">
                <a:solidFill>
                  <a:srgbClr val="CC0099"/>
                </a:solidFill>
                <a:latin typeface="Times New Roman" panose="02020603050405020304" pitchFamily="18" charset="0"/>
                <a:cs typeface="Times New Roman" panose="02020603050405020304" pitchFamily="18" charset="0"/>
              </a:rPr>
              <a:t>Dùng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miêu</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tả,tự</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sự</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để</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thể</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hiện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cảm</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xúc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Đối</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tượng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miêu</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tả</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tự</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sự</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được</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dùng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làm</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phương</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tiện</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biểu</a:t>
            </a:r>
            <a:r>
              <a:rPr lang="en-US" altLang="en-US" sz="2000" dirty="0">
                <a:solidFill>
                  <a:srgbClr val="CC0099"/>
                </a:solidFill>
                <a:latin typeface="Times New Roman" panose="02020603050405020304" pitchFamily="18" charset="0"/>
                <a:cs typeface="Times New Roman" panose="02020603050405020304" pitchFamily="18" charset="0"/>
              </a:rPr>
              <a:t> </a:t>
            </a:r>
            <a:r>
              <a:rPr lang="en-US" altLang="en-US" sz="2000" dirty="0" err="1">
                <a:solidFill>
                  <a:srgbClr val="CC0099"/>
                </a:solidFill>
                <a:latin typeface="Times New Roman" panose="02020603050405020304" pitchFamily="18" charset="0"/>
                <a:cs typeface="Times New Roman" panose="02020603050405020304" pitchFamily="18" charset="0"/>
              </a:rPr>
              <a:t>cảm</a:t>
            </a:r>
            <a:r>
              <a:rPr lang="en-US" altLang="en-US" sz="2000" dirty="0">
                <a:solidFill>
                  <a:srgbClr val="CC0099"/>
                </a:solidFill>
                <a:latin typeface="Times New Roman" panose="02020603050405020304" pitchFamily="18" charset="0"/>
                <a:cs typeface="Times New Roman" panose="02020603050405020304" pitchFamily="18" charset="0"/>
              </a:rPr>
              <a:t>) </a:t>
            </a:r>
          </a:p>
        </p:txBody>
      </p:sp>
      <p:sp>
        <p:nvSpPr>
          <p:cNvPr id="19" name="Text Box 20"/>
          <p:cNvSpPr txBox="1">
            <a:spLocks noChangeArrowheads="1"/>
          </p:cNvSpPr>
          <p:nvPr/>
        </p:nvSpPr>
        <p:spPr bwMode="auto">
          <a:xfrm>
            <a:off x="723900" y="5128051"/>
            <a:ext cx="79629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u="sng" dirty="0" err="1">
                <a:solidFill>
                  <a:srgbClr val="FF3300"/>
                </a:solidFill>
                <a:latin typeface="Times New Roman" panose="02020603050405020304" pitchFamily="18" charset="0"/>
                <a:cs typeface="Times New Roman" panose="02020603050405020304" pitchFamily="18" charset="0"/>
              </a:rPr>
              <a:t>Lưu</a:t>
            </a:r>
            <a:r>
              <a:rPr lang="en-US" altLang="en-US" sz="2800" u="sng" dirty="0">
                <a:solidFill>
                  <a:srgbClr val="FF3300"/>
                </a:solidFill>
                <a:latin typeface="Times New Roman" panose="02020603050405020304" pitchFamily="18" charset="0"/>
                <a:cs typeface="Times New Roman" panose="02020603050405020304" pitchFamily="18" charset="0"/>
              </a:rPr>
              <a:t> ý</a:t>
            </a:r>
            <a:r>
              <a:rPr lang="en-US" altLang="en-US"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ở </a:t>
            </a:r>
            <a:r>
              <a:rPr lang="en-US" altLang="en-US" sz="2400" dirty="0" err="1">
                <a:latin typeface="Times New Roman" panose="02020603050405020304" pitchFamily="18" charset="0"/>
                <a:cs typeface="Times New Roman" panose="02020603050405020304" pitchFamily="18" charset="0"/>
              </a:rPr>
              <a:t>đây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nhằm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xúc</a:t>
            </a:r>
            <a:r>
              <a:rPr lang="en-US" altLang="en-US" sz="2400" dirty="0">
                <a:latin typeface="Times New Roman" panose="02020603050405020304" pitchFamily="18" charset="0"/>
                <a:cs typeface="Times New Roman" panose="02020603050405020304" pitchFamily="18" charset="0"/>
              </a:rPr>
              <a:t>, do </a:t>
            </a:r>
            <a:r>
              <a:rPr lang="en-US" altLang="en-US" sz="2400" dirty="0" err="1">
                <a:latin typeface="Times New Roman" panose="02020603050405020304" pitchFamily="18" charset="0"/>
                <a:cs typeface="Times New Roman" panose="02020603050405020304" pitchFamily="18" charset="0"/>
              </a:rPr>
              <a:t>cảm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xúc</a:t>
            </a:r>
            <a:r>
              <a:rPr lang="en-US" altLang="en-US" sz="2400" dirty="0">
                <a:latin typeface="Times New Roman" panose="02020603050405020304" pitchFamily="18" charset="0"/>
                <a:cs typeface="Times New Roman" panose="02020603050405020304" pitchFamily="18" charset="0"/>
              </a:rPr>
              <a:t> chi </a:t>
            </a:r>
            <a:r>
              <a:rPr lang="en-US" altLang="en-US" sz="2400" dirty="0" err="1">
                <a:latin typeface="Times New Roman" panose="02020603050405020304" pitchFamily="18" charset="0"/>
                <a:cs typeface="Times New Roman" panose="02020603050405020304" pitchFamily="18" charset="0"/>
              </a:rPr>
              <a:t>phối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chứ</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nhằm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mục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đích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chuyện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miêu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việc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phong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cảnh</a:t>
            </a:r>
            <a:r>
              <a:rPr lang="en-US" altLang="en-US" sz="24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21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017300" y="1905795"/>
            <a:ext cx="695152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vi-VN" sz="3200" b="1" dirty="0" smtClean="0">
                <a:latin typeface="Times New Roman" pitchFamily="18" charset="0"/>
                <a:cs typeface="Times New Roman" pitchFamily="18" charset="0"/>
              </a:rPr>
              <a:t>PHẦN II- LUYỆN TẬP</a:t>
            </a:r>
            <a:endParaRPr lang="en-US" sz="32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7"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362200"/>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2" name="Picture 31" descr="Picture1"/>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116" y="1316941"/>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3" descr="people008"/>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174616"/>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59666" y="159104"/>
            <a:ext cx="7511736"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 ÔN TẬP </a:t>
            </a:r>
            <a:r>
              <a:rPr lang="vi-VN" sz="3200" b="1" dirty="0" smtClean="0">
                <a:solidFill>
                  <a:srgbClr val="FF0000"/>
                </a:solidFill>
                <a:latin typeface="Times New Roman" panose="02020603050405020304" pitchFamily="18" charset="0"/>
                <a:cs typeface="Times New Roman" panose="02020603050405020304" pitchFamily="18" charset="0"/>
              </a:rPr>
              <a:t>TỔNG HỢP </a:t>
            </a:r>
            <a:r>
              <a:rPr lang="en-US" sz="3200" b="1" dirty="0" smtClean="0">
                <a:solidFill>
                  <a:srgbClr val="FF0000"/>
                </a:solidFill>
                <a:latin typeface="Times New Roman" panose="02020603050405020304" pitchFamily="18" charset="0"/>
                <a:cs typeface="Times New Roman" panose="02020603050405020304" pitchFamily="18" charset="0"/>
              </a:rPr>
              <a:t>MÔN NGỮ VĂN 7</a:t>
            </a:r>
          </a:p>
          <a:p>
            <a:pPr algn="ctr"/>
            <a:r>
              <a:rPr lang="en-US" sz="3200" b="1" dirty="0" smtClean="0">
                <a:solidFill>
                  <a:srgbClr val="FF0000"/>
                </a:solidFill>
                <a:latin typeface="Times New Roman" panose="02020603050405020304" pitchFamily="18" charset="0"/>
                <a:cs typeface="Times New Roman" panose="02020603050405020304" pitchFamily="18" charset="0"/>
              </a:rPr>
              <a:t> – HỌC KỲ I</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3"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56" y="457507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1"/>
          <p:cNvSpPr>
            <a:spLocks noChangeArrowheads="1"/>
          </p:cNvSpPr>
          <p:nvPr/>
        </p:nvSpPr>
        <p:spPr bwMode="auto">
          <a:xfrm>
            <a:off x="1076325" y="4175469"/>
            <a:ext cx="695152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vi-VN" sz="3200" b="1" dirty="0" smtClean="0">
                <a:latin typeface="Times New Roman" pitchFamily="18" charset="0"/>
                <a:cs typeface="Times New Roman" pitchFamily="18" charset="0"/>
              </a:rPr>
              <a:t>Tham khảo đề luyện tập: sgk/188-191</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6212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323" y="272534"/>
            <a:ext cx="5295039"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b="1" smtClean="0">
                <a:solidFill>
                  <a:srgbClr val="FF0000"/>
                </a:solidFill>
                <a:latin typeface="Times New Roman" pitchFamily="18" charset="0"/>
                <a:cs typeface="Times New Roman" pitchFamily="18" charset="0"/>
              </a:rPr>
              <a:t>Củng cố - hướng dẫn học:</a:t>
            </a:r>
            <a:endParaRPr lang="en-US" sz="3600" b="1">
              <a:solidFill>
                <a:srgbClr val="FF0000"/>
              </a:solidFill>
              <a:latin typeface="Times New Roman" pitchFamily="18" charset="0"/>
              <a:cs typeface="Times New Roman" pitchFamily="18" charset="0"/>
            </a:endParaRPr>
          </a:p>
        </p:txBody>
      </p:sp>
      <p:sp>
        <p:nvSpPr>
          <p:cNvPr id="5" name="TextBox 4"/>
          <p:cNvSpPr txBox="1"/>
          <p:nvPr/>
        </p:nvSpPr>
        <p:spPr>
          <a:xfrm>
            <a:off x="348343" y="1066800"/>
            <a:ext cx="856705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dirty="0" err="1" smtClean="0">
                <a:latin typeface="Times New Roman" pitchFamily="18" charset="0"/>
                <a:cs typeface="Times New Roman" pitchFamily="18" charset="0"/>
              </a:rPr>
              <a:t>Xem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phân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mỗi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hơn</a:t>
            </a:r>
            <a:r>
              <a:rPr lang="en-US" sz="2800" b="1" dirty="0" smtClean="0">
                <a:latin typeface="Times New Roman" pitchFamily="18" charset="0"/>
                <a:cs typeface="Times New Roman" pitchFamily="18" charset="0"/>
              </a:rPr>
              <a:t>.</a:t>
            </a:r>
          </a:p>
        </p:txBody>
      </p:sp>
      <p:sp>
        <p:nvSpPr>
          <p:cNvPr id="6" name="TextBox 5"/>
          <p:cNvSpPr txBox="1"/>
          <p:nvPr/>
        </p:nvSpPr>
        <p:spPr>
          <a:xfrm>
            <a:off x="348342" y="2667000"/>
            <a:ext cx="8567057"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b="1" dirty="0" err="1" smtClean="0">
                <a:solidFill>
                  <a:srgbClr val="FF0000"/>
                </a:solidFill>
                <a:latin typeface="Times New Roman" pitchFamily="18" charset="0"/>
                <a:cs typeface="Times New Roman" pitchFamily="18" charset="0"/>
              </a:rPr>
              <a:t>Cần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hiểu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rõ</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môn</a:t>
            </a:r>
            <a:r>
              <a:rPr lang="en-US" sz="2800" b="1" dirty="0" smtClean="0">
                <a:solidFill>
                  <a:srgbClr val="FF0000"/>
                </a:solidFill>
                <a:latin typeface="Times New Roman" pitchFamily="18" charset="0"/>
                <a:cs typeface="Times New Roman" pitchFamily="18" charset="0"/>
              </a:rPr>
              <a:t>:</a:t>
            </a:r>
          </a:p>
          <a:p>
            <a:pPr marL="457200" indent="-457200">
              <a:buFontTx/>
              <a:buChar char="-"/>
            </a:pP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dung, </a:t>
            </a:r>
            <a:r>
              <a:rPr lang="en-US" sz="2800" b="1" dirty="0" err="1" smtClean="0">
                <a:latin typeface="Times New Roman" pitchFamily="18" charset="0"/>
                <a:cs typeface="Times New Roman" pitchFamily="18" charset="0"/>
              </a:rPr>
              <a:t>nghệ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thuật</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a:t>
            </a:r>
          </a:p>
          <a:p>
            <a:pPr marL="457200" indent="-457200" algn="just">
              <a:buFontTx/>
              <a:buChar char="-"/>
            </a:pPr>
            <a:r>
              <a:rPr lang="en-US" sz="2800" b="1" dirty="0" err="1" smtClean="0">
                <a:solidFill>
                  <a:srgbClr val="FF0000"/>
                </a:solidFill>
                <a:latin typeface="Times New Roman" pitchFamily="18" charset="0"/>
                <a:cs typeface="Times New Roman" pitchFamily="18" charset="0"/>
              </a:rPr>
              <a:t>Tiếng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Việt</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endParaRPr lang="vi-VN" sz="2800" b="1" dirty="0" smtClean="0">
              <a:latin typeface="Times New Roman" pitchFamily="18" charset="0"/>
              <a:cs typeface="Times New Roman" pitchFamily="18" charset="0"/>
            </a:endParaRPr>
          </a:p>
          <a:p>
            <a:pPr marL="457200" indent="-457200" algn="just">
              <a:buFontTx/>
              <a:buChar char="-"/>
            </a:pP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hiểu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đặc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điểm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loại</a:t>
            </a:r>
            <a:r>
              <a:rPr lang="vi-VN" sz="2800" b="1" dirty="0" smtClean="0">
                <a:latin typeface="Times New Roman" pitchFamily="18" charset="0"/>
                <a:cs typeface="Times New Roman" pitchFamily="18" charset="0"/>
              </a:rPr>
              <a:t> văn biểu cảm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779664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76200"/>
            <a:ext cx="4006225"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vi-VN" sz="2800" b="1" dirty="0" smtClean="0">
                <a:solidFill>
                  <a:srgbClr val="FF0000"/>
                </a:solidFill>
                <a:latin typeface="Times New Roman" pitchFamily="18" charset="0"/>
                <a:cs typeface="Times New Roman" pitchFamily="18" charset="0"/>
              </a:rPr>
              <a:t>Dặn dò: Kiểm tra cuối kì</a:t>
            </a:r>
            <a:endParaRPr lang="en-US" sz="2800" b="1" dirty="0">
              <a:solidFill>
                <a:srgbClr val="FF0000"/>
              </a:solidFill>
              <a:latin typeface="Times New Roman" pitchFamily="18" charset="0"/>
              <a:cs typeface="Times New Roman" pitchFamily="18" charset="0"/>
            </a:endParaRPr>
          </a:p>
        </p:txBody>
      </p:sp>
      <p:sp>
        <p:nvSpPr>
          <p:cNvPr id="5" name="TextBox 4"/>
          <p:cNvSpPr txBox="1"/>
          <p:nvPr/>
        </p:nvSpPr>
        <p:spPr>
          <a:xfrm>
            <a:off x="304800" y="685800"/>
            <a:ext cx="8567056" cy="532453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28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Xem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môn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bản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Văn</a:t>
            </a:r>
            <a:r>
              <a:rPr lang="en-US" sz="2400" b="1" dirty="0" smtClean="0">
                <a:latin typeface="Times New Roman" pitchFamily="18" charset="0"/>
                <a:cs typeface="Times New Roman" pitchFamily="18" charset="0"/>
              </a:rPr>
              <a:t>. </a:t>
            </a:r>
            <a:endParaRPr lang="vi-VN" sz="2400" b="1" dirty="0" smtClean="0">
              <a:latin typeface="Times New Roman" pitchFamily="18" charset="0"/>
              <a:cs typeface="Times New Roman" pitchFamily="18" charset="0"/>
            </a:endParaRPr>
          </a:p>
          <a:p>
            <a:pPr algn="just"/>
            <a:r>
              <a:rPr lang="vi-VN"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Đọc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mỗi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hiểu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hơn</a:t>
            </a:r>
            <a:r>
              <a:rPr lang="en-US" sz="2400" b="1" dirty="0" smtClean="0">
                <a:latin typeface="Times New Roman" pitchFamily="18" charset="0"/>
                <a:cs typeface="Times New Roman" pitchFamily="18" charset="0"/>
              </a:rPr>
              <a:t>.</a:t>
            </a:r>
            <a:endParaRPr lang="vi-VN" sz="2400" b="1" dirty="0" smtClean="0">
              <a:latin typeface="Times New Roman" pitchFamily="18" charset="0"/>
              <a:cs typeface="Times New Roman" pitchFamily="18" charset="0"/>
            </a:endParaRPr>
          </a:p>
          <a:p>
            <a:pPr algn="just"/>
            <a:r>
              <a:rPr lang="vi-VN" sz="2400" b="1" dirty="0" smtClean="0">
                <a:latin typeface="Times New Roman" pitchFamily="18" charset="0"/>
                <a:cs typeface="Times New Roman" pitchFamily="18" charset="0"/>
              </a:rPr>
              <a:t>3. Rèn kĩ năng đọc hiểu văn bản - tiếng Việt:</a:t>
            </a:r>
          </a:p>
          <a:p>
            <a:pPr algn="just"/>
            <a:r>
              <a:rPr lang="vi-VN" sz="2400" b="1" dirty="0" smtClean="0">
                <a:latin typeface="Times New Roman" pitchFamily="18" charset="0"/>
                <a:cs typeface="Times New Roman" pitchFamily="18" charset="0"/>
              </a:rPr>
              <a:t>   - Nhận biết:</a:t>
            </a:r>
          </a:p>
          <a:p>
            <a:pPr algn="just"/>
            <a:r>
              <a:rPr lang="vi-VN" sz="2400" b="1" dirty="0" smtClean="0">
                <a:latin typeface="Times New Roman" pitchFamily="18" charset="0"/>
                <a:cs typeface="Times New Roman" pitchFamily="18" charset="0"/>
              </a:rPr>
              <a:t>+ VB: PTBĐ, chi tiết, hình ảnh...</a:t>
            </a:r>
          </a:p>
          <a:p>
            <a:pPr algn="just"/>
            <a:r>
              <a:rPr lang="vi-VN" sz="2400" b="1" dirty="0" smtClean="0">
                <a:latin typeface="Times New Roman" pitchFamily="18" charset="0"/>
                <a:cs typeface="Times New Roman" pitchFamily="18" charset="0"/>
              </a:rPr>
              <a:t>+ TV: các dạng..</a:t>
            </a:r>
          </a:p>
          <a:p>
            <a:pPr algn="just"/>
            <a:r>
              <a:rPr lang="vi-VN" sz="2400" b="1" dirty="0" smtClean="0">
                <a:latin typeface="Times New Roman" pitchFamily="18" charset="0"/>
                <a:cs typeface="Times New Roman" pitchFamily="18" charset="0"/>
              </a:rPr>
              <a:t>   - Thông hiểu</a:t>
            </a:r>
          </a:p>
          <a:p>
            <a:pPr algn="just"/>
            <a:r>
              <a:rPr lang="vi-VN" sz="2400" b="1" dirty="0" smtClean="0">
                <a:latin typeface="Times New Roman" pitchFamily="18" charset="0"/>
                <a:cs typeface="Times New Roman" pitchFamily="18" charset="0"/>
              </a:rPr>
              <a:t>+ VB: nội dung, nghệ thuật, ý nghĩa...</a:t>
            </a:r>
          </a:p>
          <a:p>
            <a:pPr algn="just"/>
            <a:r>
              <a:rPr lang="vi-VN" sz="2400" b="1" dirty="0" smtClean="0">
                <a:latin typeface="Times New Roman" pitchFamily="18" charset="0"/>
                <a:cs typeface="Times New Roman" pitchFamily="18" charset="0"/>
              </a:rPr>
              <a:t>+ TV: tác dụng...</a:t>
            </a:r>
          </a:p>
          <a:p>
            <a:pPr algn="just"/>
            <a:r>
              <a:rPr lang="vi-VN" sz="2400" b="1" dirty="0" smtClean="0">
                <a:latin typeface="Times New Roman" pitchFamily="18" charset="0"/>
                <a:cs typeface="Times New Roman" pitchFamily="18" charset="0"/>
              </a:rPr>
              <a:t>4. Rèn kĩ năng vận dụng viết văn biểu cảm về sự vật, con người và tác phẩm văn học.</a:t>
            </a:r>
          </a:p>
          <a:p>
            <a:pPr algn="just"/>
            <a:r>
              <a:rPr lang="vi-VN" sz="2400" b="1" dirty="0" smtClean="0">
                <a:latin typeface="Times New Roman" pitchFamily="18" charset="0"/>
                <a:cs typeface="Times New Roman" pitchFamily="18" charset="0"/>
              </a:rPr>
              <a:t>5. Phân bố thời gian thật hợp lí giữa đọc hiểu văn bản –tiếng Việt và tập làm văn trong bài kiểm tra. </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449601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2177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WordArt 3"/>
          <p:cNvSpPr>
            <a:spLocks noChangeArrowheads="1" noChangeShapeType="1" noTextEdit="1"/>
          </p:cNvSpPr>
          <p:nvPr/>
        </p:nvSpPr>
        <p:spPr bwMode="auto">
          <a:xfrm>
            <a:off x="1676400" y="1295400"/>
            <a:ext cx="6553200" cy="3733800"/>
          </a:xfrm>
          <a:prstGeom prst="rect">
            <a:avLst/>
          </a:prstGeom>
        </p:spPr>
        <p:txBody>
          <a:bodyPr wrap="none" fromWordArt="1">
            <a:prstTxWarp prst="textCanUp">
              <a:avLst>
                <a:gd name="adj" fmla="val 85713"/>
              </a:avLst>
            </a:prstTxWarp>
          </a:bodyPr>
          <a:lstStyle/>
          <a:p>
            <a:pPr algn="ctr"/>
            <a:r>
              <a:rPr lang="vi-VN"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chú</a:t>
            </a:r>
            <a:r>
              <a:rPr lang="pt-BR"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 </a:t>
            </a:r>
            <a:r>
              <a:rPr lang="vi-VN"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cá</a:t>
            </a:r>
            <a:r>
              <a:rPr lang="pt-BR"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 </a:t>
            </a:r>
            <a:r>
              <a:rPr lang="pt-BR" sz="3600" kern="10" spc="-360" dirty="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em </a:t>
            </a:r>
            <a:r>
              <a:rPr lang="vi-VN"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họ</a:t>
            </a:r>
            <a:r>
              <a:rPr lang="pt-BR"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 </a:t>
            </a:r>
            <a:r>
              <a:rPr lang="vi-VN"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tốt</a:t>
            </a:r>
            <a:r>
              <a:rPr lang="pt-BR" sz="3600" kern="10" spc="-360" dirty="0" smtClean="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a:t>
            </a:r>
            <a:endParaRPr lang="en-US" sz="3600" kern="10" spc="-360" dirty="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5"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7660123" y="23814"/>
            <a:ext cx="1461651" cy="150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23813"/>
            <a:ext cx="15485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7789140" y="5029200"/>
            <a:ext cx="13326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14233" y="5029200"/>
            <a:ext cx="13326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5181600" y="5049982"/>
            <a:ext cx="133263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20167" y="3041073"/>
            <a:ext cx="13763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022273"/>
            <a:ext cx="13763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334000"/>
            <a:ext cx="1376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0560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076325" y="3381203"/>
            <a:ext cx="695152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vi-VN" sz="3200" b="1" dirty="0" smtClean="0">
                <a:latin typeface="Times New Roman" pitchFamily="18" charset="0"/>
                <a:cs typeface="Times New Roman" pitchFamily="18" charset="0"/>
              </a:rPr>
              <a:t>PHẦN I: LÝ THUYẾT</a:t>
            </a:r>
            <a:endParaRPr lang="en-US" sz="32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7"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92" y="391460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2" name="Picture 31" descr="Picture1"/>
          <p:cNvPicPr>
            <a:picLocks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116" y="1316941"/>
            <a:ext cx="91440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3" descr="people008"/>
          <p:cNvPicPr>
            <a:picLocks noChangeAspect="1" noChangeArrowheads="1" noCrop="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5725" y="-174616"/>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59666" y="159104"/>
            <a:ext cx="7511736" cy="107721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 ÔN TẬP </a:t>
            </a:r>
            <a:r>
              <a:rPr lang="vi-VN" sz="3200" b="1" dirty="0" smtClean="0">
                <a:solidFill>
                  <a:srgbClr val="FF0000"/>
                </a:solidFill>
                <a:latin typeface="Times New Roman" panose="02020603050405020304" pitchFamily="18" charset="0"/>
                <a:cs typeface="Times New Roman" panose="02020603050405020304" pitchFamily="18" charset="0"/>
              </a:rPr>
              <a:t>TỔNG HỢP </a:t>
            </a:r>
            <a:r>
              <a:rPr lang="en-US" sz="3200" b="1" dirty="0" smtClean="0">
                <a:solidFill>
                  <a:srgbClr val="FF0000"/>
                </a:solidFill>
                <a:latin typeface="Times New Roman" panose="02020603050405020304" pitchFamily="18" charset="0"/>
                <a:cs typeface="Times New Roman" panose="02020603050405020304" pitchFamily="18" charset="0"/>
              </a:rPr>
              <a:t>MÔN NGỮ VĂN 7</a:t>
            </a:r>
          </a:p>
          <a:p>
            <a:pPr algn="ctr"/>
            <a:r>
              <a:rPr lang="en-US" sz="3200" b="1" dirty="0" smtClean="0">
                <a:solidFill>
                  <a:srgbClr val="FF0000"/>
                </a:solidFill>
                <a:latin typeface="Times New Roman" panose="02020603050405020304" pitchFamily="18" charset="0"/>
                <a:cs typeface="Times New Roman" panose="02020603050405020304" pitchFamily="18" charset="0"/>
              </a:rPr>
              <a:t> – HỌC KỲ 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1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794655" y="731921"/>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r>
              <a:rPr lang="vi-VN" sz="3000" b="1" dirty="0" smtClean="0">
                <a:latin typeface="Times New Roman" pitchFamily="18" charset="0"/>
                <a:cs typeface="Times New Roman" pitchFamily="18" charset="0"/>
              </a:rPr>
              <a:t>I.   VĂN BẢN NHẬT DỤNG</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sp>
        <p:nvSpPr>
          <p:cNvPr id="3" name="AutoShape 51"/>
          <p:cNvSpPr>
            <a:spLocks noChangeArrowheads="1"/>
          </p:cNvSpPr>
          <p:nvPr/>
        </p:nvSpPr>
        <p:spPr bwMode="auto">
          <a:xfrm>
            <a:off x="475375" y="2813414"/>
            <a:ext cx="8223591" cy="1612314"/>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pPr marL="457200" indent="-457200">
              <a:buFontTx/>
              <a:buChar char="-"/>
            </a:pPr>
            <a:r>
              <a:rPr lang="vi-VN" sz="2800" b="1" dirty="0" smtClean="0">
                <a:solidFill>
                  <a:schemeClr val="bg1"/>
                </a:solidFill>
                <a:latin typeface="Times New Roman" pitchFamily="18" charset="0"/>
                <a:cs typeface="Times New Roman" pitchFamily="18" charset="0"/>
              </a:rPr>
              <a:t>Cổng trường mở ra – Lí Lan</a:t>
            </a:r>
          </a:p>
          <a:p>
            <a:pPr marL="457200" indent="-457200">
              <a:buFontTx/>
              <a:buChar char="-"/>
            </a:pPr>
            <a:r>
              <a:rPr lang="vi-VN" sz="2800" b="1" dirty="0" smtClean="0">
                <a:solidFill>
                  <a:schemeClr val="bg1"/>
                </a:solidFill>
                <a:latin typeface="Times New Roman" pitchFamily="18" charset="0"/>
                <a:cs typeface="Times New Roman" pitchFamily="18" charset="0"/>
              </a:rPr>
              <a:t>Mẹ tôi – Ét-môn-đô đơ A-mi-xi</a:t>
            </a:r>
          </a:p>
          <a:p>
            <a:r>
              <a:rPr lang="vi-VN" sz="2800" b="1" dirty="0" smtClean="0">
                <a:solidFill>
                  <a:schemeClr val="bg1"/>
                </a:solidFill>
                <a:latin typeface="Times New Roman" pitchFamily="18" charset="0"/>
                <a:cs typeface="Times New Roman" pitchFamily="18" charset="0"/>
              </a:rPr>
              <a:t>-  Cuộc chia tay của những con búp bê –Khánh Hoài</a:t>
            </a:r>
          </a:p>
          <a:p>
            <a:endParaRPr lang="en-US" sz="3200" b="1" dirty="0">
              <a:latin typeface="Times New Roman" pitchFamily="18" charset="0"/>
              <a:cs typeface="Times New Roman" pitchFamily="18" charset="0"/>
            </a:endParaRPr>
          </a:p>
        </p:txBody>
      </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838" y="2335047"/>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1857" y="-448378"/>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372305" y="82799"/>
            <a:ext cx="756642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r>
              <a:rPr lang="vi-VN" sz="3200" b="1" dirty="0" smtClean="0">
                <a:solidFill>
                  <a:srgbClr val="FF0000"/>
                </a:solidFill>
                <a:latin typeface="Times New Roman" panose="02020603050405020304" pitchFamily="18" charset="0"/>
                <a:cs typeface="Times New Roman" panose="02020603050405020304" pitchFamily="18" charset="0"/>
              </a:rPr>
              <a:t>- LÍ THUYẾT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94654" y="2111048"/>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3200" b="1" dirty="0">
                <a:solidFill>
                  <a:srgbClr val="FFFF00"/>
                </a:solidFill>
                <a:latin typeface="Times New Roman" pitchFamily="18" charset="0"/>
                <a:cs typeface="Times New Roman" pitchFamily="18" charset="0"/>
              </a:rPr>
              <a:t>2</a:t>
            </a:r>
            <a:r>
              <a:rPr lang="en-US" sz="3200" b="1" dirty="0" smtClean="0">
                <a:solidFill>
                  <a:srgbClr val="FFFF00"/>
                </a:solidFill>
                <a:latin typeface="Times New Roman" pitchFamily="18" charset="0"/>
                <a:cs typeface="Times New Roman" pitchFamily="18" charset="0"/>
              </a:rPr>
              <a:t>. </a:t>
            </a:r>
            <a:r>
              <a:rPr lang="vi-VN" sz="3200" b="1" dirty="0" smtClean="0">
                <a:solidFill>
                  <a:srgbClr val="FFFF00"/>
                </a:solidFill>
                <a:latin typeface="Times New Roman" pitchFamily="18" charset="0"/>
                <a:cs typeface="Times New Roman" pitchFamily="18" charset="0"/>
              </a:rPr>
              <a:t>Tên văn bản</a:t>
            </a:r>
            <a:r>
              <a:rPr lang="en-US" sz="3200" b="1" dirty="0" smtClean="0">
                <a:solidFill>
                  <a:srgbClr val="FFFF00"/>
                </a:solidFill>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0" name="TextBox 19"/>
          <p:cNvSpPr txBox="1"/>
          <p:nvPr/>
        </p:nvSpPr>
        <p:spPr>
          <a:xfrm>
            <a:off x="962189" y="4504122"/>
            <a:ext cx="4028667"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3200" b="1" dirty="0" smtClean="0">
                <a:solidFill>
                  <a:srgbClr val="FFFF00"/>
                </a:solidFill>
              </a:rPr>
              <a:t> </a:t>
            </a:r>
            <a:r>
              <a:rPr lang="vi-VN" sz="3200" b="1" dirty="0">
                <a:solidFill>
                  <a:srgbClr val="FFFF00"/>
                </a:solidFill>
                <a:latin typeface="Times New Roman" pitchFamily="18" charset="0"/>
                <a:cs typeface="Times New Roman" pitchFamily="18" charset="0"/>
              </a:rPr>
              <a:t>3</a:t>
            </a:r>
            <a:r>
              <a:rPr lang="vi-VN" sz="3200" b="1" dirty="0" smtClean="0">
                <a:solidFill>
                  <a:srgbClr val="FFFF00"/>
                </a:solidFill>
                <a:latin typeface="Times New Roman" pitchFamily="18" charset="0"/>
                <a:cs typeface="Times New Roman" pitchFamily="18" charset="0"/>
              </a:rPr>
              <a:t>.</a:t>
            </a:r>
            <a:r>
              <a:rPr lang="en-US" sz="3200" b="1" dirty="0" smtClean="0">
                <a:solidFill>
                  <a:srgbClr val="FFFF00"/>
                </a:solidFill>
                <a:latin typeface="Times New Roman" pitchFamily="18" charset="0"/>
                <a:cs typeface="Times New Roman" pitchFamily="18" charset="0"/>
              </a:rPr>
              <a:t> </a:t>
            </a:r>
            <a:r>
              <a:rPr lang="vi-VN" sz="3200" b="1" dirty="0" smtClean="0">
                <a:solidFill>
                  <a:srgbClr val="FFFF00"/>
                </a:solidFill>
                <a:latin typeface="Times New Roman" pitchFamily="18" charset="0"/>
                <a:cs typeface="Times New Roman" pitchFamily="18" charset="0"/>
              </a:rPr>
              <a:t>Nội dung, ý nghĩa: </a:t>
            </a:r>
            <a:endParaRPr lang="en-US" sz="3200" b="1" dirty="0">
              <a:latin typeface="Times New Roman" pitchFamily="18" charset="0"/>
              <a:cs typeface="Times New Roman" pitchFamily="18" charset="0"/>
            </a:endParaRPr>
          </a:p>
        </p:txBody>
      </p:sp>
      <p:sp>
        <p:nvSpPr>
          <p:cNvPr id="21" name="AutoShape 51"/>
          <p:cNvSpPr>
            <a:spLocks noChangeArrowheads="1"/>
          </p:cNvSpPr>
          <p:nvPr/>
        </p:nvSpPr>
        <p:spPr bwMode="auto">
          <a:xfrm>
            <a:off x="598811" y="5245686"/>
            <a:ext cx="8223591" cy="1612314"/>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pPr marL="457200" indent="-457200">
              <a:buFontTx/>
              <a:buChar char="-"/>
            </a:pPr>
            <a:r>
              <a:rPr lang="vi-VN" sz="2800" b="1" dirty="0" smtClean="0">
                <a:solidFill>
                  <a:schemeClr val="bg1"/>
                </a:solidFill>
                <a:latin typeface="Times New Roman" pitchFamily="18" charset="0"/>
                <a:cs typeface="Times New Roman" pitchFamily="18" charset="0"/>
              </a:rPr>
              <a:t>Vai trò của giáo dục đối với con người.</a:t>
            </a:r>
          </a:p>
          <a:p>
            <a:pPr marL="457200" indent="-457200">
              <a:buFontTx/>
              <a:buChar char="-"/>
            </a:pPr>
            <a:r>
              <a:rPr lang="vi-VN" sz="2800" b="1" dirty="0" smtClean="0">
                <a:solidFill>
                  <a:schemeClr val="bg1"/>
                </a:solidFill>
                <a:latin typeface="Times New Roman" pitchFamily="18" charset="0"/>
                <a:cs typeface="Times New Roman" pitchFamily="18" charset="0"/>
              </a:rPr>
              <a:t> Tấm lòng của cham mẹ đối với con cái.</a:t>
            </a:r>
          </a:p>
          <a:p>
            <a:r>
              <a:rPr lang="vi-VN"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anose="02020603050405020304" pitchFamily="18" charset="0"/>
                <a:cs typeface="Times New Roman" panose="02020603050405020304" pitchFamily="18" charset="0"/>
              </a:rPr>
              <a:t>Q</a:t>
            </a:r>
            <a:r>
              <a:rPr lang="vi-VN" sz="2800" b="1" dirty="0" smtClean="0">
                <a:solidFill>
                  <a:schemeClr val="bg1"/>
                </a:solidFill>
                <a:latin typeface="Times New Roman" pitchFamily="18" charset="0"/>
                <a:cs typeface="Times New Roman" pitchFamily="18" charset="0"/>
              </a:rPr>
              <a:t>uyền trẻ em trong cuộc sống ngày nay</a:t>
            </a:r>
            <a:r>
              <a:rPr lang="vi-VN" sz="2800" b="1" dirty="0" smtClean="0">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p:txBody>
      </p:sp>
      <p:sp>
        <p:nvSpPr>
          <p:cNvPr id="17" name="TextBox 16"/>
          <p:cNvSpPr txBox="1"/>
          <p:nvPr/>
        </p:nvSpPr>
        <p:spPr>
          <a:xfrm>
            <a:off x="773752" y="1384965"/>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3200" b="1" dirty="0">
                <a:solidFill>
                  <a:srgbClr val="FFFF00"/>
                </a:solidFill>
                <a:latin typeface="Times New Roman" pitchFamily="18" charset="0"/>
                <a:cs typeface="Times New Roman" pitchFamily="18" charset="0"/>
              </a:rPr>
              <a:t>1</a:t>
            </a:r>
            <a:r>
              <a:rPr lang="en-US" sz="3200" b="1" dirty="0" smtClean="0">
                <a:solidFill>
                  <a:srgbClr val="FFFF00"/>
                </a:solidFill>
                <a:latin typeface="Times New Roman" pitchFamily="18" charset="0"/>
                <a:cs typeface="Times New Roman" pitchFamily="18" charset="0"/>
              </a:rPr>
              <a:t>. </a:t>
            </a:r>
            <a:r>
              <a:rPr lang="vi-VN" sz="3200" b="1" dirty="0" smtClean="0">
                <a:solidFill>
                  <a:srgbClr val="FFFF00"/>
                </a:solidFill>
                <a:latin typeface="Times New Roman" pitchFamily="18" charset="0"/>
                <a:cs typeface="Times New Roman" pitchFamily="18" charset="0"/>
              </a:rPr>
              <a:t>Khái niệm</a:t>
            </a:r>
            <a:r>
              <a:rPr lang="en-US" sz="3200" b="1" dirty="0" smtClean="0">
                <a:solidFill>
                  <a:srgbClr val="FFFF00"/>
                </a:solidFill>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pic>
        <p:nvPicPr>
          <p:cNvPr id="18"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48" y="4621090"/>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2" grpId="0" animBg="1"/>
      <p:bldP spid="20" grpId="0" animBg="1"/>
      <p:bldP spid="21"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624617" y="689504"/>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2800" b="1" dirty="0" smtClean="0">
                <a:latin typeface="Times New Roman" pitchFamily="18" charset="0"/>
                <a:cs typeface="Times New Roman" pitchFamily="18" charset="0"/>
              </a:rPr>
              <a:t>II. </a:t>
            </a:r>
            <a:r>
              <a:rPr lang="vi-VN" sz="2800" b="1" dirty="0">
                <a:latin typeface="Times New Roman" pitchFamily="18" charset="0"/>
                <a:cs typeface="Times New Roman" pitchFamily="18" charset="0"/>
              </a:rPr>
              <a:t>THƠ DÂN GIAN- CA DAO, DÂN CA</a:t>
            </a:r>
            <a:endParaRPr lang="en-US" sz="28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1857" y="-448378"/>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0" name="TextBox 19"/>
          <p:cNvSpPr txBox="1"/>
          <p:nvPr/>
        </p:nvSpPr>
        <p:spPr>
          <a:xfrm>
            <a:off x="794654" y="3785286"/>
            <a:ext cx="4028667"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3200" b="1" dirty="0" smtClean="0">
                <a:solidFill>
                  <a:srgbClr val="FFFF00"/>
                </a:solidFill>
              </a:rPr>
              <a:t> </a:t>
            </a:r>
            <a:r>
              <a:rPr lang="vi-VN" sz="3200" b="1" dirty="0">
                <a:solidFill>
                  <a:srgbClr val="FFFF00"/>
                </a:solidFill>
                <a:latin typeface="Times New Roman" pitchFamily="18" charset="0"/>
                <a:cs typeface="Times New Roman" pitchFamily="18" charset="0"/>
              </a:rPr>
              <a:t>3</a:t>
            </a:r>
            <a:r>
              <a:rPr lang="vi-VN" sz="3200" b="1" dirty="0" smtClean="0">
                <a:solidFill>
                  <a:srgbClr val="FFFF00"/>
                </a:solidFill>
                <a:latin typeface="Times New Roman" pitchFamily="18" charset="0"/>
                <a:cs typeface="Times New Roman" pitchFamily="18" charset="0"/>
              </a:rPr>
              <a:t>.</a:t>
            </a:r>
            <a:r>
              <a:rPr lang="en-US" sz="3200" b="1" dirty="0" smtClean="0">
                <a:solidFill>
                  <a:srgbClr val="FFFF00"/>
                </a:solidFill>
                <a:latin typeface="Times New Roman" pitchFamily="18" charset="0"/>
                <a:cs typeface="Times New Roman" pitchFamily="18" charset="0"/>
              </a:rPr>
              <a:t> </a:t>
            </a:r>
            <a:r>
              <a:rPr lang="vi-VN" sz="3200" b="1" dirty="0" smtClean="0">
                <a:solidFill>
                  <a:srgbClr val="FFFF00"/>
                </a:solidFill>
                <a:latin typeface="Times New Roman" pitchFamily="18" charset="0"/>
                <a:cs typeface="Times New Roman" pitchFamily="18" charset="0"/>
              </a:rPr>
              <a:t>Nội dung, ý nghĩa: </a:t>
            </a:r>
            <a:endParaRPr lang="en-US" sz="3200" b="1" dirty="0">
              <a:latin typeface="Times New Roman" pitchFamily="18" charset="0"/>
              <a:cs typeface="Times New Roman" pitchFamily="18" charset="0"/>
            </a:endParaRPr>
          </a:p>
        </p:txBody>
      </p:sp>
      <p:sp>
        <p:nvSpPr>
          <p:cNvPr id="17" name="TextBox 16"/>
          <p:cNvSpPr txBox="1"/>
          <p:nvPr/>
        </p:nvSpPr>
        <p:spPr>
          <a:xfrm>
            <a:off x="686427" y="1239368"/>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18"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0" y="402639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1"/>
          <p:cNvSpPr>
            <a:spLocks noChangeArrowheads="1"/>
          </p:cNvSpPr>
          <p:nvPr/>
        </p:nvSpPr>
        <p:spPr bwMode="auto">
          <a:xfrm>
            <a:off x="399232" y="2476629"/>
            <a:ext cx="8668625" cy="128951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pPr marL="457200" indent="-457200">
              <a:buFontTx/>
              <a:buChar char="-"/>
            </a:pPr>
            <a:r>
              <a:rPr lang="vi-VN" sz="2400" b="1" dirty="0" smtClean="0">
                <a:solidFill>
                  <a:schemeClr val="bg1"/>
                </a:solidFill>
                <a:latin typeface="Times New Roman" pitchFamily="18" charset="0"/>
                <a:cs typeface="Times New Roman" pitchFamily="18" charset="0"/>
              </a:rPr>
              <a:t>Những câu hát về tình cảm gia đình; </a:t>
            </a:r>
            <a:r>
              <a:rPr lang="vi-VN" sz="2400" b="1" dirty="0">
                <a:solidFill>
                  <a:schemeClr val="bg1"/>
                </a:solidFill>
                <a:latin typeface="Times New Roman" pitchFamily="18" charset="0"/>
                <a:cs typeface="Times New Roman" pitchFamily="18" charset="0"/>
              </a:rPr>
              <a:t>tình yêuyêu </a:t>
            </a:r>
          </a:p>
          <a:p>
            <a:r>
              <a:rPr lang="vi-VN" sz="2400" b="1" dirty="0">
                <a:solidFill>
                  <a:schemeClr val="bg1"/>
                </a:solidFill>
                <a:latin typeface="+mj-lt"/>
              </a:rPr>
              <a:t>quê hương đất nước, con người</a:t>
            </a:r>
            <a:r>
              <a:rPr lang="vi-VN" sz="2400" b="1" dirty="0" smtClean="0">
                <a:solidFill>
                  <a:schemeClr val="bg1"/>
                </a:solidFill>
                <a:latin typeface="+mj-lt"/>
              </a:rPr>
              <a:t>.</a:t>
            </a:r>
            <a:endParaRPr lang="vi-VN" sz="2400" b="1" dirty="0" smtClean="0">
              <a:solidFill>
                <a:schemeClr val="bg1"/>
              </a:solidFill>
              <a:latin typeface="Times New Roman" pitchFamily="18" charset="0"/>
              <a:cs typeface="Times New Roman" pitchFamily="18" charset="0"/>
            </a:endParaRPr>
          </a:p>
          <a:p>
            <a:r>
              <a:rPr lang="vi-VN" sz="2400" b="1" dirty="0" smtClean="0">
                <a:solidFill>
                  <a:schemeClr val="bg1"/>
                </a:solidFill>
                <a:latin typeface="Times New Roman" pitchFamily="18" charset="0"/>
                <a:cs typeface="Times New Roman" pitchFamily="18" charset="0"/>
              </a:rPr>
              <a:t>-  Những câu hát than thân; những câu hát châm biếm</a:t>
            </a:r>
          </a:p>
          <a:p>
            <a:endParaRPr lang="en-US" sz="3200" b="1" dirty="0">
              <a:latin typeface="Times New Roman" pitchFamily="18" charset="0"/>
              <a:cs typeface="Times New Roman" pitchFamily="18" charset="0"/>
            </a:endParaRPr>
          </a:p>
        </p:txBody>
      </p:sp>
      <p:sp>
        <p:nvSpPr>
          <p:cNvPr id="23" name="AutoShape 51"/>
          <p:cNvSpPr>
            <a:spLocks noChangeArrowheads="1"/>
          </p:cNvSpPr>
          <p:nvPr/>
        </p:nvSpPr>
        <p:spPr bwMode="auto">
          <a:xfrm>
            <a:off x="414454" y="4393786"/>
            <a:ext cx="8545189" cy="2473862"/>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endParaRPr lang="vi-VN" sz="2800" b="1" dirty="0">
              <a:latin typeface="Times New Roman" pitchFamily="18" charset="0"/>
              <a:cs typeface="Times New Roman" pitchFamily="18" charset="0"/>
            </a:endParaRPr>
          </a:p>
          <a:p>
            <a:pPr marL="457200" indent="-457200">
              <a:buFontTx/>
              <a:buChar char="-"/>
            </a:pPr>
            <a:endParaRPr lang="vi-VN" sz="2800" b="1" dirty="0" smtClean="0">
              <a:latin typeface="Times New Roman" pitchFamily="18" charset="0"/>
              <a:cs typeface="Times New Roman" pitchFamily="18" charset="0"/>
            </a:endParaRPr>
          </a:p>
          <a:p>
            <a:pPr marL="457200" indent="-457200">
              <a:buFontTx/>
              <a:buChar char="-"/>
            </a:pPr>
            <a:r>
              <a:rPr lang="vi-VN" sz="2400" b="1" dirty="0" smtClean="0">
                <a:solidFill>
                  <a:schemeClr val="bg1"/>
                </a:solidFill>
                <a:latin typeface="Times New Roman" pitchFamily="18" charset="0"/>
                <a:cs typeface="Times New Roman" pitchFamily="18" charset="0"/>
              </a:rPr>
              <a:t>Ca ngợi công ơn sinh thành và nuôi dưỡng to lớn của cha </a:t>
            </a:r>
          </a:p>
          <a:p>
            <a:r>
              <a:rPr lang="vi-VN" sz="2400" b="1" dirty="0" smtClean="0">
                <a:solidFill>
                  <a:schemeClr val="bg1"/>
                </a:solidFill>
                <a:latin typeface="Times New Roman" pitchFamily="18" charset="0"/>
                <a:cs typeface="Times New Roman" pitchFamily="18" charset="0"/>
              </a:rPr>
              <a:t>mẹ; ca ngợi vẻ đẹp của giang sơn gấm vóc; tình </a:t>
            </a:r>
            <a:r>
              <a:rPr lang="vi-VN" sz="2400" b="1" dirty="0">
                <a:solidFill>
                  <a:schemeClr val="bg1"/>
                </a:solidFill>
                <a:latin typeface="Times New Roman" pitchFamily="18" charset="0"/>
                <a:cs typeface="Times New Roman" pitchFamily="18" charset="0"/>
              </a:rPr>
              <a:t>yêu yêu </a:t>
            </a:r>
            <a:r>
              <a:rPr lang="vi-VN" sz="2400" b="1" dirty="0" smtClean="0">
                <a:solidFill>
                  <a:schemeClr val="bg1"/>
                </a:solidFill>
                <a:latin typeface="+mj-lt"/>
              </a:rPr>
              <a:t>quê </a:t>
            </a:r>
          </a:p>
          <a:p>
            <a:r>
              <a:rPr lang="vi-VN" sz="2400" b="1" dirty="0" smtClean="0">
                <a:solidFill>
                  <a:schemeClr val="bg1"/>
                </a:solidFill>
                <a:latin typeface="+mj-lt"/>
              </a:rPr>
              <a:t>hương </a:t>
            </a:r>
            <a:r>
              <a:rPr lang="vi-VN" sz="2400" b="1" dirty="0">
                <a:solidFill>
                  <a:schemeClr val="bg1"/>
                </a:solidFill>
                <a:latin typeface="+mj-lt"/>
              </a:rPr>
              <a:t>đất </a:t>
            </a:r>
            <a:r>
              <a:rPr lang="vi-VN" sz="2400" b="1" dirty="0" smtClean="0">
                <a:solidFill>
                  <a:schemeClr val="bg1"/>
                </a:solidFill>
                <a:latin typeface="+mj-lt"/>
              </a:rPr>
              <a:t>nước con người.</a:t>
            </a:r>
          </a:p>
          <a:p>
            <a:pPr marL="457200" indent="-457200">
              <a:buFontTx/>
              <a:buChar char="-"/>
            </a:pPr>
            <a:r>
              <a:rPr lang="vi-VN" sz="2400" b="1" dirty="0" smtClean="0">
                <a:solidFill>
                  <a:schemeClr val="bg1"/>
                </a:solidFill>
                <a:latin typeface="+mj-lt"/>
              </a:rPr>
              <a:t>Thương cảm nỗi lòng tê tái, khốn khổ,đắng cay...của </a:t>
            </a:r>
          </a:p>
          <a:p>
            <a:r>
              <a:rPr lang="vi-VN" sz="2400" b="1" dirty="0" smtClean="0">
                <a:solidFill>
                  <a:schemeClr val="bg1"/>
                </a:solidFill>
                <a:latin typeface="+mj-lt"/>
              </a:rPr>
              <a:t>người lao động ; phê phán chế giễu những thói hư tật xấu trong</a:t>
            </a:r>
          </a:p>
          <a:p>
            <a:r>
              <a:rPr lang="vi-VN" sz="2400" b="1" dirty="0">
                <a:solidFill>
                  <a:schemeClr val="bg1"/>
                </a:solidFill>
                <a:latin typeface="+mj-lt"/>
              </a:rPr>
              <a:t>đ</a:t>
            </a:r>
            <a:r>
              <a:rPr lang="vi-VN" sz="2400" b="1" dirty="0" smtClean="0">
                <a:solidFill>
                  <a:schemeClr val="bg1"/>
                </a:solidFill>
                <a:latin typeface="+mj-lt"/>
              </a:rPr>
              <a:t>ời sống cộng đồng và gia đình.</a:t>
            </a:r>
            <a:endParaRPr lang="vi-VN" sz="2400" b="1" dirty="0">
              <a:solidFill>
                <a:schemeClr val="bg1"/>
              </a:solidFill>
            </a:endParaRPr>
          </a:p>
          <a:p>
            <a:endParaRPr lang="vi-VN" sz="2800" b="1" dirty="0" smtClean="0">
              <a:latin typeface="Times New Roman" pitchFamily="18" charset="0"/>
              <a:cs typeface="Times New Roman" pitchFamily="18" charset="0"/>
            </a:endParaRPr>
          </a:p>
          <a:p>
            <a:endParaRPr lang="vi-VN" sz="28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160432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20" grpId="0" animBg="1"/>
      <p:bldP spid="17" grpId="0" animBg="1"/>
      <p:bldP spid="19"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624617" y="689504"/>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III. THƠ TRỮ TÌNH TRUNG ĐẠI VIỆT NAM</a:t>
            </a:r>
            <a:endParaRPr lang="en-US" sz="28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thơ trung đại Việt Nam</a:t>
            </a:r>
            <a:endParaRPr lang="en-US" sz="2800" b="1" dirty="0">
              <a:latin typeface="Times New Roman" pitchFamily="18" charset="0"/>
              <a:cs typeface="Times New Roman" pitchFamily="18" charset="0"/>
            </a:endParaRPr>
          </a:p>
        </p:txBody>
      </p:sp>
      <p:pic>
        <p:nvPicPr>
          <p:cNvPr id="18"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30" y="402639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1"/>
          <p:cNvSpPr>
            <a:spLocks noChangeArrowheads="1"/>
          </p:cNvSpPr>
          <p:nvPr/>
        </p:nvSpPr>
        <p:spPr bwMode="auto">
          <a:xfrm>
            <a:off x="445374" y="2495776"/>
            <a:ext cx="8668625" cy="2647316"/>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pPr marL="457200" indent="-457200">
              <a:buFontTx/>
              <a:buChar char="-"/>
            </a:pPr>
            <a:r>
              <a:rPr lang="vi-VN" sz="2200" b="1" dirty="0" smtClean="0">
                <a:solidFill>
                  <a:schemeClr val="bg1"/>
                </a:solidFill>
                <a:latin typeface="Times New Roman" pitchFamily="18" charset="0"/>
                <a:cs typeface="Times New Roman" pitchFamily="18" charset="0"/>
              </a:rPr>
              <a:t>Sông núi nước Nam (Lí Thường Kiệt)-Thất ngôn tứ tuyệt </a:t>
            </a:r>
          </a:p>
          <a:p>
            <a:pPr marL="457200" indent="-457200">
              <a:buFontTx/>
              <a:buChar char="-"/>
            </a:pPr>
            <a:r>
              <a:rPr lang="vi-VN" sz="2200" b="1" dirty="0" smtClean="0">
                <a:solidFill>
                  <a:schemeClr val="bg1"/>
                </a:solidFill>
                <a:latin typeface="Times New Roman" pitchFamily="18" charset="0"/>
                <a:cs typeface="Times New Roman" pitchFamily="18" charset="0"/>
              </a:rPr>
              <a:t>Phò giá về kinh ( Trần Quang Khải)-Ngũ ngôn tứ tuyệt </a:t>
            </a:r>
          </a:p>
          <a:p>
            <a:pPr marL="457200" indent="-457200">
              <a:buFontTx/>
              <a:buChar char="-"/>
            </a:pPr>
            <a:r>
              <a:rPr lang="vi-VN" sz="2200" b="1" dirty="0" smtClean="0">
                <a:solidFill>
                  <a:schemeClr val="bg1"/>
                </a:solidFill>
                <a:latin typeface="Times New Roman" pitchFamily="18" charset="0"/>
                <a:cs typeface="Times New Roman" pitchFamily="18" charset="0"/>
              </a:rPr>
              <a:t>Buổi chiều đứng ở phủ Thiên Trường trông ra (Trần Nhân Tông)</a:t>
            </a:r>
          </a:p>
          <a:p>
            <a:r>
              <a:rPr lang="vi-VN" sz="2200" b="1" dirty="0">
                <a:solidFill>
                  <a:schemeClr val="bg1"/>
                </a:solidFill>
                <a:latin typeface="Times New Roman" pitchFamily="18" charset="0"/>
                <a:cs typeface="Times New Roman" pitchFamily="18" charset="0"/>
              </a:rPr>
              <a:t> </a:t>
            </a:r>
            <a:r>
              <a:rPr lang="vi-VN" sz="2200" b="1" dirty="0" smtClean="0">
                <a:solidFill>
                  <a:schemeClr val="bg1"/>
                </a:solidFill>
                <a:latin typeface="Times New Roman" pitchFamily="18" charset="0"/>
                <a:cs typeface="Times New Roman" pitchFamily="18" charset="0"/>
              </a:rPr>
              <a:t>thất ngôn tứ tuyệt </a:t>
            </a:r>
          </a:p>
          <a:p>
            <a:pPr marL="457200" indent="-457200">
              <a:buFontTx/>
              <a:buChar char="-"/>
            </a:pPr>
            <a:r>
              <a:rPr lang="vi-VN" sz="2200" b="1" dirty="0" smtClean="0">
                <a:solidFill>
                  <a:schemeClr val="bg1"/>
                </a:solidFill>
                <a:latin typeface="Times New Roman" pitchFamily="18" charset="0"/>
                <a:cs typeface="Times New Roman" pitchFamily="18" charset="0"/>
              </a:rPr>
              <a:t>Bánh trôi nước ( Hồ Xuân Hương) – Thất ngôn tứ tuyệt </a:t>
            </a:r>
          </a:p>
          <a:p>
            <a:pPr marL="457200" indent="-457200">
              <a:buFontTx/>
              <a:buChar char="-"/>
            </a:pPr>
            <a:r>
              <a:rPr lang="vi-VN" sz="2200" b="1" dirty="0" smtClean="0">
                <a:solidFill>
                  <a:schemeClr val="bg1"/>
                </a:solidFill>
                <a:latin typeface="Times New Roman" pitchFamily="18" charset="0"/>
                <a:cs typeface="Times New Roman" pitchFamily="18" charset="0"/>
              </a:rPr>
              <a:t>Qua Đèo Ngang ( Bà Huyện Thanh Quan) – Thất ngôn bát cú</a:t>
            </a:r>
          </a:p>
          <a:p>
            <a:pPr marL="457200" indent="-457200">
              <a:buFontTx/>
              <a:buChar char="-"/>
            </a:pPr>
            <a:r>
              <a:rPr lang="vi-VN" sz="2200" b="1" dirty="0" smtClean="0">
                <a:solidFill>
                  <a:schemeClr val="bg1"/>
                </a:solidFill>
                <a:latin typeface="Times New Roman" pitchFamily="18" charset="0"/>
                <a:cs typeface="Times New Roman" pitchFamily="18" charset="0"/>
              </a:rPr>
              <a:t>Bạn đến chơi nhà ( Nguyễn Khuyến) – Thất ngôn bát cú</a:t>
            </a:r>
          </a:p>
          <a:p>
            <a:pPr marL="457200" indent="-457200">
              <a:buFontTx/>
              <a:buChar char="-"/>
            </a:pPr>
            <a:endParaRPr lang="en-US" sz="2400" b="1" dirty="0">
              <a:solidFill>
                <a:schemeClr val="bg1"/>
              </a:solidFill>
              <a:latin typeface="Times New Roman" pitchFamily="18" charset="0"/>
              <a:cs typeface="Times New Roman" pitchFamily="18" charset="0"/>
            </a:endParaRPr>
          </a:p>
        </p:txBody>
      </p:sp>
      <p:sp>
        <p:nvSpPr>
          <p:cNvPr id="23" name="AutoShape 51"/>
          <p:cNvSpPr>
            <a:spLocks noChangeArrowheads="1"/>
          </p:cNvSpPr>
          <p:nvPr/>
        </p:nvSpPr>
        <p:spPr bwMode="auto">
          <a:xfrm>
            <a:off x="408057" y="5156259"/>
            <a:ext cx="8545189" cy="183056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800" b="1" dirty="0" smtClean="0">
                <a:latin typeface="Times New Roman" pitchFamily="18" charset="0"/>
                <a:cs typeface="Times New Roman" pitchFamily="18" charset="0"/>
              </a:rPr>
              <a:t> </a:t>
            </a:r>
            <a:endParaRPr lang="vi-VN" sz="2800" b="1" dirty="0">
              <a:latin typeface="Times New Roman" pitchFamily="18" charset="0"/>
              <a:cs typeface="Times New Roman" pitchFamily="18" charset="0"/>
            </a:endParaRPr>
          </a:p>
          <a:p>
            <a:endParaRPr lang="vi-VN" sz="2800" b="1" dirty="0" smtClean="0">
              <a:latin typeface="Times New Roman" pitchFamily="18" charset="0"/>
              <a:cs typeface="Times New Roman" pitchFamily="18" charset="0"/>
            </a:endParaRPr>
          </a:p>
          <a:p>
            <a:endParaRPr lang="vi-VN" sz="2800" b="1" dirty="0">
              <a:latin typeface="Times New Roman" pitchFamily="18" charset="0"/>
              <a:cs typeface="Times New Roman" pitchFamily="18" charset="0"/>
            </a:endParaRPr>
          </a:p>
          <a:p>
            <a:r>
              <a:rPr lang="vi-VN" sz="2400" b="1" dirty="0" smtClean="0">
                <a:solidFill>
                  <a:schemeClr val="bg1"/>
                </a:solidFill>
                <a:latin typeface="Times New Roman" pitchFamily="18" charset="0"/>
                <a:cs typeface="Times New Roman" pitchFamily="18" charset="0"/>
              </a:rPr>
              <a:t>Lưu ý: Đặc điểm của thể thơ Đường luật</a:t>
            </a:r>
          </a:p>
          <a:p>
            <a:pPr marL="457200" indent="-457200">
              <a:buFontTx/>
              <a:buChar char="-"/>
            </a:pPr>
            <a:r>
              <a:rPr lang="vi-VN" sz="2400" b="1" dirty="0" smtClean="0">
                <a:solidFill>
                  <a:schemeClr val="bg1"/>
                </a:solidFill>
                <a:latin typeface="Times New Roman" pitchFamily="18" charset="0"/>
                <a:cs typeface="Times New Roman" pitchFamily="18" charset="0"/>
              </a:rPr>
              <a:t>Số câu trong bài, cách gieo vần</a:t>
            </a:r>
          </a:p>
          <a:p>
            <a:pPr marL="342900" indent="-342900">
              <a:buFontTx/>
              <a:buChar char="-"/>
            </a:pPr>
            <a:r>
              <a:rPr lang="vi-VN" sz="2400" b="1" dirty="0" smtClean="0">
                <a:solidFill>
                  <a:schemeClr val="bg1"/>
                </a:solidFill>
                <a:latin typeface="Times New Roman" pitchFamily="18" charset="0"/>
                <a:cs typeface="Times New Roman" pitchFamily="18" charset="0"/>
              </a:rPr>
              <a:t>Bố cục của thể thơ “thất ngôn bát cú”</a:t>
            </a:r>
          </a:p>
          <a:p>
            <a:endParaRPr lang="vi-VN" sz="2400" b="1" dirty="0"/>
          </a:p>
          <a:p>
            <a:endParaRPr lang="vi-VN" sz="2800" b="1" dirty="0" smtClean="0">
              <a:latin typeface="Times New Roman" pitchFamily="18" charset="0"/>
              <a:cs typeface="Times New Roman" pitchFamily="18" charset="0"/>
            </a:endParaRPr>
          </a:p>
          <a:p>
            <a:endParaRPr lang="vi-VN" sz="28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019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624617" y="689504"/>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III. THƠ TRỮ TÌNH TRUNG ĐẠI VIỆT NAM</a:t>
            </a:r>
            <a:endParaRPr lang="en-US" sz="28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thơ trung đại Việt Nam</a:t>
            </a:r>
            <a:endParaRPr lang="en-US" sz="2800" b="1" dirty="0">
              <a:latin typeface="Times New Roman" pitchFamily="18" charset="0"/>
              <a:cs typeface="Times New Roman" pitchFamily="18" charset="0"/>
            </a:endParaRPr>
          </a:p>
        </p:txBody>
      </p:sp>
      <p:pic>
        <p:nvPicPr>
          <p:cNvPr id="18"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20" y="270381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1"/>
          <p:cNvSpPr>
            <a:spLocks noChangeArrowheads="1"/>
          </p:cNvSpPr>
          <p:nvPr/>
        </p:nvSpPr>
        <p:spPr bwMode="auto">
          <a:xfrm>
            <a:off x="225132" y="3211038"/>
            <a:ext cx="8992352" cy="3614806"/>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b="1" dirty="0" smtClean="0">
              <a:latin typeface="Times New Roman" pitchFamily="18" charset="0"/>
              <a:cs typeface="Times New Roman" pitchFamily="18" charset="0"/>
            </a:endParaRPr>
          </a:p>
          <a:p>
            <a:r>
              <a:rPr lang="vi-VN" sz="2400" b="1" dirty="0" smtClean="0">
                <a:solidFill>
                  <a:schemeClr val="bg1"/>
                </a:solidFill>
                <a:latin typeface="Times New Roman" pitchFamily="18" charset="0"/>
                <a:cs typeface="Times New Roman" pitchFamily="18" charset="0"/>
              </a:rPr>
              <a:t>Nội dung rất phong phú, đa dạng:</a:t>
            </a:r>
          </a:p>
          <a:p>
            <a:pPr marL="342900" indent="-342900">
              <a:buFontTx/>
              <a:buChar char="-"/>
            </a:pPr>
            <a:r>
              <a:rPr lang="vi-VN" sz="2400" b="1" dirty="0" smtClean="0">
                <a:solidFill>
                  <a:schemeClr val="bg1"/>
                </a:solidFill>
                <a:latin typeface="Times New Roman" pitchFamily="18" charset="0"/>
                <a:cs typeface="Times New Roman" pitchFamily="18" charset="0"/>
              </a:rPr>
              <a:t>Tinh thần yêu nước chống xâm lăng; lòng tự hào dân tộc và tình </a:t>
            </a:r>
          </a:p>
          <a:p>
            <a:r>
              <a:rPr lang="vi-VN" sz="2400" b="1" dirty="0">
                <a:solidFill>
                  <a:schemeClr val="bg1"/>
                </a:solidFill>
                <a:latin typeface="Times New Roman" pitchFamily="18" charset="0"/>
                <a:cs typeface="Times New Roman" pitchFamily="18" charset="0"/>
              </a:rPr>
              <a:t>y</a:t>
            </a:r>
            <a:r>
              <a:rPr lang="vi-VN" sz="2400" b="1" dirty="0" smtClean="0">
                <a:solidFill>
                  <a:schemeClr val="bg1"/>
                </a:solidFill>
                <a:latin typeface="Times New Roman" pitchFamily="18" charset="0"/>
                <a:cs typeface="Times New Roman" pitchFamily="18" charset="0"/>
              </a:rPr>
              <a:t>êu cuộc sống thanh bình. </a:t>
            </a:r>
          </a:p>
          <a:p>
            <a:pPr marL="342900" indent="-342900">
              <a:buFontTx/>
              <a:buChar char="-"/>
            </a:pPr>
            <a:r>
              <a:rPr lang="vi-VN" sz="2400" b="1" dirty="0" smtClean="0">
                <a:solidFill>
                  <a:schemeClr val="bg1"/>
                </a:solidFill>
                <a:latin typeface="Times New Roman" pitchFamily="18" charset="0"/>
                <a:cs typeface="Times New Roman" pitchFamily="18" charset="0"/>
              </a:rPr>
              <a:t>Tình cảm nhân đạo phê phán chiến tranh phi nghĩa; tiếng lòng </a:t>
            </a:r>
          </a:p>
          <a:p>
            <a:r>
              <a:rPr lang="vi-VN" sz="2400" b="1" dirty="0" smtClean="0">
                <a:solidFill>
                  <a:schemeClr val="bg1"/>
                </a:solidFill>
                <a:latin typeface="Times New Roman" pitchFamily="18" charset="0"/>
                <a:cs typeface="Times New Roman" pitchFamily="18" charset="0"/>
              </a:rPr>
              <a:t>xót xa cho thân phận long đong,chìm nổi nhưng vẫn son sắt thủy </a:t>
            </a:r>
          </a:p>
          <a:p>
            <a:r>
              <a:rPr lang="vi-VN" sz="2400" b="1" dirty="0">
                <a:solidFill>
                  <a:schemeClr val="bg1"/>
                </a:solidFill>
                <a:latin typeface="Times New Roman" pitchFamily="18" charset="0"/>
                <a:cs typeface="Times New Roman" pitchFamily="18" charset="0"/>
              </a:rPr>
              <a:t>c</a:t>
            </a:r>
            <a:r>
              <a:rPr lang="vi-VN" sz="2400" b="1" dirty="0" smtClean="0">
                <a:solidFill>
                  <a:schemeClr val="bg1"/>
                </a:solidFill>
                <a:latin typeface="Times New Roman" pitchFamily="18" charset="0"/>
                <a:cs typeface="Times New Roman" pitchFamily="18" charset="0"/>
              </a:rPr>
              <a:t>hung của </a:t>
            </a:r>
            <a:r>
              <a:rPr lang="vi-VN" sz="2400" b="1" dirty="0">
                <a:solidFill>
                  <a:schemeClr val="bg1"/>
                </a:solidFill>
                <a:latin typeface="Times New Roman" pitchFamily="18" charset="0"/>
                <a:cs typeface="Times New Roman" pitchFamily="18" charset="0"/>
              </a:rPr>
              <a:t> </a:t>
            </a:r>
            <a:r>
              <a:rPr lang="vi-VN" sz="2400" b="1" dirty="0" smtClean="0">
                <a:solidFill>
                  <a:schemeClr val="bg1"/>
                </a:solidFill>
                <a:latin typeface="Times New Roman" pitchFamily="18" charset="0"/>
                <a:cs typeface="Times New Roman" pitchFamily="18" charset="0"/>
              </a:rPr>
              <a:t>người phụ nữ; tâm trạng da diết, ngậm ngùi nhớ về </a:t>
            </a:r>
          </a:p>
          <a:p>
            <a:r>
              <a:rPr lang="vi-VN" sz="2400" b="1" dirty="0">
                <a:solidFill>
                  <a:schemeClr val="bg1"/>
                </a:solidFill>
                <a:latin typeface="Times New Roman" pitchFamily="18" charset="0"/>
                <a:cs typeface="Times New Roman" pitchFamily="18" charset="0"/>
              </a:rPr>
              <a:t>t</a:t>
            </a:r>
            <a:r>
              <a:rPr lang="vi-VN" sz="2400" b="1" dirty="0" smtClean="0">
                <a:solidFill>
                  <a:schemeClr val="bg1"/>
                </a:solidFill>
                <a:latin typeface="Times New Roman" pitchFamily="18" charset="0"/>
                <a:cs typeface="Times New Roman" pitchFamily="18" charset="0"/>
              </a:rPr>
              <a:t>huở vàng son đã mất của đất nước....</a:t>
            </a:r>
          </a:p>
          <a:p>
            <a:pPr marL="457200" indent="-457200">
              <a:buFontTx/>
              <a:buChar char="-"/>
            </a:pPr>
            <a:endParaRPr lang="en-US" sz="2400" b="1" dirty="0">
              <a:latin typeface="Times New Roman" pitchFamily="18" charset="0"/>
              <a:cs typeface="Times New Roman" pitchFamily="18" charset="0"/>
            </a:endParaRPr>
          </a:p>
        </p:txBody>
      </p:sp>
      <p:sp>
        <p:nvSpPr>
          <p:cNvPr id="20" name="TextBox 19"/>
          <p:cNvSpPr txBox="1"/>
          <p:nvPr/>
        </p:nvSpPr>
        <p:spPr>
          <a:xfrm>
            <a:off x="674572" y="2529250"/>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smtClean="0">
                <a:solidFill>
                  <a:srgbClr val="FFFF00"/>
                </a:solidFill>
                <a:latin typeface="Times New Roman" pitchFamily="18" charset="0"/>
                <a:cs typeface="Times New Roman" pitchFamily="18" charset="0"/>
              </a:rPr>
              <a:t>3. Nội dung, ý nghĩa</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6157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994560" y="622125"/>
            <a:ext cx="8144074" cy="562731"/>
          </a:xfrm>
          <a:prstGeom prst="roundRect">
            <a:avLst>
              <a:gd name="adj" fmla="val 16667"/>
            </a:avLst>
          </a:prstGeom>
          <a:solidFill>
            <a:srgbClr val="FF6600"/>
          </a:solidFill>
          <a:ln w="9525">
            <a:solidFill>
              <a:srgbClr val="FF6600"/>
            </a:solidFill>
            <a:round/>
            <a:headEnd/>
            <a:tailEnd/>
          </a:ln>
        </p:spPr>
        <p:txBody>
          <a:bodyPr wrap="none" anchor="ctr"/>
          <a:lstStyle/>
          <a:p>
            <a:pPr algn="just"/>
            <a:endParaRPr lang="vi-VN" sz="3000" b="1" dirty="0" smtClean="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IV. THƠ TRỮ TÌNH HIỆN ĐẠI VIỆT NAM</a:t>
            </a:r>
            <a:endParaRPr lang="en-US" sz="2800" b="1" dirty="0">
              <a:latin typeface="Times New Roman" pitchFamily="18" charset="0"/>
              <a:cs typeface="Times New Roman" pitchFamily="18" charset="0"/>
            </a:endParaRPr>
          </a:p>
          <a:p>
            <a:pPr algn="just"/>
            <a:r>
              <a:rPr lang="vi-VN" sz="3000" b="1" dirty="0" smtClean="0">
                <a:latin typeface="Times New Roman" pitchFamily="18" charset="0"/>
                <a:cs typeface="Times New Roman" pitchFamily="18" charset="0"/>
              </a:rPr>
              <a:t> .</a:t>
            </a:r>
            <a:endParaRPr lang="en-US" sz="3000" b="1" dirty="0">
              <a:latin typeface="Times New Roman" pitchFamily="18" charset="0"/>
              <a:cs typeface="Times New Roman" pitchFamily="18" charset="0"/>
            </a:endParaRPr>
          </a:p>
        </p:txBody>
      </p:sp>
      <p:grpSp>
        <p:nvGrpSpPr>
          <p:cNvPr id="20483"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000">
                <a:cs typeface="+mn-cs"/>
              </a:endParaRPr>
            </a:p>
          </p:txBody>
        </p:sp>
        <p:sp>
          <p:nvSpPr>
            <p:cNvPr id="20499"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eaLnBrk="0" hangingPunct="0"/>
              <a:endParaRPr lang="en-US" sz="2000"/>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pPr eaLnBrk="0" hangingPunct="0">
                <a:defRPr/>
              </a:pPr>
              <a:endParaRPr lang="en-US" sz="2000">
                <a:effectLst>
                  <a:glow rad="101600">
                    <a:schemeClr val="accent1">
                      <a:satMod val="175000"/>
                      <a:alpha val="40000"/>
                    </a:schemeClr>
                  </a:glow>
                </a:effectLst>
                <a:cs typeface="+mn-cs"/>
              </a:endParaRPr>
            </a:p>
          </p:txBody>
        </p:sp>
      </p:grpSp>
      <p:pic>
        <p:nvPicPr>
          <p:cNvPr id="20485"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19" y="1384965"/>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6" y="2066626"/>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226"/>
          <p:cNvSpPr>
            <a:spLocks noChangeArrowheads="1" noChangeShapeType="1" noTextEdit="1"/>
          </p:cNvSpPr>
          <p:nvPr/>
        </p:nvSpPr>
        <p:spPr bwMode="auto">
          <a:xfrm>
            <a:off x="564467" y="7119938"/>
            <a:ext cx="460375" cy="387350"/>
          </a:xfrm>
          <a:prstGeom prst="rect">
            <a:avLst/>
          </a:prstGeom>
        </p:spPr>
        <p:txBody>
          <a:bodyPr wrap="none" fromWordArt="1">
            <a:prstTxWarp prst="textInflate">
              <a:avLst>
                <a:gd name="adj" fmla="val 13634"/>
              </a:avLst>
            </a:prstTxWarp>
          </a:bodyPr>
          <a:lstStyle/>
          <a:p>
            <a:pPr algn="ctr"/>
            <a:endParaRPr lang="en-US" sz="3600" kern="10">
              <a:ln w="9525">
                <a:solidFill>
                  <a:srgbClr val="FFFF00"/>
                </a:solidFill>
                <a:round/>
                <a:headEnd/>
                <a:tailEnd/>
              </a:ln>
              <a:solidFill>
                <a:srgbClr val="FFFF00"/>
              </a:solidFill>
              <a:latin typeface=".VnTimeH"/>
            </a:endParaRPr>
          </a:p>
        </p:txBody>
      </p:sp>
      <p:pic>
        <p:nvPicPr>
          <p:cNvPr id="20494" name="Picture 33" descr="people008"/>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34" descr="Bellcoll">
            <a:hlinkClick r:id="" action="ppaction://hlinkshowjump?jump=firstslid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269" y="-160220"/>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115558" y="69189"/>
            <a:ext cx="4912883"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ÔN TẬP PHẦN VĂN BẢN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427" y="18696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2</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Tên văn bản</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TextBox 16"/>
          <p:cNvSpPr txBox="1"/>
          <p:nvPr/>
        </p:nvSpPr>
        <p:spPr>
          <a:xfrm>
            <a:off x="686427" y="1239368"/>
            <a:ext cx="8248604"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1</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Khái niệm, đặc điểm thơ hiện đại Việt Nam</a:t>
            </a:r>
            <a:endParaRPr lang="en-US" sz="2800" b="1" dirty="0">
              <a:latin typeface="Times New Roman" pitchFamily="18" charset="0"/>
              <a:cs typeface="Times New Roman" pitchFamily="18" charset="0"/>
            </a:endParaRPr>
          </a:p>
        </p:txBody>
      </p:sp>
      <p:sp>
        <p:nvSpPr>
          <p:cNvPr id="19" name="AutoShape 51"/>
          <p:cNvSpPr>
            <a:spLocks noChangeArrowheads="1"/>
          </p:cNvSpPr>
          <p:nvPr/>
        </p:nvSpPr>
        <p:spPr bwMode="auto">
          <a:xfrm>
            <a:off x="267605" y="2504250"/>
            <a:ext cx="8992352"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400" b="1" dirty="0" smtClean="0">
                <a:solidFill>
                  <a:schemeClr val="bg1"/>
                </a:solidFill>
                <a:latin typeface="Times New Roman" pitchFamily="18" charset="0"/>
                <a:cs typeface="Times New Roman" pitchFamily="18" charset="0"/>
              </a:rPr>
              <a:t>- Cảnh khuya; Rằm tháng giêng (Hồ Chí Minh)- Thất ngôn tứ tuyệt</a:t>
            </a:r>
          </a:p>
          <a:p>
            <a:pPr marL="457200" indent="-457200">
              <a:buFontTx/>
              <a:buChar char="-"/>
            </a:pPr>
            <a:r>
              <a:rPr lang="vi-VN" sz="2400" b="1" dirty="0" smtClean="0">
                <a:solidFill>
                  <a:schemeClr val="bg1"/>
                </a:solidFill>
                <a:latin typeface="Times New Roman" pitchFamily="18" charset="0"/>
                <a:cs typeface="Times New Roman" pitchFamily="18" charset="0"/>
              </a:rPr>
              <a:t>Tiếng gà trưa ( Xuân Quỳnh)- Thơ 5 chữ</a:t>
            </a:r>
            <a:endParaRPr lang="en-US" sz="2400" b="1" dirty="0">
              <a:solidFill>
                <a:schemeClr val="bg1"/>
              </a:solidFill>
              <a:latin typeface="Times New Roman" pitchFamily="18" charset="0"/>
              <a:cs typeface="Times New Roman" pitchFamily="18" charset="0"/>
            </a:endParaRPr>
          </a:p>
        </p:txBody>
      </p:sp>
      <p:sp>
        <p:nvSpPr>
          <p:cNvPr id="21" name="TextBox 20"/>
          <p:cNvSpPr txBox="1"/>
          <p:nvPr/>
        </p:nvSpPr>
        <p:spPr>
          <a:xfrm>
            <a:off x="773189" y="3753549"/>
            <a:ext cx="3922902" cy="5847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200" b="1" dirty="0" smtClean="0">
                <a:solidFill>
                  <a:srgbClr val="FFFF00"/>
                </a:solidFill>
              </a:rPr>
              <a:t> </a:t>
            </a:r>
            <a:r>
              <a:rPr lang="vi-VN" sz="2800" b="1" dirty="0">
                <a:solidFill>
                  <a:srgbClr val="FFFF00"/>
                </a:solidFill>
                <a:latin typeface="Times New Roman" pitchFamily="18" charset="0"/>
                <a:cs typeface="Times New Roman" pitchFamily="18" charset="0"/>
              </a:rPr>
              <a:t>3</a:t>
            </a:r>
            <a:r>
              <a:rPr lang="en-US" sz="2800" b="1" dirty="0" smtClean="0">
                <a:solidFill>
                  <a:srgbClr val="FFFF00"/>
                </a:solidFill>
                <a:latin typeface="Times New Roman" pitchFamily="18" charset="0"/>
                <a:cs typeface="Times New Roman" pitchFamily="18" charset="0"/>
              </a:rPr>
              <a:t>. </a:t>
            </a:r>
            <a:r>
              <a:rPr lang="vi-VN" sz="2800" b="1" dirty="0" smtClean="0">
                <a:solidFill>
                  <a:srgbClr val="FFFF00"/>
                </a:solidFill>
                <a:latin typeface="Times New Roman" pitchFamily="18" charset="0"/>
                <a:cs typeface="Times New Roman" pitchFamily="18" charset="0"/>
              </a:rPr>
              <a:t>Nội dung, ý nghĩa</a:t>
            </a:r>
            <a:r>
              <a:rPr lang="en-US" sz="2800" b="1" dirty="0" smtClean="0">
                <a:solidFill>
                  <a:srgbClr val="FFFF00"/>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3" name="AutoShape 51"/>
          <p:cNvSpPr>
            <a:spLocks noChangeArrowheads="1"/>
          </p:cNvSpPr>
          <p:nvPr/>
        </p:nvSpPr>
        <p:spPr bwMode="auto">
          <a:xfrm>
            <a:off x="230042" y="4363908"/>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342900" indent="-342900">
              <a:buFontTx/>
              <a:buChar char="-"/>
            </a:pPr>
            <a:r>
              <a:rPr lang="vi-VN" sz="2400" b="1" dirty="0" smtClean="0">
                <a:solidFill>
                  <a:schemeClr val="bg1"/>
                </a:solidFill>
                <a:latin typeface="Times New Roman" pitchFamily="18" charset="0"/>
                <a:cs typeface="Times New Roman" pitchFamily="18" charset="0"/>
              </a:rPr>
              <a:t>Tình yêu</a:t>
            </a:r>
            <a:r>
              <a:rPr lang="vi-VN" sz="2400" b="1" dirty="0">
                <a:solidFill>
                  <a:schemeClr val="bg1"/>
                </a:solidFill>
                <a:latin typeface="Times New Roman" panose="02020603050405020304" pitchFamily="18" charset="0"/>
                <a:cs typeface="Times New Roman" panose="02020603050405020304" pitchFamily="18" charset="0"/>
              </a:rPr>
              <a:t> </a:t>
            </a:r>
            <a:r>
              <a:rPr lang="vi-VN" sz="2400" b="1" dirty="0" smtClean="0">
                <a:solidFill>
                  <a:schemeClr val="bg1"/>
                </a:solidFill>
                <a:latin typeface="Times New Roman" pitchFamily="18" charset="0"/>
                <a:cs typeface="Times New Roman" pitchFamily="18" charset="0"/>
              </a:rPr>
              <a:t>Quê hương, đất nước ( Vẻ đẹp độc đáo trong thơ Bác )</a:t>
            </a:r>
          </a:p>
          <a:p>
            <a:pPr marL="342900" indent="-342900">
              <a:buFontTx/>
              <a:buChar char="-"/>
            </a:pPr>
            <a:r>
              <a:rPr lang="vi-VN" sz="2400" b="1" dirty="0" smtClean="0">
                <a:solidFill>
                  <a:schemeClr val="bg1"/>
                </a:solidFill>
                <a:latin typeface="Times New Roman" pitchFamily="18" charset="0"/>
                <a:cs typeface="Times New Roman" pitchFamily="18" charset="0"/>
              </a:rPr>
              <a:t> Tình cảm gia đình ( tình bà cháu)   </a:t>
            </a:r>
          </a:p>
        </p:txBody>
      </p:sp>
      <p:pic>
        <p:nvPicPr>
          <p:cNvPr id="24" name="Picture 37" descr="Blue_chapterlis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691" y="3875222"/>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51"/>
          <p:cNvSpPr>
            <a:spLocks noChangeArrowheads="1"/>
          </p:cNvSpPr>
          <p:nvPr/>
        </p:nvSpPr>
        <p:spPr bwMode="auto">
          <a:xfrm>
            <a:off x="278306" y="5628780"/>
            <a:ext cx="8913958" cy="122371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vi-VN" sz="2400" b="1" dirty="0" smtClean="0">
                <a:solidFill>
                  <a:schemeClr val="bg1"/>
                </a:solidFill>
                <a:latin typeface="Times New Roman" pitchFamily="18" charset="0"/>
                <a:cs typeface="Times New Roman" pitchFamily="18" charset="0"/>
              </a:rPr>
              <a:t>Lưu ý: Phân biệt đặc điểm thơ trung đại và thơ hiện đại   </a:t>
            </a:r>
          </a:p>
        </p:txBody>
      </p:sp>
    </p:spTree>
    <p:extLst>
      <p:ext uri="{BB962C8B-B14F-4D97-AF65-F5344CB8AC3E}">
        <p14:creationId xmlns:p14="http://schemas.microsoft.com/office/powerpoint/2010/main" val="27666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17" grpId="0" animBg="1"/>
      <p:bldP spid="19" grpId="0" animBg="1"/>
      <p:bldP spid="21" grpId="0" animBg="1"/>
      <p:bldP spid="23"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3217</Words>
  <Application>Microsoft Office PowerPoint</Application>
  <PresentationFormat>On-screen Show (4:3)</PresentationFormat>
  <Paragraphs>484</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SimSun</vt:lpstr>
      <vt:lpstr>SimSun</vt:lpstr>
      <vt:lpstr>SimSun-ExtB</vt:lpstr>
      <vt:lpstr>.VnTime</vt: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Lưu ý: Nắm được biểu hiện cụ thể của các đặc điểm thể loại ở các tác phẩm trữ tình ( cách thức trữ tình, vẻ đẹp cảu ngôn ngữ thơ ca, vai trò tác dụng của các biện pháp nghệ thuật tu từ trong các tác phẩm trữ tình...)</vt:lpstr>
      <vt:lpstr>PowerPoint Presentation</vt:lpstr>
      <vt:lpstr>PowerPoint Presentation</vt:lpstr>
      <vt:lpstr>PowerPoint Presentation</vt:lpstr>
      <vt:lpstr>PowerPoint Presentation</vt:lpstr>
      <vt:lpstr>* Đơn vị cấu tạo từ Hán Việt: yếu tố Hán Việt - Phần lớn các yếu tố Hán Việt không  được dùng độc như từ mà chỉ dùng để tạo từ ghép. - Có nhiều yếu tố Hán Việt đồng âm nhưng khác nghĩa khác xa nhau. </vt:lpstr>
      <vt:lpstr>Giải nghĩa các yếu tố Hán Vệt  sau: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155</cp:revision>
  <dcterms:created xsi:type="dcterms:W3CDTF">2020-04-22T07:28:57Z</dcterms:created>
  <dcterms:modified xsi:type="dcterms:W3CDTF">2021-10-30T03:31:23Z</dcterms:modified>
</cp:coreProperties>
</file>