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9" r:id="rId3"/>
    <p:sldMasterId id="2147483723" r:id="rId4"/>
  </p:sldMasterIdLst>
  <p:notesMasterIdLst>
    <p:notesMasterId r:id="rId22"/>
  </p:notesMasterIdLst>
  <p:sldIdLst>
    <p:sldId id="269" r:id="rId5"/>
    <p:sldId id="332" r:id="rId6"/>
    <p:sldId id="307" r:id="rId7"/>
    <p:sldId id="273" r:id="rId8"/>
    <p:sldId id="281" r:id="rId9"/>
    <p:sldId id="333" r:id="rId10"/>
    <p:sldId id="335" r:id="rId11"/>
    <p:sldId id="343" r:id="rId12"/>
    <p:sldId id="355" r:id="rId13"/>
    <p:sldId id="356" r:id="rId14"/>
    <p:sldId id="357" r:id="rId15"/>
    <p:sldId id="315" r:id="rId16"/>
    <p:sldId id="348" r:id="rId17"/>
    <p:sldId id="352" r:id="rId18"/>
    <p:sldId id="358" r:id="rId19"/>
    <p:sldId id="338" r:id="rId20"/>
    <p:sldId id="3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/>
    <p:restoredTop sz="94650"/>
  </p:normalViewPr>
  <p:slideViewPr>
    <p:cSldViewPr snapToGrid="0">
      <p:cViewPr varScale="1">
        <p:scale>
          <a:sx n="69" d="100"/>
          <a:sy n="69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8BF3-F4BC-4ED2-9989-FC6BCF43E1EF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586B-AB62-47E5-9419-C4751BBF21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1429-DB50-465B-8F96-56F62D59BF9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0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01429-DB50-465B-8F96-56F62D59BF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6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0FDBC1-E51A-49C1-8EED-8F97A1F9268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8488-E0FF-4CF5-8652-9C2713CA4E3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1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E371-8F20-4514-831D-9A2FB14A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F8EC88-1DD5-4383-A6B2-EDDD18619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45198-BDD9-488D-B861-D70FE98F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42791A-A2AB-482B-84F8-1536A1D2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5FBB9-08B5-4F45-BF82-D5B43B63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E4E62A-0506-43C7-8E73-4763D51E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087E74-40B2-40F6-92DD-4A4B5F530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B210DD-9659-4463-86FC-9EC9BEE5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89EE97-642E-4EBD-B7FE-76B8F52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93D045-6453-423A-8C85-E4C82C6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60F3E83-AC5D-4C38-BF4B-EFD53CBD0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95F595-5603-406D-B12D-05C160D8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B9519-6F8F-4C4A-BA4D-B1A8BDB1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7D208D-6698-4BB7-A0B0-B60FA4C0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339C0D-C1F6-4DA8-AFDB-F260F2AA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72796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6291674" y="5345116"/>
            <a:ext cx="5900326" cy="1512887"/>
            <a:chOff x="2971" y="3367"/>
            <a:chExt cx="2789" cy="953"/>
          </a:xfrm>
        </p:grpSpPr>
        <p:sp>
          <p:nvSpPr>
            <p:cNvPr id="2109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109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09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09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2563" y="3733800"/>
            <a:ext cx="8528756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096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21096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21096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C4BA8E-34A5-4049-91CF-12727C74DD7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284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2" grpId="0"/>
      <p:bldP spid="21096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09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09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09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42459-38D6-42A1-B586-85364BF7CD6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76866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A395E-472F-4036-B016-951D3B33A15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96514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6089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00200"/>
            <a:ext cx="5396089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97B64-F3B3-4B4D-9103-21129498EEA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01848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864F7-CD91-44E5-BACF-BC66CE08CE7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99444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897D3-2C4E-4AD2-9A06-EAB7CD0AD9A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49488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2EF4-6B37-4CB5-8B7E-D693CB1418F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938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76B6D-87E9-44CD-83C4-1550B9F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7B9CF2-0059-4AE9-B7A0-CD14E7690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9D72F-CE68-4F0C-9E65-6BEFD595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0003A3-5EFF-4D3B-94BE-F4E3C4A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FB2A6-7956-434F-A1AE-A782A044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6" y="273053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ACF98-DDA3-4FA2-9F9B-899B2E77EFF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6334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90D71-1155-4921-B0A9-DF14A3185B7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9357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7820-AADC-4DC7-958E-20E253B2FA76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1535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7813"/>
            <a:ext cx="2743200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48978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85ED-2F5F-41C3-B127-370A4ECB7B7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202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84770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0" y="0"/>
            <a:ext cx="11740444" cy="6858000"/>
            <a:chOff x="0" y="0"/>
            <a:chExt cx="5547" cy="4320"/>
          </a:xfrm>
        </p:grpSpPr>
        <p:grpSp>
          <p:nvGrpSpPr>
            <p:cNvPr id="24166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416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16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6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6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6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6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6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grpSp>
          <p:nvGrpSpPr>
            <p:cNvPr id="24168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416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168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416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168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416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169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416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169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16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17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7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7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7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7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7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17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417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9988"/>
            <a:ext cx="2844800" cy="455612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2417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2417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2F3E88-6356-42BF-AC36-1C0701EBC208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2417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1897" y="596909"/>
            <a:ext cx="8259704" cy="3579813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17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4" y="4281488"/>
            <a:ext cx="8199496" cy="1484312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82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11" grpId="0"/>
      <p:bldP spid="2417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1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417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E126D-B35A-47B6-99FF-FCFED234F785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49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96C2A-80A6-4F54-9607-46F53EB15933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84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6089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1600200"/>
            <a:ext cx="5396089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6290E-F632-4AF4-B460-5E0950556695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22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58E5-437A-41F3-891D-438136001F76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462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956C4-25D0-4650-8091-DBDDF4E6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15FE9A-50D4-4840-BCC1-FDFF8978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69118D-8ADE-461D-B7EA-E0B86771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65B78D-63FF-47A7-89E7-C4841A6A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CAE9E8-CF77-404F-847C-922D7AF6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2D38B-EE3D-45B4-8C89-989B3686D67A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691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C546-CDF0-4E67-8B61-56A58BFC5713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944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8" y="273059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9DC8A-CAC0-45A6-8E3F-2409F2BFC2A7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91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961FD-5125-46CD-88E8-E1F0D90DCABC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375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6C8F-5261-4E0C-8C7D-A2D2E15DF586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162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559" y="103188"/>
            <a:ext cx="2748844" cy="5954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7025" y="103188"/>
            <a:ext cx="8065912" cy="59547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B1BE2-9E4D-4CEE-8F3B-3D5B893BE957}" type="slidenum">
              <a:rPr lang="en-US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38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26134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1ED83-4C8B-429B-AF68-46C3D979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C74FE6-FB04-4F1B-B0A0-EB6BE089E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21DF79-8161-417A-A593-72735AE7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FB1C73-45B3-455F-A1BA-23E7BE2F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2CE1B-2B30-4B7F-82ED-5F148147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EC92E-D9E3-4AA2-8112-301F17CA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A74E-7B34-4C64-A855-1CDD3490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186012-80C2-4EFE-9FE8-A5BE3644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5BE143-EF39-4ED1-A886-569CBA9A2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B9F3F3-8BED-4785-B706-18888751B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AAD6F0-5B3E-4017-8945-3EF222BCA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C728A5-0784-4346-9F03-7885AFBD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41C6C9B-2254-469D-B2B4-CAD15787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D39812-13E7-4A78-A124-28CECF6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1E683-6DE6-4CD0-92F1-DD7DE72C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280573-EBE5-4B3C-B703-F8272FDA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990BC8-7984-411A-A7D2-4D53D1D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D8B90F-8AAD-4E8D-9836-216A5AE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1DC121-E632-4A7C-B5A9-F62B3582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D58C5A-DA95-4564-89CC-E040291E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6C86B4-94F2-4A70-AA37-9E253300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AF0F40-5D94-4FBA-A2BA-131D3305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1E7FD-69CB-4D0C-A933-69E5E59D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7D0AD3-9CCD-44FB-9E1B-C84D7A8E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C68979-6A91-4A80-92F2-253C0D94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181FCA-3073-4DB4-8E26-45BB015A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26DCB3-CE22-4267-AE38-B7684E27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2E6F0-16BA-41A3-A984-480E9986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B85BC6-A60C-4FEA-8994-66A9F85A7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84060-46BE-4BDE-B20E-EA5573A7B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35403F-3B0F-44B2-827E-9F8E0342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F39330-CE29-4239-9E1B-367F1A44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52F000-00B3-4BFD-86BB-0E56E8B5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691B35A-3782-4B25-9A05-20BD2453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8B235C-D8CF-4F55-BCD5-A2404D07F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C708E-33BD-4B90-916B-6A50BA9E1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F89C-51BB-42CE-9760-94CBAB6A1AA5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6020-471C-4C21-836E-F7068976E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EDA68-05B4-4181-ADAB-671B92DE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5997-C8B1-446F-AB86-7EFD3D4CB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6291674" y="5345116"/>
            <a:ext cx="5900326" cy="1512887"/>
            <a:chOff x="2971" y="3367"/>
            <a:chExt cx="2789" cy="953"/>
          </a:xfrm>
        </p:grpSpPr>
        <p:sp>
          <p:nvSpPr>
            <p:cNvPr id="20992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2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2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2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2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2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2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993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99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8"/>
            <a:ext cx="2844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99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9988"/>
            <a:ext cx="3860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99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8"/>
            <a:ext cx="2844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45799-3399-4C8B-826C-D419ADD1B69C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209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1349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25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8" grpId="0"/>
      <p:bldP spid="209942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9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9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9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9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99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99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/>
          </p:cNvGrpSpPr>
          <p:nvPr/>
        </p:nvGrpSpPr>
        <p:grpSpPr bwMode="auto">
          <a:xfrm>
            <a:off x="-9408" y="9"/>
            <a:ext cx="3774253" cy="6856413"/>
            <a:chOff x="-5" y="0"/>
            <a:chExt cx="1785" cy="4319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grpSp>
          <p:nvGrpSpPr>
            <p:cNvPr id="24064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406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06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grpSp>
          <p:nvGrpSpPr>
            <p:cNvPr id="24064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406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406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406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0066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06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0066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06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b="1">
                    <a:solidFill>
                      <a:srgbClr val="0066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4065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406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066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406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066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406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06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406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406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87022" y="103188"/>
            <a:ext cx="1099537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06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4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406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9988"/>
            <a:ext cx="3860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406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4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C5BAE-434B-43A5-96EC-171099863438}" type="slidenum">
              <a:rPr lang="en-US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85" grpId="0"/>
      <p:bldP spid="24068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06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406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5718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04A038A-BF95-4C08-A856-8EFBD4E5A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108FFDE1-1A0C-4815-973C-6C0E04F95F32}"/>
              </a:ext>
            </a:extLst>
          </p:cNvPr>
          <p:cNvSpPr/>
          <p:nvPr/>
        </p:nvSpPr>
        <p:spPr>
          <a:xfrm>
            <a:off x="1609272" y="-367"/>
            <a:ext cx="9000000" cy="158400"/>
          </a:xfrm>
          <a:prstGeom prst="rect">
            <a:avLst/>
          </a:prstGeom>
          <a:solidFill>
            <a:srgbClr val="D1C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5F274F79-A302-445D-B45B-A1BE7945C969}"/>
              </a:ext>
            </a:extLst>
          </p:cNvPr>
          <p:cNvSpPr/>
          <p:nvPr/>
        </p:nvSpPr>
        <p:spPr>
          <a:xfrm>
            <a:off x="-35843" y="6712349"/>
            <a:ext cx="12227844" cy="156929"/>
          </a:xfrm>
          <a:prstGeom prst="rect">
            <a:avLst/>
          </a:prstGeom>
          <a:solidFill>
            <a:srgbClr val="4E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793F55A-7703-436F-B8E6-C13052490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" y="4758884"/>
            <a:ext cx="1556772" cy="20991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16543A6-B65E-416E-BAEE-4443F139A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05" y="3251201"/>
            <a:ext cx="1473095" cy="21857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6A4AD43-4811-485A-9977-4A4C1FA3A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74" y="4759884"/>
            <a:ext cx="1898246" cy="20991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00001CF3-BB82-455E-BD31-15162CD55A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1" y="4977504"/>
            <a:ext cx="2122025" cy="19378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3D10A0A-0A90-40C6-927C-E153ECF390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1" y="-156836"/>
            <a:ext cx="1384628" cy="2783922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A84874DB-152F-45C2-9938-6D3CEA2029E5}"/>
              </a:ext>
            </a:extLst>
          </p:cNvPr>
          <p:cNvSpPr txBox="1"/>
          <p:nvPr/>
        </p:nvSpPr>
        <p:spPr>
          <a:xfrm>
            <a:off x="2002972" y="1677031"/>
            <a:ext cx="8839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pc="600" noProof="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TIẾNG GÀ TRƯA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- </a:t>
            </a:r>
            <a:r>
              <a:rPr kumimoji="0" lang="en-US" altLang="zh-CN" sz="5000" b="0" i="0" u="none" strike="noStrike" kern="1200" cap="none" spc="60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Xuân</a:t>
            </a:r>
            <a:r>
              <a:rPr kumimoji="0" lang="en-US" altLang="zh-CN" sz="5000" b="0" i="0" u="none" strike="noStrike" kern="1200" cap="none" spc="60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000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Q</a:t>
            </a:r>
            <a:r>
              <a:rPr kumimoji="0" lang="en-US" altLang="zh-CN" sz="5000" b="0" i="0" u="none" strike="noStrike" kern="1200" cap="none" spc="60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uỳnh</a:t>
            </a:r>
            <a:r>
              <a:rPr kumimoji="0" lang="en-US" altLang="zh-CN" sz="5000" b="0" i="0" u="none" strike="noStrike" kern="1200" cap="none" spc="60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+mn-lt"/>
              </a:rPr>
              <a:t>-</a:t>
            </a:r>
            <a:endParaRPr kumimoji="0" lang="zh-CN" altLang="en-US" sz="5000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义启紫水晶体" panose="02010601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="" xmlns:a16="http://schemas.microsoft.com/office/drawing/2014/main" id="{3FB27230-4660-4551-82B6-30BB3B8056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3" y="-1002"/>
            <a:ext cx="3648130" cy="2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25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4F3499-AFE3-6242-B50F-7A17598CF570}"/>
              </a:ext>
            </a:extLst>
          </p:cNvPr>
          <p:cNvSpPr/>
          <p:nvPr/>
        </p:nvSpPr>
        <p:spPr>
          <a:xfrm>
            <a:off x="0" y="18053"/>
            <a:ext cx="5866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="" xmlns:a16="http://schemas.microsoft.com/office/drawing/2014/main" id="{326947B1-D4DD-A545-ABE8-6C46BCE2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9" y="716299"/>
            <a:ext cx="597370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hàng năm hàng năm …</a:t>
            </a:r>
            <a:b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E75DD8-10A5-9248-B67E-B5DC704AAFEF}"/>
              </a:ext>
            </a:extLst>
          </p:cNvPr>
          <p:cNvSpPr/>
          <p:nvPr/>
        </p:nvSpPr>
        <p:spPr>
          <a:xfrm>
            <a:off x="11377" y="1894195"/>
            <a:ext cx="5197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Điệp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“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năm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CF39607-2C33-2F4D-9A82-977FBCD2E911}"/>
              </a:ext>
            </a:extLst>
          </p:cNvPr>
          <p:cNvSpPr/>
          <p:nvPr/>
        </p:nvSpPr>
        <p:spPr>
          <a:xfrm>
            <a:off x="-762" y="2570008"/>
            <a:ext cx="12155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ra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quãng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dài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triền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miên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nỗi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259DB6CE-F777-9844-8AD1-C66196AC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5587" t="30966" r="39103" b="45678"/>
          <a:stretch>
            <a:fillRect/>
          </a:stretch>
        </p:blipFill>
        <p:spPr bwMode="auto">
          <a:xfrm>
            <a:off x="8698890" y="73619"/>
            <a:ext cx="3389591" cy="24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78F696EA-53D0-9F4D-8F6F-0D648FB96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9" y="3822252"/>
            <a:ext cx="1205168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endParaRPr lang="en-US" sz="32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480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2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99000">
              <a:schemeClr val="accent1">
                <a:lumMod val="20000"/>
                <a:lumOff val="80000"/>
              </a:schemeClr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4F3499-AFE3-6242-B50F-7A17598CF570}"/>
              </a:ext>
            </a:extLst>
          </p:cNvPr>
          <p:cNvSpPr/>
          <p:nvPr/>
        </p:nvSpPr>
        <p:spPr>
          <a:xfrm>
            <a:off x="0" y="18053"/>
            <a:ext cx="5866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sz="36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0FBF63C-3D84-CA46-9EA9-20E3CE00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4276" t="30161" r="38862" b="40965"/>
          <a:stretch>
            <a:fillRect/>
          </a:stretch>
        </p:blipFill>
        <p:spPr bwMode="auto">
          <a:xfrm>
            <a:off x="9572917" y="194243"/>
            <a:ext cx="2619083" cy="29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CE836F03-B46A-8F4D-8527-ED844D55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926" y="727164"/>
            <a:ext cx="6660444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go …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7BF5B188-7D71-B847-8BE8-FEAABDC7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4482"/>
            <a:ext cx="104967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5B6FB3E7-B710-C34A-BD61-B9AE4B18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0320"/>
            <a:ext cx="1056075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4853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="" xmlns:a16="http://schemas.microsoft.com/office/drawing/2014/main" id="{A3950852-92EA-46C9-92F9-C7917C01AFE9}"/>
              </a:ext>
            </a:extLst>
          </p:cNvPr>
          <p:cNvSpPr/>
          <p:nvPr/>
        </p:nvSpPr>
        <p:spPr>
          <a:xfrm>
            <a:off x="-1282261" y="-1016876"/>
            <a:ext cx="14614635" cy="8891752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9392" y="283764"/>
            <a:ext cx="343688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6" idx="2"/>
            <a:endCxn id="7" idx="0"/>
          </p:cNvCxnSpPr>
          <p:nvPr/>
        </p:nvCxnSpPr>
        <p:spPr>
          <a:xfrm rot="16200000" flipH="1">
            <a:off x="5676315" y="1120058"/>
            <a:ext cx="513553" cy="105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19906" y="1382092"/>
            <a:ext cx="343688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241" t="28138" r="38552" b="47954"/>
          <a:stretch>
            <a:fillRect/>
          </a:stretch>
        </p:blipFill>
        <p:spPr bwMode="auto">
          <a:xfrm>
            <a:off x="283779" y="2228684"/>
            <a:ext cx="2270235" cy="16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5172" t="27839" r="37759" b="46598"/>
          <a:stretch>
            <a:fillRect/>
          </a:stretch>
        </p:blipFill>
        <p:spPr bwMode="auto">
          <a:xfrm>
            <a:off x="2711667" y="2191387"/>
            <a:ext cx="2270234" cy="17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45793" t="28943" r="39414" b="46965"/>
          <a:stretch>
            <a:fillRect/>
          </a:stretch>
        </p:blipFill>
        <p:spPr bwMode="auto">
          <a:xfrm>
            <a:off x="5092257" y="2144090"/>
            <a:ext cx="2254469" cy="17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45587" t="30966" r="39103" b="45678"/>
          <a:stretch>
            <a:fillRect/>
          </a:stretch>
        </p:blipFill>
        <p:spPr bwMode="auto">
          <a:xfrm>
            <a:off x="7504382" y="2144090"/>
            <a:ext cx="2333296" cy="17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 l="44276" t="30161" r="38862" b="40965"/>
          <a:stretch>
            <a:fillRect/>
          </a:stretch>
        </p:blipFill>
        <p:spPr bwMode="auto">
          <a:xfrm>
            <a:off x="9995344" y="2128324"/>
            <a:ext cx="1781502" cy="1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5717601" y="4267143"/>
            <a:ext cx="546593" cy="105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5920" y="4640289"/>
            <a:ext cx="459827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4" idx="2"/>
            <a:endCxn id="20" idx="0"/>
          </p:cNvCxnSpPr>
          <p:nvPr/>
        </p:nvCxnSpPr>
        <p:spPr>
          <a:xfrm rot="5400000">
            <a:off x="4166766" y="4069515"/>
            <a:ext cx="702742" cy="3013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 rot="16200000" flipH="1">
            <a:off x="7423658" y="3826462"/>
            <a:ext cx="681721" cy="34789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720" y="5927806"/>
            <a:ext cx="558099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5655" y="5906785"/>
            <a:ext cx="497664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4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96383" y="570361"/>
            <a:ext cx="105289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96383" y="1649721"/>
            <a:ext cx="70807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FontTx/>
              <a:buChar char="-"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	 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	 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ổ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pSp>
        <p:nvGrpSpPr>
          <p:cNvPr id="301071" name="Group 15"/>
          <p:cNvGrpSpPr>
            <a:grpSpLocks/>
          </p:cNvGrpSpPr>
          <p:nvPr/>
        </p:nvGrpSpPr>
        <p:grpSpPr bwMode="auto">
          <a:xfrm>
            <a:off x="712139" y="2651593"/>
            <a:ext cx="598311" cy="1507502"/>
            <a:chOff x="2378" y="2341"/>
            <a:chExt cx="318" cy="1178"/>
          </a:xfrm>
        </p:grpSpPr>
        <p:sp>
          <p:nvSpPr>
            <p:cNvPr id="301067" name="Line 11"/>
            <p:cNvSpPr>
              <a:spLocks noChangeShapeType="1"/>
            </p:cNvSpPr>
            <p:nvPr/>
          </p:nvSpPr>
          <p:spPr bwMode="auto">
            <a:xfrm>
              <a:off x="2378" y="2341"/>
              <a:ext cx="27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301068" name="Line 12"/>
            <p:cNvSpPr>
              <a:spLocks noChangeShapeType="1"/>
            </p:cNvSpPr>
            <p:nvPr/>
          </p:nvSpPr>
          <p:spPr bwMode="auto">
            <a:xfrm>
              <a:off x="2378" y="2341"/>
              <a:ext cx="318" cy="40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301069" name="Line 13"/>
            <p:cNvSpPr>
              <a:spLocks noChangeShapeType="1"/>
            </p:cNvSpPr>
            <p:nvPr/>
          </p:nvSpPr>
          <p:spPr bwMode="auto">
            <a:xfrm>
              <a:off x="2378" y="2341"/>
              <a:ext cx="318" cy="82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301070" name="Line 14"/>
            <p:cNvSpPr>
              <a:spLocks noChangeShapeType="1"/>
            </p:cNvSpPr>
            <p:nvPr/>
          </p:nvSpPr>
          <p:spPr bwMode="auto">
            <a:xfrm>
              <a:off x="2378" y="2341"/>
              <a:ext cx="272" cy="117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67" y="-26988"/>
            <a:ext cx="1122433" cy="841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186B5C-F20E-3449-B750-5F031D639D7E}"/>
              </a:ext>
            </a:extLst>
          </p:cNvPr>
          <p:cNvSpPr/>
          <p:nvPr/>
        </p:nvSpPr>
        <p:spPr>
          <a:xfrm>
            <a:off x="0" y="12331"/>
            <a:ext cx="9983310" cy="710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43CEE7-361C-C74F-B979-B9DCDFA8FE51}"/>
              </a:ext>
            </a:extLst>
          </p:cNvPr>
          <p:cNvSpPr txBox="1"/>
          <p:nvPr/>
        </p:nvSpPr>
        <p:spPr>
          <a:xfrm>
            <a:off x="8042978" y="2989154"/>
            <a:ext cx="3436883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6AF2B6-2B5F-864F-B283-0BCEA3088A03}"/>
              </a:ext>
            </a:extLst>
          </p:cNvPr>
          <p:cNvSpPr txBox="1"/>
          <p:nvPr/>
        </p:nvSpPr>
        <p:spPr>
          <a:xfrm>
            <a:off x="0" y="4527039"/>
            <a:ext cx="12192000" cy="120032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ổ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26CA41A5-8F56-224A-AA52-A0421CA18086}"/>
              </a:ext>
            </a:extLst>
          </p:cNvPr>
          <p:cNvSpPr/>
          <p:nvPr/>
        </p:nvSpPr>
        <p:spPr bwMode="auto">
          <a:xfrm>
            <a:off x="6481876" y="2112599"/>
            <a:ext cx="1311057" cy="239944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32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1E27FF-06F0-1647-903B-DCB802A765DA}"/>
              </a:ext>
            </a:extLst>
          </p:cNvPr>
          <p:cNvSpPr txBox="1"/>
          <p:nvPr/>
        </p:nvSpPr>
        <p:spPr>
          <a:xfrm>
            <a:off x="15863" y="5675612"/>
            <a:ext cx="121588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42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1" grpId="0"/>
      <p:bldP spid="301062" grpId="0"/>
      <p:bldP spid="12" grpId="0" animBg="1"/>
      <p:bldP spid="13" grpId="0" animBg="1"/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90000"/>
              </a:schemeClr>
            </a:gs>
            <a:gs pos="100000">
              <a:srgbClr val="84B5A9"/>
            </a:gs>
            <a:gs pos="92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69375" y="77009"/>
            <a:ext cx="10989734" cy="909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SGK/151</a:t>
            </a:r>
          </a:p>
        </p:txBody>
      </p:sp>
      <p:pic>
        <p:nvPicPr>
          <p:cNvPr id="4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726" y="-5201"/>
            <a:ext cx="1122433" cy="841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142D37F-65B7-364B-8DE9-7DB2C031FD5C}"/>
              </a:ext>
            </a:extLst>
          </p:cNvPr>
          <p:cNvSpPr/>
          <p:nvPr/>
        </p:nvSpPr>
        <p:spPr>
          <a:xfrm>
            <a:off x="753372" y="1120615"/>
            <a:ext cx="10989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kỷ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niệm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đẽ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đạt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bình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dị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898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69375" y="77009"/>
            <a:ext cx="10989734" cy="909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726" y="-5201"/>
            <a:ext cx="1122433" cy="84182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58C999E7-2E3E-B443-A4A9-36AE377F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8" y="1068856"/>
            <a:ext cx="11429448" cy="2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" y="103188"/>
            <a:ext cx="10995378" cy="744951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*Hướng dẫn tự 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820882"/>
            <a:ext cx="10972800" cy="4495800"/>
          </a:xfrm>
        </p:spPr>
        <p:txBody>
          <a:bodyPr/>
          <a:lstStyle/>
          <a:p>
            <a:pPr marL="0" indent="0">
              <a:buNone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Bài vừa học:  </a:t>
            </a:r>
          </a:p>
          <a:p>
            <a:pPr marL="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 lòng bài thơ</a:t>
            </a:r>
          </a:p>
          <a:p>
            <a:pPr marL="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tập SGK</a:t>
            </a:r>
          </a:p>
          <a:p>
            <a:pPr marL="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thêm một số bài thơ của Xuân Quỳnh viết về tình cảm gia đình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mới: Điệp ngữ</a:t>
            </a:r>
          </a:p>
          <a:p>
            <a:pPr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điệp ngữ?</a:t>
            </a:r>
          </a:p>
          <a:p>
            <a:pPr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dạng điệp ngữ?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44" y="4953001"/>
            <a:ext cx="1607912" cy="17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119">
        <p:split orient="vert"/>
      </p:transition>
    </mc:Choice>
    <mc:Fallback xmlns="">
      <p:transition spd="slow" advTm="19119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90000"/>
              </a:schemeClr>
            </a:gs>
            <a:gs pos="100000">
              <a:srgbClr val="84B5A9"/>
            </a:gs>
            <a:gs pos="91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ong hÃ¬nh áº£nh cÃ³ thá» cÃ³: vÄn báº£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64401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497716" y="184517"/>
            <a:ext cx="10989734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(SGK/150)</a:t>
            </a:r>
          </a:p>
        </p:txBody>
      </p:sp>
      <p:pic>
        <p:nvPicPr>
          <p:cNvPr id="7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769" y="110110"/>
            <a:ext cx="1122433" cy="841821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="" xmlns:a16="http://schemas.microsoft.com/office/drawing/2014/main" id="{4B812E34-13F3-0F4B-84FF-F245261B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" y="1499977"/>
            <a:ext cx="5089350" cy="525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8B51E706-7A13-2D47-A1E0-771E85532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023" y="933574"/>
            <a:ext cx="6718179" cy="457200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711200" lvl="0" indent="-71120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3200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0" indent="-71120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0" indent="-71120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vi-VN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tác phẩm tiêu biểu: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vi-VN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Hoa dọc chiến hào (1968)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vi-VN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Lời ru trên mặt đất (1978)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vi-VN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Sân ga chiều em đi (1984)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0000"/>
              <a:buNone/>
              <a:defRPr/>
            </a:pPr>
            <a:r>
              <a:rPr lang="vi-VN" sz="3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Tự hát (1984)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vi-VN" sz="3200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55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55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55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92D050"/>
            </a:gs>
            <a:gs pos="92000">
              <a:srgbClr val="84B5A9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="" xmlns:a16="http://schemas.microsoft.com/office/drawing/2014/main" id="{A3950852-92EA-46C9-92F9-C7917C01AFE9}"/>
              </a:ext>
            </a:extLst>
          </p:cNvPr>
          <p:cNvSpPr/>
          <p:nvPr/>
        </p:nvSpPr>
        <p:spPr>
          <a:xfrm>
            <a:off x="-436728" y="-409903"/>
            <a:ext cx="13033376" cy="7866993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TiẾNG</a:t>
            </a:r>
            <a:r>
              <a:rPr lang="en-US" altLang="zh-CN" dirty="0"/>
              <a:t> GÀ TRƯA</a:t>
            </a:r>
            <a:endParaRPr lang="zh-CN" altLang="en-US" dirty="0"/>
          </a:p>
        </p:txBody>
      </p:sp>
      <p:sp>
        <p:nvSpPr>
          <p:cNvPr id="24578" name="AutoShape 2" descr="https://banner2.kisspng.com/20180315/sbq/kisspng-chicken-egg-royalty-free-hen-cartoon-hen-hatching-eggs-5aaa35aa160432.64986356152110429809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262" y="1119890"/>
            <a:ext cx="3527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Trên đường hành quân xa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Dừng chân bên xóm nhỏ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Tiếng gà ai nhảy ổ: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“Cục... cục tác cục ta”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Nghe xao động nắng trưa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Nghe bàn chân đỡ mỏi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Nghe gọi về tuổi thơ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Tiếng gà trưa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Ổ rơm hồng những trứng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Này con gà mái mơ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Khắp mình hoa đốm trắng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Này con gà mái vàng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Lông óng như màu nắng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7353" y="-150596"/>
            <a:ext cx="3925614" cy="727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Mong trời đừng sương muối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Để cuối năm bán gà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Cháu được quần áo mới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Ôi cái quần chéo go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Ống rộng dài quét đất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Cái áo cánh chúc bâu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Đi qua nghe sột soạt </a:t>
            </a:r>
            <a:endParaRPr lang="en-US" sz="2400" dirty="0">
              <a:latin typeface="+mj-lt"/>
            </a:endParaRPr>
          </a:p>
          <a:p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Tiếng gà trưa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Mang bao nhiêu hạnh phúc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Đêm cháu về nằm mơ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Giấc ngủ hồng sắc trứng</a:t>
            </a:r>
            <a:endParaRPr lang="en-US" sz="2400" dirty="0">
              <a:latin typeface="+mj-lt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Cháu chiến đấu hôm nay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Vì lòng yêu Tổ quốc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Vì xóm làng thân thuộc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Bà ơi, cũng vì bà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Vì tiếng gà cục tác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Ổ trứng hồng tuổi thơ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7209" y="1172520"/>
            <a:ext cx="34324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Tiếng gà trưa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Có tiếng bà vẫn mắng: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Gà đẻ mà mày nhìn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Rồi sau này lang mặt!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Cháu về lấy gương soi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Lòng dại thơ lo lắng</a:t>
            </a:r>
            <a:endParaRPr lang="en-US" sz="2400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r>
              <a:rPr lang="vi-VN" sz="2400" dirty="0">
                <a:latin typeface="+mj-lt"/>
              </a:rPr>
              <a:t>Tiếng gà trưa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Tay bà khum soi trứng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Dành từng quả chắt chiu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Cho con gà mái ấp</a:t>
            </a:r>
            <a:endParaRPr lang="en-US" sz="2400" dirty="0">
              <a:latin typeface="+mj-lt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Cứ hàng năm hàng năm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Khi gió mùa đông tới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Bà lo đàn gà toi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5186" y="425668"/>
            <a:ext cx="2556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GÀ TRƯA</a:t>
            </a: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1A1B183-2CDF-4645-8028-F02071BB7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272A8ED-B517-41BE-96E8-B3B60C788D07}"/>
              </a:ext>
            </a:extLst>
          </p:cNvPr>
          <p:cNvSpPr/>
          <p:nvPr/>
        </p:nvSpPr>
        <p:spPr>
          <a:xfrm>
            <a:off x="-35843" y="6712349"/>
            <a:ext cx="12227844" cy="156929"/>
          </a:xfrm>
          <a:prstGeom prst="rect">
            <a:avLst/>
          </a:prstGeom>
          <a:solidFill>
            <a:srgbClr val="4E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1CFA467-A987-404B-A503-002EA37A1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4979"/>
            <a:ext cx="2209800" cy="50422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2F0C334-0072-4A2D-9EE6-7F3859DB59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4534217"/>
            <a:ext cx="3507622" cy="22641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0FDAEA0-3A95-4132-98C7-D5DC78854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947817" y="-806573"/>
            <a:ext cx="1573923" cy="3164518"/>
          </a:xfrm>
          <a:prstGeom prst="rect">
            <a:avLst/>
          </a:prstGeom>
        </p:spPr>
      </p:pic>
      <p:sp>
        <p:nvSpPr>
          <p:cNvPr id="11" name="PA-矩形 12">
            <a:extLst>
              <a:ext uri="{FF2B5EF4-FFF2-40B4-BE49-F238E27FC236}">
                <a16:creationId xmlns="" xmlns:a16="http://schemas.microsoft.com/office/drawing/2014/main" id="{E95A167B-8689-4467-8FD5-1E8BD335DF5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170" y="363844"/>
            <a:ext cx="9138103" cy="83407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2. </a:t>
            </a: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Tác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phẩm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:</a:t>
            </a:r>
          </a:p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- </a:t>
            </a:r>
            <a:r>
              <a:rPr lang="en-US" altLang="zh-CN" sz="3200" b="1" dirty="0" err="1"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Xuất</a:t>
            </a:r>
            <a:r>
              <a:rPr lang="en-US" altLang="zh-CN" sz="3200" b="1" dirty="0"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xứ</a:t>
            </a:r>
            <a:r>
              <a:rPr lang="en-US" altLang="zh-CN" sz="3200" b="1" dirty="0"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: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 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义启紫水晶体" panose="02010601030101010101" pitchFamily="2" charset="-122"/>
              <a:cs typeface="Times New Roman" pitchFamily="18" charset="0"/>
              <a:sym typeface="FZHei-B01S" panose="02010601030101010101" pitchFamily="2" charset="-122"/>
            </a:endParaRPr>
          </a:p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义启紫水晶体" panose="02010601030101010101" pitchFamily="2" charset="-122"/>
                <a:cs typeface="Times New Roman" pitchFamily="18" charset="0"/>
                <a:sym typeface="FZHei-B01S" panose="02010601030101010101" pitchFamily="2" charset="-122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PTBĐ: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2,3,4,5,6: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7,8: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vi-VN" altLang="zh-CN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义启紫水晶体" panose="02010601030101010101" pitchFamily="2" charset="-122"/>
              <a:cs typeface="Times New Roman" pitchFamily="18" charset="0"/>
              <a:sym typeface="FZHei-B01S" panose="0201060103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义启紫水晶体" panose="02010601030101010101" pitchFamily="2" charset="-122"/>
              <a:cs typeface="Times New Roman" pitchFamily="18" charset="0"/>
              <a:sym typeface="FZHei-B01S" panose="0201060103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义启紫水晶体" panose="02010601030101010101" pitchFamily="2" charset="-122"/>
              <a:cs typeface="Times New Roman" pitchFamily="18" charset="0"/>
              <a:sym typeface="FZHei-B01S" panose="02010601030101010101" pitchFamily="2" charset="-122"/>
            </a:endParaRPr>
          </a:p>
        </p:txBody>
      </p:sp>
      <p:pic>
        <p:nvPicPr>
          <p:cNvPr id="10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68" y="1067004"/>
            <a:ext cx="1122433" cy="8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968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3"/>
          <p:cNvSpPr>
            <a:spLocks noEditPoints="1"/>
          </p:cNvSpPr>
          <p:nvPr/>
        </p:nvSpPr>
        <p:spPr bwMode="gray">
          <a:xfrm>
            <a:off x="4038600" y="1690334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5730B"/>
              </a:gs>
              <a:gs pos="100000">
                <a:srgbClr val="1A72D2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330200" h="203200"/>
            <a:bevelB w="127000" h="203200"/>
          </a:sp3d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" name="Text Box 32"/>
          <p:cNvSpPr txBox="1">
            <a:spLocks noChangeArrowheads="1"/>
          </p:cNvSpPr>
          <p:nvPr/>
        </p:nvSpPr>
        <p:spPr bwMode="auto">
          <a:xfrm>
            <a:off x="6081713" y="2347020"/>
            <a:ext cx="3595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kern="0" dirty="0" err="1">
                <a:solidFill>
                  <a:srgbClr val="220D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Mạch</a:t>
            </a:r>
            <a:r>
              <a:rPr lang="en-US" sz="3200" b="1" i="1" kern="0" dirty="0">
                <a:solidFill>
                  <a:srgbClr val="220D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200" b="1" i="1" kern="0" dirty="0" err="1">
                <a:solidFill>
                  <a:srgbClr val="220D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cảm</a:t>
            </a:r>
            <a:r>
              <a:rPr lang="en-US" sz="3200" b="1" i="1" kern="0" dirty="0">
                <a:solidFill>
                  <a:srgbClr val="220D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200" b="1" i="1" kern="0" dirty="0" err="1">
                <a:solidFill>
                  <a:srgbClr val="220D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xúc</a:t>
            </a:r>
            <a:endParaRPr lang="en-US" sz="3200" b="1" i="1" kern="0" dirty="0">
              <a:solidFill>
                <a:srgbClr val="220D8D"/>
              </a:solidFill>
              <a:latin typeface="Arial" pitchFamily="34" charset="0"/>
            </a:endParaRPr>
          </a:p>
        </p:txBody>
      </p:sp>
      <p:sp>
        <p:nvSpPr>
          <p:cNvPr id="146" name="Oval 33"/>
          <p:cNvSpPr>
            <a:spLocks noChangeArrowheads="1"/>
          </p:cNvSpPr>
          <p:nvPr/>
        </p:nvSpPr>
        <p:spPr bwMode="gray">
          <a:xfrm rot="20876594">
            <a:off x="5981700" y="4702175"/>
            <a:ext cx="1766888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7" name="Oval 34"/>
          <p:cNvSpPr>
            <a:spLocks noChangeArrowheads="1"/>
          </p:cNvSpPr>
          <p:nvPr/>
        </p:nvSpPr>
        <p:spPr bwMode="gray">
          <a:xfrm>
            <a:off x="6238876" y="3448051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" name="Oval 35"/>
          <p:cNvSpPr>
            <a:spLocks noChangeArrowheads="1"/>
          </p:cNvSpPr>
          <p:nvPr/>
        </p:nvSpPr>
        <p:spPr bwMode="gray">
          <a:xfrm>
            <a:off x="6259514" y="345757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9" name="Oval 36"/>
          <p:cNvSpPr>
            <a:spLocks noChangeArrowheads="1"/>
          </p:cNvSpPr>
          <p:nvPr/>
        </p:nvSpPr>
        <p:spPr bwMode="gray">
          <a:xfrm>
            <a:off x="6276976" y="34734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0" name="Oval 37"/>
          <p:cNvSpPr>
            <a:spLocks noChangeArrowheads="1"/>
          </p:cNvSpPr>
          <p:nvPr/>
        </p:nvSpPr>
        <p:spPr bwMode="gray">
          <a:xfrm>
            <a:off x="6369050" y="3517901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1" name="Text Box 38"/>
          <p:cNvSpPr txBox="1">
            <a:spLocks noChangeArrowheads="1"/>
          </p:cNvSpPr>
          <p:nvPr/>
        </p:nvSpPr>
        <p:spPr bwMode="gray">
          <a:xfrm>
            <a:off x="6327590" y="4080556"/>
            <a:ext cx="148309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 kern="0" dirty="0" smtClean="0">
                <a:solidFill>
                  <a:srgbClr val="002060"/>
                </a:solidFill>
                <a:latin typeface="Arial" pitchFamily="34" charset="0"/>
              </a:rPr>
              <a:t>Hiện tại</a:t>
            </a:r>
          </a:p>
          <a:p>
            <a:pPr algn="ctr">
              <a:defRPr/>
            </a:pPr>
            <a:endParaRPr lang="en-US" b="1" i="1" kern="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2" name="Oval 39"/>
          <p:cNvSpPr>
            <a:spLocks noChangeArrowheads="1"/>
          </p:cNvSpPr>
          <p:nvPr/>
        </p:nvSpPr>
        <p:spPr bwMode="gray">
          <a:xfrm rot="20827004">
            <a:off x="4175126" y="3844925"/>
            <a:ext cx="1427163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181" name="Group 40"/>
          <p:cNvGrpSpPr>
            <a:grpSpLocks/>
          </p:cNvGrpSpPr>
          <p:nvPr/>
        </p:nvGrpSpPr>
        <p:grpSpPr bwMode="auto">
          <a:xfrm>
            <a:off x="4387850" y="2820988"/>
            <a:ext cx="1371600" cy="1441450"/>
            <a:chOff x="732" y="2112"/>
            <a:chExt cx="842" cy="860"/>
          </a:xfrm>
        </p:grpSpPr>
        <p:sp>
          <p:nvSpPr>
            <p:cNvPr id="154" name="Oval 41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55" name="Oval 42"/>
            <p:cNvSpPr>
              <a:spLocks noChangeArrowheads="1"/>
            </p:cNvSpPr>
            <p:nvPr/>
          </p:nvSpPr>
          <p:spPr bwMode="gray">
            <a:xfrm>
              <a:off x="743" y="2117"/>
              <a:ext cx="822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56" name="Oval 43"/>
            <p:cNvSpPr>
              <a:spLocks noChangeArrowheads="1"/>
            </p:cNvSpPr>
            <p:nvPr/>
          </p:nvSpPr>
          <p:spPr bwMode="gray">
            <a:xfrm>
              <a:off x="751" y="2125"/>
              <a:ext cx="782" cy="7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57" name="Oval 44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58" name="Text Box 45"/>
            <p:cNvSpPr txBox="1">
              <a:spLocks noChangeArrowheads="1"/>
            </p:cNvSpPr>
            <p:nvPr/>
          </p:nvSpPr>
          <p:spPr bwMode="gray">
            <a:xfrm>
              <a:off x="793" y="2414"/>
              <a:ext cx="69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i="1" kern="0" dirty="0" smtClean="0">
                  <a:solidFill>
                    <a:srgbClr val="002060"/>
                  </a:solidFill>
                  <a:latin typeface="Arial" pitchFamily="34" charset="0"/>
                </a:rPr>
                <a:t>Qúa khứ</a:t>
              </a:r>
              <a:endParaRPr lang="en-US" b="1" i="1" kern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sp>
        <p:nvSpPr>
          <p:cNvPr id="159" name="Oval 46"/>
          <p:cNvSpPr>
            <a:spLocks noChangeArrowheads="1"/>
          </p:cNvSpPr>
          <p:nvPr/>
        </p:nvSpPr>
        <p:spPr bwMode="gray">
          <a:xfrm>
            <a:off x="4038600" y="2316163"/>
            <a:ext cx="10668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0" name="Oval 47"/>
          <p:cNvSpPr>
            <a:spLocks noChangeArrowheads="1"/>
          </p:cNvSpPr>
          <p:nvPr/>
        </p:nvSpPr>
        <p:spPr bwMode="gray">
          <a:xfrm>
            <a:off x="4267200" y="1709739"/>
            <a:ext cx="1023938" cy="10239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1" name="Oval 48"/>
          <p:cNvSpPr>
            <a:spLocks noChangeArrowheads="1"/>
          </p:cNvSpPr>
          <p:nvPr/>
        </p:nvSpPr>
        <p:spPr bwMode="gray">
          <a:xfrm>
            <a:off x="4279901" y="1714501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2" name="Oval 49"/>
          <p:cNvSpPr>
            <a:spLocks noChangeArrowheads="1"/>
          </p:cNvSpPr>
          <p:nvPr/>
        </p:nvSpPr>
        <p:spPr bwMode="gray">
          <a:xfrm>
            <a:off x="4291013" y="1725613"/>
            <a:ext cx="950912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1" name="Oval 50"/>
          <p:cNvSpPr>
            <a:spLocks noChangeArrowheads="1"/>
          </p:cNvSpPr>
          <p:nvPr/>
        </p:nvSpPr>
        <p:spPr bwMode="gray">
          <a:xfrm>
            <a:off x="4344989" y="1751014"/>
            <a:ext cx="847725" cy="7572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2" name="Text Box 51"/>
          <p:cNvSpPr txBox="1">
            <a:spLocks noChangeArrowheads="1"/>
          </p:cNvSpPr>
          <p:nvPr/>
        </p:nvSpPr>
        <p:spPr bwMode="gray">
          <a:xfrm>
            <a:off x="4139313" y="2058988"/>
            <a:ext cx="1300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kern="0" dirty="0" smtClean="0">
                <a:solidFill>
                  <a:srgbClr val="002060"/>
                </a:solidFill>
                <a:latin typeface="Arial" pitchFamily="34" charset="0"/>
              </a:rPr>
              <a:t>Hồi tưởng</a:t>
            </a:r>
          </a:p>
          <a:p>
            <a:pPr algn="ctr">
              <a:defRPr/>
            </a:pPr>
            <a:endParaRPr lang="en-US" i="1" kern="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93" name="Oval 52"/>
          <p:cNvSpPr>
            <a:spLocks noChangeArrowheads="1"/>
          </p:cNvSpPr>
          <p:nvPr/>
        </p:nvSpPr>
        <p:spPr bwMode="gray">
          <a:xfrm>
            <a:off x="5462589" y="1690688"/>
            <a:ext cx="860425" cy="28575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" name="Oval 53"/>
          <p:cNvSpPr>
            <a:spLocks noChangeArrowheads="1"/>
          </p:cNvSpPr>
          <p:nvPr/>
        </p:nvSpPr>
        <p:spPr bwMode="gray">
          <a:xfrm>
            <a:off x="5759451" y="1157289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9" name="Oval 54"/>
          <p:cNvSpPr>
            <a:spLocks noChangeArrowheads="1"/>
          </p:cNvSpPr>
          <p:nvPr/>
        </p:nvSpPr>
        <p:spPr bwMode="gray">
          <a:xfrm>
            <a:off x="5768976" y="1160463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0" name="Oval 55"/>
          <p:cNvSpPr>
            <a:spLocks noChangeArrowheads="1"/>
          </p:cNvSpPr>
          <p:nvPr/>
        </p:nvSpPr>
        <p:spPr bwMode="gray">
          <a:xfrm>
            <a:off x="5775326" y="1166813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1" name="Oval 56"/>
          <p:cNvSpPr>
            <a:spLocks noChangeArrowheads="1"/>
          </p:cNvSpPr>
          <p:nvPr/>
        </p:nvSpPr>
        <p:spPr bwMode="gray">
          <a:xfrm>
            <a:off x="5811838" y="1185864"/>
            <a:ext cx="563562" cy="5032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2" name="Text Box 57"/>
          <p:cNvSpPr txBox="1">
            <a:spLocks noChangeArrowheads="1"/>
          </p:cNvSpPr>
          <p:nvPr/>
        </p:nvSpPr>
        <p:spPr bwMode="gray">
          <a:xfrm>
            <a:off x="5695154" y="1184631"/>
            <a:ext cx="921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kern="0" dirty="0" err="1">
                <a:solidFill>
                  <a:srgbClr val="002060"/>
                </a:solidFill>
                <a:latin typeface="Arial" pitchFamily="34" charset="0"/>
              </a:rPr>
              <a:t>Tiếng</a:t>
            </a:r>
            <a:r>
              <a:rPr lang="en-US" sz="1600" b="1" i="1" kern="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600" b="1" i="1" kern="0" dirty="0" err="1">
                <a:solidFill>
                  <a:srgbClr val="002060"/>
                </a:solidFill>
                <a:latin typeface="Arial" pitchFamily="34" charset="0"/>
              </a:rPr>
              <a:t>gà</a:t>
            </a:r>
            <a:endParaRPr lang="en-US" sz="1600" i="1" kern="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9953" y="208163"/>
            <a:ext cx="6073500" cy="715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cháu</a:t>
            </a:r>
            <a:endParaRPr lang="en-US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Hình Bầu dục 206"/>
          <p:cNvSpPr/>
          <p:nvPr/>
        </p:nvSpPr>
        <p:spPr bwMode="auto">
          <a:xfrm>
            <a:off x="1735138" y="6248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870">
        <p:split orient="vert"/>
      </p:transition>
    </mc:Choice>
    <mc:Fallback xmlns="">
      <p:transition spd="slow" advTm="3287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="" xmlns:a16="http://schemas.microsoft.com/office/drawing/2014/main" id="{A3950852-92EA-46C9-92F9-C7917C01AFE9}"/>
              </a:ext>
            </a:extLst>
          </p:cNvPr>
          <p:cNvSpPr/>
          <p:nvPr/>
        </p:nvSpPr>
        <p:spPr>
          <a:xfrm>
            <a:off x="725715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7A7E6A0-C490-4BFF-8415-EECF4D1F0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1424517" y="2084260"/>
            <a:ext cx="1289271" cy="685800"/>
          </a:xfrm>
          <a:prstGeom prst="rect">
            <a:avLst/>
          </a:prstGeom>
        </p:spPr>
      </p:pic>
      <p:pic>
        <p:nvPicPr>
          <p:cNvPr id="14" name="Picture 13" descr="—Pngtree—sticks of the chicken_29733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968" y="3450771"/>
            <a:ext cx="2134206" cy="2579914"/>
          </a:xfrm>
          <a:prstGeom prst="rect">
            <a:avLst/>
          </a:prstGeom>
        </p:spPr>
      </p:pic>
      <p:sp>
        <p:nvSpPr>
          <p:cNvPr id="20" name="文本框 23">
            <a:extLst>
              <a:ext uri="{FF2B5EF4-FFF2-40B4-BE49-F238E27FC236}">
                <a16:creationId xmlns="" xmlns:a16="http://schemas.microsoft.com/office/drawing/2014/main" id="{F856F041-EC9E-4CA4-BCFD-F2400947D7F7}"/>
              </a:ext>
            </a:extLst>
          </p:cNvPr>
          <p:cNvSpPr txBox="1"/>
          <p:nvPr/>
        </p:nvSpPr>
        <p:spPr>
          <a:xfrm>
            <a:off x="4234545" y="1921313"/>
            <a:ext cx="65205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96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96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96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zh-CN" altLang="en-US" sz="96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66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73" y="-143848"/>
            <a:ext cx="7454384" cy="142875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05" y="868183"/>
            <a:ext cx="8107304" cy="2406650"/>
          </a:xfrm>
          <a:ln w="22225">
            <a:noFill/>
          </a:ln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ta”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trưa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mỏi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44112" y="3636036"/>
            <a:ext cx="566702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69262" y="4797097"/>
            <a:ext cx="1041211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4389497" y="2276475"/>
            <a:ext cx="68297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0066FF"/>
              </a:solidFill>
              <a:latin typeface="VNI-Times" pitchFamily="2" charset="0"/>
            </a:endParaRPr>
          </a:p>
        </p:txBody>
      </p:sp>
      <p:grpSp>
        <p:nvGrpSpPr>
          <p:cNvPr id="202779" name="Group 27"/>
          <p:cNvGrpSpPr>
            <a:grpSpLocks/>
          </p:cNvGrpSpPr>
          <p:nvPr/>
        </p:nvGrpSpPr>
        <p:grpSpPr bwMode="auto">
          <a:xfrm>
            <a:off x="1354419" y="1774654"/>
            <a:ext cx="1023526" cy="1439863"/>
            <a:chOff x="2197" y="1389"/>
            <a:chExt cx="544" cy="907"/>
          </a:xfrm>
        </p:grpSpPr>
        <p:sp>
          <p:nvSpPr>
            <p:cNvPr id="202772" name="Rectangle 20"/>
            <p:cNvSpPr>
              <a:spLocks noChangeArrowheads="1"/>
            </p:cNvSpPr>
            <p:nvPr/>
          </p:nvSpPr>
          <p:spPr bwMode="auto">
            <a:xfrm>
              <a:off x="2197" y="1389"/>
              <a:ext cx="544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3200" b="1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202774" name="Line 22"/>
            <p:cNvSpPr>
              <a:spLocks noChangeShapeType="1"/>
            </p:cNvSpPr>
            <p:nvPr/>
          </p:nvSpPr>
          <p:spPr bwMode="auto">
            <a:xfrm>
              <a:off x="2242" y="1480"/>
              <a:ext cx="36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2775" name="Line 23"/>
            <p:cNvSpPr>
              <a:spLocks noChangeShapeType="1"/>
            </p:cNvSpPr>
            <p:nvPr/>
          </p:nvSpPr>
          <p:spPr bwMode="auto">
            <a:xfrm>
              <a:off x="2242" y="1480"/>
              <a:ext cx="363" cy="2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>
              <a:off x="2242" y="1480"/>
              <a:ext cx="363" cy="6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66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67" y="0"/>
            <a:ext cx="1122433" cy="84182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70340BA2-151B-9948-8BEE-7939C28C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09" y="1076049"/>
            <a:ext cx="605837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ta”</a:t>
            </a:r>
            <a:b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85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/>
      <p:bldP spid="202760" grpId="0"/>
      <p:bldP spid="202764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tx2"/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82067" y="3101594"/>
            <a:ext cx="7643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-23648" y="3907015"/>
            <a:ext cx="1109321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67" name="Rectangle 31"/>
          <p:cNvSpPr>
            <a:spLocks noChangeArrowheads="1"/>
          </p:cNvSpPr>
          <p:nvPr/>
        </p:nvSpPr>
        <p:spPr bwMode="auto">
          <a:xfrm>
            <a:off x="2938874" y="5084770"/>
            <a:ext cx="10190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ình ảnh 20">
            <a:extLst>
              <a:ext uri="{FF2B5EF4-FFF2-40B4-BE49-F238E27FC236}">
                <a16:creationId xmlns="" xmlns:a16="http://schemas.microsoft.com/office/drawing/2014/main" id="{FBBB7763-164E-C54F-905C-FF60AEA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35" y="34092"/>
            <a:ext cx="1122433" cy="8418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4F3499-AFE3-6242-B50F-7A17598CF570}"/>
              </a:ext>
            </a:extLst>
          </p:cNvPr>
          <p:cNvSpPr/>
          <p:nvPr/>
        </p:nvSpPr>
        <p:spPr>
          <a:xfrm>
            <a:off x="0" y="121571"/>
            <a:ext cx="641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562DEC-A6F3-784E-97A3-CEC82BA0263A}"/>
              </a:ext>
            </a:extLst>
          </p:cNvPr>
          <p:cNvSpPr/>
          <p:nvPr/>
        </p:nvSpPr>
        <p:spPr>
          <a:xfrm>
            <a:off x="169261" y="811684"/>
            <a:ext cx="5096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Ổ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rơm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trứng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3C92FB-EE82-FA4B-8236-1A2383EC48E8}"/>
              </a:ext>
            </a:extLst>
          </p:cNvPr>
          <p:cNvSpPr/>
          <p:nvPr/>
        </p:nvSpPr>
        <p:spPr>
          <a:xfrm>
            <a:off x="89047" y="1345440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600" u="sng" dirty="0" err="1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sz="3600" u="sng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sz="3600" u="sng" dirty="0" err="1">
                <a:solidFill>
                  <a:srgbClr val="000000"/>
                </a:solidFill>
                <a:latin typeface="Times New Roman" pitchFamily="18" charset="0"/>
              </a:rPr>
              <a:t>gà</a:t>
            </a:r>
            <a:r>
              <a:rPr lang="en-US" sz="3600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Times New Roman" pitchFamily="18" charset="0"/>
              </a:rPr>
              <a:t>mái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x-none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DB24402-1DEF-314D-A7F1-6DA7596B3041}"/>
              </a:ext>
            </a:extLst>
          </p:cNvPr>
          <p:cNvSpPr/>
          <p:nvPr/>
        </p:nvSpPr>
        <p:spPr>
          <a:xfrm>
            <a:off x="4990505" y="1402442"/>
            <a:ext cx="3916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mơ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đốm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trắng</a:t>
            </a:r>
            <a:endParaRPr lang="x-none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1CA8392-38EE-D643-A741-7346208F7A92}"/>
              </a:ext>
            </a:extLst>
          </p:cNvPr>
          <p:cNvSpPr/>
          <p:nvPr/>
        </p:nvSpPr>
        <p:spPr>
          <a:xfrm>
            <a:off x="4710902" y="2007092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óng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nắng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x-none" sz="3600" dirty="0"/>
          </a:p>
        </p:txBody>
      </p:sp>
      <p:sp>
        <p:nvSpPr>
          <p:cNvPr id="21" name="Line 13">
            <a:extLst>
              <a:ext uri="{FF2B5EF4-FFF2-40B4-BE49-F238E27FC236}">
                <a16:creationId xmlns="" xmlns:a16="http://schemas.microsoft.com/office/drawing/2014/main" id="{8AF541C1-54DE-504E-A73C-29FF5DD56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521" y="1747836"/>
            <a:ext cx="156404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="" xmlns:a16="http://schemas.microsoft.com/office/drawing/2014/main" id="{D3E1623D-A376-4740-95A2-05D166C11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521" y="1747836"/>
            <a:ext cx="1250543" cy="57626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="" xmlns:a16="http://schemas.microsoft.com/office/drawing/2014/main" id="{B2AA5405-94FF-E241-8298-2613C411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152" y="1991126"/>
            <a:ext cx="59737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Tiếng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gà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trưa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Ổ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rơm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hồng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trứng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gà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mái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mơ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Khắp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66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đốm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trắng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Này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gà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mái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vàng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Lông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óng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</a:rPr>
              <a:t>nắng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2A8C7C6-1AF7-7247-A7AE-1C2BED4D6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548" y="-26247"/>
            <a:ext cx="2798001" cy="19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48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98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2" grpId="0"/>
      <p:bldP spid="398363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1"/>
      <p:bldP spid="2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20000"/>
                <a:lumOff val="80000"/>
              </a:schemeClr>
            </a:gs>
            <a:gs pos="94000">
              <a:srgbClr val="84B5A9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4F3499-AFE3-6242-B50F-7A17598CF570}"/>
              </a:ext>
            </a:extLst>
          </p:cNvPr>
          <p:cNvSpPr/>
          <p:nvPr/>
        </p:nvSpPr>
        <p:spPr>
          <a:xfrm>
            <a:off x="0" y="18053"/>
            <a:ext cx="5866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039D19B2-2E0C-1A40-9C75-03ADAC14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2" y="648513"/>
            <a:ext cx="515076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bà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mắng</a:t>
            </a:r>
            <a:r>
              <a:rPr lang="en-US" sz="3600" dirty="0">
                <a:solidFill>
                  <a:srgbClr val="000000"/>
                </a:solidFill>
              </a:rPr>
              <a:t> …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AC5BB429-8DBE-DB4B-8BEC-539A5420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" y="3340490"/>
            <a:ext cx="597370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bà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khum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soi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trứng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Dành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từng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chắt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chiu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="" xmlns:a16="http://schemas.microsoft.com/office/drawing/2014/main" id="{DB5B1271-DF50-F74E-A01E-9CE7E308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5172" t="27839" r="37759" b="46598"/>
          <a:stretch>
            <a:fillRect/>
          </a:stretch>
        </p:blipFill>
        <p:spPr bwMode="auto">
          <a:xfrm>
            <a:off x="9054660" y="0"/>
            <a:ext cx="3137340" cy="24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DA5E951-E124-6346-8B50-74BABD9BAC56}"/>
              </a:ext>
            </a:extLst>
          </p:cNvPr>
          <p:cNvSpPr/>
          <p:nvPr/>
        </p:nvSpPr>
        <p:spPr>
          <a:xfrm>
            <a:off x="-86265" y="2256187"/>
            <a:ext cx="9246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03EDF8EE-302A-C74D-9706-81032DC5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5793" t="28943" r="39414" b="46965"/>
          <a:stretch>
            <a:fillRect/>
          </a:stretch>
        </p:blipFill>
        <p:spPr bwMode="auto">
          <a:xfrm>
            <a:off x="9058496" y="2529267"/>
            <a:ext cx="3011208" cy="23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7E89B13-F6F6-7347-B9C3-1EDB0B4DF921}"/>
              </a:ext>
            </a:extLst>
          </p:cNvPr>
          <p:cNvSpPr/>
          <p:nvPr/>
        </p:nvSpPr>
        <p:spPr>
          <a:xfrm>
            <a:off x="-34506" y="5372785"/>
            <a:ext cx="12261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5AB8CAC-7968-4944-8B99-BA122C542438}"/>
              </a:ext>
            </a:extLst>
          </p:cNvPr>
          <p:cNvSpPr/>
          <p:nvPr/>
        </p:nvSpPr>
        <p:spPr>
          <a:xfrm>
            <a:off x="-69012" y="1207098"/>
            <a:ext cx="905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D8D553-44E2-B142-B2DA-BF0463158A85}"/>
              </a:ext>
            </a:extLst>
          </p:cNvPr>
          <p:cNvSpPr/>
          <p:nvPr/>
        </p:nvSpPr>
        <p:spPr>
          <a:xfrm>
            <a:off x="2234" y="4650793"/>
            <a:ext cx="932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“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khum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”, “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soi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+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chắt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chiu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056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8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自定义 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886</Words>
  <Application>Microsoft Office PowerPoint</Application>
  <PresentationFormat>Custom</PresentationFormat>
  <Paragraphs>121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Cliff</vt:lpstr>
      <vt:lpstr>Balloons</vt:lpstr>
      <vt:lpstr>2_Office Theme</vt:lpstr>
      <vt:lpstr>PowerPoint Presentation</vt:lpstr>
      <vt:lpstr>I. Đọc – hiểu chú thích    1. Tác giả: (SGK/150)</vt:lpstr>
      <vt:lpstr>PowerPoint Presentation</vt:lpstr>
      <vt:lpstr>PowerPoint Presentation</vt:lpstr>
      <vt:lpstr>Dòng suy tưởng của cháu</vt:lpstr>
      <vt:lpstr>PowerPoint Presentation</vt:lpstr>
      <vt:lpstr>1. Tiếng gà trưa gợi tình cảm làng quê: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kết:  Ghi nhớ SGK/151</vt:lpstr>
      <vt:lpstr>IV: Luyện tập</vt:lpstr>
      <vt:lpstr>*Hướng dẫn tự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PC</cp:lastModifiedBy>
  <cp:revision>82</cp:revision>
  <dcterms:created xsi:type="dcterms:W3CDTF">2019-05-16T03:40:00Z</dcterms:created>
  <dcterms:modified xsi:type="dcterms:W3CDTF">2021-10-25T15:24:44Z</dcterms:modified>
</cp:coreProperties>
</file>