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7" r:id="rId14"/>
    <p:sldId id="271" r:id="rId15"/>
    <p:sldId id="272" r:id="rId16"/>
    <p:sldId id="273" r:id="rId17"/>
  </p:sldIdLst>
  <p:sldSz cx="12192000" cy="6858000"/>
  <p:notesSz cx="6858000" cy="9144000"/>
  <p:custDataLst>
    <p:tags r:id="rId18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29" autoAdjust="0"/>
    <p:restoredTop sz="94660"/>
  </p:normalViewPr>
  <p:slideViewPr>
    <p:cSldViewPr snapToGrid="0">
      <p:cViewPr varScale="1">
        <p:scale>
          <a:sx n="84" d="100"/>
          <a:sy n="84" d="100"/>
        </p:scale>
        <p:origin x="96" y="7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dirty="0"/>
              <a:t>9/26/2021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dirty="0"/>
              <a:t>9/26/2021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dirty="0"/>
              <a:t>9/26/2021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dirty="0"/>
              <a:t>9/26/2021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dirty="0"/>
              <a:t>9/26/2021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dirty="0"/>
              <a:t>9/26/2021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0422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6F822A4-8DA6-4447-9B1F-C5DB58435268}" type="datetimeFigureOut">
              <a:rPr lang="en-US" dirty="0"/>
              <a:t>9/26/2021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dirty="0"/>
              <a:t>9/26/2021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dirty="0"/>
              <a:t>9/26/2021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dirty="0"/>
              <a:t>9/26/2021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dirty="0"/>
              <a:t>9/26/2021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dirty="0"/>
              <a:t>9/26/2021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664C608-40B1-4030-A28D-5B74BC98ADCE}" type="datetimeFigureOut">
              <a:rPr lang="en-US" dirty="0"/>
              <a:t>9/26/2021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52" r:id="rId3"/>
    <p:sldLayoutId id="2147483843" r:id="rId4"/>
    <p:sldLayoutId id="2147483844" r:id="rId5"/>
    <p:sldLayoutId id="2147483845" r:id="rId6"/>
    <p:sldLayoutId id="2147483846" r:id="rId7"/>
    <p:sldLayoutId id="2147483847" r:id="rId8"/>
    <p:sldLayoutId id="2147483848" r:id="rId9"/>
    <p:sldLayoutId id="2147483849" r:id="rId10"/>
    <p:sldLayoutId id="2147483850" r:id="rId11"/>
    <p:sldLayoutId id="2147483851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9C6487-6B1E-43AB-B87E-A4F502256AC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/>
              <a:t>unit 2: making Arrangement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5172811-4AD9-4ACC-BA08-2564B6E5A09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/>
              <a:t>Language Focus</a:t>
            </a:r>
          </a:p>
        </p:txBody>
      </p:sp>
    </p:spTree>
    <p:extLst>
      <p:ext uri="{BB962C8B-B14F-4D97-AF65-F5344CB8AC3E}">
        <p14:creationId xmlns:p14="http://schemas.microsoft.com/office/powerpoint/2010/main" val="7617482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4541C46F-5637-4ADF-8936-7ACCBF2B4C28}"/>
              </a:ext>
            </a:extLst>
          </p:cNvPr>
          <p:cNvSpPr txBox="1"/>
          <p:nvPr/>
        </p:nvSpPr>
        <p:spPr>
          <a:xfrm>
            <a:off x="0" y="304066"/>
            <a:ext cx="1219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>
                <a:solidFill>
                  <a:srgbClr val="00B0F0"/>
                </a:solidFill>
              </a:rPr>
              <a:t>Task 1: Complete the speech bubbles. Use each adverb in the box once.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21D2F9D-BAE3-47AD-9217-965E4984C272}"/>
              </a:ext>
            </a:extLst>
          </p:cNvPr>
          <p:cNvSpPr txBox="1"/>
          <p:nvPr/>
        </p:nvSpPr>
        <p:spPr>
          <a:xfrm>
            <a:off x="163773" y="1487606"/>
            <a:ext cx="116688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i="1" dirty="0"/>
              <a:t>Ba is playing hide and seek with his cousin, Tuan.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8986EA1-D17B-4A2C-BB3E-C87D743C0393}"/>
              </a:ext>
            </a:extLst>
          </p:cNvPr>
          <p:cNvSpPr/>
          <p:nvPr/>
        </p:nvSpPr>
        <p:spPr>
          <a:xfrm>
            <a:off x="9758149" y="2285823"/>
            <a:ext cx="2433851" cy="44922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outside</a:t>
            </a:r>
          </a:p>
          <a:p>
            <a:pPr algn="ctr"/>
            <a:r>
              <a:rPr lang="en-US" sz="3200" dirty="0"/>
              <a:t>inside</a:t>
            </a:r>
          </a:p>
          <a:p>
            <a:pPr algn="ctr"/>
            <a:r>
              <a:rPr lang="en-US" sz="3200" dirty="0"/>
              <a:t>there</a:t>
            </a:r>
          </a:p>
          <a:p>
            <a:pPr algn="ctr"/>
            <a:r>
              <a:rPr lang="en-US" sz="3200" dirty="0"/>
              <a:t>here</a:t>
            </a:r>
          </a:p>
          <a:p>
            <a:pPr algn="ctr"/>
            <a:r>
              <a:rPr lang="en-US" sz="3200" dirty="0"/>
              <a:t>upstairs</a:t>
            </a:r>
          </a:p>
          <a:p>
            <a:pPr algn="ctr"/>
            <a:r>
              <a:rPr lang="en-US" sz="3200" dirty="0"/>
              <a:t>downstairs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FFD2755-BB97-4A64-B14F-387FC279CF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773" y="2557213"/>
            <a:ext cx="3997829" cy="4210591"/>
          </a:xfrm>
          <a:prstGeom prst="rect">
            <a:avLst/>
          </a:prstGeom>
        </p:spPr>
      </p:pic>
      <p:sp>
        <p:nvSpPr>
          <p:cNvPr id="16" name="Speech Bubble: Oval 15">
            <a:extLst>
              <a:ext uri="{FF2B5EF4-FFF2-40B4-BE49-F238E27FC236}">
                <a16:creationId xmlns:a16="http://schemas.microsoft.com/office/drawing/2014/main" id="{109EE3D3-53F9-4190-996E-B1073E22224B}"/>
              </a:ext>
            </a:extLst>
          </p:cNvPr>
          <p:cNvSpPr/>
          <p:nvPr/>
        </p:nvSpPr>
        <p:spPr>
          <a:xfrm>
            <a:off x="3944204" y="2456597"/>
            <a:ext cx="5254387" cy="2205912"/>
          </a:xfrm>
          <a:prstGeom prst="wedgeEllipseCallout">
            <a:avLst>
              <a:gd name="adj1" fmla="val -73549"/>
              <a:gd name="adj2" fmla="val 18573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No he isn’t ______________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24D39EA-AC2B-4E23-81AF-26CDE6C6C776}"/>
              </a:ext>
            </a:extLst>
          </p:cNvPr>
          <p:cNvSpPr txBox="1"/>
          <p:nvPr/>
        </p:nvSpPr>
        <p:spPr>
          <a:xfrm>
            <a:off x="5697600" y="3429000"/>
            <a:ext cx="12869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there</a:t>
            </a:r>
          </a:p>
        </p:txBody>
      </p:sp>
    </p:spTree>
    <p:extLst>
      <p:ext uri="{BB962C8B-B14F-4D97-AF65-F5344CB8AC3E}">
        <p14:creationId xmlns:p14="http://schemas.microsoft.com/office/powerpoint/2010/main" val="736766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4541C46F-5637-4ADF-8936-7ACCBF2B4C28}"/>
              </a:ext>
            </a:extLst>
          </p:cNvPr>
          <p:cNvSpPr txBox="1"/>
          <p:nvPr/>
        </p:nvSpPr>
        <p:spPr>
          <a:xfrm>
            <a:off x="0" y="304066"/>
            <a:ext cx="1219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>
                <a:solidFill>
                  <a:srgbClr val="00B0F0"/>
                </a:solidFill>
              </a:rPr>
              <a:t>Task 1: Complete the speech bubbles. Use each adverb in the box once.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21D2F9D-BAE3-47AD-9217-965E4984C272}"/>
              </a:ext>
            </a:extLst>
          </p:cNvPr>
          <p:cNvSpPr txBox="1"/>
          <p:nvPr/>
        </p:nvSpPr>
        <p:spPr>
          <a:xfrm>
            <a:off x="163773" y="1487606"/>
            <a:ext cx="116688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i="1" dirty="0"/>
              <a:t>Ba is playing hide and seek with his cousin, Tuan.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8986EA1-D17B-4A2C-BB3E-C87D743C0393}"/>
              </a:ext>
            </a:extLst>
          </p:cNvPr>
          <p:cNvSpPr/>
          <p:nvPr/>
        </p:nvSpPr>
        <p:spPr>
          <a:xfrm>
            <a:off x="9758149" y="2285823"/>
            <a:ext cx="2433851" cy="44922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outside</a:t>
            </a:r>
          </a:p>
          <a:p>
            <a:pPr algn="ctr"/>
            <a:r>
              <a:rPr lang="en-US" sz="3200" dirty="0"/>
              <a:t>inside</a:t>
            </a:r>
          </a:p>
          <a:p>
            <a:pPr algn="ctr"/>
            <a:r>
              <a:rPr lang="en-US" sz="3200" dirty="0"/>
              <a:t>there</a:t>
            </a:r>
          </a:p>
          <a:p>
            <a:pPr algn="ctr"/>
            <a:r>
              <a:rPr lang="en-US" sz="3200" dirty="0"/>
              <a:t>here</a:t>
            </a:r>
          </a:p>
          <a:p>
            <a:pPr algn="ctr"/>
            <a:r>
              <a:rPr lang="en-US" sz="3200" dirty="0"/>
              <a:t>upstairs</a:t>
            </a:r>
          </a:p>
          <a:p>
            <a:pPr algn="ctr"/>
            <a:r>
              <a:rPr lang="en-US" sz="3200" dirty="0"/>
              <a:t>downstairs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26F46DB-AE5C-48EE-A6A4-824D2D0A52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79" y="2456597"/>
            <a:ext cx="4185495" cy="4112493"/>
          </a:xfrm>
          <a:prstGeom prst="rect">
            <a:avLst/>
          </a:prstGeom>
        </p:spPr>
      </p:pic>
      <p:sp>
        <p:nvSpPr>
          <p:cNvPr id="16" name="Speech Bubble: Oval 15">
            <a:extLst>
              <a:ext uri="{FF2B5EF4-FFF2-40B4-BE49-F238E27FC236}">
                <a16:creationId xmlns:a16="http://schemas.microsoft.com/office/drawing/2014/main" id="{109EE3D3-53F9-4190-996E-B1073E22224B}"/>
              </a:ext>
            </a:extLst>
          </p:cNvPr>
          <p:cNvSpPr/>
          <p:nvPr/>
        </p:nvSpPr>
        <p:spPr>
          <a:xfrm>
            <a:off x="3944204" y="2456597"/>
            <a:ext cx="5254387" cy="2205912"/>
          </a:xfrm>
          <a:prstGeom prst="wedgeEllipseCallout">
            <a:avLst>
              <a:gd name="adj1" fmla="val -73549"/>
              <a:gd name="adj2" fmla="val 18573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I’m not outside. I’m ______________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24D39EA-AC2B-4E23-81AF-26CDE6C6C776}"/>
              </a:ext>
            </a:extLst>
          </p:cNvPr>
          <p:cNvSpPr txBox="1"/>
          <p:nvPr/>
        </p:nvSpPr>
        <p:spPr>
          <a:xfrm>
            <a:off x="5927919" y="3674660"/>
            <a:ext cx="14830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inside</a:t>
            </a:r>
          </a:p>
        </p:txBody>
      </p:sp>
    </p:spTree>
    <p:extLst>
      <p:ext uri="{BB962C8B-B14F-4D97-AF65-F5344CB8AC3E}">
        <p14:creationId xmlns:p14="http://schemas.microsoft.com/office/powerpoint/2010/main" val="1111448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3DB6B2-0023-4595-BD15-1C669B5ABB0A}"/>
              </a:ext>
            </a:extLst>
          </p:cNvPr>
          <p:cNvSpPr txBox="1">
            <a:spLocks/>
          </p:cNvSpPr>
          <p:nvPr/>
        </p:nvSpPr>
        <p:spPr>
          <a:xfrm>
            <a:off x="3211830" y="123453"/>
            <a:ext cx="6069330" cy="95472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i="1" dirty="0"/>
              <a:t>Be going to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D8763DF3-FA70-48D5-BE57-88535F5E7E1A}"/>
              </a:ext>
            </a:extLst>
          </p:cNvPr>
          <p:cNvSpPr/>
          <p:nvPr/>
        </p:nvSpPr>
        <p:spPr>
          <a:xfrm>
            <a:off x="104634" y="3043451"/>
            <a:ext cx="2047164" cy="11464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FORM :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F50F9E7-6039-49AE-9E71-20E3047C5389}"/>
              </a:ext>
            </a:extLst>
          </p:cNvPr>
          <p:cNvSpPr/>
          <p:nvPr/>
        </p:nvSpPr>
        <p:spPr>
          <a:xfrm>
            <a:off x="2847832" y="1160059"/>
            <a:ext cx="8516203" cy="120100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/>
              <a:t>S + am/is/are + going to + V(bare).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69615D7-878D-46F4-9B04-94DCEC25DA32}"/>
              </a:ext>
            </a:extLst>
          </p:cNvPr>
          <p:cNvSpPr/>
          <p:nvPr/>
        </p:nvSpPr>
        <p:spPr>
          <a:xfrm>
            <a:off x="2847831" y="2896168"/>
            <a:ext cx="8516203" cy="120100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/>
              <a:t>S + am/is/are+ not + going to + V(bare).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6A505D8-41FD-4271-86FD-13C9ED1186F2}"/>
              </a:ext>
            </a:extLst>
          </p:cNvPr>
          <p:cNvSpPr/>
          <p:nvPr/>
        </p:nvSpPr>
        <p:spPr>
          <a:xfrm>
            <a:off x="2847830" y="4632277"/>
            <a:ext cx="8711824" cy="120100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/>
              <a:t>Am/Is/Are+ S + going to + V(bare) ?</a:t>
            </a:r>
          </a:p>
        </p:txBody>
      </p:sp>
    </p:spTree>
    <p:extLst>
      <p:ext uri="{BB962C8B-B14F-4D97-AF65-F5344CB8AC3E}">
        <p14:creationId xmlns:p14="http://schemas.microsoft.com/office/powerpoint/2010/main" val="12151727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3DB6B2-0023-4595-BD15-1C669B5ABB0A}"/>
              </a:ext>
            </a:extLst>
          </p:cNvPr>
          <p:cNvSpPr txBox="1">
            <a:spLocks/>
          </p:cNvSpPr>
          <p:nvPr/>
        </p:nvSpPr>
        <p:spPr>
          <a:xfrm>
            <a:off x="3211830" y="123453"/>
            <a:ext cx="6069330" cy="95472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i="1" dirty="0"/>
              <a:t>Be going to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D8763DF3-FA70-48D5-BE57-88535F5E7E1A}"/>
              </a:ext>
            </a:extLst>
          </p:cNvPr>
          <p:cNvSpPr/>
          <p:nvPr/>
        </p:nvSpPr>
        <p:spPr>
          <a:xfrm>
            <a:off x="104634" y="3043451"/>
            <a:ext cx="2047164" cy="11464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USE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F50F9E7-6039-49AE-9E71-20E3047C5389}"/>
              </a:ext>
            </a:extLst>
          </p:cNvPr>
          <p:cNvSpPr/>
          <p:nvPr/>
        </p:nvSpPr>
        <p:spPr>
          <a:xfrm>
            <a:off x="6751092" y="1467418"/>
            <a:ext cx="5496181" cy="150864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Sophie is going to buy some things for the baby.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69615D7-878D-46F4-9B04-94DCEC25DA32}"/>
              </a:ext>
            </a:extLst>
          </p:cNvPr>
          <p:cNvSpPr/>
          <p:nvPr/>
        </p:nvSpPr>
        <p:spPr>
          <a:xfrm>
            <a:off x="3025252" y="1241947"/>
            <a:ext cx="3079845" cy="218705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intentions – future plans (</a:t>
            </a:r>
            <a:r>
              <a:rPr lang="en-US" sz="3200" dirty="0" err="1"/>
              <a:t>kế</a:t>
            </a:r>
            <a:r>
              <a:rPr lang="en-US" sz="3200" dirty="0"/>
              <a:t> </a:t>
            </a:r>
            <a:r>
              <a:rPr lang="en-US" sz="3200" dirty="0" err="1"/>
              <a:t>hoạch</a:t>
            </a:r>
            <a:r>
              <a:rPr lang="en-US" sz="3200" dirty="0"/>
              <a:t> </a:t>
            </a:r>
            <a:r>
              <a:rPr lang="en-US" sz="3200" dirty="0" err="1"/>
              <a:t>trong</a:t>
            </a:r>
            <a:r>
              <a:rPr lang="en-US" sz="3200" dirty="0"/>
              <a:t> tương lai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6A505D8-41FD-4271-86FD-13C9ED1186F2}"/>
              </a:ext>
            </a:extLst>
          </p:cNvPr>
          <p:cNvSpPr/>
          <p:nvPr/>
        </p:nvSpPr>
        <p:spPr>
          <a:xfrm>
            <a:off x="2951782" y="4002207"/>
            <a:ext cx="3153315" cy="206877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predictions for the future (dự đoán cho tương lai)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04331D1-A414-45A6-9A3A-4154297D2284}"/>
              </a:ext>
            </a:extLst>
          </p:cNvPr>
          <p:cNvCxnSpPr>
            <a:cxnSpLocks/>
            <a:stCxn id="4" idx="3"/>
            <a:endCxn id="6" idx="1"/>
          </p:cNvCxnSpPr>
          <p:nvPr/>
        </p:nvCxnSpPr>
        <p:spPr>
          <a:xfrm flipV="1">
            <a:off x="2151798" y="2335474"/>
            <a:ext cx="873454" cy="12811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7BE1285-B5DB-42A2-A59E-CD02B2AFC71F}"/>
              </a:ext>
            </a:extLst>
          </p:cNvPr>
          <p:cNvCxnSpPr>
            <a:cxnSpLocks/>
            <a:endCxn id="7" idx="1"/>
          </p:cNvCxnSpPr>
          <p:nvPr/>
        </p:nvCxnSpPr>
        <p:spPr>
          <a:xfrm>
            <a:off x="2151798" y="3643952"/>
            <a:ext cx="799984" cy="13926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2D9A6E50-2BE1-4343-97B1-B03C703275AC}"/>
              </a:ext>
            </a:extLst>
          </p:cNvPr>
          <p:cNvSpPr/>
          <p:nvPr/>
        </p:nvSpPr>
        <p:spPr>
          <a:xfrm>
            <a:off x="6695819" y="4340273"/>
            <a:ext cx="5496181" cy="150864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I feel terrible. I think I am going to be sick.</a:t>
            </a:r>
          </a:p>
        </p:txBody>
      </p:sp>
    </p:spTree>
    <p:extLst>
      <p:ext uri="{BB962C8B-B14F-4D97-AF65-F5344CB8AC3E}">
        <p14:creationId xmlns:p14="http://schemas.microsoft.com/office/powerpoint/2010/main" val="1132535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6" grpId="0" animBg="1"/>
      <p:bldP spid="7" grpId="0" animBg="1"/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1295099-8764-4AC9-8262-C0FABB79EF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267200"/>
            <a:ext cx="4191000" cy="2438400"/>
          </a:xfrm>
          <a:prstGeom prst="rect">
            <a:avLst/>
          </a:prstGeom>
          <a:noFill/>
          <a:ln w="6350">
            <a:solidFill>
              <a:srgbClr val="000066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1ACAD0F-59D7-4343-82EC-A96002EFD2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3162" y="1872457"/>
            <a:ext cx="51514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dirty="0">
                <a:latin typeface="Arial" panose="020B0604020202020204" pitchFamily="34" charset="0"/>
              </a:rPr>
              <a:t>Ex: Nga has a movie ticket.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CD77090-2CF7-4CB5-BB21-0DCC3B3D70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14675" y="2590800"/>
            <a:ext cx="59626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dirty="0">
                <a:latin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n-US" altLang="en-US" dirty="0">
                <a:latin typeface="Arial" panose="020B0604020202020204" pitchFamily="34" charset="0"/>
              </a:rPr>
              <a:t>She </a:t>
            </a:r>
            <a:r>
              <a:rPr lang="en-US" altLang="en-US" u="sng" dirty="0">
                <a:latin typeface="Arial" panose="020B0604020202020204" pitchFamily="34" charset="0"/>
              </a:rPr>
              <a:t>is going to</a:t>
            </a:r>
            <a:r>
              <a:rPr lang="en-US" altLang="en-US" dirty="0">
                <a:latin typeface="Arial" panose="020B0604020202020204" pitchFamily="34" charset="0"/>
              </a:rPr>
              <a:t> see a movie. </a:t>
            </a:r>
          </a:p>
        </p:txBody>
      </p:sp>
      <p:sp>
        <p:nvSpPr>
          <p:cNvPr id="7173" name="TextBox 8">
            <a:extLst>
              <a:ext uri="{FF2B5EF4-FFF2-40B4-BE49-F238E27FC236}">
                <a16:creationId xmlns:a16="http://schemas.microsoft.com/office/drawing/2014/main" id="{1FAAF109-AE8B-465D-A8F2-F636B18612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8528" y="152401"/>
            <a:ext cx="7561072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  <a:latin typeface="Arial" panose="020B0604020202020204" pitchFamily="34" charset="0"/>
              </a:rPr>
              <a:t>Task 2: Work with a partner.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  <a:latin typeface="Arial" panose="020B0604020202020204" pitchFamily="34" charset="0"/>
              </a:rPr>
              <a:t>Say what people are going to do.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7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B53A9B9-ED8A-403D-A22D-C2E5B86438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8450" y="74614"/>
            <a:ext cx="1003992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latin typeface="Arial" panose="020B0604020202020204" pitchFamily="34" charset="0"/>
              </a:rPr>
              <a:t>a. Quang and Nam bought new fishing rods yesterday</a:t>
            </a:r>
            <a:r>
              <a:rPr lang="en-US" altLang="en-US" sz="1800" dirty="0"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C5A8DA6-53F4-4921-960B-613715C9E7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68450" y="624810"/>
            <a:ext cx="586147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02060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n-US" altLang="en-US" dirty="0">
                <a:solidFill>
                  <a:srgbClr val="FF0000"/>
                </a:solidFill>
                <a:latin typeface="Arial" panose="020B0604020202020204" pitchFamily="34" charset="0"/>
              </a:rPr>
              <a:t>They are going to go fishing.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31A8AD9-6A8A-44C4-B830-DE174FECD8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14476" y="1179514"/>
            <a:ext cx="10039928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latin typeface="Arial" panose="020B0604020202020204" pitchFamily="34" charset="0"/>
              </a:rPr>
              <a:t>b. Trang’s mother gave her a new novel this morning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latin typeface="Arial" panose="020B0604020202020204" pitchFamily="34" charset="0"/>
              </a:rPr>
              <a:t>and she has no homework today.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F6E51B0-55FE-4AA9-A835-BA2B6E073A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5750" y="2106614"/>
            <a:ext cx="710002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02060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n-US" altLang="en-US" dirty="0">
                <a:solidFill>
                  <a:srgbClr val="FF0000"/>
                </a:solidFill>
                <a:latin typeface="Arial" panose="020B0604020202020204" pitchFamily="34" charset="0"/>
              </a:rPr>
              <a:t>She is going to read the new novel.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0712FEC-3C47-43ED-96E0-301CC3A86F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2690814"/>
            <a:ext cx="10084378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latin typeface="Arial" panose="020B0604020202020204" pitchFamily="34" charset="0"/>
              </a:rPr>
              <a:t>c. Van has a lot of homework in Math and she is going to have Math at school tomorrow.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500BF50-FA0A-4CA9-98EF-B8E8D0F399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14475" y="3679826"/>
            <a:ext cx="680346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02060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n-US" altLang="en-US" dirty="0">
                <a:solidFill>
                  <a:srgbClr val="FF0000"/>
                </a:solidFill>
                <a:latin typeface="Arial" panose="020B0604020202020204" pitchFamily="34" charset="0"/>
              </a:rPr>
              <a:t>She is going to do her homework.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105F8D8-DC8E-48C9-AE08-1E2DE4CEEB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93850" y="4268789"/>
            <a:ext cx="9960554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latin typeface="Arial" panose="020B0604020202020204" pitchFamily="34" charset="0"/>
              </a:rPr>
              <a:t>d. Mr. Hoang likes action movies very much and there’s an interesting action movie on TV tonight.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92FDEDB-E2AF-47A5-9E87-419E7D4002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0188" y="5222876"/>
            <a:ext cx="1003992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02060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n-US" altLang="en-US" dirty="0">
                <a:solidFill>
                  <a:srgbClr val="FF0000"/>
                </a:solidFill>
                <a:latin typeface="Arial" panose="020B0604020202020204" pitchFamily="34" charset="0"/>
              </a:rPr>
              <a:t>He is going to watch an action movie on TV tonight.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08DBBD1-5496-449D-9C62-CC3B25AF6A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93850" y="6230936"/>
            <a:ext cx="855715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02060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n-US" altLang="en-US" dirty="0">
                <a:solidFill>
                  <a:srgbClr val="FF0000"/>
                </a:solidFill>
                <a:latin typeface="Arial" panose="020B0604020202020204" pitchFamily="34" charset="0"/>
              </a:rPr>
              <a:t>She is going to give him a birthday present.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846812C-19D5-4F4C-8B8F-487B3B7CEE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8450" y="5715319"/>
            <a:ext cx="887253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latin typeface="Arial" panose="020B0604020202020204" pitchFamily="34" charset="0"/>
              </a:rPr>
              <a:t>e. Hien’s friend invited her to his birthday party.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5">
            <a:extLst>
              <a:ext uri="{FF2B5EF4-FFF2-40B4-BE49-F238E27FC236}">
                <a16:creationId xmlns:a16="http://schemas.microsoft.com/office/drawing/2014/main" id="{66F95CDC-511E-46CA-AC34-228832DBB6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7248" y="588265"/>
            <a:ext cx="5627006" cy="1200329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7200" b="1" dirty="0">
                <a:solidFill>
                  <a:srgbClr val="FF0000"/>
                </a:solidFill>
                <a:latin typeface="Arial" panose="020B0604020202020204" pitchFamily="34" charset="0"/>
              </a:rPr>
              <a:t>Homework: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0188F17-AB4C-4443-9D70-06130EE1EA53}"/>
              </a:ext>
            </a:extLst>
          </p:cNvPr>
          <p:cNvSpPr txBox="1"/>
          <p:nvPr/>
        </p:nvSpPr>
        <p:spPr>
          <a:xfrm>
            <a:off x="528002" y="2487168"/>
            <a:ext cx="11135995" cy="2585323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  <a:defRPr/>
            </a:pPr>
            <a:r>
              <a:rPr lang="en-US" sz="5400" dirty="0"/>
              <a:t>Learn structures by heart.</a:t>
            </a:r>
          </a:p>
          <a:p>
            <a:pPr marL="285750" indent="-285750">
              <a:buFontTx/>
              <a:buChar char="-"/>
              <a:defRPr/>
            </a:pPr>
            <a:r>
              <a:rPr lang="en-US" sz="5400" dirty="0"/>
              <a:t>Prepare Unit 3: At home</a:t>
            </a:r>
          </a:p>
          <a:p>
            <a:pPr>
              <a:defRPr/>
            </a:pPr>
            <a:r>
              <a:rPr lang="en-US" sz="5400" dirty="0"/>
              <a:t>Getting started - Listen.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2374F4-AE4C-461F-938E-E2E84372B7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12500" dirty="0"/>
              <a:t>Grammar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0C919C-4510-47F4-8F36-8308B9032D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4118" y="2705481"/>
            <a:ext cx="10058400" cy="2164842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5400" dirty="0"/>
              <a:t>Adverbs of place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5400" dirty="0"/>
              <a:t>Structures with “be going to”</a:t>
            </a:r>
          </a:p>
        </p:txBody>
      </p:sp>
    </p:spTree>
    <p:extLst>
      <p:ext uri="{BB962C8B-B14F-4D97-AF65-F5344CB8AC3E}">
        <p14:creationId xmlns:p14="http://schemas.microsoft.com/office/powerpoint/2010/main" val="15080184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0719FE-7601-4484-9110-F0822E4AC0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1830" y="123453"/>
            <a:ext cx="6069330" cy="1223010"/>
          </a:xfrm>
        </p:spPr>
        <p:txBody>
          <a:bodyPr/>
          <a:lstStyle/>
          <a:p>
            <a:pPr algn="ctr"/>
            <a:r>
              <a:rPr lang="en-US" dirty="0"/>
              <a:t>adverbs of place</a:t>
            </a:r>
          </a:p>
        </p:txBody>
      </p:sp>
      <p:pic>
        <p:nvPicPr>
          <p:cNvPr id="1026" name="Picture 2" descr="Opposite adjectives words with outside and inside 1846608 Vector Art at  Vecteezy">
            <a:extLst>
              <a:ext uri="{FF2B5EF4-FFF2-40B4-BE49-F238E27FC236}">
                <a16:creationId xmlns:a16="http://schemas.microsoft.com/office/drawing/2014/main" id="{933C8901-17F1-4778-B490-ED54FDF3EB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49" y="1849406"/>
            <a:ext cx="4107815" cy="2551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Opposite adjective here Royalty Free Vector Image">
            <a:extLst>
              <a:ext uri="{FF2B5EF4-FFF2-40B4-BE49-F238E27FC236}">
                <a16:creationId xmlns:a16="http://schemas.microsoft.com/office/drawing/2014/main" id="{D6982CD9-7E68-4FF3-BC1D-0A775BDFBEE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67"/>
          <a:stretch/>
        </p:blipFill>
        <p:spPr bwMode="auto">
          <a:xfrm>
            <a:off x="9406889" y="3297962"/>
            <a:ext cx="2616835" cy="3560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Opposite wordcard for upstairs and downstairs Vector Image">
            <a:extLst>
              <a:ext uri="{FF2B5EF4-FFF2-40B4-BE49-F238E27FC236}">
                <a16:creationId xmlns:a16="http://schemas.microsoft.com/office/drawing/2014/main" id="{179788B8-D64C-4C9C-BD83-E76BBF59F7C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67"/>
          <a:stretch/>
        </p:blipFill>
        <p:spPr bwMode="auto">
          <a:xfrm>
            <a:off x="4723478" y="2151894"/>
            <a:ext cx="3902652" cy="3971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3626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34AC6E-DA4C-4D80-A304-00EB4FB37B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0330" y="244602"/>
            <a:ext cx="6613398" cy="1149858"/>
          </a:xfrm>
        </p:spPr>
        <p:txBody>
          <a:bodyPr/>
          <a:lstStyle/>
          <a:p>
            <a:pPr algn="ctr"/>
            <a:r>
              <a:rPr lang="en-US" dirty="0"/>
              <a:t>practice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8D47BC3-5CD9-4569-A3E1-DFF09FB9EABF}"/>
              </a:ext>
            </a:extLst>
          </p:cNvPr>
          <p:cNvSpPr txBox="1"/>
          <p:nvPr/>
        </p:nvSpPr>
        <p:spPr>
          <a:xfrm>
            <a:off x="365760" y="1680209"/>
            <a:ext cx="492633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4800" dirty="0"/>
              <a:t>Outside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4800" dirty="0"/>
              <a:t>Inside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4800" dirty="0"/>
              <a:t>There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4800" dirty="0"/>
              <a:t>Here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4800" dirty="0"/>
              <a:t>Upstairs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4800" dirty="0"/>
              <a:t>Downstairs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00AE535-28D9-4E84-9B8F-4AC62E058DC9}"/>
              </a:ext>
            </a:extLst>
          </p:cNvPr>
          <p:cNvSpPr txBox="1"/>
          <p:nvPr/>
        </p:nvSpPr>
        <p:spPr>
          <a:xfrm>
            <a:off x="6576060" y="1680208"/>
            <a:ext cx="492633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dirty="0"/>
              <a:t>Ở </a:t>
            </a:r>
            <a:r>
              <a:rPr lang="en-US" sz="4800" dirty="0" err="1"/>
              <a:t>đây</a:t>
            </a:r>
            <a:endParaRPr lang="en-US" sz="4800" dirty="0"/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dirty="0" err="1"/>
              <a:t>Bên</a:t>
            </a:r>
            <a:r>
              <a:rPr lang="en-US" sz="4800" dirty="0"/>
              <a:t> </a:t>
            </a:r>
            <a:r>
              <a:rPr lang="en-US" sz="4800" dirty="0" err="1"/>
              <a:t>ngoài</a:t>
            </a:r>
            <a:endParaRPr lang="en-US" sz="4800" dirty="0"/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dirty="0" err="1"/>
              <a:t>Bên</a:t>
            </a:r>
            <a:r>
              <a:rPr lang="en-US" sz="4800" dirty="0"/>
              <a:t> </a:t>
            </a:r>
            <a:r>
              <a:rPr lang="en-US" sz="4800" dirty="0" err="1"/>
              <a:t>trong</a:t>
            </a:r>
            <a:endParaRPr lang="en-US" sz="4800" dirty="0"/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dirty="0"/>
              <a:t>ở </a:t>
            </a:r>
            <a:r>
              <a:rPr lang="en-US" sz="4800" dirty="0" err="1"/>
              <a:t>đó</a:t>
            </a:r>
            <a:endParaRPr lang="en-US" sz="4800" dirty="0"/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dirty="0" err="1"/>
              <a:t>Tầng</a:t>
            </a:r>
            <a:r>
              <a:rPr lang="en-US" sz="4800" dirty="0"/>
              <a:t> </a:t>
            </a:r>
            <a:r>
              <a:rPr lang="en-US" sz="4800" dirty="0" err="1"/>
              <a:t>dưới</a:t>
            </a:r>
            <a:endParaRPr lang="en-US" sz="4800" dirty="0"/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dirty="0" err="1"/>
              <a:t>Tầng</a:t>
            </a:r>
            <a:r>
              <a:rPr lang="en-US" sz="4800" dirty="0"/>
              <a:t> </a:t>
            </a:r>
            <a:r>
              <a:rPr lang="en-US" sz="4800" dirty="0" err="1"/>
              <a:t>trên</a:t>
            </a:r>
            <a:endParaRPr lang="en-US" sz="4800" dirty="0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BB1CFCAC-C83A-4BE9-80E8-0FF1403413DF}"/>
              </a:ext>
            </a:extLst>
          </p:cNvPr>
          <p:cNvCxnSpPr>
            <a:cxnSpLocks/>
          </p:cNvCxnSpPr>
          <p:nvPr/>
        </p:nvCxnSpPr>
        <p:spPr>
          <a:xfrm>
            <a:off x="4240530" y="2080260"/>
            <a:ext cx="2274570" cy="74295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C58F12A8-18EB-47CB-AD15-A55DCF32F290}"/>
              </a:ext>
            </a:extLst>
          </p:cNvPr>
          <p:cNvCxnSpPr>
            <a:cxnSpLocks/>
          </p:cNvCxnSpPr>
          <p:nvPr/>
        </p:nvCxnSpPr>
        <p:spPr>
          <a:xfrm>
            <a:off x="4154805" y="2823210"/>
            <a:ext cx="2274570" cy="74295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BB897686-96FC-4BAB-A7C7-CC4045243498}"/>
              </a:ext>
            </a:extLst>
          </p:cNvPr>
          <p:cNvCxnSpPr>
            <a:cxnSpLocks/>
          </p:cNvCxnSpPr>
          <p:nvPr/>
        </p:nvCxnSpPr>
        <p:spPr>
          <a:xfrm>
            <a:off x="4154805" y="3702338"/>
            <a:ext cx="2274570" cy="74295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D2854F05-53FC-42DA-8452-5BE3C090D27B}"/>
              </a:ext>
            </a:extLst>
          </p:cNvPr>
          <p:cNvCxnSpPr>
            <a:cxnSpLocks/>
          </p:cNvCxnSpPr>
          <p:nvPr/>
        </p:nvCxnSpPr>
        <p:spPr>
          <a:xfrm flipV="1">
            <a:off x="4154805" y="2080260"/>
            <a:ext cx="2508885" cy="2313594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3E37D0D8-97C6-4727-B94A-46C12100DE78}"/>
              </a:ext>
            </a:extLst>
          </p:cNvPr>
          <p:cNvCxnSpPr>
            <a:cxnSpLocks/>
          </p:cNvCxnSpPr>
          <p:nvPr/>
        </p:nvCxnSpPr>
        <p:spPr>
          <a:xfrm>
            <a:off x="4010025" y="4992455"/>
            <a:ext cx="2505075" cy="866311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EA14973E-D4B0-4292-8AA0-88E86C541748}"/>
              </a:ext>
            </a:extLst>
          </p:cNvPr>
          <p:cNvCxnSpPr>
            <a:cxnSpLocks/>
          </p:cNvCxnSpPr>
          <p:nvPr/>
        </p:nvCxnSpPr>
        <p:spPr>
          <a:xfrm flipV="1">
            <a:off x="4240530" y="5079654"/>
            <a:ext cx="2274570" cy="740495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767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0719FE-7601-4484-9110-F0822E4AC0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1895" y="79707"/>
            <a:ext cx="7303770" cy="122301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Rules of adverbs of place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465B291-5D51-4258-8A5B-5047C1CCA623}"/>
              </a:ext>
            </a:extLst>
          </p:cNvPr>
          <p:cNvSpPr txBox="1"/>
          <p:nvPr/>
        </p:nvSpPr>
        <p:spPr>
          <a:xfrm>
            <a:off x="567690" y="1233225"/>
            <a:ext cx="100355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Adverbs of place are usually placed after the main verb.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B647FC6-D042-4B8E-997C-47490B298E65}"/>
              </a:ext>
            </a:extLst>
          </p:cNvPr>
          <p:cNvSpPr txBox="1"/>
          <p:nvPr/>
        </p:nvSpPr>
        <p:spPr>
          <a:xfrm>
            <a:off x="5585460" y="2909963"/>
            <a:ext cx="59231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Two dogs are playing </a:t>
            </a:r>
            <a:r>
              <a:rPr lang="en-US" sz="3200" dirty="0">
                <a:solidFill>
                  <a:srgbClr val="FF0000"/>
                </a:solidFill>
              </a:rPr>
              <a:t>outside</a:t>
            </a:r>
            <a:r>
              <a:rPr lang="en-US" sz="3200" dirty="0"/>
              <a:t>.</a:t>
            </a:r>
          </a:p>
        </p:txBody>
      </p:sp>
      <p:pic>
        <p:nvPicPr>
          <p:cNvPr id="5124" name="Picture 4" descr="How To Choose The Best Doggy Daycare | Figo Pet Insurance">
            <a:extLst>
              <a:ext uri="{FF2B5EF4-FFF2-40B4-BE49-F238E27FC236}">
                <a16:creationId xmlns:a16="http://schemas.microsoft.com/office/drawing/2014/main" id="{DB154F9C-7ABF-4D70-8230-27968FEF22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088" y="2254871"/>
            <a:ext cx="4823489" cy="322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3592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4541C46F-5637-4ADF-8936-7ACCBF2B4C28}"/>
              </a:ext>
            </a:extLst>
          </p:cNvPr>
          <p:cNvSpPr txBox="1"/>
          <p:nvPr/>
        </p:nvSpPr>
        <p:spPr>
          <a:xfrm>
            <a:off x="0" y="304066"/>
            <a:ext cx="1219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>
                <a:solidFill>
                  <a:srgbClr val="00B0F0"/>
                </a:solidFill>
              </a:rPr>
              <a:t>Task 1: Complete the speech bubbles. Use each adverb in the box once.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21D2F9D-BAE3-47AD-9217-965E4984C272}"/>
              </a:ext>
            </a:extLst>
          </p:cNvPr>
          <p:cNvSpPr txBox="1"/>
          <p:nvPr/>
        </p:nvSpPr>
        <p:spPr>
          <a:xfrm>
            <a:off x="163773" y="1487606"/>
            <a:ext cx="116688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i="1" dirty="0"/>
              <a:t>Ba is playing hide and seek with his cousin, Tuan.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1051094-A203-4D0E-A0AD-FB533F7B4D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06708"/>
            <a:ext cx="4196932" cy="4311602"/>
          </a:xfrm>
          <a:prstGeom prst="rect">
            <a:avLst/>
          </a:prstGeom>
        </p:spPr>
      </p:pic>
      <p:sp>
        <p:nvSpPr>
          <p:cNvPr id="16" name="Speech Bubble: Oval 15">
            <a:extLst>
              <a:ext uri="{FF2B5EF4-FFF2-40B4-BE49-F238E27FC236}">
                <a16:creationId xmlns:a16="http://schemas.microsoft.com/office/drawing/2014/main" id="{109EE3D3-53F9-4190-996E-B1073E22224B}"/>
              </a:ext>
            </a:extLst>
          </p:cNvPr>
          <p:cNvSpPr/>
          <p:nvPr/>
        </p:nvSpPr>
        <p:spPr>
          <a:xfrm>
            <a:off x="4094329" y="2326044"/>
            <a:ext cx="5254387" cy="2205912"/>
          </a:xfrm>
          <a:prstGeom prst="wedgeEllipseCallout">
            <a:avLst>
              <a:gd name="adj1" fmla="val -73549"/>
              <a:gd name="adj2" fmla="val 18573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Where is Tuan?</a:t>
            </a:r>
          </a:p>
          <a:p>
            <a:pPr algn="ctr"/>
            <a:r>
              <a:rPr lang="en-US" sz="3200" dirty="0"/>
              <a:t>I think he’s </a:t>
            </a:r>
            <a:r>
              <a:rPr lang="en-US" sz="3200" dirty="0">
                <a:solidFill>
                  <a:srgbClr val="FF0000"/>
                </a:solidFill>
              </a:rPr>
              <a:t>upstairs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8986EA1-D17B-4A2C-BB3E-C87D743C0393}"/>
              </a:ext>
            </a:extLst>
          </p:cNvPr>
          <p:cNvSpPr/>
          <p:nvPr/>
        </p:nvSpPr>
        <p:spPr>
          <a:xfrm>
            <a:off x="9758149" y="2285823"/>
            <a:ext cx="2433851" cy="44922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outside</a:t>
            </a:r>
          </a:p>
          <a:p>
            <a:pPr algn="ctr"/>
            <a:r>
              <a:rPr lang="en-US" sz="3200" dirty="0"/>
              <a:t>inside</a:t>
            </a:r>
          </a:p>
          <a:p>
            <a:pPr algn="ctr"/>
            <a:r>
              <a:rPr lang="en-US" sz="3200" dirty="0"/>
              <a:t>there</a:t>
            </a:r>
          </a:p>
          <a:p>
            <a:pPr algn="ctr"/>
            <a:r>
              <a:rPr lang="en-US" sz="3200" dirty="0"/>
              <a:t>here</a:t>
            </a:r>
          </a:p>
          <a:p>
            <a:pPr algn="ctr"/>
            <a:r>
              <a:rPr lang="en-US" sz="3200" dirty="0"/>
              <a:t>upstairs</a:t>
            </a:r>
          </a:p>
          <a:p>
            <a:pPr algn="ctr"/>
            <a:r>
              <a:rPr lang="en-US" sz="3200" dirty="0"/>
              <a:t>downstairs</a:t>
            </a:r>
          </a:p>
        </p:txBody>
      </p:sp>
    </p:spTree>
    <p:extLst>
      <p:ext uri="{BB962C8B-B14F-4D97-AF65-F5344CB8AC3E}">
        <p14:creationId xmlns:p14="http://schemas.microsoft.com/office/powerpoint/2010/main" val="36157756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4541C46F-5637-4ADF-8936-7ACCBF2B4C28}"/>
              </a:ext>
            </a:extLst>
          </p:cNvPr>
          <p:cNvSpPr txBox="1"/>
          <p:nvPr/>
        </p:nvSpPr>
        <p:spPr>
          <a:xfrm>
            <a:off x="0" y="304066"/>
            <a:ext cx="1219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>
                <a:solidFill>
                  <a:srgbClr val="00B0F0"/>
                </a:solidFill>
              </a:rPr>
              <a:t>Task 1: Complete the speech bubbles. Use each adverb in the box once.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21D2F9D-BAE3-47AD-9217-965E4984C272}"/>
              </a:ext>
            </a:extLst>
          </p:cNvPr>
          <p:cNvSpPr txBox="1"/>
          <p:nvPr/>
        </p:nvSpPr>
        <p:spPr>
          <a:xfrm>
            <a:off x="163773" y="1487606"/>
            <a:ext cx="116688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i="1" dirty="0"/>
              <a:t>Ba is playing hide and seek with his cousin, Tuan.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8986EA1-D17B-4A2C-BB3E-C87D743C0393}"/>
              </a:ext>
            </a:extLst>
          </p:cNvPr>
          <p:cNvSpPr/>
          <p:nvPr/>
        </p:nvSpPr>
        <p:spPr>
          <a:xfrm>
            <a:off x="9758149" y="2285823"/>
            <a:ext cx="2433851" cy="44922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outside</a:t>
            </a:r>
          </a:p>
          <a:p>
            <a:pPr algn="ctr"/>
            <a:r>
              <a:rPr lang="en-US" sz="3200" dirty="0"/>
              <a:t>inside</a:t>
            </a:r>
          </a:p>
          <a:p>
            <a:pPr algn="ctr"/>
            <a:r>
              <a:rPr lang="en-US" sz="3200" dirty="0"/>
              <a:t>there</a:t>
            </a:r>
          </a:p>
          <a:p>
            <a:pPr algn="ctr"/>
            <a:r>
              <a:rPr lang="en-US" sz="3200" dirty="0"/>
              <a:t>here</a:t>
            </a:r>
          </a:p>
          <a:p>
            <a:pPr algn="ctr"/>
            <a:r>
              <a:rPr lang="en-US" sz="3200" dirty="0"/>
              <a:t>upstairs</a:t>
            </a:r>
          </a:p>
          <a:p>
            <a:pPr algn="ctr"/>
            <a:r>
              <a:rPr lang="en-US" sz="3200" dirty="0"/>
              <a:t>downstairs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0D9E36A-0A3C-4A92-A8DC-CA4EE5E9A0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181" y="2510662"/>
            <a:ext cx="3874148" cy="4042588"/>
          </a:xfrm>
          <a:prstGeom prst="rect">
            <a:avLst/>
          </a:prstGeom>
        </p:spPr>
      </p:pic>
      <p:sp>
        <p:nvSpPr>
          <p:cNvPr id="16" name="Speech Bubble: Oval 15">
            <a:extLst>
              <a:ext uri="{FF2B5EF4-FFF2-40B4-BE49-F238E27FC236}">
                <a16:creationId xmlns:a16="http://schemas.microsoft.com/office/drawing/2014/main" id="{109EE3D3-53F9-4190-996E-B1073E22224B}"/>
              </a:ext>
            </a:extLst>
          </p:cNvPr>
          <p:cNvSpPr/>
          <p:nvPr/>
        </p:nvSpPr>
        <p:spPr>
          <a:xfrm>
            <a:off x="3944204" y="2456597"/>
            <a:ext cx="5254387" cy="2205912"/>
          </a:xfrm>
          <a:prstGeom prst="wedgeEllipseCallout">
            <a:avLst>
              <a:gd name="adj1" fmla="val -73549"/>
              <a:gd name="adj2" fmla="val 18573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No. He isn’t _____________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24D39EA-AC2B-4E23-81AF-26CDE6C6C776}"/>
              </a:ext>
            </a:extLst>
          </p:cNvPr>
          <p:cNvSpPr txBox="1"/>
          <p:nvPr/>
        </p:nvSpPr>
        <p:spPr>
          <a:xfrm>
            <a:off x="5637487" y="3429000"/>
            <a:ext cx="11474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here</a:t>
            </a:r>
          </a:p>
        </p:txBody>
      </p:sp>
    </p:spTree>
    <p:extLst>
      <p:ext uri="{BB962C8B-B14F-4D97-AF65-F5344CB8AC3E}">
        <p14:creationId xmlns:p14="http://schemas.microsoft.com/office/powerpoint/2010/main" val="585907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4541C46F-5637-4ADF-8936-7ACCBF2B4C28}"/>
              </a:ext>
            </a:extLst>
          </p:cNvPr>
          <p:cNvSpPr txBox="1"/>
          <p:nvPr/>
        </p:nvSpPr>
        <p:spPr>
          <a:xfrm>
            <a:off x="0" y="304066"/>
            <a:ext cx="1219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>
                <a:solidFill>
                  <a:srgbClr val="00B0F0"/>
                </a:solidFill>
              </a:rPr>
              <a:t>Task 1: Complete the speech bubbles. Use each adverb in the box once.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21D2F9D-BAE3-47AD-9217-965E4984C272}"/>
              </a:ext>
            </a:extLst>
          </p:cNvPr>
          <p:cNvSpPr txBox="1"/>
          <p:nvPr/>
        </p:nvSpPr>
        <p:spPr>
          <a:xfrm>
            <a:off x="163773" y="1487606"/>
            <a:ext cx="116688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i="1" dirty="0"/>
              <a:t>Ba is playing hide and seek with his cousin, Tuan.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8986EA1-D17B-4A2C-BB3E-C87D743C0393}"/>
              </a:ext>
            </a:extLst>
          </p:cNvPr>
          <p:cNvSpPr/>
          <p:nvPr/>
        </p:nvSpPr>
        <p:spPr>
          <a:xfrm>
            <a:off x="9758149" y="2285823"/>
            <a:ext cx="2433851" cy="44922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outside</a:t>
            </a:r>
          </a:p>
          <a:p>
            <a:pPr algn="ctr"/>
            <a:r>
              <a:rPr lang="en-US" sz="3200" dirty="0"/>
              <a:t>inside</a:t>
            </a:r>
          </a:p>
          <a:p>
            <a:pPr algn="ctr"/>
            <a:r>
              <a:rPr lang="en-US" sz="3200" dirty="0"/>
              <a:t>there</a:t>
            </a:r>
          </a:p>
          <a:p>
            <a:pPr algn="ctr"/>
            <a:r>
              <a:rPr lang="en-US" sz="3200" dirty="0"/>
              <a:t>here</a:t>
            </a:r>
          </a:p>
          <a:p>
            <a:pPr algn="ctr"/>
            <a:r>
              <a:rPr lang="en-US" sz="3200" dirty="0"/>
              <a:t>upstairs</a:t>
            </a:r>
          </a:p>
          <a:p>
            <a:pPr algn="ctr"/>
            <a:r>
              <a:rPr lang="en-US" sz="3200" dirty="0"/>
              <a:t>downstairs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80942A4-FA91-4608-83F9-DF979CEA34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773" y="2871088"/>
            <a:ext cx="3394608" cy="3907001"/>
          </a:xfrm>
          <a:prstGeom prst="rect">
            <a:avLst/>
          </a:prstGeom>
        </p:spPr>
      </p:pic>
      <p:sp>
        <p:nvSpPr>
          <p:cNvPr id="16" name="Speech Bubble: Oval 15">
            <a:extLst>
              <a:ext uri="{FF2B5EF4-FFF2-40B4-BE49-F238E27FC236}">
                <a16:creationId xmlns:a16="http://schemas.microsoft.com/office/drawing/2014/main" id="{109EE3D3-53F9-4190-996E-B1073E22224B}"/>
              </a:ext>
            </a:extLst>
          </p:cNvPr>
          <p:cNvSpPr/>
          <p:nvPr/>
        </p:nvSpPr>
        <p:spPr>
          <a:xfrm>
            <a:off x="3944204" y="2456597"/>
            <a:ext cx="5254387" cy="2205912"/>
          </a:xfrm>
          <a:prstGeom prst="wedgeEllipseCallout">
            <a:avLst>
              <a:gd name="adj1" fmla="val -73549"/>
              <a:gd name="adj2" fmla="val 18573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He isn’t ____________ and he isn’t upstairs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24D39EA-AC2B-4E23-81AF-26CDE6C6C776}"/>
              </a:ext>
            </a:extLst>
          </p:cNvPr>
          <p:cNvSpPr txBox="1"/>
          <p:nvPr/>
        </p:nvSpPr>
        <p:spPr>
          <a:xfrm>
            <a:off x="4859860" y="3236387"/>
            <a:ext cx="24722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downstairs</a:t>
            </a:r>
          </a:p>
        </p:txBody>
      </p:sp>
    </p:spTree>
    <p:extLst>
      <p:ext uri="{BB962C8B-B14F-4D97-AF65-F5344CB8AC3E}">
        <p14:creationId xmlns:p14="http://schemas.microsoft.com/office/powerpoint/2010/main" val="3843933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4541C46F-5637-4ADF-8936-7ACCBF2B4C28}"/>
              </a:ext>
            </a:extLst>
          </p:cNvPr>
          <p:cNvSpPr txBox="1"/>
          <p:nvPr/>
        </p:nvSpPr>
        <p:spPr>
          <a:xfrm>
            <a:off x="0" y="304066"/>
            <a:ext cx="1219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>
                <a:solidFill>
                  <a:srgbClr val="00B0F0"/>
                </a:solidFill>
              </a:rPr>
              <a:t>Task 1: Complete the speech bubbles. Use each adverb in the box once.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21D2F9D-BAE3-47AD-9217-965E4984C272}"/>
              </a:ext>
            </a:extLst>
          </p:cNvPr>
          <p:cNvSpPr txBox="1"/>
          <p:nvPr/>
        </p:nvSpPr>
        <p:spPr>
          <a:xfrm>
            <a:off x="163773" y="1487606"/>
            <a:ext cx="116688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i="1" dirty="0"/>
              <a:t>Ba is playing hide and seek with his cousin, Tuan.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8986EA1-D17B-4A2C-BB3E-C87D743C0393}"/>
              </a:ext>
            </a:extLst>
          </p:cNvPr>
          <p:cNvSpPr/>
          <p:nvPr/>
        </p:nvSpPr>
        <p:spPr>
          <a:xfrm>
            <a:off x="9758149" y="2285823"/>
            <a:ext cx="2433851" cy="44922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outside</a:t>
            </a:r>
          </a:p>
          <a:p>
            <a:pPr algn="ctr"/>
            <a:r>
              <a:rPr lang="en-US" sz="3200" dirty="0"/>
              <a:t>inside</a:t>
            </a:r>
          </a:p>
          <a:p>
            <a:pPr algn="ctr"/>
            <a:r>
              <a:rPr lang="en-US" sz="3200" dirty="0"/>
              <a:t>there</a:t>
            </a:r>
          </a:p>
          <a:p>
            <a:pPr algn="ctr"/>
            <a:r>
              <a:rPr lang="en-US" sz="3200" dirty="0"/>
              <a:t>here</a:t>
            </a:r>
          </a:p>
          <a:p>
            <a:pPr algn="ctr"/>
            <a:r>
              <a:rPr lang="en-US" sz="3200" dirty="0"/>
              <a:t>upstairs</a:t>
            </a:r>
          </a:p>
          <a:p>
            <a:pPr algn="ctr"/>
            <a:r>
              <a:rPr lang="en-US" sz="3200" dirty="0"/>
              <a:t>downstairs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CD5BB30-088F-465A-95CE-84C3F3580D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6743" y="2674661"/>
            <a:ext cx="4020947" cy="4103428"/>
          </a:xfrm>
          <a:prstGeom prst="rect">
            <a:avLst/>
          </a:prstGeom>
        </p:spPr>
      </p:pic>
      <p:sp>
        <p:nvSpPr>
          <p:cNvPr id="16" name="Speech Bubble: Oval 15">
            <a:extLst>
              <a:ext uri="{FF2B5EF4-FFF2-40B4-BE49-F238E27FC236}">
                <a16:creationId xmlns:a16="http://schemas.microsoft.com/office/drawing/2014/main" id="{109EE3D3-53F9-4190-996E-B1073E22224B}"/>
              </a:ext>
            </a:extLst>
          </p:cNvPr>
          <p:cNvSpPr/>
          <p:nvPr/>
        </p:nvSpPr>
        <p:spPr>
          <a:xfrm>
            <a:off x="3944204" y="2456597"/>
            <a:ext cx="5254387" cy="2205912"/>
          </a:xfrm>
          <a:prstGeom prst="wedgeEllipseCallout">
            <a:avLst>
              <a:gd name="adj1" fmla="val -73549"/>
              <a:gd name="adj2" fmla="val 18573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Perhaps he’s ______________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24D39EA-AC2B-4E23-81AF-26CDE6C6C776}"/>
              </a:ext>
            </a:extLst>
          </p:cNvPr>
          <p:cNvSpPr txBox="1"/>
          <p:nvPr/>
        </p:nvSpPr>
        <p:spPr>
          <a:xfrm>
            <a:off x="5697600" y="3429000"/>
            <a:ext cx="17475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outside</a:t>
            </a:r>
          </a:p>
        </p:txBody>
      </p:sp>
    </p:spTree>
    <p:extLst>
      <p:ext uri="{BB962C8B-B14F-4D97-AF65-F5344CB8AC3E}">
        <p14:creationId xmlns:p14="http://schemas.microsoft.com/office/powerpoint/2010/main" val="283223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125444205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Wood Type</Template>
  <TotalTime>882</TotalTime>
  <Words>589</Words>
  <Application>Microsoft Office PowerPoint</Application>
  <PresentationFormat>Widescreen</PresentationFormat>
  <Paragraphs>112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Rockwell</vt:lpstr>
      <vt:lpstr>Rockwell Condensed</vt:lpstr>
      <vt:lpstr>Wingdings</vt:lpstr>
      <vt:lpstr>Wood Type</vt:lpstr>
      <vt:lpstr>unit 2: making Arrangement</vt:lpstr>
      <vt:lpstr>Grammar</vt:lpstr>
      <vt:lpstr>adverbs of place</vt:lpstr>
      <vt:lpstr>practice</vt:lpstr>
      <vt:lpstr>Rules of adverbs of place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2: making Arrangement</dc:title>
  <dc:creator>Phan  Như Ngọc</dc:creator>
  <cp:lastModifiedBy>Phan  Như Ngọc</cp:lastModifiedBy>
  <cp:revision>2</cp:revision>
  <dcterms:created xsi:type="dcterms:W3CDTF">2021-09-25T03:52:10Z</dcterms:created>
  <dcterms:modified xsi:type="dcterms:W3CDTF">2021-09-26T02:10:29Z</dcterms:modified>
</cp:coreProperties>
</file>