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336" r:id="rId3"/>
    <p:sldId id="257" r:id="rId4"/>
    <p:sldId id="337" r:id="rId5"/>
    <p:sldId id="338" r:id="rId6"/>
    <p:sldId id="339" r:id="rId7"/>
    <p:sldId id="340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21" r:id="rId16"/>
    <p:sldId id="322" r:id="rId17"/>
    <p:sldId id="324" r:id="rId18"/>
    <p:sldId id="359" r:id="rId19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139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9/18/2021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826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351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40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747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8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9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55" r:id="rId3"/>
    <p:sldLayoutId id="2147483854" r:id="rId4"/>
    <p:sldLayoutId id="2147483853" r:id="rId5"/>
    <p:sldLayoutId id="214748385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56" r:id="rId12"/>
    <p:sldLayoutId id="2147483848" r:id="rId13"/>
    <p:sldLayoutId id="2147483849" r:id="rId14"/>
    <p:sldLayoutId id="2147483850" r:id="rId15"/>
    <p:sldLayoutId id="2147483851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D0489-F723-4531-96EC-334881074E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unit 2 : making arrangement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08C06F-DD53-47E8-91E3-022AF5AEB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95728" y="4464558"/>
            <a:ext cx="7891272" cy="1069848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Part 2: READ</a:t>
            </a:r>
          </a:p>
        </p:txBody>
      </p:sp>
    </p:spTree>
    <p:extLst>
      <p:ext uri="{BB962C8B-B14F-4D97-AF65-F5344CB8AC3E}">
        <p14:creationId xmlns:p14="http://schemas.microsoft.com/office/powerpoint/2010/main" val="3929783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27D1DCA-EA7F-449C-A209-AA6E7CBDC3E3}"/>
              </a:ext>
            </a:extLst>
          </p:cNvPr>
          <p:cNvSpPr txBox="1">
            <a:spLocks/>
          </p:cNvSpPr>
          <p:nvPr/>
        </p:nvSpPr>
        <p:spPr>
          <a:xfrm>
            <a:off x="3525080" y="220053"/>
            <a:ext cx="4588002" cy="8308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Word 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740B7F-D637-49F4-BED1-AD869CD2B51B}"/>
              </a:ext>
            </a:extLst>
          </p:cNvPr>
          <p:cNvSpPr txBox="1"/>
          <p:nvPr/>
        </p:nvSpPr>
        <p:spPr>
          <a:xfrm>
            <a:off x="3026733" y="1497153"/>
            <a:ext cx="86661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demonstrate (v) </a:t>
            </a:r>
            <a:r>
              <a:rPr lang="en-US" sz="3200" dirty="0" err="1"/>
              <a:t>trình</a:t>
            </a:r>
            <a:r>
              <a:rPr lang="en-US" sz="3200" dirty="0"/>
              <a:t> </a:t>
            </a:r>
            <a:r>
              <a:rPr lang="en-US" sz="3200" dirty="0" err="1"/>
              <a:t>bày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demonstration (n) </a:t>
            </a:r>
            <a:r>
              <a:rPr lang="en-US" sz="3200" dirty="0" err="1"/>
              <a:t>sự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, </a:t>
            </a:r>
            <a:r>
              <a:rPr lang="en-US" sz="3200" dirty="0" err="1"/>
              <a:t>biểu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demonstrator (n) </a:t>
            </a:r>
            <a:r>
              <a:rPr lang="en-US" sz="3200" dirty="0" err="1"/>
              <a:t>người</a:t>
            </a:r>
            <a:r>
              <a:rPr lang="en-US" sz="3200" dirty="0"/>
              <a:t> </a:t>
            </a:r>
            <a:r>
              <a:rPr lang="en-US" sz="3200" dirty="0" err="1"/>
              <a:t>thuyết</a:t>
            </a:r>
            <a:r>
              <a:rPr lang="en-US" sz="3200" dirty="0"/>
              <a:t> </a:t>
            </a:r>
            <a:r>
              <a:rPr lang="en-US" sz="3200" dirty="0" err="1"/>
              <a:t>minh</a:t>
            </a:r>
            <a:r>
              <a:rPr lang="en-US" sz="3200" dirty="0"/>
              <a:t>, </a:t>
            </a:r>
            <a:r>
              <a:rPr lang="en-US" sz="3200" dirty="0" err="1"/>
              <a:t>trình</a:t>
            </a:r>
            <a:r>
              <a:rPr lang="en-US" sz="3200" dirty="0"/>
              <a:t> </a:t>
            </a:r>
            <a:r>
              <a:rPr lang="en-US" sz="3200" dirty="0" err="1"/>
              <a:t>bày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demonstrable (adj)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/>
              <a:t> </a:t>
            </a:r>
            <a:r>
              <a:rPr lang="en-US" sz="3200" dirty="0" err="1"/>
              <a:t>giải</a:t>
            </a:r>
            <a:r>
              <a:rPr lang="en-US" sz="3200" dirty="0"/>
              <a:t> </a:t>
            </a:r>
            <a:r>
              <a:rPr lang="en-US" sz="3200" dirty="0" err="1"/>
              <a:t>thích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endParaRPr lang="en-US" sz="3200" dirty="0"/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EBDD7127-1157-4A47-91F2-C676120974E9}"/>
              </a:ext>
            </a:extLst>
          </p:cNvPr>
          <p:cNvSpPr/>
          <p:nvPr/>
        </p:nvSpPr>
        <p:spPr>
          <a:xfrm>
            <a:off x="0" y="2094931"/>
            <a:ext cx="2879678" cy="928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demonstrate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092246-08B6-4E38-9A28-8C800725E43C}"/>
              </a:ext>
            </a:extLst>
          </p:cNvPr>
          <p:cNvSpPr txBox="1"/>
          <p:nvPr/>
        </p:nvSpPr>
        <p:spPr>
          <a:xfrm>
            <a:off x="395785" y="4067033"/>
            <a:ext cx="12191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/>
              <a:t>A _____________   are showing us how the computer works.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He _______________ kitchen equipment in a department store,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E7D6BF-57B0-49FA-9F96-52D8125D8D92}"/>
              </a:ext>
            </a:extLst>
          </p:cNvPr>
          <p:cNvSpPr txBox="1"/>
          <p:nvPr/>
        </p:nvSpPr>
        <p:spPr>
          <a:xfrm>
            <a:off x="1043501" y="4050505"/>
            <a:ext cx="271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</a:rPr>
              <a:t>demonstrator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AB099B-CEE4-43E5-B03B-2D141D5AEAD5}"/>
              </a:ext>
            </a:extLst>
          </p:cNvPr>
          <p:cNvSpPr txBox="1"/>
          <p:nvPr/>
        </p:nvSpPr>
        <p:spPr>
          <a:xfrm>
            <a:off x="1439839" y="4489656"/>
            <a:ext cx="3348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</a:rPr>
              <a:t>demonstrates</a:t>
            </a:r>
          </a:p>
        </p:txBody>
      </p:sp>
    </p:spTree>
    <p:extLst>
      <p:ext uri="{BB962C8B-B14F-4D97-AF65-F5344CB8AC3E}">
        <p14:creationId xmlns:p14="http://schemas.microsoft.com/office/powerpoint/2010/main" val="175092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27D1DCA-EA7F-449C-A209-AA6E7CBDC3E3}"/>
              </a:ext>
            </a:extLst>
          </p:cNvPr>
          <p:cNvSpPr txBox="1">
            <a:spLocks/>
          </p:cNvSpPr>
          <p:nvPr/>
        </p:nvSpPr>
        <p:spPr>
          <a:xfrm>
            <a:off x="3525080" y="220053"/>
            <a:ext cx="4588002" cy="8308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Word 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740B7F-D637-49F4-BED1-AD869CD2B51B}"/>
              </a:ext>
            </a:extLst>
          </p:cNvPr>
          <p:cNvSpPr txBox="1"/>
          <p:nvPr/>
        </p:nvSpPr>
        <p:spPr>
          <a:xfrm>
            <a:off x="3026733" y="1497153"/>
            <a:ext cx="86661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emigrate (v) di </a:t>
            </a:r>
            <a:r>
              <a:rPr lang="en-US" sz="3200" dirty="0" err="1"/>
              <a:t>cư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emigration (n) </a:t>
            </a:r>
            <a:r>
              <a:rPr lang="en-US" sz="3200" dirty="0" err="1"/>
              <a:t>sự</a:t>
            </a:r>
            <a:r>
              <a:rPr lang="en-US" sz="3200" dirty="0"/>
              <a:t> di </a:t>
            </a:r>
            <a:r>
              <a:rPr lang="en-US" sz="3200" dirty="0" err="1"/>
              <a:t>cư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emigrant (n) </a:t>
            </a:r>
            <a:r>
              <a:rPr lang="en-US" sz="3200" dirty="0" err="1"/>
              <a:t>người</a:t>
            </a:r>
            <a:r>
              <a:rPr lang="en-US" sz="3200" dirty="0"/>
              <a:t> di </a:t>
            </a:r>
            <a:r>
              <a:rPr lang="en-US" sz="3200" dirty="0" err="1"/>
              <a:t>cư</a:t>
            </a:r>
            <a:endParaRPr lang="en-US" sz="3200" dirty="0"/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EBDD7127-1157-4A47-91F2-C676120974E9}"/>
              </a:ext>
            </a:extLst>
          </p:cNvPr>
          <p:cNvSpPr/>
          <p:nvPr/>
        </p:nvSpPr>
        <p:spPr>
          <a:xfrm>
            <a:off x="0" y="2094931"/>
            <a:ext cx="2879678" cy="928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emigrate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092246-08B6-4E38-9A28-8C800725E43C}"/>
              </a:ext>
            </a:extLst>
          </p:cNvPr>
          <p:cNvSpPr txBox="1"/>
          <p:nvPr/>
        </p:nvSpPr>
        <p:spPr>
          <a:xfrm>
            <a:off x="395785" y="4067033"/>
            <a:ext cx="121919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/>
              <a:t>There should be new rules for _____________   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Alexander Graham Bell _______________ from Canada to USA in the 1870s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E7D6BF-57B0-49FA-9F96-52D8125D8D92}"/>
              </a:ext>
            </a:extLst>
          </p:cNvPr>
          <p:cNvSpPr txBox="1"/>
          <p:nvPr/>
        </p:nvSpPr>
        <p:spPr>
          <a:xfrm>
            <a:off x="5969757" y="4016961"/>
            <a:ext cx="271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</a:rPr>
              <a:t>emigrations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AB099B-CEE4-43E5-B03B-2D141D5AEAD5}"/>
              </a:ext>
            </a:extLst>
          </p:cNvPr>
          <p:cNvSpPr txBox="1"/>
          <p:nvPr/>
        </p:nvSpPr>
        <p:spPr>
          <a:xfrm>
            <a:off x="4906425" y="4451754"/>
            <a:ext cx="3348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</a:rPr>
              <a:t>emigrated</a:t>
            </a:r>
          </a:p>
        </p:txBody>
      </p:sp>
    </p:spTree>
    <p:extLst>
      <p:ext uri="{BB962C8B-B14F-4D97-AF65-F5344CB8AC3E}">
        <p14:creationId xmlns:p14="http://schemas.microsoft.com/office/powerpoint/2010/main" val="1473099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27D1DCA-EA7F-449C-A209-AA6E7CBDC3E3}"/>
              </a:ext>
            </a:extLst>
          </p:cNvPr>
          <p:cNvSpPr txBox="1">
            <a:spLocks/>
          </p:cNvSpPr>
          <p:nvPr/>
        </p:nvSpPr>
        <p:spPr>
          <a:xfrm>
            <a:off x="3525080" y="220053"/>
            <a:ext cx="4588002" cy="8308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Word 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740B7F-D637-49F4-BED1-AD869CD2B51B}"/>
              </a:ext>
            </a:extLst>
          </p:cNvPr>
          <p:cNvSpPr txBox="1"/>
          <p:nvPr/>
        </p:nvSpPr>
        <p:spPr>
          <a:xfrm>
            <a:off x="3026733" y="1497153"/>
            <a:ext cx="86661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exhibit (v) </a:t>
            </a:r>
            <a:r>
              <a:rPr lang="en-US" sz="3200" dirty="0" err="1"/>
              <a:t>triển</a:t>
            </a:r>
            <a:r>
              <a:rPr lang="en-US" sz="3200" dirty="0"/>
              <a:t> </a:t>
            </a:r>
            <a:r>
              <a:rPr lang="en-US" sz="3200" dirty="0" err="1"/>
              <a:t>lãm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exhibition (n) </a:t>
            </a:r>
            <a:r>
              <a:rPr lang="en-US" sz="3200" dirty="0" err="1"/>
              <a:t>cuộc</a:t>
            </a:r>
            <a:r>
              <a:rPr lang="en-US" sz="3200" dirty="0"/>
              <a:t> </a:t>
            </a:r>
            <a:r>
              <a:rPr lang="en-US" sz="3200" dirty="0" err="1"/>
              <a:t>triển</a:t>
            </a:r>
            <a:r>
              <a:rPr lang="en-US" sz="3200" dirty="0"/>
              <a:t> </a:t>
            </a:r>
            <a:r>
              <a:rPr lang="en-US" sz="3200" dirty="0" err="1"/>
              <a:t>lãm</a:t>
            </a:r>
            <a:endParaRPr lang="en-US" sz="3200" dirty="0"/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EBDD7127-1157-4A47-91F2-C676120974E9}"/>
              </a:ext>
            </a:extLst>
          </p:cNvPr>
          <p:cNvSpPr/>
          <p:nvPr/>
        </p:nvSpPr>
        <p:spPr>
          <a:xfrm>
            <a:off x="0" y="1571738"/>
            <a:ext cx="2879678" cy="928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exhibit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092246-08B6-4E38-9A28-8C800725E43C}"/>
              </a:ext>
            </a:extLst>
          </p:cNvPr>
          <p:cNvSpPr txBox="1"/>
          <p:nvPr/>
        </p:nvSpPr>
        <p:spPr>
          <a:xfrm>
            <a:off x="484551" y="5074830"/>
            <a:ext cx="12191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/>
              <a:t>Online_____________ is expected to continue to increase.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The gallery is _______________ his paintings and watercolors.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E7D6BF-57B0-49FA-9F96-52D8125D8D92}"/>
              </a:ext>
            </a:extLst>
          </p:cNvPr>
          <p:cNvSpPr txBox="1"/>
          <p:nvPr/>
        </p:nvSpPr>
        <p:spPr>
          <a:xfrm>
            <a:off x="2165990" y="5024652"/>
            <a:ext cx="271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</a:rPr>
              <a:t>commerce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AB099B-CEE4-43E5-B03B-2D141D5AEAD5}"/>
              </a:ext>
            </a:extLst>
          </p:cNvPr>
          <p:cNvSpPr txBox="1"/>
          <p:nvPr/>
        </p:nvSpPr>
        <p:spPr>
          <a:xfrm>
            <a:off x="3679762" y="5505717"/>
            <a:ext cx="3348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</a:rPr>
              <a:t>exhibiting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32D3D054-F727-4A12-9577-77C292546578}"/>
              </a:ext>
            </a:extLst>
          </p:cNvPr>
          <p:cNvSpPr/>
          <p:nvPr/>
        </p:nvSpPr>
        <p:spPr>
          <a:xfrm>
            <a:off x="0" y="3152888"/>
            <a:ext cx="2879678" cy="928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commercial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0802C8-6AB3-453B-9D01-D8EDF45667D1}"/>
              </a:ext>
            </a:extLst>
          </p:cNvPr>
          <p:cNvSpPr txBox="1"/>
          <p:nvPr/>
        </p:nvSpPr>
        <p:spPr>
          <a:xfrm>
            <a:off x="3026732" y="3078303"/>
            <a:ext cx="866615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commercialize (v) </a:t>
            </a:r>
            <a:r>
              <a:rPr lang="en-US" sz="3200" dirty="0" err="1"/>
              <a:t>thương</a:t>
            </a:r>
            <a:r>
              <a:rPr lang="en-US" sz="3200" dirty="0"/>
              <a:t> </a:t>
            </a:r>
            <a:r>
              <a:rPr lang="en-US" sz="3200" dirty="0" err="1"/>
              <a:t>mại</a:t>
            </a:r>
            <a:r>
              <a:rPr lang="en-US" sz="3200" dirty="0"/>
              <a:t> </a:t>
            </a:r>
            <a:r>
              <a:rPr lang="en-US" sz="3200" dirty="0" err="1"/>
              <a:t>hóa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commercial (adj) </a:t>
            </a:r>
            <a:r>
              <a:rPr lang="en-US" sz="3200" dirty="0" err="1"/>
              <a:t>thuộc</a:t>
            </a:r>
            <a:r>
              <a:rPr lang="en-US" sz="3200" dirty="0"/>
              <a:t> </a:t>
            </a:r>
            <a:r>
              <a:rPr lang="en-US" sz="3200" dirty="0" err="1"/>
              <a:t>về</a:t>
            </a:r>
            <a:r>
              <a:rPr lang="en-US" sz="3200" dirty="0"/>
              <a:t> </a:t>
            </a:r>
            <a:r>
              <a:rPr lang="en-US" sz="3200" dirty="0" err="1"/>
              <a:t>thương</a:t>
            </a:r>
            <a:r>
              <a:rPr lang="en-US" sz="3200" dirty="0"/>
              <a:t> </a:t>
            </a:r>
            <a:r>
              <a:rPr lang="en-US" sz="3200" dirty="0" err="1"/>
              <a:t>mại</a:t>
            </a:r>
            <a:endParaRPr lang="en-US" sz="3200" dirty="0"/>
          </a:p>
          <a:p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3200" dirty="0"/>
              <a:t>commercially (adv)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commerce (n) </a:t>
            </a:r>
            <a:r>
              <a:rPr lang="en-US" sz="3200" dirty="0" err="1"/>
              <a:t>thương</a:t>
            </a:r>
            <a:r>
              <a:rPr lang="en-US" sz="3200" dirty="0"/>
              <a:t> </a:t>
            </a:r>
            <a:r>
              <a:rPr lang="en-US" sz="3200" dirty="0" err="1"/>
              <a:t>mại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095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27D1DCA-EA7F-449C-A209-AA6E7CBDC3E3}"/>
              </a:ext>
            </a:extLst>
          </p:cNvPr>
          <p:cNvSpPr txBox="1">
            <a:spLocks/>
          </p:cNvSpPr>
          <p:nvPr/>
        </p:nvSpPr>
        <p:spPr>
          <a:xfrm>
            <a:off x="3525080" y="220053"/>
            <a:ext cx="4588002" cy="8308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Word 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740B7F-D637-49F4-BED1-AD869CD2B51B}"/>
              </a:ext>
            </a:extLst>
          </p:cNvPr>
          <p:cNvSpPr txBox="1"/>
          <p:nvPr/>
        </p:nvSpPr>
        <p:spPr>
          <a:xfrm>
            <a:off x="2879678" y="1287317"/>
            <a:ext cx="86661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deafen (v)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điếc</a:t>
            </a:r>
            <a:r>
              <a:rPr lang="en-US" sz="3200" dirty="0"/>
              <a:t> tai,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chói</a:t>
            </a:r>
            <a:r>
              <a:rPr lang="en-US" sz="3200" dirty="0"/>
              <a:t> tai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deafness (n) (</a:t>
            </a:r>
            <a:r>
              <a:rPr lang="en-US" sz="3200" dirty="0" err="1"/>
              <a:t>bệnh</a:t>
            </a:r>
            <a:r>
              <a:rPr lang="en-US" sz="3200" dirty="0"/>
              <a:t>)</a:t>
            </a:r>
            <a:r>
              <a:rPr lang="en-US" sz="3200" dirty="0" err="1"/>
              <a:t>điếc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deaf (adj) </a:t>
            </a:r>
            <a:r>
              <a:rPr lang="en-US" sz="3200" dirty="0" err="1"/>
              <a:t>bị</a:t>
            </a:r>
            <a:r>
              <a:rPr lang="en-US" sz="3200" dirty="0"/>
              <a:t> </a:t>
            </a:r>
            <a:r>
              <a:rPr lang="en-US" sz="3200" dirty="0" err="1"/>
              <a:t>điếc</a:t>
            </a:r>
            <a:endParaRPr lang="en-US" sz="3200" dirty="0"/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EBDD7127-1157-4A47-91F2-C676120974E9}"/>
              </a:ext>
            </a:extLst>
          </p:cNvPr>
          <p:cNvSpPr/>
          <p:nvPr/>
        </p:nvSpPr>
        <p:spPr>
          <a:xfrm>
            <a:off x="0" y="1571738"/>
            <a:ext cx="2879678" cy="928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deaf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32D3D054-F727-4A12-9577-77C292546578}"/>
              </a:ext>
            </a:extLst>
          </p:cNvPr>
          <p:cNvSpPr/>
          <p:nvPr/>
        </p:nvSpPr>
        <p:spPr>
          <a:xfrm>
            <a:off x="0" y="3767037"/>
            <a:ext cx="2879678" cy="928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invent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0802C8-6AB3-453B-9D01-D8EDF45667D1}"/>
              </a:ext>
            </a:extLst>
          </p:cNvPr>
          <p:cNvSpPr txBox="1"/>
          <p:nvPr/>
        </p:nvSpPr>
        <p:spPr>
          <a:xfrm>
            <a:off x="3026732" y="3078303"/>
            <a:ext cx="866615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invent (v) </a:t>
            </a:r>
            <a:r>
              <a:rPr lang="en-US" sz="3200" dirty="0" err="1"/>
              <a:t>phát</a:t>
            </a:r>
            <a:r>
              <a:rPr lang="en-US" sz="3200" dirty="0"/>
              <a:t> </a:t>
            </a:r>
            <a:r>
              <a:rPr lang="en-US" sz="3200" dirty="0" err="1"/>
              <a:t>minh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invention (n) </a:t>
            </a:r>
            <a:r>
              <a:rPr lang="en-US" sz="3200" dirty="0" err="1"/>
              <a:t>sự</a:t>
            </a:r>
            <a:r>
              <a:rPr lang="en-US" sz="3200" dirty="0"/>
              <a:t> </a:t>
            </a:r>
            <a:r>
              <a:rPr lang="en-US" sz="3200" dirty="0" err="1"/>
              <a:t>phát</a:t>
            </a:r>
            <a:r>
              <a:rPr lang="en-US" sz="3200" dirty="0"/>
              <a:t> </a:t>
            </a:r>
            <a:r>
              <a:rPr lang="en-US" sz="3200" dirty="0" err="1"/>
              <a:t>minh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inventor (n) </a:t>
            </a:r>
            <a:r>
              <a:rPr lang="en-US" sz="3200" dirty="0" err="1"/>
              <a:t>nhà</a:t>
            </a:r>
            <a:r>
              <a:rPr lang="en-US" sz="3200" dirty="0"/>
              <a:t> </a:t>
            </a:r>
            <a:r>
              <a:rPr lang="en-US" sz="3200" dirty="0" err="1"/>
              <a:t>phát</a:t>
            </a:r>
            <a:r>
              <a:rPr lang="en-US" sz="3200" dirty="0"/>
              <a:t> </a:t>
            </a:r>
            <a:r>
              <a:rPr lang="en-US" sz="3200" dirty="0" err="1"/>
              <a:t>minh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inventive (adj)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nhiều</a:t>
            </a:r>
            <a:r>
              <a:rPr lang="en-US" sz="3200" dirty="0"/>
              <a:t> </a:t>
            </a:r>
            <a:r>
              <a:rPr lang="en-US" sz="3200" dirty="0" err="1"/>
              <a:t>sáng</a:t>
            </a:r>
            <a:r>
              <a:rPr lang="en-US" sz="3200" dirty="0"/>
              <a:t> </a:t>
            </a:r>
            <a:r>
              <a:rPr lang="en-US" sz="3200" dirty="0" err="1"/>
              <a:t>kiến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984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1CA20-3C61-4D40-AEF8-6E1147E52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3198" y="96012"/>
            <a:ext cx="2050542" cy="96697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read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E0D4F-9B66-4C4E-8675-7054CCBBE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658" y="1298448"/>
            <a:ext cx="11011662" cy="49309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/>
              <a:t>On March 3, 1847, Alexander Graham Bell was born in Edinburg. He was a Scotsman although he later emigrated, first to Canada and then to the USA in the 1870s.</a:t>
            </a:r>
          </a:p>
          <a:p>
            <a:pPr marL="0" indent="0">
              <a:buNone/>
            </a:pPr>
            <a:r>
              <a:rPr lang="en-US" sz="2800" dirty="0"/>
              <a:t>In America, he worked with deaf-mutes at Boston University. Soon, Bell started experimenting with ways of transmitting speech over a long distance. This led to the invention of the telephone.</a:t>
            </a:r>
          </a:p>
          <a:p>
            <a:pPr marL="0" indent="0">
              <a:buNone/>
            </a:pPr>
            <a:r>
              <a:rPr lang="en-US" sz="2800" dirty="0"/>
              <a:t>Bell and his assistant, Thomas Watson, conducted many experiments and finally came up with a device which they first introduced in 1876. Bell said on the telephone: ‘Mr. Watson, come here. I want you.’ This was the first telephone message.</a:t>
            </a:r>
          </a:p>
          <a:p>
            <a:pPr marL="0" indent="0">
              <a:buNone/>
            </a:pPr>
            <a:r>
              <a:rPr lang="en-US" sz="2800" dirty="0"/>
              <a:t>Travelling all over America, Bell demonstrated his invention to the public at countless exhibitions, and by 1877 the first telephone was in commercial use.</a:t>
            </a:r>
          </a:p>
        </p:txBody>
      </p:sp>
      <p:pic>
        <p:nvPicPr>
          <p:cNvPr id="5" name="Graphic 4" descr="Open book">
            <a:extLst>
              <a:ext uri="{FF2B5EF4-FFF2-40B4-BE49-F238E27FC236}">
                <a16:creationId xmlns:a16="http://schemas.microsoft.com/office/drawing/2014/main" id="{FECBDFE3-5A06-41FD-8B70-B01CC40E6F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32580" y="-19863"/>
            <a:ext cx="1198728" cy="1198728"/>
          </a:xfrm>
          <a:prstGeom prst="rect">
            <a:avLst/>
          </a:prstGeom>
        </p:spPr>
      </p:pic>
      <p:sp>
        <p:nvSpPr>
          <p:cNvPr id="4" name="Arrow: Right 3">
            <a:hlinkClick r:id="rId4" action="ppaction://hlinksldjump"/>
            <a:extLst>
              <a:ext uri="{FF2B5EF4-FFF2-40B4-BE49-F238E27FC236}">
                <a16:creationId xmlns:a16="http://schemas.microsoft.com/office/drawing/2014/main" id="{B3CA8495-85A1-44CD-8B87-AB0EEF7F7322}"/>
              </a:ext>
            </a:extLst>
          </p:cNvPr>
          <p:cNvSpPr/>
          <p:nvPr/>
        </p:nvSpPr>
        <p:spPr>
          <a:xfrm>
            <a:off x="8816454" y="5820082"/>
            <a:ext cx="2429301" cy="10577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Let’s practice</a:t>
            </a:r>
          </a:p>
        </p:txBody>
      </p:sp>
    </p:spTree>
    <p:extLst>
      <p:ext uri="{BB962C8B-B14F-4D97-AF65-F5344CB8AC3E}">
        <p14:creationId xmlns:p14="http://schemas.microsoft.com/office/powerpoint/2010/main" val="1257522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ChangeArrowheads="1"/>
          </p:cNvSpPr>
          <p:nvPr/>
        </p:nvSpPr>
        <p:spPr bwMode="auto">
          <a:xfrm>
            <a:off x="1981200" y="292101"/>
            <a:ext cx="8229600" cy="13239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8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ranti Solid LET" pitchFamily="2" charset="0"/>
            </a:endParaRPr>
          </a:p>
        </p:txBody>
      </p:sp>
      <p:sp>
        <p:nvSpPr>
          <p:cNvPr id="263172" name="Rectangle 4"/>
          <p:cNvSpPr>
            <a:spLocks noChangeArrowheads="1"/>
          </p:cNvSpPr>
          <p:nvPr/>
        </p:nvSpPr>
        <p:spPr bwMode="auto">
          <a:xfrm>
            <a:off x="9631363" y="2782888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3173" name="Rectangle 5"/>
          <p:cNvSpPr>
            <a:spLocks noChangeArrowheads="1"/>
          </p:cNvSpPr>
          <p:nvPr/>
        </p:nvSpPr>
        <p:spPr bwMode="auto">
          <a:xfrm>
            <a:off x="9631363" y="3230563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2293" name="Rectangle 6"/>
          <p:cNvSpPr/>
          <p:nvPr/>
        </p:nvSpPr>
        <p:spPr>
          <a:xfrm>
            <a:off x="9631364" y="3860800"/>
            <a:ext cx="344487" cy="3254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263175" name="Rectangle 7"/>
          <p:cNvSpPr>
            <a:spLocks noChangeArrowheads="1"/>
          </p:cNvSpPr>
          <p:nvPr/>
        </p:nvSpPr>
        <p:spPr bwMode="auto">
          <a:xfrm>
            <a:off x="9632950" y="4327525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3176" name="Rectangle 8"/>
          <p:cNvSpPr>
            <a:spLocks noChangeArrowheads="1"/>
          </p:cNvSpPr>
          <p:nvPr/>
        </p:nvSpPr>
        <p:spPr bwMode="auto">
          <a:xfrm>
            <a:off x="9632950" y="4773613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2296" name="Rectangle 9"/>
          <p:cNvSpPr/>
          <p:nvPr/>
        </p:nvSpPr>
        <p:spPr>
          <a:xfrm>
            <a:off x="9632950" y="5646739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12297" name="Rectangle 10"/>
          <p:cNvSpPr/>
          <p:nvPr/>
        </p:nvSpPr>
        <p:spPr>
          <a:xfrm>
            <a:off x="10118725" y="2782889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Sylfaen" panose="010A0502050306030303" pitchFamily="18" charset="0"/>
            </a:endParaRPr>
          </a:p>
        </p:txBody>
      </p:sp>
      <p:sp>
        <p:nvSpPr>
          <p:cNvPr id="12298" name="Rectangle 11"/>
          <p:cNvSpPr/>
          <p:nvPr/>
        </p:nvSpPr>
        <p:spPr>
          <a:xfrm>
            <a:off x="10118725" y="3230564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263180" name="Rectangle 12"/>
          <p:cNvSpPr>
            <a:spLocks noChangeArrowheads="1"/>
          </p:cNvSpPr>
          <p:nvPr/>
        </p:nvSpPr>
        <p:spPr bwMode="auto">
          <a:xfrm>
            <a:off x="10098088" y="3860800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2300" name="Rectangle 13"/>
          <p:cNvSpPr/>
          <p:nvPr/>
        </p:nvSpPr>
        <p:spPr>
          <a:xfrm>
            <a:off x="10099675" y="4327525"/>
            <a:ext cx="344488" cy="3254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12301" name="Rectangle 14"/>
          <p:cNvSpPr/>
          <p:nvPr/>
        </p:nvSpPr>
        <p:spPr>
          <a:xfrm>
            <a:off x="10099675" y="4773614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263183" name="Rectangle 15"/>
          <p:cNvSpPr>
            <a:spLocks noChangeArrowheads="1"/>
          </p:cNvSpPr>
          <p:nvPr/>
        </p:nvSpPr>
        <p:spPr bwMode="auto">
          <a:xfrm>
            <a:off x="10099675" y="5646738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3184" name="Text Box 16"/>
          <p:cNvSpPr txBox="1">
            <a:spLocks noChangeArrowheads="1"/>
          </p:cNvSpPr>
          <p:nvPr/>
        </p:nvSpPr>
        <p:spPr bwMode="auto">
          <a:xfrm>
            <a:off x="1219517" y="903508"/>
            <a:ext cx="9752965" cy="83099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defTabSz="914400" eaLnBrk="0" hangingPunct="0">
              <a:spcBef>
                <a:spcPct val="50000"/>
              </a:spcBef>
              <a:defRPr/>
            </a:pPr>
            <a:r>
              <a:rPr lang="vi-VN" altLang="en-US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Ex.1:</a:t>
            </a:r>
            <a:r>
              <a:rPr lang="en-US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True/False statements prediction</a:t>
            </a:r>
          </a:p>
        </p:txBody>
      </p:sp>
      <p:sp>
        <p:nvSpPr>
          <p:cNvPr id="12304" name="Rectangle 17"/>
          <p:cNvSpPr/>
          <p:nvPr/>
        </p:nvSpPr>
        <p:spPr>
          <a:xfrm>
            <a:off x="9610725" y="2325689"/>
            <a:ext cx="344488" cy="3254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dirty="0">
                <a:latin typeface=".VnTimeH" panose="020B7200000000000000" pitchFamily="34" charset="0"/>
              </a:rPr>
              <a:t>T</a:t>
            </a:r>
          </a:p>
        </p:txBody>
      </p:sp>
      <p:sp>
        <p:nvSpPr>
          <p:cNvPr id="12305" name="Rectangle 18"/>
          <p:cNvSpPr/>
          <p:nvPr/>
        </p:nvSpPr>
        <p:spPr>
          <a:xfrm>
            <a:off x="10129839" y="2325689"/>
            <a:ext cx="344487" cy="3254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latin typeface=".VnTimeH" panose="020B7200000000000000" pitchFamily="34" charset="0"/>
              </a:rPr>
              <a:t>F</a:t>
            </a:r>
          </a:p>
        </p:txBody>
      </p:sp>
      <p:sp>
        <p:nvSpPr>
          <p:cNvPr id="263187" name="Rectangle 19"/>
          <p:cNvSpPr>
            <a:spLocks noChangeArrowheads="1"/>
          </p:cNvSpPr>
          <p:nvPr/>
        </p:nvSpPr>
        <p:spPr bwMode="auto">
          <a:xfrm>
            <a:off x="1630363" y="2686050"/>
            <a:ext cx="6256338" cy="4587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a. Alexander G. Bell was born in</a:t>
            </a:r>
            <a:endParaRPr lang="en-US" sz="2400" b="1">
              <a:latin typeface=".VnTime" panose="020B7200000000000000" pitchFamily="34" charset="0"/>
            </a:endParaRPr>
          </a:p>
        </p:txBody>
      </p:sp>
      <p:sp>
        <p:nvSpPr>
          <p:cNvPr id="263188" name="Rectangle 20"/>
          <p:cNvSpPr>
            <a:spLocks noChangeArrowheads="1"/>
          </p:cNvSpPr>
          <p:nvPr/>
        </p:nvSpPr>
        <p:spPr bwMode="auto">
          <a:xfrm>
            <a:off x="1606550" y="3213101"/>
            <a:ext cx="7075488" cy="771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b. He worked with deaf-mute patients in a hospital in Boston</a:t>
            </a:r>
            <a:r>
              <a:rPr lang="vi-VN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.</a:t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endParaRPr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263189" name="Rectangle 21"/>
          <p:cNvSpPr>
            <a:spLocks noChangeArrowheads="1"/>
          </p:cNvSpPr>
          <p:nvPr/>
        </p:nvSpPr>
        <p:spPr bwMode="auto">
          <a:xfrm>
            <a:off x="1627188" y="3795714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c. Thomas Watson was Bell’s assistant</a:t>
            </a:r>
            <a:r>
              <a:rPr lang="vi-VN" alt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.</a:t>
            </a:r>
          </a:p>
        </p:txBody>
      </p:sp>
      <p:sp>
        <p:nvSpPr>
          <p:cNvPr id="263190" name="Rectangle 22"/>
          <p:cNvSpPr>
            <a:spLocks noChangeArrowheads="1"/>
          </p:cNvSpPr>
          <p:nvPr/>
        </p:nvSpPr>
        <p:spPr bwMode="auto">
          <a:xfrm>
            <a:off x="1606550" y="4329114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d. Bell and Watson introduced the telephone in 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1877</a:t>
            </a:r>
            <a:r>
              <a:rPr lang="vi-VN" alt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263191" name="Rectangle 23"/>
          <p:cNvSpPr>
            <a:spLocks noChangeArrowheads="1"/>
          </p:cNvSpPr>
          <p:nvPr/>
        </p:nvSpPr>
        <p:spPr bwMode="auto">
          <a:xfrm>
            <a:off x="1627188" y="4946650"/>
            <a:ext cx="6235700" cy="4206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e. Bell experimented with ways of transmitting speech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over a long distance</a:t>
            </a:r>
            <a:r>
              <a:rPr lang="vi-VN" alt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.</a:t>
            </a:r>
          </a:p>
        </p:txBody>
      </p:sp>
      <p:sp>
        <p:nvSpPr>
          <p:cNvPr id="263192" name="Rectangle 24"/>
          <p:cNvSpPr>
            <a:spLocks noChangeArrowheads="1"/>
          </p:cNvSpPr>
          <p:nvPr/>
        </p:nvSpPr>
        <p:spPr bwMode="auto">
          <a:xfrm>
            <a:off x="1627188" y="5668964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f. Bell demonstrated his invention at a lot of exhibitions</a:t>
            </a:r>
            <a:r>
              <a:rPr lang="vi-VN" alt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.</a:t>
            </a:r>
          </a:p>
        </p:txBody>
      </p:sp>
      <p:sp>
        <p:nvSpPr>
          <p:cNvPr id="263193" name="Rectangle 25"/>
          <p:cNvSpPr>
            <a:spLocks noChangeArrowheads="1"/>
          </p:cNvSpPr>
          <p:nvPr/>
        </p:nvSpPr>
        <p:spPr bwMode="auto">
          <a:xfrm>
            <a:off x="1627188" y="2692400"/>
            <a:ext cx="6256338" cy="4587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a. Alexander G. Bell was born in the USA</a:t>
            </a:r>
            <a:r>
              <a:rPr lang="vi-VN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.</a:t>
            </a:r>
          </a:p>
        </p:txBody>
      </p:sp>
    </p:spTree>
  </p:cSld>
  <p:clrMapOvr>
    <a:masterClrMapping/>
  </p:clrMapOvr>
  <p:transition spd="slow">
    <p:circl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ChangeArrowheads="1"/>
          </p:cNvSpPr>
          <p:nvPr/>
        </p:nvSpPr>
        <p:spPr bwMode="auto">
          <a:xfrm>
            <a:off x="1992313" y="5146675"/>
            <a:ext cx="2890838" cy="382588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195" name="Rectangle 3"/>
          <p:cNvSpPr>
            <a:spLocks noChangeArrowheads="1"/>
          </p:cNvSpPr>
          <p:nvPr/>
        </p:nvSpPr>
        <p:spPr bwMode="auto">
          <a:xfrm>
            <a:off x="8393114" y="4273550"/>
            <a:ext cx="701675" cy="361950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196" name="Rectangle 4"/>
          <p:cNvSpPr>
            <a:spLocks noChangeArrowheads="1"/>
          </p:cNvSpPr>
          <p:nvPr/>
        </p:nvSpPr>
        <p:spPr bwMode="auto">
          <a:xfrm>
            <a:off x="1949451" y="3529014"/>
            <a:ext cx="1084263" cy="32067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197" name="Rectangle 5"/>
          <p:cNvSpPr>
            <a:spLocks noChangeArrowheads="1"/>
          </p:cNvSpPr>
          <p:nvPr/>
        </p:nvSpPr>
        <p:spPr bwMode="auto">
          <a:xfrm>
            <a:off x="6627813" y="3189289"/>
            <a:ext cx="2084388" cy="341313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198" name="Rectangle 6"/>
          <p:cNvSpPr>
            <a:spLocks noChangeArrowheads="1"/>
          </p:cNvSpPr>
          <p:nvPr/>
        </p:nvSpPr>
        <p:spPr bwMode="auto">
          <a:xfrm>
            <a:off x="6021389" y="2784476"/>
            <a:ext cx="1127125" cy="341313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199" name="Rectangle 7"/>
          <p:cNvSpPr>
            <a:spLocks noChangeArrowheads="1"/>
          </p:cNvSpPr>
          <p:nvPr/>
        </p:nvSpPr>
        <p:spPr bwMode="auto">
          <a:xfrm>
            <a:off x="1981200" y="292101"/>
            <a:ext cx="8229600" cy="13239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8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ranti Solid LET" pitchFamily="2" charset="0"/>
            </a:endParaRPr>
          </a:p>
        </p:txBody>
      </p:sp>
      <p:sp>
        <p:nvSpPr>
          <p:cNvPr id="264200" name="Line 8"/>
          <p:cNvSpPr>
            <a:spLocks noChangeShapeType="1"/>
          </p:cNvSpPr>
          <p:nvPr/>
        </p:nvSpPr>
        <p:spPr bwMode="auto">
          <a:xfrm>
            <a:off x="2003425" y="1719263"/>
            <a:ext cx="83820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</a:ln>
          <a:effectLst/>
        </p:spPr>
        <p:txBody>
          <a:bodyPr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201" name="Rectangle 9"/>
          <p:cNvSpPr>
            <a:spLocks noChangeArrowheads="1"/>
          </p:cNvSpPr>
          <p:nvPr/>
        </p:nvSpPr>
        <p:spPr bwMode="auto">
          <a:xfrm>
            <a:off x="9631363" y="2782888"/>
            <a:ext cx="344488" cy="32543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202" name="Rectangle 10"/>
          <p:cNvSpPr>
            <a:spLocks noChangeArrowheads="1"/>
          </p:cNvSpPr>
          <p:nvPr/>
        </p:nvSpPr>
        <p:spPr bwMode="auto">
          <a:xfrm>
            <a:off x="9631363" y="3230563"/>
            <a:ext cx="344488" cy="32543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203" name="Rectangle 11"/>
          <p:cNvSpPr/>
          <p:nvPr/>
        </p:nvSpPr>
        <p:spPr>
          <a:xfrm>
            <a:off x="9631364" y="3860800"/>
            <a:ext cx="344487" cy="32543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FF3300"/>
                </a:solidFill>
                <a:latin typeface="Tahoma" panose="020B0604030504040204" pitchFamily="34" charset="0"/>
              </a:rPr>
              <a:t>√</a:t>
            </a:r>
          </a:p>
        </p:txBody>
      </p:sp>
      <p:sp>
        <p:nvSpPr>
          <p:cNvPr id="264204" name="Rectangle 12"/>
          <p:cNvSpPr>
            <a:spLocks noChangeArrowheads="1"/>
          </p:cNvSpPr>
          <p:nvPr/>
        </p:nvSpPr>
        <p:spPr bwMode="auto">
          <a:xfrm>
            <a:off x="9632950" y="4327525"/>
            <a:ext cx="344488" cy="32543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205" name="Rectangle 13"/>
          <p:cNvSpPr>
            <a:spLocks noChangeArrowheads="1"/>
          </p:cNvSpPr>
          <p:nvPr/>
        </p:nvSpPr>
        <p:spPr bwMode="auto">
          <a:xfrm>
            <a:off x="9632950" y="4773613"/>
            <a:ext cx="344488" cy="32543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206" name="Rectangle 14"/>
          <p:cNvSpPr/>
          <p:nvPr/>
        </p:nvSpPr>
        <p:spPr>
          <a:xfrm>
            <a:off x="9632950" y="5646739"/>
            <a:ext cx="344488" cy="32543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FF3300"/>
                </a:solidFill>
                <a:latin typeface="Tahoma" panose="020B0604030504040204" pitchFamily="34" charset="0"/>
              </a:rPr>
              <a:t>√</a:t>
            </a:r>
          </a:p>
        </p:txBody>
      </p:sp>
      <p:sp>
        <p:nvSpPr>
          <p:cNvPr id="264207" name="Rectangle 15"/>
          <p:cNvSpPr/>
          <p:nvPr/>
        </p:nvSpPr>
        <p:spPr>
          <a:xfrm>
            <a:off x="10118725" y="2782889"/>
            <a:ext cx="344488" cy="32543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FF3300"/>
                </a:solidFill>
                <a:latin typeface="Sylfaen" panose="010A0502050306030303" pitchFamily="18" charset="0"/>
              </a:rPr>
              <a:t>√</a:t>
            </a:r>
          </a:p>
        </p:txBody>
      </p:sp>
      <p:sp>
        <p:nvSpPr>
          <p:cNvPr id="264208" name="Rectangle 16"/>
          <p:cNvSpPr/>
          <p:nvPr/>
        </p:nvSpPr>
        <p:spPr>
          <a:xfrm>
            <a:off x="10118725" y="3230564"/>
            <a:ext cx="344488" cy="32543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FF3300"/>
                </a:solidFill>
                <a:latin typeface="Tahoma" panose="020B0604030504040204" pitchFamily="34" charset="0"/>
              </a:rPr>
              <a:t>√</a:t>
            </a:r>
          </a:p>
        </p:txBody>
      </p:sp>
      <p:sp>
        <p:nvSpPr>
          <p:cNvPr id="264209" name="Rectangle 17"/>
          <p:cNvSpPr>
            <a:spLocks noChangeArrowheads="1"/>
          </p:cNvSpPr>
          <p:nvPr/>
        </p:nvSpPr>
        <p:spPr bwMode="auto">
          <a:xfrm>
            <a:off x="10098088" y="3860800"/>
            <a:ext cx="344488" cy="32543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210" name="Rectangle 18"/>
          <p:cNvSpPr/>
          <p:nvPr/>
        </p:nvSpPr>
        <p:spPr>
          <a:xfrm>
            <a:off x="10099675" y="4327525"/>
            <a:ext cx="344488" cy="32543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FF3300"/>
                </a:solidFill>
                <a:latin typeface="Tahoma" panose="020B0604030504040204" pitchFamily="34" charset="0"/>
              </a:rPr>
              <a:t>√</a:t>
            </a:r>
          </a:p>
        </p:txBody>
      </p:sp>
      <p:sp>
        <p:nvSpPr>
          <p:cNvPr id="264211" name="Rectangle 19"/>
          <p:cNvSpPr/>
          <p:nvPr/>
        </p:nvSpPr>
        <p:spPr>
          <a:xfrm>
            <a:off x="10099675" y="4773614"/>
            <a:ext cx="344488" cy="32543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FF3300"/>
                </a:solidFill>
                <a:latin typeface="Tahoma" panose="020B0604030504040204" pitchFamily="34" charset="0"/>
              </a:rPr>
              <a:t>√</a:t>
            </a:r>
          </a:p>
        </p:txBody>
      </p:sp>
      <p:sp>
        <p:nvSpPr>
          <p:cNvPr id="264212" name="Rectangle 20"/>
          <p:cNvSpPr>
            <a:spLocks noChangeArrowheads="1"/>
          </p:cNvSpPr>
          <p:nvPr/>
        </p:nvSpPr>
        <p:spPr bwMode="auto">
          <a:xfrm>
            <a:off x="10099675" y="5646738"/>
            <a:ext cx="344488" cy="32543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64213" name="Text Box 21"/>
          <p:cNvSpPr txBox="1">
            <a:spLocks noChangeArrowheads="1"/>
          </p:cNvSpPr>
          <p:nvPr/>
        </p:nvSpPr>
        <p:spPr bwMode="auto">
          <a:xfrm>
            <a:off x="758190" y="292557"/>
            <a:ext cx="10675620" cy="14465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defTabSz="914400" eaLnBrk="0" hangingPunct="0">
              <a:spcBef>
                <a:spcPct val="50000"/>
              </a:spcBef>
              <a:defRPr/>
            </a:pPr>
            <a:r>
              <a:rPr lang="en-US" sz="4400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Read the text on page 21-22 and check your prediction. Correct the false sentences</a:t>
            </a:r>
          </a:p>
        </p:txBody>
      </p:sp>
      <p:sp>
        <p:nvSpPr>
          <p:cNvPr id="13333" name="Rectangle 22"/>
          <p:cNvSpPr/>
          <p:nvPr/>
        </p:nvSpPr>
        <p:spPr>
          <a:xfrm>
            <a:off x="9610725" y="2325689"/>
            <a:ext cx="344488" cy="3254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latin typeface=".VnTimeH" panose="020B7200000000000000" pitchFamily="34" charset="0"/>
              </a:rPr>
              <a:t>T</a:t>
            </a:r>
          </a:p>
        </p:txBody>
      </p:sp>
      <p:sp>
        <p:nvSpPr>
          <p:cNvPr id="13334" name="Rectangle 23"/>
          <p:cNvSpPr/>
          <p:nvPr/>
        </p:nvSpPr>
        <p:spPr>
          <a:xfrm>
            <a:off x="10129839" y="2325689"/>
            <a:ext cx="344487" cy="3254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latin typeface=".VnTimeH" panose="020B7200000000000000" pitchFamily="34" charset="0"/>
              </a:rPr>
              <a:t>F</a:t>
            </a:r>
          </a:p>
        </p:txBody>
      </p:sp>
      <p:sp>
        <p:nvSpPr>
          <p:cNvPr id="264216" name="Rectangle 24"/>
          <p:cNvSpPr>
            <a:spLocks noChangeArrowheads="1"/>
          </p:cNvSpPr>
          <p:nvPr/>
        </p:nvSpPr>
        <p:spPr bwMode="auto">
          <a:xfrm>
            <a:off x="1630363" y="2686050"/>
            <a:ext cx="6256338" cy="4587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a. Alexander G. Bell was born in</a:t>
            </a:r>
            <a:r>
              <a:rPr lang="en-US" sz="2400">
                <a:latin typeface="Tahoma" panose="020B0604030504040204" pitchFamily="34" charset="0"/>
              </a:rPr>
              <a:t> </a:t>
            </a:r>
            <a:r>
              <a:rPr lang="en-US" sz="2400" b="1">
                <a:latin typeface=".VnTime" panose="020B7200000000000000" pitchFamily="34" charset="0"/>
              </a:rPr>
              <a:t>the USA</a:t>
            </a:r>
          </a:p>
        </p:txBody>
      </p:sp>
      <p:sp>
        <p:nvSpPr>
          <p:cNvPr id="264217" name="Rectangle 25"/>
          <p:cNvSpPr>
            <a:spLocks noChangeArrowheads="1"/>
          </p:cNvSpPr>
          <p:nvPr/>
        </p:nvSpPr>
        <p:spPr bwMode="auto">
          <a:xfrm>
            <a:off x="1606550" y="3327401"/>
            <a:ext cx="7075488" cy="771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b. He worked with deaf-mute patients in a hospital in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    Boston</a:t>
            </a:r>
            <a:b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endParaRPr lang="en-US" sz="2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264218" name="Rectangle 26"/>
          <p:cNvSpPr>
            <a:spLocks noChangeArrowheads="1"/>
          </p:cNvSpPr>
          <p:nvPr/>
        </p:nvSpPr>
        <p:spPr bwMode="auto">
          <a:xfrm>
            <a:off x="1627188" y="3871914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c. Thomas Watson was Bell’s assistant.</a:t>
            </a:r>
            <a:endParaRPr lang="en-US" sz="2600" b="1">
              <a:latin typeface=".VnTime" panose="020B7200000000000000" pitchFamily="34" charset="0"/>
            </a:endParaRPr>
          </a:p>
        </p:txBody>
      </p:sp>
      <p:sp>
        <p:nvSpPr>
          <p:cNvPr id="264219" name="Rectangle 27"/>
          <p:cNvSpPr>
            <a:spLocks noChangeArrowheads="1"/>
          </p:cNvSpPr>
          <p:nvPr/>
        </p:nvSpPr>
        <p:spPr bwMode="auto">
          <a:xfrm>
            <a:off x="1606550" y="4329114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d. Bell and Watson introduced the telephone in 1877</a:t>
            </a:r>
            <a:endParaRPr lang="en-US" sz="2600" b="1">
              <a:latin typeface=".VnTime" panose="020B7200000000000000" pitchFamily="34" charset="0"/>
            </a:endParaRPr>
          </a:p>
        </p:txBody>
      </p:sp>
      <p:sp>
        <p:nvSpPr>
          <p:cNvPr id="264220" name="Rectangle 28"/>
          <p:cNvSpPr>
            <a:spLocks noChangeArrowheads="1"/>
          </p:cNvSpPr>
          <p:nvPr/>
        </p:nvSpPr>
        <p:spPr bwMode="auto">
          <a:xfrm>
            <a:off x="1627188" y="4889500"/>
            <a:ext cx="6235700" cy="4206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e. Bell experimented with ways of transmitting speech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    between deaf-mutes over a long distance</a:t>
            </a:r>
            <a:endParaRPr lang="en-US" sz="2600" b="1">
              <a:latin typeface=".VnTime" panose="020B7200000000000000" pitchFamily="34" charset="0"/>
            </a:endParaRPr>
          </a:p>
        </p:txBody>
      </p:sp>
      <p:sp>
        <p:nvSpPr>
          <p:cNvPr id="264221" name="Rectangle 29"/>
          <p:cNvSpPr>
            <a:spLocks noChangeArrowheads="1"/>
          </p:cNvSpPr>
          <p:nvPr/>
        </p:nvSpPr>
        <p:spPr bwMode="auto">
          <a:xfrm>
            <a:off x="1627188" y="5688014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f. Bell demonstrated his invention at a lot of exhibitions.</a:t>
            </a:r>
            <a:endParaRPr lang="en-US" sz="2600" b="1">
              <a:latin typeface=".VnTime" panose="020B7200000000000000" pitchFamily="34" charset="0"/>
            </a:endParaRPr>
          </a:p>
        </p:txBody>
      </p:sp>
      <p:sp>
        <p:nvSpPr>
          <p:cNvPr id="264222" name="Rectangle 30"/>
          <p:cNvSpPr>
            <a:spLocks noChangeArrowheads="1"/>
          </p:cNvSpPr>
          <p:nvPr/>
        </p:nvSpPr>
        <p:spPr bwMode="auto">
          <a:xfrm>
            <a:off x="1627188" y="2692400"/>
            <a:ext cx="6256338" cy="4587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a. Alexander G. Bell was born in</a:t>
            </a:r>
            <a:r>
              <a:rPr lang="en-US" sz="2400">
                <a:latin typeface="Tahoma" panose="020B0604030504040204" pitchFamily="34" charset="0"/>
              </a:rPr>
              <a:t> </a:t>
            </a:r>
            <a:r>
              <a:rPr lang="en-US" sz="2400" b="1">
                <a:solidFill>
                  <a:srgbClr val="FF3300"/>
                </a:solidFill>
                <a:latin typeface=".VnTime" panose="020B7200000000000000" pitchFamily="34" charset="0"/>
              </a:rPr>
              <a:t>Edinburgh.</a:t>
            </a:r>
          </a:p>
        </p:txBody>
      </p:sp>
      <p:sp>
        <p:nvSpPr>
          <p:cNvPr id="264223" name="Rectangle 31"/>
          <p:cNvSpPr>
            <a:spLocks noChangeArrowheads="1"/>
          </p:cNvSpPr>
          <p:nvPr/>
        </p:nvSpPr>
        <p:spPr bwMode="auto">
          <a:xfrm>
            <a:off x="1595438" y="3121026"/>
            <a:ext cx="7075488" cy="771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b. He worked with deaf-mute patients at </a:t>
            </a:r>
            <a:r>
              <a:rPr lang="en-US" sz="24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Boston University.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   </a:t>
            </a:r>
            <a:endParaRPr lang="en-US" sz="2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264224" name="Rectangle 32"/>
          <p:cNvSpPr>
            <a:spLocks noChangeArrowheads="1"/>
          </p:cNvSpPr>
          <p:nvPr/>
        </p:nvSpPr>
        <p:spPr bwMode="auto">
          <a:xfrm>
            <a:off x="1592263" y="4322764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d. Bell and Watson introduced the telephone in </a:t>
            </a:r>
            <a:r>
              <a:rPr lang="en-US" sz="26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1876.</a:t>
            </a:r>
            <a:endParaRPr lang="en-US" sz="26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264225" name="Rectangle 33"/>
          <p:cNvSpPr>
            <a:spLocks noChangeArrowheads="1"/>
          </p:cNvSpPr>
          <p:nvPr/>
        </p:nvSpPr>
        <p:spPr bwMode="auto">
          <a:xfrm>
            <a:off x="1606550" y="5049838"/>
            <a:ext cx="6235700" cy="4206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e. Bell experimented with </a:t>
            </a:r>
            <a:r>
              <a:rPr lang="en-US" sz="26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ways of transmitting speech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    </a:t>
            </a:r>
            <a:r>
              <a:rPr lang="en-US" sz="26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over</a:t>
            </a:r>
            <a:r>
              <a:rPr lang="en-US" sz="2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 </a:t>
            </a:r>
            <a:r>
              <a:rPr lang="en-US" sz="26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a long distance.</a:t>
            </a:r>
            <a:endParaRPr lang="en-US" sz="2600" b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4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6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64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6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4" grpId="0" animBg="1"/>
      <p:bldP spid="264194" grpId="1" animBg="1"/>
      <p:bldP spid="264195" grpId="0" animBg="1"/>
      <p:bldP spid="264195" grpId="1" animBg="1"/>
      <p:bldP spid="264196" grpId="0" animBg="1"/>
      <p:bldP spid="264196" grpId="1" animBg="1"/>
      <p:bldP spid="264197" grpId="0" animBg="1"/>
      <p:bldP spid="264197" grpId="1" animBg="1"/>
      <p:bldP spid="264198" grpId="0" animBg="1"/>
      <p:bldP spid="264198" grpId="1" animBg="1"/>
      <p:bldP spid="264216" grpId="0"/>
      <p:bldP spid="264217" grpId="0"/>
      <p:bldP spid="264219" grpId="0"/>
      <p:bldP spid="264220" grpId="0"/>
      <p:bldP spid="264222" grpId="0"/>
      <p:bldP spid="264223" grpId="0"/>
      <p:bldP spid="264224" grpId="0"/>
      <p:bldP spid="2642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4" name="Rectangle 4"/>
          <p:cNvSpPr>
            <a:spLocks noGrp="1" noChangeArrowheads="1"/>
          </p:cNvSpPr>
          <p:nvPr>
            <p:ph type="title"/>
          </p:nvPr>
        </p:nvSpPr>
        <p:spPr>
          <a:xfrm>
            <a:off x="1268730" y="694055"/>
            <a:ext cx="8804276" cy="934721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fontAlgn="base">
              <a:lnSpc>
                <a:spcPct val="100000"/>
              </a:lnSpc>
              <a:spcAft>
                <a:spcPct val="0"/>
              </a:spcAft>
              <a:defRPr/>
            </a:pPr>
            <a:r>
              <a:rPr lang="en-US" sz="4000" b="1" kern="0" cap="none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 2: Put the events in the correct order :</a:t>
            </a:r>
          </a:p>
        </p:txBody>
      </p:sp>
      <p:sp>
        <p:nvSpPr>
          <p:cNvPr id="271365" name="Rectangle 5"/>
          <p:cNvSpPr>
            <a:spLocks noChangeArrowheads="1"/>
          </p:cNvSpPr>
          <p:nvPr/>
        </p:nvSpPr>
        <p:spPr bwMode="auto">
          <a:xfrm>
            <a:off x="1828801" y="304801"/>
            <a:ext cx="8423275" cy="13239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ranti Solid LET" pitchFamily="2" charset="0"/>
            </a:endParaRPr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1268730" y="1779271"/>
            <a:ext cx="10298430" cy="408844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   </a:t>
            </a:r>
            <a:r>
              <a:rPr lang="en-US" sz="2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 </a:t>
            </a:r>
            <a:r>
              <a:rPr lang="en-US" sz="3200" dirty="0">
                <a:solidFill>
                  <a:schemeClr val="tx2"/>
                </a:solidFill>
                <a:latin typeface="+mj-lt"/>
              </a:rPr>
              <a:t>Alexander Graham Bell …</a:t>
            </a:r>
            <a:br>
              <a:rPr lang="en-US" sz="3200" dirty="0">
                <a:solidFill>
                  <a:schemeClr val="tx2"/>
                </a:solidFill>
                <a:latin typeface="+mj-lt"/>
              </a:rPr>
            </a:br>
            <a:r>
              <a:rPr lang="en-US" sz="3200" dirty="0">
                <a:solidFill>
                  <a:schemeClr val="tx2"/>
                </a:solidFill>
                <a:latin typeface="+mj-lt"/>
              </a:rPr>
              <a:t>a) went to live in the United States</a:t>
            </a:r>
            <a:br>
              <a:rPr lang="en-US" sz="3200" dirty="0">
                <a:solidFill>
                  <a:schemeClr val="tx2"/>
                </a:solidFill>
                <a:latin typeface="+mj-lt"/>
              </a:rPr>
            </a:br>
            <a:r>
              <a:rPr lang="en-US" sz="3200" dirty="0">
                <a:solidFill>
                  <a:schemeClr val="tx2"/>
                </a:solidFill>
                <a:latin typeface="+mj-lt"/>
              </a:rPr>
              <a:t>b) successfully demonstrated his invention.</a:t>
            </a:r>
            <a:br>
              <a:rPr lang="en-US" sz="3200" dirty="0">
                <a:solidFill>
                  <a:schemeClr val="tx2"/>
                </a:solidFill>
                <a:latin typeface="+mj-lt"/>
              </a:rPr>
            </a:br>
            <a:r>
              <a:rPr lang="en-US" sz="3200" dirty="0">
                <a:solidFill>
                  <a:schemeClr val="tx2"/>
                </a:solidFill>
                <a:latin typeface="+mj-lt"/>
              </a:rPr>
              <a:t>c) worked with Thomas Watson.</a:t>
            </a:r>
            <a:br>
              <a:rPr lang="en-US" sz="3200" dirty="0">
                <a:solidFill>
                  <a:schemeClr val="tx2"/>
                </a:solidFill>
                <a:latin typeface="+mj-lt"/>
              </a:rPr>
            </a:br>
            <a:r>
              <a:rPr lang="en-US" sz="3200" dirty="0">
                <a:solidFill>
                  <a:schemeClr val="tx2"/>
                </a:solidFill>
                <a:latin typeface="+mj-lt"/>
              </a:rPr>
              <a:t>d) was born in Scotland.</a:t>
            </a:r>
            <a:br>
              <a:rPr lang="en-US" sz="3200" dirty="0">
                <a:solidFill>
                  <a:schemeClr val="tx2"/>
                </a:solidFill>
                <a:latin typeface="+mj-lt"/>
              </a:rPr>
            </a:br>
            <a:r>
              <a:rPr lang="en-US" sz="3200" dirty="0">
                <a:solidFill>
                  <a:schemeClr val="tx2"/>
                </a:solidFill>
                <a:latin typeface="+mj-lt"/>
              </a:rPr>
              <a:t>e) went to live in Canada</a:t>
            </a:r>
            <a:br>
              <a:rPr lang="en-US" sz="3200" dirty="0">
                <a:solidFill>
                  <a:schemeClr val="tx2"/>
                </a:solidFill>
                <a:latin typeface="+mj-lt"/>
              </a:rPr>
            </a:br>
            <a:r>
              <a:rPr lang="en-US" sz="3200" dirty="0">
                <a:solidFill>
                  <a:schemeClr val="tx2"/>
                </a:solidFill>
                <a:latin typeface="+mj-lt"/>
              </a:rPr>
              <a:t>f) invented the telephone.</a:t>
            </a:r>
            <a:br>
              <a:rPr lang="en-US" sz="3200" dirty="0">
                <a:solidFill>
                  <a:schemeClr val="tx2"/>
                </a:solidFill>
                <a:latin typeface="+mj-lt"/>
              </a:rPr>
            </a:br>
            <a:r>
              <a:rPr lang="en-US" sz="3200" dirty="0">
                <a:solidFill>
                  <a:schemeClr val="tx2"/>
                </a:solidFill>
                <a:latin typeface="+mj-lt"/>
              </a:rPr>
              <a:t>g) worked with people who could neither speak nor hear</a:t>
            </a:r>
            <a:r>
              <a:rPr lang="en-US" sz="3600" dirty="0">
                <a:solidFill>
                  <a:schemeClr val="tx2"/>
                </a:solidFill>
                <a:latin typeface="+mj-lt"/>
              </a:rPr>
              <a:t> 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F780F4D0-1F35-4C6D-AFA4-0E759C822A31}"/>
              </a:ext>
            </a:extLst>
          </p:cNvPr>
          <p:cNvSpPr/>
          <p:nvPr/>
        </p:nvSpPr>
        <p:spPr>
          <a:xfrm>
            <a:off x="297180" y="3823494"/>
            <a:ext cx="971550" cy="40005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1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814D90D7-4E68-4084-8A3B-3D0574604C23}"/>
              </a:ext>
            </a:extLst>
          </p:cNvPr>
          <p:cNvSpPr/>
          <p:nvPr/>
        </p:nvSpPr>
        <p:spPr>
          <a:xfrm>
            <a:off x="297180" y="4374039"/>
            <a:ext cx="971550" cy="40005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2</a:t>
            </a:r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ACF1EAC2-1A95-4D68-B6EE-3A69D426CCA7}"/>
              </a:ext>
            </a:extLst>
          </p:cNvPr>
          <p:cNvSpPr/>
          <p:nvPr/>
        </p:nvSpPr>
        <p:spPr>
          <a:xfrm>
            <a:off x="297180" y="2401333"/>
            <a:ext cx="971550" cy="40005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3</a:t>
            </a:r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4FABD562-533F-4B9F-A3EE-0C7A9A344BD7}"/>
              </a:ext>
            </a:extLst>
          </p:cNvPr>
          <p:cNvSpPr/>
          <p:nvPr/>
        </p:nvSpPr>
        <p:spPr>
          <a:xfrm>
            <a:off x="297180" y="5355353"/>
            <a:ext cx="971550" cy="40005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4</a:t>
            </a:r>
          </a:p>
        </p:txBody>
      </p:sp>
      <p:sp>
        <p:nvSpPr>
          <p:cNvPr id="19" name="Arrow: Pentagon 18">
            <a:extLst>
              <a:ext uri="{FF2B5EF4-FFF2-40B4-BE49-F238E27FC236}">
                <a16:creationId xmlns:a16="http://schemas.microsoft.com/office/drawing/2014/main" id="{0885CF12-C968-4F58-8297-ED30680452AF}"/>
              </a:ext>
            </a:extLst>
          </p:cNvPr>
          <p:cNvSpPr/>
          <p:nvPr/>
        </p:nvSpPr>
        <p:spPr>
          <a:xfrm>
            <a:off x="297180" y="3348197"/>
            <a:ext cx="971550" cy="40005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5</a:t>
            </a:r>
          </a:p>
        </p:txBody>
      </p:sp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2C8D24B2-71C4-443D-867C-6994C0B06899}"/>
              </a:ext>
            </a:extLst>
          </p:cNvPr>
          <p:cNvSpPr/>
          <p:nvPr/>
        </p:nvSpPr>
        <p:spPr>
          <a:xfrm>
            <a:off x="297180" y="2845317"/>
            <a:ext cx="971550" cy="40005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6</a:t>
            </a:r>
          </a:p>
        </p:txBody>
      </p:sp>
      <p:sp>
        <p:nvSpPr>
          <p:cNvPr id="21" name="Arrow: Pentagon 20">
            <a:extLst>
              <a:ext uri="{FF2B5EF4-FFF2-40B4-BE49-F238E27FC236}">
                <a16:creationId xmlns:a16="http://schemas.microsoft.com/office/drawing/2014/main" id="{1263D2AD-5A54-4C26-87CD-F3F29FAAB7B6}"/>
              </a:ext>
            </a:extLst>
          </p:cNvPr>
          <p:cNvSpPr/>
          <p:nvPr/>
        </p:nvSpPr>
        <p:spPr>
          <a:xfrm>
            <a:off x="297180" y="4842989"/>
            <a:ext cx="971550" cy="40005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5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71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6" grpId="0" bldLvl="0" animBg="1"/>
      <p:bldP spid="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1981201" y="381000"/>
            <a:ext cx="8416925" cy="7699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40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ranti Solid LET" pitchFamily="2" charset="0"/>
            </a:endParaRPr>
          </a:p>
        </p:txBody>
      </p:sp>
      <p:sp>
        <p:nvSpPr>
          <p:cNvPr id="274436" name="Rectangle 4"/>
          <p:cNvSpPr/>
          <p:nvPr/>
        </p:nvSpPr>
        <p:spPr>
          <a:xfrm>
            <a:off x="1523999" y="761683"/>
            <a:ext cx="9830937" cy="319616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lstStyle/>
          <a:p>
            <a:pPr algn="l" eaLnBrk="0" hangingPunct="0">
              <a:spcBef>
                <a:spcPct val="0"/>
              </a:spcBef>
              <a:buClrTx/>
              <a:buSzTx/>
              <a:buChar char="•"/>
            </a:pPr>
            <a:r>
              <a:rPr lang="en-US" sz="4400" dirty="0">
                <a:solidFill>
                  <a:srgbClr val="FF0000"/>
                </a:solidFill>
                <a:latin typeface=".VnTime" panose="020B7200000000000000" pitchFamily="34" charset="0"/>
              </a:rPr>
              <a:t>Homework :</a:t>
            </a:r>
          </a:p>
          <a:p>
            <a:pPr algn="l" eaLnBrk="0" hangingPunct="0">
              <a:spcBef>
                <a:spcPct val="0"/>
              </a:spcBef>
              <a:buClrTx/>
              <a:buSzTx/>
            </a:pPr>
            <a:endParaRPr lang="en-US" sz="4400" dirty="0">
              <a:solidFill>
                <a:srgbClr val="FF0000"/>
              </a:solidFill>
              <a:latin typeface=".VnTime" panose="020B7200000000000000" pitchFamily="34" charset="0"/>
            </a:endParaRPr>
          </a:p>
          <a:p>
            <a:pPr algn="l" eaLnBrk="0" hangingPunct="0">
              <a:spcBef>
                <a:spcPct val="0"/>
              </a:spcBef>
              <a:buClrTx/>
              <a:buSzTx/>
              <a:buChar char="-"/>
            </a:pPr>
            <a:r>
              <a:rPr lang="en-US" sz="4400" dirty="0">
                <a:latin typeface=".VnTime" panose="020B7200000000000000" pitchFamily="34" charset="0"/>
              </a:rPr>
              <a:t>Learn new words by heart</a:t>
            </a:r>
            <a:r>
              <a:rPr lang="vi-VN" altLang="en-US" sz="4400" dirty="0">
                <a:latin typeface=".VnTime" panose="020B7200000000000000" pitchFamily="34" charset="0"/>
              </a:rPr>
              <a:t>.</a:t>
            </a:r>
            <a:endParaRPr lang="en-US" sz="4400" dirty="0">
              <a:latin typeface=".VnTime" panose="020B7200000000000000" pitchFamily="34" charset="0"/>
            </a:endParaRPr>
          </a:p>
          <a:p>
            <a:pPr algn="l" eaLnBrk="0" hangingPunct="0">
              <a:spcBef>
                <a:spcPct val="0"/>
              </a:spcBef>
              <a:buClrTx/>
              <a:buSzTx/>
              <a:buChar char="-"/>
            </a:pPr>
            <a:r>
              <a:rPr lang="en-US" sz="4400" dirty="0">
                <a:latin typeface=".VnTime" panose="020B7200000000000000" pitchFamily="34" charset="0"/>
              </a:rPr>
              <a:t>Prepare the next lesson</a:t>
            </a:r>
            <a:r>
              <a:rPr lang="vi-VN" altLang="en-US" sz="4400" dirty="0">
                <a:latin typeface=".VnTime" panose="020B7200000000000000" pitchFamily="34" charset="0"/>
              </a:rPr>
              <a:t>:</a:t>
            </a:r>
            <a:r>
              <a:rPr lang="en-US" sz="4400" dirty="0">
                <a:latin typeface=".VnTime" panose="020B7200000000000000" pitchFamily="34" charset="0"/>
                <a:sym typeface="+mn-ea"/>
              </a:rPr>
              <a:t> Unit</a:t>
            </a:r>
            <a:r>
              <a:rPr lang="vi-VN" altLang="en-US" sz="4400" dirty="0">
                <a:latin typeface=".VnTime" panose="020B7200000000000000" pitchFamily="34" charset="0"/>
                <a:sym typeface="+mn-ea"/>
              </a:rPr>
              <a:t> 2</a:t>
            </a:r>
            <a:r>
              <a:rPr lang="en-US" sz="4400" dirty="0">
                <a:latin typeface=".VnTime" panose="020B7200000000000000" pitchFamily="34" charset="0"/>
                <a:sym typeface="+mn-ea"/>
              </a:rPr>
              <a:t> </a:t>
            </a:r>
            <a:r>
              <a:rPr lang="vi-VN" altLang="en-US" sz="4400" dirty="0">
                <a:latin typeface=".VnTime" panose="020B7200000000000000" pitchFamily="34" charset="0"/>
                <a:sym typeface="+mn-ea"/>
              </a:rPr>
              <a:t>: “Write</a:t>
            </a:r>
            <a:r>
              <a:rPr lang="en-US" sz="4400" dirty="0">
                <a:latin typeface=".VnTime" panose="020B7200000000000000" pitchFamily="34" charset="0"/>
                <a:sym typeface="+mn-ea"/>
              </a:rPr>
              <a:t>” </a:t>
            </a:r>
            <a:r>
              <a:rPr lang="vi-VN" altLang="en-US" sz="4400" dirty="0">
                <a:latin typeface=".VnTime" panose="020B7200000000000000" pitchFamily="34" charset="0"/>
                <a:sym typeface="+mn-ea"/>
              </a:rPr>
              <a:t>.</a:t>
            </a:r>
            <a:endParaRPr lang="en-US" sz="4400" dirty="0"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74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9" name="Oval 3" descr="telephone_bell"/>
          <p:cNvSpPr>
            <a:spLocks noChangeArrowheads="1"/>
          </p:cNvSpPr>
          <p:nvPr/>
        </p:nvSpPr>
        <p:spPr bwMode="auto">
          <a:xfrm>
            <a:off x="1524000" y="1447801"/>
            <a:ext cx="3214688" cy="3351213"/>
          </a:xfrm>
          <a:prstGeom prst="ellipse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/>
            </a:pPr>
            <a:endParaRPr lang="en-US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85700" name="AutoShape 4"/>
          <p:cNvSpPr/>
          <p:nvPr/>
        </p:nvSpPr>
        <p:spPr>
          <a:xfrm>
            <a:off x="4816475" y="887104"/>
            <a:ext cx="5202238" cy="909947"/>
          </a:xfrm>
          <a:prstGeom prst="wedgeRoundRectCallout">
            <a:avLst>
              <a:gd name="adj1" fmla="val -64676"/>
              <a:gd name="adj2" fmla="val 3675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sz="5400" dirty="0">
                <a:latin typeface=".VnTime" panose="020B7200000000000000" pitchFamily="34" charset="0"/>
              </a:rPr>
              <a:t>Who is he ?</a:t>
            </a:r>
            <a:r>
              <a:rPr lang="en-US" sz="3600" dirty="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285701" name="AutoShape 5"/>
          <p:cNvSpPr/>
          <p:nvPr/>
        </p:nvSpPr>
        <p:spPr>
          <a:xfrm>
            <a:off x="5365749" y="3413920"/>
            <a:ext cx="5552459" cy="835818"/>
          </a:xfrm>
          <a:prstGeom prst="wedgeRoundRectCallout">
            <a:avLst>
              <a:gd name="adj1" fmla="val -66042"/>
              <a:gd name="adj2" fmla="val -3649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sz="4800" dirty="0">
                <a:latin typeface=".VnTime" panose="020B7200000000000000" pitchFamily="34" charset="0"/>
              </a:rPr>
              <a:t>What did he invent ?</a:t>
            </a:r>
            <a:r>
              <a:rPr lang="en-US" sz="3200" dirty="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285702" name="AutoShape 6"/>
          <p:cNvSpPr/>
          <p:nvPr/>
        </p:nvSpPr>
        <p:spPr>
          <a:xfrm>
            <a:off x="5140325" y="2149476"/>
            <a:ext cx="5887066" cy="690563"/>
          </a:xfrm>
          <a:prstGeom prst="wedgeRectCallout">
            <a:avLst>
              <a:gd name="adj1" fmla="val -12606"/>
              <a:gd name="adj2" fmla="val -100806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sz="3600" dirty="0">
                <a:solidFill>
                  <a:srgbClr val="FF0000"/>
                </a:solidFill>
                <a:latin typeface=".VnTime" panose="020B7200000000000000" pitchFamily="34" charset="0"/>
              </a:rPr>
              <a:t>He is Alexander Graham Bell</a:t>
            </a:r>
          </a:p>
        </p:txBody>
      </p:sp>
      <p:sp>
        <p:nvSpPr>
          <p:cNvPr id="285703" name="AutoShape 7"/>
          <p:cNvSpPr/>
          <p:nvPr/>
        </p:nvSpPr>
        <p:spPr>
          <a:xfrm>
            <a:off x="5337176" y="4649788"/>
            <a:ext cx="5887066" cy="690562"/>
          </a:xfrm>
          <a:prstGeom prst="wedgeRectCallout">
            <a:avLst>
              <a:gd name="adj1" fmla="val -8532"/>
              <a:gd name="adj2" fmla="val -100806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sz="4000" dirty="0">
                <a:solidFill>
                  <a:srgbClr val="FF0000"/>
                </a:solidFill>
                <a:latin typeface=".VnTime" panose="020B7200000000000000" pitchFamily="34" charset="0"/>
              </a:rPr>
              <a:t>He invented the telephone</a:t>
            </a:r>
          </a:p>
        </p:txBody>
      </p:sp>
      <p:pic>
        <p:nvPicPr>
          <p:cNvPr id="285705" name="Picture 9" descr="image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3080" y="1181101"/>
            <a:ext cx="2951162" cy="32686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85706" name="Rectangle 10"/>
          <p:cNvSpPr>
            <a:spLocks noChangeArrowheads="1"/>
          </p:cNvSpPr>
          <p:nvPr/>
        </p:nvSpPr>
        <p:spPr bwMode="auto">
          <a:xfrm>
            <a:off x="3020218" y="4868638"/>
            <a:ext cx="4240213" cy="623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He was a telephone </a:t>
            </a:r>
            <a:r>
              <a:rPr lang="en-US" sz="4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invento</a:t>
            </a:r>
            <a:r>
              <a:rPr lang="vi-VN" alt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.</a:t>
            </a:r>
            <a:r>
              <a:rPr 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r</a:t>
            </a:r>
          </a:p>
        </p:txBody>
      </p:sp>
      <p:pic>
        <p:nvPicPr>
          <p:cNvPr id="5130" name="UNIT 2 - READ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010400" y="41910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856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856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5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5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83062" fill="hold"/>
                                        <p:tgtEl>
                                          <p:spTgt spid="51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285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1000"/>
                                        <p:tgtEl>
                                          <p:spTgt spid="285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285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49" dur="10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52" dur="1000"/>
                                        <p:tgtEl>
                                          <p:spTgt spid="285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57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85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1000"/>
                                        <p:tgtEl>
                                          <p:spTgt spid="285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30"/>
                </p:tgtEl>
              </p:cMediaNode>
            </p:audio>
          </p:childTnLst>
        </p:cTn>
      </p:par>
    </p:tnLst>
    <p:bldLst>
      <p:bldP spid="285699" grpId="0" animBg="1"/>
      <p:bldP spid="285700" grpId="0" animBg="1"/>
      <p:bldP spid="285700" grpId="1" animBg="1"/>
      <p:bldP spid="285701" grpId="0" animBg="1"/>
      <p:bldP spid="285701" grpId="1" animBg="1"/>
      <p:bldP spid="285702" grpId="0" animBg="1"/>
      <p:bldP spid="285702" grpId="1" animBg="1"/>
      <p:bldP spid="285703" grpId="0" animBg="1"/>
      <p:bldP spid="285703" grpId="1" animBg="1"/>
      <p:bldP spid="2857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1CA20-3C61-4D40-AEF8-6E1147E52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3198" y="96012"/>
            <a:ext cx="2050542" cy="96697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read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E0D4F-9B66-4C4E-8675-7054CCBBE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658" y="1298448"/>
            <a:ext cx="11011662" cy="49309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/>
              <a:t>On March 3, 1847, Alexander Graham Bell was born in Edinburg. He was a Scotsman although he later emigrated, first to Canada and then to the USA in the 1870s.</a:t>
            </a:r>
          </a:p>
          <a:p>
            <a:pPr marL="0" indent="0">
              <a:buNone/>
            </a:pPr>
            <a:r>
              <a:rPr lang="en-US" sz="2800" dirty="0"/>
              <a:t>In America, he worked with deaf-mutes at Boston University. Soon, Bell started experimenting with ways of transmitting speech over a long distance. This led to the invention of the telephone.</a:t>
            </a:r>
          </a:p>
          <a:p>
            <a:pPr marL="0" indent="0">
              <a:buNone/>
            </a:pPr>
            <a:r>
              <a:rPr lang="en-US" sz="2800" dirty="0"/>
              <a:t>Bell and his assistant, Thomas Watson, conducted many experiments and finally came up with a device which they first introduced in 1876. Bell said on the telephone: ‘Mr. Watson, come here. I want you.’ This was the first telephone message.</a:t>
            </a:r>
          </a:p>
          <a:p>
            <a:pPr marL="0" indent="0">
              <a:buNone/>
            </a:pPr>
            <a:r>
              <a:rPr lang="en-US" sz="2800" dirty="0"/>
              <a:t>Travelling all over America, Bell demonstrated his invention to the public at countless exhibitions, and by 1877 the first telephone was in commercial use.</a:t>
            </a:r>
          </a:p>
        </p:txBody>
      </p:sp>
      <p:pic>
        <p:nvPicPr>
          <p:cNvPr id="5" name="Graphic 4" descr="Open book">
            <a:extLst>
              <a:ext uri="{FF2B5EF4-FFF2-40B4-BE49-F238E27FC236}">
                <a16:creationId xmlns:a16="http://schemas.microsoft.com/office/drawing/2014/main" id="{FECBDFE3-5A06-41FD-8B70-B01CC40E6F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32580" y="-19863"/>
            <a:ext cx="1198728" cy="119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303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1CA20-3C61-4D40-AEF8-6E1147E52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8728" y="110871"/>
            <a:ext cx="4588002" cy="103555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E0D4F-9B66-4C4E-8675-7054CCBBE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898" y="1877948"/>
            <a:ext cx="4588002" cy="3848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On March 3, 1847, Alexander Graham Bell was born in Edinburg. He was a Scotsman although he later </a:t>
            </a:r>
            <a:r>
              <a:rPr lang="en-US" sz="3200" dirty="0">
                <a:solidFill>
                  <a:srgbClr val="FF0000"/>
                </a:solidFill>
              </a:rPr>
              <a:t>emigrated</a:t>
            </a:r>
            <a:r>
              <a:rPr lang="en-US" sz="3200" dirty="0"/>
              <a:t>, first to Canada and then to the USA in the 1870s.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D88622-5C69-496F-A59E-ABDC101E8A71}"/>
              </a:ext>
            </a:extLst>
          </p:cNvPr>
          <p:cNvSpPr txBox="1"/>
          <p:nvPr/>
        </p:nvSpPr>
        <p:spPr>
          <a:xfrm>
            <a:off x="5832729" y="2417193"/>
            <a:ext cx="58030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/>
              <a:t>emigrate (v) di cư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Scotsman (n) người Scotland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Although (</a:t>
            </a:r>
            <a:r>
              <a:rPr lang="en-US" sz="2800" dirty="0" err="1"/>
              <a:t>conj</a:t>
            </a:r>
            <a:r>
              <a:rPr lang="en-US" sz="2800" dirty="0"/>
              <a:t>) :</a:t>
            </a:r>
            <a:r>
              <a:rPr lang="en-US" sz="2800" dirty="0" err="1"/>
              <a:t>mặc</a:t>
            </a:r>
            <a:r>
              <a:rPr lang="en-US" sz="2800" dirty="0"/>
              <a:t> </a:t>
            </a:r>
            <a:r>
              <a:rPr lang="en-US" sz="2800" dirty="0" err="1"/>
              <a:t>dù</a:t>
            </a:r>
            <a:endParaRPr lang="en-US" sz="28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0F9203E-24A8-4198-8825-72594B5BA64B}"/>
              </a:ext>
            </a:extLst>
          </p:cNvPr>
          <p:cNvCxnSpPr/>
          <p:nvPr/>
        </p:nvCxnSpPr>
        <p:spPr>
          <a:xfrm>
            <a:off x="5452110" y="1611630"/>
            <a:ext cx="0" cy="42748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2672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1CA20-3C61-4D40-AEF8-6E1147E52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8728" y="110871"/>
            <a:ext cx="4588002" cy="103555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E0D4F-9B66-4C4E-8675-7054CCBBE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898" y="1504759"/>
            <a:ext cx="4588002" cy="47868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In America, he worked with </a:t>
            </a:r>
            <a:r>
              <a:rPr lang="en-US" sz="3200" dirty="0">
                <a:solidFill>
                  <a:srgbClr val="FF0000"/>
                </a:solidFill>
              </a:rPr>
              <a:t>deaf-mutes</a:t>
            </a:r>
            <a:r>
              <a:rPr lang="en-US" sz="3200" dirty="0"/>
              <a:t> at Boston University. Soon, Bell started experimenting with ways of </a:t>
            </a:r>
            <a:r>
              <a:rPr lang="en-US" sz="3200" dirty="0">
                <a:solidFill>
                  <a:srgbClr val="FF0000"/>
                </a:solidFill>
              </a:rPr>
              <a:t>transmitting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speech</a:t>
            </a:r>
            <a:r>
              <a:rPr lang="en-US" sz="3200" dirty="0"/>
              <a:t> over a long </a:t>
            </a:r>
            <a:r>
              <a:rPr lang="en-US" sz="3200" dirty="0">
                <a:solidFill>
                  <a:srgbClr val="FF0000"/>
                </a:solidFill>
              </a:rPr>
              <a:t>distance</a:t>
            </a:r>
            <a:r>
              <a:rPr lang="en-US" sz="3200" dirty="0"/>
              <a:t>. This </a:t>
            </a:r>
            <a:r>
              <a:rPr lang="en-US" sz="3200" dirty="0">
                <a:solidFill>
                  <a:srgbClr val="FF0000"/>
                </a:solidFill>
              </a:rPr>
              <a:t>led to </a:t>
            </a:r>
            <a:r>
              <a:rPr lang="en-US" sz="3200" dirty="0"/>
              <a:t>the invention of the telephone.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D88622-5C69-496F-A59E-ABDC101E8A71}"/>
              </a:ext>
            </a:extLst>
          </p:cNvPr>
          <p:cNvSpPr txBox="1"/>
          <p:nvPr/>
        </p:nvSpPr>
        <p:spPr>
          <a:xfrm>
            <a:off x="5989321" y="1485245"/>
            <a:ext cx="58030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/>
              <a:t>deaf-mute (n) người </a:t>
            </a:r>
            <a:r>
              <a:rPr lang="en-US" sz="2800" dirty="0" err="1"/>
              <a:t>câm</a:t>
            </a:r>
            <a:r>
              <a:rPr lang="en-US" sz="2800" dirty="0"/>
              <a:t> </a:t>
            </a:r>
            <a:r>
              <a:rPr lang="en-US" sz="2800" dirty="0" err="1"/>
              <a:t>điếc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transmit (v) </a:t>
            </a:r>
            <a:r>
              <a:rPr lang="en-US" sz="2800" dirty="0" err="1"/>
              <a:t>truyền</a:t>
            </a:r>
            <a:r>
              <a:rPr lang="en-US" sz="2800" dirty="0"/>
              <a:t>, </a:t>
            </a: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tín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transmitter (n) </a:t>
            </a:r>
            <a:r>
              <a:rPr lang="en-US" sz="2800" dirty="0" err="1"/>
              <a:t>máy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tín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experiment (</a:t>
            </a:r>
            <a:r>
              <a:rPr lang="en-US" sz="2800" dirty="0" err="1"/>
              <a:t>v,n</a:t>
            </a:r>
            <a:r>
              <a:rPr lang="en-US" sz="2800" dirty="0"/>
              <a:t>) </a:t>
            </a:r>
            <a:r>
              <a:rPr lang="en-US" sz="2800" dirty="0" err="1"/>
              <a:t>thí</a:t>
            </a:r>
            <a:r>
              <a:rPr lang="en-US" sz="2800" dirty="0"/>
              <a:t> </a:t>
            </a:r>
            <a:r>
              <a:rPr lang="en-US" sz="2800" dirty="0" err="1"/>
              <a:t>nghiệm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speech (n)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nói</a:t>
            </a:r>
            <a:r>
              <a:rPr lang="en-US" sz="2800" dirty="0"/>
              <a:t>,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nói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speak (v) </a:t>
            </a:r>
            <a:r>
              <a:rPr lang="en-US" sz="2800" dirty="0" err="1"/>
              <a:t>nói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distance (n) </a:t>
            </a:r>
            <a:r>
              <a:rPr lang="en-US" sz="2800" dirty="0" err="1"/>
              <a:t>khoảng</a:t>
            </a:r>
            <a:r>
              <a:rPr lang="en-US" sz="2800" dirty="0"/>
              <a:t> </a:t>
            </a:r>
            <a:r>
              <a:rPr lang="en-US" sz="2800" dirty="0" err="1"/>
              <a:t>cách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lead to (v) </a:t>
            </a:r>
            <a:r>
              <a:rPr lang="en-US" sz="2800" dirty="0" err="1"/>
              <a:t>dẫn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endParaRPr lang="en-US" sz="28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0F9203E-24A8-4198-8825-72594B5BA64B}"/>
              </a:ext>
            </a:extLst>
          </p:cNvPr>
          <p:cNvCxnSpPr/>
          <p:nvPr/>
        </p:nvCxnSpPr>
        <p:spPr>
          <a:xfrm>
            <a:off x="5452110" y="1611630"/>
            <a:ext cx="0" cy="42748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984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1CA20-3C61-4D40-AEF8-6E1147E52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8728" y="110871"/>
            <a:ext cx="4588002" cy="103555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E0D4F-9B66-4C4E-8675-7054CCBBE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898" y="1292417"/>
            <a:ext cx="4588002" cy="5454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Bell and his </a:t>
            </a:r>
            <a:r>
              <a:rPr lang="en-US" sz="3200" dirty="0">
                <a:solidFill>
                  <a:srgbClr val="FF0000"/>
                </a:solidFill>
              </a:rPr>
              <a:t>assistant</a:t>
            </a:r>
            <a:r>
              <a:rPr lang="en-US" sz="3200" dirty="0"/>
              <a:t>, Thomas Watson, </a:t>
            </a:r>
            <a:r>
              <a:rPr lang="en-US" sz="3200" dirty="0">
                <a:solidFill>
                  <a:srgbClr val="FF0000"/>
                </a:solidFill>
              </a:rPr>
              <a:t>conducted</a:t>
            </a:r>
            <a:r>
              <a:rPr lang="en-US" sz="3200" dirty="0"/>
              <a:t> many experiments and finally </a:t>
            </a:r>
            <a:r>
              <a:rPr lang="en-US" sz="3200" dirty="0">
                <a:solidFill>
                  <a:srgbClr val="FF0000"/>
                </a:solidFill>
              </a:rPr>
              <a:t>came up with </a:t>
            </a:r>
            <a:r>
              <a:rPr lang="en-US" sz="3200" dirty="0"/>
              <a:t>a </a:t>
            </a:r>
            <a:r>
              <a:rPr lang="en-US" sz="3200" dirty="0">
                <a:solidFill>
                  <a:srgbClr val="FF0000"/>
                </a:solidFill>
              </a:rPr>
              <a:t>device</a:t>
            </a:r>
            <a:r>
              <a:rPr lang="en-US" sz="3200" dirty="0"/>
              <a:t> which they first </a:t>
            </a:r>
            <a:r>
              <a:rPr lang="en-US" sz="3200" dirty="0">
                <a:solidFill>
                  <a:srgbClr val="FF0000"/>
                </a:solidFill>
              </a:rPr>
              <a:t>introduced</a:t>
            </a:r>
            <a:r>
              <a:rPr lang="en-US" sz="3200" dirty="0"/>
              <a:t> in 1876. Bell said on the telephone: ‘Mr. Watson, come here. I want you.’ This was the first telephone </a:t>
            </a:r>
            <a:r>
              <a:rPr lang="en-US" sz="3200" dirty="0">
                <a:solidFill>
                  <a:srgbClr val="FF0000"/>
                </a:solidFill>
              </a:rPr>
              <a:t>message</a:t>
            </a:r>
            <a:r>
              <a:rPr lang="en-US" sz="3200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D88622-5C69-496F-A59E-ABDC101E8A71}"/>
              </a:ext>
            </a:extLst>
          </p:cNvPr>
          <p:cNvSpPr txBox="1"/>
          <p:nvPr/>
        </p:nvSpPr>
        <p:spPr>
          <a:xfrm>
            <a:off x="5989321" y="1485245"/>
            <a:ext cx="580301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/>
              <a:t>assistant (n) người </a:t>
            </a:r>
            <a:r>
              <a:rPr lang="en-US" sz="2800" dirty="0" err="1"/>
              <a:t>giúp</a:t>
            </a:r>
            <a:r>
              <a:rPr lang="en-US" sz="2800" dirty="0"/>
              <a:t> </a:t>
            </a:r>
            <a:r>
              <a:rPr lang="en-US" sz="2800" dirty="0" err="1"/>
              <a:t>đỡ</a:t>
            </a:r>
            <a:r>
              <a:rPr lang="en-US" sz="2800" dirty="0"/>
              <a:t>, </a:t>
            </a:r>
            <a:r>
              <a:rPr lang="en-US" sz="2800" dirty="0" err="1"/>
              <a:t>phụ</a:t>
            </a:r>
            <a:r>
              <a:rPr lang="en-US" sz="2800" dirty="0"/>
              <a:t> </a:t>
            </a:r>
            <a:r>
              <a:rPr lang="en-US" sz="2800" dirty="0" err="1"/>
              <a:t>tá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conduct (v) </a:t>
            </a:r>
            <a:r>
              <a:rPr lang="en-US" sz="2800" dirty="0" err="1"/>
              <a:t>tiến</a:t>
            </a:r>
            <a:r>
              <a:rPr lang="en-US" sz="2800" dirty="0"/>
              <a:t> </a:t>
            </a:r>
            <a:r>
              <a:rPr lang="en-US" sz="2800" dirty="0" err="1"/>
              <a:t>hành</a:t>
            </a:r>
            <a:r>
              <a:rPr lang="en-US" sz="2800" dirty="0"/>
              <a:t>,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device (n) </a:t>
            </a:r>
            <a:r>
              <a:rPr lang="en-US" sz="2800" dirty="0" err="1"/>
              <a:t>thiết</a:t>
            </a:r>
            <a:r>
              <a:rPr lang="en-US" sz="2800" dirty="0"/>
              <a:t> </a:t>
            </a:r>
            <a:r>
              <a:rPr lang="en-US" sz="2800" dirty="0" err="1"/>
              <a:t>bị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message (n) </a:t>
            </a:r>
            <a:r>
              <a:rPr lang="en-US" sz="2800" dirty="0" err="1"/>
              <a:t>thông</a:t>
            </a:r>
            <a:r>
              <a:rPr lang="en-US" sz="2800" dirty="0"/>
              <a:t> </a:t>
            </a:r>
            <a:r>
              <a:rPr lang="en-US" sz="2800" dirty="0" err="1"/>
              <a:t>điệp</a:t>
            </a:r>
            <a:r>
              <a:rPr lang="en-US" sz="2800" dirty="0"/>
              <a:t>,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nhắn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come up with (</a:t>
            </a:r>
            <a:r>
              <a:rPr lang="en-US" sz="2800" dirty="0" err="1"/>
              <a:t>phr.v</a:t>
            </a:r>
            <a:r>
              <a:rPr lang="en-US" sz="2800" dirty="0"/>
              <a:t>) </a:t>
            </a:r>
            <a:r>
              <a:rPr lang="en-US" sz="2800" dirty="0" err="1"/>
              <a:t>nảy</a:t>
            </a:r>
            <a:r>
              <a:rPr lang="en-US" sz="2800" dirty="0"/>
              <a:t> ra (</a:t>
            </a:r>
            <a:r>
              <a:rPr lang="en-US" sz="2800" dirty="0" err="1"/>
              <a:t>sáng</a:t>
            </a:r>
            <a:r>
              <a:rPr lang="en-US" sz="2800" dirty="0"/>
              <a:t> </a:t>
            </a:r>
            <a:r>
              <a:rPr lang="en-US" sz="2800" dirty="0" err="1"/>
              <a:t>kiến</a:t>
            </a:r>
            <a:r>
              <a:rPr lang="en-US" sz="28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introduce (v) </a:t>
            </a:r>
            <a:r>
              <a:rPr lang="en-US" sz="2800" dirty="0" err="1"/>
              <a:t>giới</a:t>
            </a:r>
            <a:r>
              <a:rPr lang="en-US" sz="2800" dirty="0"/>
              <a:t> </a:t>
            </a:r>
            <a:r>
              <a:rPr lang="en-US" sz="2800" dirty="0" err="1"/>
              <a:t>thiệu</a:t>
            </a:r>
            <a:endParaRPr lang="en-US" sz="28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0F9203E-24A8-4198-8825-72594B5BA64B}"/>
              </a:ext>
            </a:extLst>
          </p:cNvPr>
          <p:cNvCxnSpPr/>
          <p:nvPr/>
        </p:nvCxnSpPr>
        <p:spPr>
          <a:xfrm>
            <a:off x="5452110" y="1611630"/>
            <a:ext cx="0" cy="42748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1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1CA20-3C61-4D40-AEF8-6E1147E52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8728" y="110871"/>
            <a:ext cx="4588002" cy="103555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E0D4F-9B66-4C4E-8675-7054CCBBE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898" y="1292417"/>
            <a:ext cx="4588002" cy="5454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Travelling all over America, Bell </a:t>
            </a:r>
            <a:r>
              <a:rPr lang="en-US" sz="3200" dirty="0">
                <a:solidFill>
                  <a:srgbClr val="FF0000"/>
                </a:solidFill>
              </a:rPr>
              <a:t>demonstrated</a:t>
            </a:r>
            <a:r>
              <a:rPr lang="en-US" sz="3200" dirty="0"/>
              <a:t> his invention to the public at </a:t>
            </a:r>
            <a:r>
              <a:rPr lang="en-US" sz="3200" dirty="0">
                <a:solidFill>
                  <a:srgbClr val="FF0000"/>
                </a:solidFill>
              </a:rPr>
              <a:t>countless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exhibitions</a:t>
            </a:r>
            <a:r>
              <a:rPr lang="en-US" sz="3200" dirty="0"/>
              <a:t>, and by 1877 the first telephone was in </a:t>
            </a:r>
            <a:r>
              <a:rPr lang="en-US" sz="3200" dirty="0">
                <a:solidFill>
                  <a:srgbClr val="FF0000"/>
                </a:solidFill>
              </a:rPr>
              <a:t>commercial</a:t>
            </a:r>
            <a:r>
              <a:rPr lang="en-US" sz="3200" dirty="0"/>
              <a:t> use.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D88622-5C69-496F-A59E-ABDC101E8A71}"/>
              </a:ext>
            </a:extLst>
          </p:cNvPr>
          <p:cNvSpPr txBox="1"/>
          <p:nvPr/>
        </p:nvSpPr>
        <p:spPr>
          <a:xfrm>
            <a:off x="5989321" y="1485245"/>
            <a:ext cx="580301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/>
              <a:t>demonstrate (v) </a:t>
            </a:r>
            <a:r>
              <a:rPr lang="en-US" sz="2800" dirty="0" err="1"/>
              <a:t>biểu</a:t>
            </a:r>
            <a:r>
              <a:rPr lang="en-US" sz="2800" dirty="0"/>
              <a:t> </a:t>
            </a:r>
            <a:r>
              <a:rPr lang="en-US" sz="2800" dirty="0" err="1"/>
              <a:t>diễn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countless (adj) </a:t>
            </a:r>
            <a:r>
              <a:rPr lang="en-US" sz="2800" dirty="0" err="1"/>
              <a:t>vô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exhibition (n) </a:t>
            </a:r>
            <a:r>
              <a:rPr lang="en-US" sz="2800" dirty="0" err="1"/>
              <a:t>cuộc</a:t>
            </a:r>
            <a:r>
              <a:rPr lang="en-US" sz="2800" dirty="0"/>
              <a:t> </a:t>
            </a:r>
            <a:r>
              <a:rPr lang="en-US" sz="2800" dirty="0" err="1"/>
              <a:t>triển</a:t>
            </a:r>
            <a:r>
              <a:rPr lang="en-US" sz="2800" dirty="0"/>
              <a:t> </a:t>
            </a:r>
            <a:r>
              <a:rPr lang="en-US" sz="2800" dirty="0" err="1"/>
              <a:t>lãm</a:t>
            </a:r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commercial (adj) </a:t>
            </a:r>
            <a:r>
              <a:rPr lang="en-US" sz="2800" dirty="0" err="1"/>
              <a:t>buôn</a:t>
            </a:r>
            <a:r>
              <a:rPr lang="en-US" sz="2800" dirty="0"/>
              <a:t> </a:t>
            </a:r>
            <a:r>
              <a:rPr lang="en-US" sz="2800" dirty="0" err="1"/>
              <a:t>bán</a:t>
            </a:r>
            <a:r>
              <a:rPr lang="en-US" sz="2800" dirty="0"/>
              <a:t>, </a:t>
            </a:r>
            <a:r>
              <a:rPr lang="en-US" sz="2800" dirty="0" err="1"/>
              <a:t>thương</a:t>
            </a:r>
            <a:r>
              <a:rPr lang="en-US" sz="2800" dirty="0"/>
              <a:t> </a:t>
            </a:r>
            <a:r>
              <a:rPr lang="en-US" sz="2800" dirty="0" err="1"/>
              <a:t>mại</a:t>
            </a:r>
            <a:endParaRPr lang="en-US" sz="28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0F9203E-24A8-4198-8825-72594B5BA64B}"/>
              </a:ext>
            </a:extLst>
          </p:cNvPr>
          <p:cNvCxnSpPr/>
          <p:nvPr/>
        </p:nvCxnSpPr>
        <p:spPr>
          <a:xfrm>
            <a:off x="5452110" y="1611630"/>
            <a:ext cx="0" cy="42748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46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27D1DCA-EA7F-449C-A209-AA6E7CBDC3E3}"/>
              </a:ext>
            </a:extLst>
          </p:cNvPr>
          <p:cNvSpPr txBox="1">
            <a:spLocks/>
          </p:cNvSpPr>
          <p:nvPr/>
        </p:nvSpPr>
        <p:spPr>
          <a:xfrm>
            <a:off x="3525080" y="220053"/>
            <a:ext cx="4588002" cy="8308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Word 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740B7F-D637-49F4-BED1-AD869CD2B51B}"/>
              </a:ext>
            </a:extLst>
          </p:cNvPr>
          <p:cNvSpPr txBox="1"/>
          <p:nvPr/>
        </p:nvSpPr>
        <p:spPr>
          <a:xfrm>
            <a:off x="2729553" y="1527904"/>
            <a:ext cx="79020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assist (v) </a:t>
            </a:r>
            <a:r>
              <a:rPr lang="en-US" sz="3200" dirty="0" err="1"/>
              <a:t>trợ</a:t>
            </a:r>
            <a:r>
              <a:rPr lang="en-US" sz="3200" dirty="0"/>
              <a:t> </a:t>
            </a:r>
            <a:r>
              <a:rPr lang="en-US" sz="3200" dirty="0" err="1"/>
              <a:t>giúp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assistance (n) </a:t>
            </a:r>
            <a:r>
              <a:rPr lang="en-US" sz="3200" dirty="0" err="1"/>
              <a:t>sự</a:t>
            </a:r>
            <a:r>
              <a:rPr lang="en-US" sz="3200" dirty="0"/>
              <a:t> </a:t>
            </a:r>
            <a:r>
              <a:rPr lang="en-US" sz="3200" dirty="0" err="1"/>
              <a:t>trợ</a:t>
            </a:r>
            <a:r>
              <a:rPr lang="en-US" sz="3200" dirty="0"/>
              <a:t> </a:t>
            </a:r>
            <a:r>
              <a:rPr lang="en-US" sz="3200" dirty="0" err="1"/>
              <a:t>giúp</a:t>
            </a:r>
            <a:r>
              <a:rPr lang="en-US" sz="3200" dirty="0"/>
              <a:t> (</a:t>
            </a:r>
            <a:r>
              <a:rPr lang="en-US" sz="3200" i="1" dirty="0" err="1"/>
              <a:t>unc</a:t>
            </a:r>
            <a:r>
              <a:rPr lang="en-US" sz="32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assistant (n) người </a:t>
            </a:r>
            <a:r>
              <a:rPr lang="en-US" sz="3200" dirty="0" err="1"/>
              <a:t>trợ</a:t>
            </a:r>
            <a:r>
              <a:rPr lang="en-US" sz="3200" dirty="0"/>
              <a:t> </a:t>
            </a:r>
            <a:r>
              <a:rPr lang="en-US" sz="3200" dirty="0" err="1"/>
              <a:t>giúp</a:t>
            </a:r>
            <a:r>
              <a:rPr lang="en-US" sz="3200" dirty="0"/>
              <a:t>, </a:t>
            </a:r>
            <a:r>
              <a:rPr lang="en-US" sz="3200" dirty="0" err="1"/>
              <a:t>phụ</a:t>
            </a:r>
            <a:r>
              <a:rPr lang="en-US" sz="3200" dirty="0"/>
              <a:t> </a:t>
            </a:r>
            <a:r>
              <a:rPr lang="en-US" sz="3200" dirty="0" err="1"/>
              <a:t>tá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assistant (adj) </a:t>
            </a:r>
            <a:r>
              <a:rPr lang="en-US" sz="3200" dirty="0" err="1"/>
              <a:t>giúp</a:t>
            </a:r>
            <a:r>
              <a:rPr lang="en-US" sz="3200" dirty="0"/>
              <a:t> </a:t>
            </a:r>
            <a:r>
              <a:rPr lang="en-US" sz="3200" dirty="0" err="1"/>
              <a:t>đỡ</a:t>
            </a:r>
            <a:r>
              <a:rPr lang="en-US" sz="3200" dirty="0"/>
              <a:t>, </a:t>
            </a:r>
            <a:r>
              <a:rPr lang="en-US" sz="3200" dirty="0" err="1"/>
              <a:t>phụ</a:t>
            </a:r>
            <a:endParaRPr lang="en-US" sz="3200" dirty="0"/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EBDD7127-1157-4A47-91F2-C676120974E9}"/>
              </a:ext>
            </a:extLst>
          </p:cNvPr>
          <p:cNvSpPr/>
          <p:nvPr/>
        </p:nvSpPr>
        <p:spPr>
          <a:xfrm>
            <a:off x="395785" y="2088107"/>
            <a:ext cx="2156346" cy="928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Assist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092246-08B6-4E38-9A28-8C800725E43C}"/>
              </a:ext>
            </a:extLst>
          </p:cNvPr>
          <p:cNvSpPr txBox="1"/>
          <p:nvPr/>
        </p:nvSpPr>
        <p:spPr>
          <a:xfrm>
            <a:off x="395785" y="4067033"/>
            <a:ext cx="121919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/>
              <a:t>Your information will ___________ the police with their search.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You will work with my personal _______________.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Teachers can’t give pupils any _______________ in exams.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E7D6BF-57B0-49FA-9F96-52D8125D8D92}"/>
              </a:ext>
            </a:extLst>
          </p:cNvPr>
          <p:cNvSpPr txBox="1"/>
          <p:nvPr/>
        </p:nvSpPr>
        <p:spPr>
          <a:xfrm>
            <a:off x="4503761" y="3892336"/>
            <a:ext cx="15922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3366FF"/>
                </a:solidFill>
              </a:rPr>
              <a:t>assist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AB099B-CEE4-43E5-B03B-2D141D5AEAD5}"/>
              </a:ext>
            </a:extLst>
          </p:cNvPr>
          <p:cNvSpPr txBox="1"/>
          <p:nvPr/>
        </p:nvSpPr>
        <p:spPr>
          <a:xfrm>
            <a:off x="6491784" y="4328643"/>
            <a:ext cx="218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3366FF"/>
                </a:solidFill>
              </a:rPr>
              <a:t>assistant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CA828F-A781-4490-8D95-6C99858FB02D}"/>
              </a:ext>
            </a:extLst>
          </p:cNvPr>
          <p:cNvSpPr txBox="1"/>
          <p:nvPr/>
        </p:nvSpPr>
        <p:spPr>
          <a:xfrm>
            <a:off x="6207454" y="4782613"/>
            <a:ext cx="2472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3366FF"/>
                </a:solidFill>
              </a:rPr>
              <a:t>assistance</a:t>
            </a:r>
          </a:p>
        </p:txBody>
      </p:sp>
    </p:spTree>
    <p:extLst>
      <p:ext uri="{BB962C8B-B14F-4D97-AF65-F5344CB8AC3E}">
        <p14:creationId xmlns:p14="http://schemas.microsoft.com/office/powerpoint/2010/main" val="14011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27D1DCA-EA7F-449C-A209-AA6E7CBDC3E3}"/>
              </a:ext>
            </a:extLst>
          </p:cNvPr>
          <p:cNvSpPr txBox="1">
            <a:spLocks/>
          </p:cNvSpPr>
          <p:nvPr/>
        </p:nvSpPr>
        <p:spPr>
          <a:xfrm>
            <a:off x="3525080" y="220053"/>
            <a:ext cx="4588002" cy="8308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Word 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740B7F-D637-49F4-BED1-AD869CD2B51B}"/>
              </a:ext>
            </a:extLst>
          </p:cNvPr>
          <p:cNvSpPr txBox="1"/>
          <p:nvPr/>
        </p:nvSpPr>
        <p:spPr>
          <a:xfrm>
            <a:off x="2729553" y="1527904"/>
            <a:ext cx="79020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transmit (v) </a:t>
            </a:r>
            <a:r>
              <a:rPr lang="en-US" sz="3200" dirty="0" err="1"/>
              <a:t>truyền</a:t>
            </a:r>
            <a:r>
              <a:rPr lang="en-US" sz="3200" dirty="0"/>
              <a:t> </a:t>
            </a:r>
            <a:r>
              <a:rPr lang="en-US" sz="3200" dirty="0" err="1"/>
              <a:t>thanh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transmission (n) </a:t>
            </a:r>
            <a:r>
              <a:rPr lang="en-US" sz="3200" dirty="0" err="1"/>
              <a:t>sự</a:t>
            </a:r>
            <a:r>
              <a:rPr lang="en-US" sz="3200" dirty="0"/>
              <a:t> </a:t>
            </a:r>
            <a:r>
              <a:rPr lang="en-US" sz="3200" dirty="0" err="1"/>
              <a:t>truyền</a:t>
            </a:r>
            <a:r>
              <a:rPr lang="en-US" sz="3200" dirty="0"/>
              <a:t> (</a:t>
            </a:r>
            <a:r>
              <a:rPr lang="en-US" sz="3200" dirty="0" err="1"/>
              <a:t>thanh</a:t>
            </a:r>
            <a:r>
              <a:rPr lang="en-US" sz="3200" dirty="0"/>
              <a:t>) </a:t>
            </a:r>
            <a:r>
              <a:rPr lang="en-US" sz="3200" dirty="0" err="1"/>
              <a:t>đi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transmittable (adj)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/>
              <a:t> </a:t>
            </a:r>
            <a:r>
              <a:rPr lang="en-US" sz="3200" dirty="0" err="1"/>
              <a:t>truyền</a:t>
            </a:r>
            <a:r>
              <a:rPr lang="en-US" sz="3200" dirty="0"/>
              <a:t> </a:t>
            </a:r>
            <a:r>
              <a:rPr lang="en-US" sz="3200" dirty="0" err="1"/>
              <a:t>tải</a:t>
            </a:r>
            <a:endParaRPr lang="en-US" sz="3200" dirty="0"/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EBDD7127-1157-4A47-91F2-C676120974E9}"/>
              </a:ext>
            </a:extLst>
          </p:cNvPr>
          <p:cNvSpPr/>
          <p:nvPr/>
        </p:nvSpPr>
        <p:spPr>
          <a:xfrm>
            <a:off x="0" y="2094931"/>
            <a:ext cx="2879678" cy="928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transmit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092246-08B6-4E38-9A28-8C800725E43C}"/>
              </a:ext>
            </a:extLst>
          </p:cNvPr>
          <p:cNvSpPr txBox="1"/>
          <p:nvPr/>
        </p:nvSpPr>
        <p:spPr>
          <a:xfrm>
            <a:off x="395785" y="4067033"/>
            <a:ext cx="121919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/>
              <a:t>We apologize for the interruption to our___________   this afternoon.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Birds carry more than 60 _______________ diseases.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/>
              <a:t>Instructions were_______________  to the students through their headphones.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E7D6BF-57B0-49FA-9F96-52D8125D8D92}"/>
              </a:ext>
            </a:extLst>
          </p:cNvPr>
          <p:cNvSpPr txBox="1"/>
          <p:nvPr/>
        </p:nvSpPr>
        <p:spPr>
          <a:xfrm>
            <a:off x="7233899" y="3998976"/>
            <a:ext cx="2319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</a:rPr>
              <a:t>transmission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AB099B-CEE4-43E5-B03B-2D141D5AEAD5}"/>
              </a:ext>
            </a:extLst>
          </p:cNvPr>
          <p:cNvSpPr txBox="1"/>
          <p:nvPr/>
        </p:nvSpPr>
        <p:spPr>
          <a:xfrm>
            <a:off x="4958102" y="4451754"/>
            <a:ext cx="3348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366FF"/>
                </a:solidFill>
              </a:rPr>
              <a:t>transmittable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CA828F-A781-4490-8D95-6C99858FB02D}"/>
              </a:ext>
            </a:extLst>
          </p:cNvPr>
          <p:cNvSpPr txBox="1"/>
          <p:nvPr/>
        </p:nvSpPr>
        <p:spPr>
          <a:xfrm>
            <a:off x="3914047" y="4898029"/>
            <a:ext cx="2718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366FF"/>
                </a:solidFill>
              </a:rPr>
              <a:t>transmitted</a:t>
            </a:r>
          </a:p>
        </p:txBody>
      </p:sp>
    </p:spTree>
    <p:extLst>
      <p:ext uri="{BB962C8B-B14F-4D97-AF65-F5344CB8AC3E}">
        <p14:creationId xmlns:p14="http://schemas.microsoft.com/office/powerpoint/2010/main" val="416390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53853512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102</TotalTime>
  <Words>1329</Words>
  <Application>Microsoft Office PowerPoint</Application>
  <PresentationFormat>Widescreen</PresentationFormat>
  <Paragraphs>159</Paragraphs>
  <Slides>18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.VnTime</vt:lpstr>
      <vt:lpstr>.VnTimeH</vt:lpstr>
      <vt:lpstr>Rockwell</vt:lpstr>
      <vt:lpstr>Rockwell Condensed</vt:lpstr>
      <vt:lpstr>Sylfaen</vt:lpstr>
      <vt:lpstr>Tahoma</vt:lpstr>
      <vt:lpstr>Times New Roman</vt:lpstr>
      <vt:lpstr>Tiranti Solid LET</vt:lpstr>
      <vt:lpstr>Wingdings</vt:lpstr>
      <vt:lpstr>Wood Type</vt:lpstr>
      <vt:lpstr>unit 2 : making arrangement</vt:lpstr>
      <vt:lpstr>PowerPoint Presentation</vt:lpstr>
      <vt:lpstr>read</vt:lpstr>
      <vt:lpstr>vocabulary</vt:lpstr>
      <vt:lpstr>vocabulary</vt:lpstr>
      <vt:lpstr>vocabulary</vt:lpstr>
      <vt:lpstr>vocabulary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read</vt:lpstr>
      <vt:lpstr>PowerPoint Presentation</vt:lpstr>
      <vt:lpstr>PowerPoint Presentation</vt:lpstr>
      <vt:lpstr>Ex 2: Put the events in the correct order 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: making arrangement</dc:title>
  <dc:creator>Phan  Như Ngọc</dc:creator>
  <cp:lastModifiedBy>Phan  Như Ngọc</cp:lastModifiedBy>
  <cp:revision>5</cp:revision>
  <dcterms:created xsi:type="dcterms:W3CDTF">2021-09-17T17:27:26Z</dcterms:created>
  <dcterms:modified xsi:type="dcterms:W3CDTF">2021-09-18T03:09:38Z</dcterms:modified>
</cp:coreProperties>
</file>