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  <p:sldMasterId id="2147483701" r:id="rId5"/>
    <p:sldMasterId id="2147483731" r:id="rId6"/>
  </p:sldMasterIdLst>
  <p:notesMasterIdLst>
    <p:notesMasterId r:id="rId15"/>
  </p:notesMasterIdLst>
  <p:sldIdLst>
    <p:sldId id="257" r:id="rId7"/>
    <p:sldId id="259" r:id="rId8"/>
    <p:sldId id="261" r:id="rId9"/>
    <p:sldId id="262" r:id="rId10"/>
    <p:sldId id="260" r:id="rId11"/>
    <p:sldId id="266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14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C80D-81B0-4673-84CF-1F518FCCA679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5568-2ED1-4209-92DE-A630513AA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68413" y="612775"/>
            <a:ext cx="4084637" cy="3063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750062" y="7759706"/>
            <a:ext cx="2868866" cy="40989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A6837353-30EB-4A48-80EB-173D804AEFBD}" type="slidenum">
              <a:rPr lang="zh-CN" altLang="en-US" sz="1300" kern="0">
                <a:solidFill>
                  <a:prstClr val="black"/>
                </a:solidFill>
                <a:latin typeface="等线" panose="020F0502020204030204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</a:t>
            </a:fld>
            <a:endParaRPr lang="zh-CN" altLang="en-US" sz="1300" kern="0">
              <a:solidFill>
                <a:prstClr val="black"/>
              </a:solidFill>
              <a:latin typeface="等线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22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FA7DE-18E2-42BF-AA7D-163ADD4E92F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5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326027-D9D4-4393-86D4-CBC7FD5E9BAE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391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9143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272142" y="324684"/>
            <a:ext cx="8599714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01001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DF2E-B17F-49B9-9F27-AE47573B9C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27AF-6786-4B47-A85B-F8A322E7BD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1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78C1-813B-4026-B414-C923EF18E5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2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38D0E-F334-45AF-BE23-B5EBA0AFAC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08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D8DEB-5259-40E3-BE3B-B3A1851F46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0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B0F1E-9051-47F8-A11F-10F354DAEB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58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529B-4051-48F1-8683-B87358009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80F9-E861-4A27-B097-85B011915C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98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0421-46D6-4601-9042-F6A1D9A54B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DEDF-11CE-499F-8A0A-73D2B76B63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58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052-8CE1-4E12-9153-8FB653ADDF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55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6C2B-CD36-4BB0-875F-3F4E1E7BC1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8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Teacher in charge: NGÔ THỊ THANH XUÂN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11A8-CA6D-4EEE-B4D6-65E4589E4C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3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BDF2E-B17F-49B9-9F27-AE47573B9C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43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27AF-6786-4B47-A85B-F8A322E7BD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46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78C1-813B-4026-B414-C923EF18E5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38D0E-F334-45AF-BE23-B5EBA0AFAC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2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D8DEB-5259-40E3-BE3B-B3A1851F46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8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B0F1E-9051-47F8-A11F-10F354DAEB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89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529B-4051-48F1-8683-B87358009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14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B80F9-E861-4A27-B097-85B011915C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31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0421-46D6-4601-9042-F6A1D9A54B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3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DEDF-11CE-499F-8A0A-73D2B76B63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3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052-8CE1-4E12-9153-8FB653ADDF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49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6C2B-CD36-4BB0-875F-3F4E1E7BC1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10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Teacher in charge: NGÔ THỊ THANH XUÂN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11A8-CA6D-4EEE-B4D6-65E4589E4C3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9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07EF9-43EF-4143-BC3D-E5A25099D2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7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3C76D-7D1D-40BD-98C0-0E5DDE5334A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49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182A2-CC66-4864-859F-1B4182B837F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7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14D3E-D4BC-4DFA-9BC1-8E19E1FAC51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2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B9A72-5A2E-4C5A-ADBF-0145516816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97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87574-7528-4811-A699-0C2F06499B8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72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0746A-8179-4016-BB7E-4FF55721E94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0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9867F-6353-43D8-8C61-5C1D2B466C1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47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F5D61-1D45-4A6C-9D91-5EE8F6B30FF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02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F7C5A-6B16-4BF9-AC6D-834B2AB8249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7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CD811-1C4E-4A02-B837-2282CB66ACE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83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D5144-2F36-4EC8-8DA2-1E3716CB9B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7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A820-559D-46E2-ACFE-4B88BBDF07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22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6AA8-3C0E-4AD2-B048-607683B23F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93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84FA-3ADC-472E-A29D-7B3967FCB0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995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96BF-DCAB-44A8-AC5D-03979E3F89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76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F54E-BB95-422C-800A-25A1600E7B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2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92EB-4FC7-4284-9C13-9B73A0837E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8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979DA-C2F6-44C7-9C66-6B7C0F44EA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9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7E3E-59DC-4743-A7A0-63471B710C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66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46B72-0BD1-4C27-94AC-C4DCA74F62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3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9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59DB-CA7B-46AF-914F-4679C9AB16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23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579D-2002-4D97-AD4D-4448493CB7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58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B9F28-38A0-424E-A189-40C2A90C3B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141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4A64-2B5C-4E1C-9992-2B45333712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3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1" y="235"/>
              <a:ext cx="1863" cy="3634"/>
              <a:chOff x="3003" y="769"/>
              <a:chExt cx="1863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8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6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7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5" y="2205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8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2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4" y="111"/>
              <a:ext cx="356" cy="608"/>
              <a:chOff x="1736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0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0"/>
              <a:ext cx="500" cy="500"/>
              <a:chOff x="1727" y="875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7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05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5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FB09-BAC8-48C7-B52E-3FE638F4E8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10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39ECD-DDE4-46FC-8054-55E5D7D193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92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7C71-17FC-4862-AC6D-F8FAB82854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8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A075-80B4-4981-A603-FF6D99644C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22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73FE-E447-48AF-BC0E-81790EB0C3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134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1AF-7650-4AEC-B29C-C16798CAA8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207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F176-5C2C-4826-A04C-DB74AE1C3B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85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E584-51EA-4514-83AB-5541F14CAD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21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355B-B938-4455-B593-10A5D2A477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74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08B4-AB4A-4A9D-A178-6D7CDD4E38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216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1BE01-7A07-4D78-BCAD-8A76043758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31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04356-D546-41AB-8700-200EA5B198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4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9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3132-097F-47C1-8C43-87CFA0BAA9D8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6906-5F7F-47EB-A36D-D5B4B07F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AAE55-5DDC-4113-B52F-79A9046DAE9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8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AAE55-5DDC-4113-B52F-79A9046DAE9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2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32C3E-6E50-427E-9170-B99CE63667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EF8DD8-50AE-45E5-BCA9-17859FB0FA4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8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8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8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3" y="1723"/>
                  <a:ext cx="60" cy="28"/>
                </a:xfrm>
                <a:custGeom>
                  <a:avLst/>
                  <a:gdLst>
                    <a:gd name="T0" fmla="*/ 13 w 87"/>
                    <a:gd name="T1" fmla="*/ 4 h 40"/>
                    <a:gd name="T2" fmla="*/ 12 w 87"/>
                    <a:gd name="T3" fmla="*/ 3 h 40"/>
                    <a:gd name="T4" fmla="*/ 10 w 87"/>
                    <a:gd name="T5" fmla="*/ 2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2 h 40"/>
                    <a:gd name="T22" fmla="*/ 3 w 87"/>
                    <a:gd name="T23" fmla="*/ 3 h 40"/>
                    <a:gd name="T24" fmla="*/ 6 w 87"/>
                    <a:gd name="T25" fmla="*/ 3 h 40"/>
                    <a:gd name="T26" fmla="*/ 7 w 87"/>
                    <a:gd name="T27" fmla="*/ 4 h 40"/>
                    <a:gd name="T28" fmla="*/ 8 w 87"/>
                    <a:gd name="T29" fmla="*/ 4 h 40"/>
                    <a:gd name="T30" fmla="*/ 10 w 87"/>
                    <a:gd name="T31" fmla="*/ 6 h 40"/>
                    <a:gd name="T32" fmla="*/ 12 w 87"/>
                    <a:gd name="T33" fmla="*/ 7 h 40"/>
                    <a:gd name="T34" fmla="*/ 13 w 87"/>
                    <a:gd name="T35" fmla="*/ 4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8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894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94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94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94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A2F9D1-5637-410C-98A6-62E1E2B75DBF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5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7.wma"/><Relationship Id="rId7" Type="http://schemas.openxmlformats.org/officeDocument/2006/relationships/image" Target="../media/image8.emf"/><Relationship Id="rId2" Type="http://schemas.microsoft.com/office/2007/relationships/media" Target="../media/media7.wm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media8.wma"/><Relationship Id="rId7" Type="http://schemas.openxmlformats.org/officeDocument/2006/relationships/image" Target="../media/image10.wmf"/><Relationship Id="rId2" Type="http://schemas.microsoft.com/office/2007/relationships/media" Target="../media/media8.wma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2"/>
          <p:cNvSpPr/>
          <p:nvPr/>
        </p:nvSpPr>
        <p:spPr>
          <a:xfrm>
            <a:off x="1758" y="-9382"/>
            <a:ext cx="9142243" cy="6853905"/>
          </a:xfrm>
          <a:prstGeom prst="roundRect">
            <a:avLst>
              <a:gd name="adj" fmla="val 1167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B4FCFBD3-3AC5-4FD9-A351-FA7A0B443EFA}"/>
              </a:ext>
            </a:extLst>
          </p:cNvPr>
          <p:cNvSpPr/>
          <p:nvPr/>
        </p:nvSpPr>
        <p:spPr>
          <a:xfrm>
            <a:off x="185738" y="245396"/>
            <a:ext cx="8763000" cy="6375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50" name="25">
            <a:extLst>
              <a:ext uri="{FF2B5EF4-FFF2-40B4-BE49-F238E27FC236}">
                <a16:creationId xmlns="" xmlns:a16="http://schemas.microsoft.com/office/drawing/2014/main" id="{35305C0B-6609-4192-8B76-1FBB51B21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06" y="374676"/>
            <a:ext cx="1077176" cy="1436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550" y="1600200"/>
            <a:ext cx="7854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68BD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UNIT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7: THE WORLD OF WORK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mazone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SECTION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A: A STUDENT’S WORK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mazone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A1,2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mazone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mazone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762901"/>
      </p:ext>
    </p:extLst>
  </p:cSld>
  <p:clrMapOvr>
    <a:masterClrMapping/>
  </p:clrMapOvr>
  <p:transition spd="slow" advTm="1863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PHẦN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TRANG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72</a:t>
            </a:r>
          </a:p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last(v), almost(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adv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),during(prep), work hard(v)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70372"/>
      </p:ext>
    </p:extLst>
  </p:cSld>
  <p:clrMapOvr>
    <a:masterClrMapping/>
  </p:clrMapOvr>
  <p:transition spd="slow" advTm="3567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2971800" y="344488"/>
            <a:ext cx="3429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smtClean="0">
                <a:solidFill>
                  <a:srgbClr val="FF0066"/>
                </a:solidFill>
              </a:rPr>
              <a:t>Vocabulary</a:t>
            </a:r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-417513" y="914400"/>
            <a:ext cx="681831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last            (v): </a:t>
            </a:r>
            <a:r>
              <a:rPr lang="en-US" alt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endParaRPr lang="en-US" altLang="en-US" sz="44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360363" y="1676400"/>
            <a:ext cx="223996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almost</a:t>
            </a:r>
          </a:p>
        </p:txBody>
      </p:sp>
      <p:sp>
        <p:nvSpPr>
          <p:cNvPr id="11269" name="Text Box 27"/>
          <p:cNvSpPr txBox="1">
            <a:spLocks noChangeArrowheads="1"/>
          </p:cNvSpPr>
          <p:nvPr/>
        </p:nvSpPr>
        <p:spPr bwMode="auto">
          <a:xfrm>
            <a:off x="4648200" y="1284288"/>
            <a:ext cx="4495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b="1" smtClean="0">
              <a:solidFill>
                <a:srgbClr val="000000"/>
              </a:solidFill>
            </a:endParaRP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2971800" y="1676400"/>
            <a:ext cx="4648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0000FF"/>
                </a:solidFill>
              </a:rPr>
              <a:t>(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adv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):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gần</a:t>
            </a:r>
            <a:r>
              <a:rPr lang="en-US" altLang="en-US" sz="4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</a:rPr>
              <a:t>như</a:t>
            </a:r>
            <a:endParaRPr lang="en-US" altLang="en-US" sz="4400" b="1" dirty="0" smtClean="0">
              <a:solidFill>
                <a:srgbClr val="0000FF"/>
              </a:solidFill>
            </a:endParaRP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458788" y="2506663"/>
            <a:ext cx="2144712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during</a:t>
            </a: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2743200" y="2506663"/>
            <a:ext cx="5334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400" b="1" i="1" smtClean="0">
                <a:solidFill>
                  <a:srgbClr val="0000FF"/>
                </a:solidFill>
              </a:rPr>
              <a:t>(prep): trong suốt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685800" y="3184525"/>
            <a:ext cx="73914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- work hard     (verb phrase): làm việc nặng nhọc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28600" y="4630738"/>
            <a:ext cx="9525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It takes + someone + time + to do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….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5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92"/>
    </mc:Choice>
    <mc:Fallback>
      <p:transition spd="slow" advTm="62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3441" grpId="0"/>
      <p:bldP spid="103442" grpId="0"/>
      <p:bldP spid="103450" grpId="0"/>
      <p:bldP spid="103457" grpId="0"/>
      <p:bldP spid="103460" grpId="0"/>
      <p:bldP spid="103462" grpId="0"/>
      <p:bldP spid="10346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9"/>
          <p:cNvSpPr txBox="1">
            <a:spLocks noChangeArrowheads="1"/>
          </p:cNvSpPr>
          <p:nvPr/>
        </p:nvSpPr>
        <p:spPr bwMode="auto">
          <a:xfrm>
            <a:off x="533400" y="533400"/>
            <a:ext cx="93726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a. What time do Hoa’s classes start ?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b. What time do they finish ?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c. For how many hours a day does Hoa 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do her  homework ?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d. What will Hoa do during her vacation ?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e. When does your school year start ?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f. When does  your school year finish ? </a:t>
            </a:r>
          </a:p>
          <a:p>
            <a:pPr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4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23"/>
    </mc:Choice>
    <mc:Fallback>
      <p:transition spd="slow" advTm="65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PHẦN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5931"/>
      </p:ext>
    </p:extLst>
  </p:cSld>
  <p:clrMapOvr>
    <a:masterClrMapping/>
  </p:clrMapOvr>
  <p:transition spd="slow" advTm="1980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8001" r="36000" b="17999"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7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40"/>
    </mc:Choice>
    <mc:Fallback>
      <p:transition spd="slow" advTm="29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5076" y="14811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86411" y="390412"/>
            <a:ext cx="261161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u="sng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en-US" sz="2700" b="1" u="sng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</a:t>
            </a:r>
            <a:r>
              <a:rPr lang="en-US" altLang="en-US" sz="2700" b="1" u="sng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Vocabulary:</a:t>
            </a:r>
            <a:endParaRPr lang="vi-VN" altLang="en-US" sz="2700" b="1" u="sng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083" y="1302948"/>
            <a:ext cx="410881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Arial" panose="020B0604020202020204" pitchFamily="34" charset="0"/>
              </a:rPr>
              <a:t>- Independence Day (n):</a:t>
            </a:r>
            <a:endParaRPr lang="vi-VN" altLang="en-US" sz="27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10193" y="1297211"/>
            <a:ext cx="317581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Ng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ày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Qu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ốc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kh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ánh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78945" y="1718529"/>
            <a:ext cx="26725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Arial" panose="020B0604020202020204" pitchFamily="34" charset="0"/>
              </a:rPr>
              <a:t>- 4</a:t>
            </a:r>
            <a:r>
              <a:rPr lang="en-US" altLang="en-US" sz="2700" b="1" baseline="30000" dirty="0">
                <a:solidFill>
                  <a:srgbClr val="0000FF"/>
                </a:solidFill>
                <a:cs typeface="Arial" panose="020B0604020202020204" pitchFamily="34" charset="0"/>
              </a:rPr>
              <a:t>th</a:t>
            </a:r>
            <a:r>
              <a:rPr lang="en-US" altLang="en-US" sz="2700" b="1" dirty="0">
                <a:solidFill>
                  <a:srgbClr val="0000FF"/>
                </a:solidFill>
                <a:cs typeface="Arial" panose="020B0604020202020204" pitchFamily="34" charset="0"/>
              </a:rPr>
              <a:t> of July (n):</a:t>
            </a:r>
            <a:endParaRPr lang="vi-VN" altLang="en-US" sz="27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93899" y="2124269"/>
            <a:ext cx="357501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Arial" panose="020B0604020202020204" pitchFamily="34" charset="0"/>
              </a:rPr>
              <a:t>- New year's Day (n):</a:t>
            </a:r>
            <a:endParaRPr lang="vi-VN" altLang="en-US" sz="27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58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2312" y="3708277"/>
            <a:ext cx="215485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Arial" panose="020B0604020202020204" pitchFamily="34" charset="0"/>
              </a:rPr>
              <a:t>- Easter (n):</a:t>
            </a:r>
            <a:endParaRPr lang="vi-VN" altLang="en-US" sz="27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53052" y="2533895"/>
            <a:ext cx="330743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  <a:cs typeface="Arial" panose="020B0604020202020204" pitchFamily="34" charset="0"/>
              </a:rPr>
              <a:t>- Thanksgiving (n):</a:t>
            </a:r>
            <a:endParaRPr lang="vi-VN" altLang="en-US" sz="27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0250" name="Picture 16" descr="h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39" y="5961229"/>
            <a:ext cx="615672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14503" y="4162758"/>
            <a:ext cx="295089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- Tet holiday (n):</a:t>
            </a:r>
          </a:p>
        </p:txBody>
      </p:sp>
      <p:pic>
        <p:nvPicPr>
          <p:cNvPr id="24605" name="Picture 29" descr="TAY VI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75" y="251794"/>
            <a:ext cx="857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18942" y="3307176"/>
            <a:ext cx="292942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- Christmas (n):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792217" y="1717860"/>
            <a:ext cx="479169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8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Ng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ày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Qu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ốc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kh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ánh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n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ước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M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ỹ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660250" y="2155405"/>
            <a:ext cx="365677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88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Tết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dương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lịch</a:t>
            </a:r>
            <a:endParaRPr lang="vi-VN" altLang="en-US" sz="27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290588" y="3736870"/>
            <a:ext cx="24589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ễ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Ph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ục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sinh</a:t>
            </a:r>
            <a:endParaRPr lang="vi-VN" altLang="en-US" sz="27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320253" y="2545409"/>
            <a:ext cx="193306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L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ễ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  <a:cs typeface="Arial" panose="020B0604020202020204" pitchFamily="34" charset="0"/>
              </a:rPr>
              <a:t>Tạ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ơ</a:t>
            </a:r>
            <a:r>
              <a:rPr lang="en-US" altLang="en-US" sz="2700" b="1" dirty="0">
                <a:solidFill>
                  <a:srgbClr val="002060"/>
                </a:solidFill>
                <a:cs typeface="Arial" panose="020B0604020202020204" pitchFamily="34" charset="0"/>
              </a:rPr>
              <a:t>n</a:t>
            </a:r>
            <a:endParaRPr lang="vi-VN" altLang="en-US" sz="27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2995724" y="4170638"/>
            <a:ext cx="289442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 err="1">
                <a:solidFill>
                  <a:srgbClr val="002060"/>
                </a:solidFill>
              </a:rPr>
              <a:t>Tết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Nguyên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đán</a:t>
            </a:r>
            <a:endParaRPr lang="en-US" altLang="en-US" sz="2700" b="1" dirty="0">
              <a:solidFill>
                <a:srgbClr val="002060"/>
              </a:solidFill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2982029" y="3324184"/>
            <a:ext cx="253129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 err="1">
                <a:solidFill>
                  <a:srgbClr val="002060"/>
                </a:solidFill>
              </a:rPr>
              <a:t>Lễ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Giáng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sinh</a:t>
            </a:r>
            <a:endParaRPr lang="en-US" altLang="en-US" sz="2700" b="1" dirty="0">
              <a:solidFill>
                <a:srgbClr val="002060"/>
              </a:solidFill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355751" y="4579233"/>
            <a:ext cx="33879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- </a:t>
            </a:r>
            <a:r>
              <a:rPr lang="en-US" altLang="en-US" sz="2700" b="1" dirty="0">
                <a:solidFill>
                  <a:srgbClr val="0000CC"/>
                </a:solidFill>
              </a:rPr>
              <a:t>public holiday (n)</a:t>
            </a:r>
            <a:r>
              <a:rPr lang="en-US" altLang="en-US" sz="27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57473" y="2926358"/>
            <a:ext cx="303665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- </a:t>
            </a:r>
            <a:r>
              <a:rPr lang="en-US" altLang="en-US" sz="2700" b="1" dirty="0">
                <a:solidFill>
                  <a:srgbClr val="0000CC"/>
                </a:solidFill>
              </a:rPr>
              <a:t>turkey (n)</a:t>
            </a:r>
            <a:r>
              <a:rPr lang="en-US" altLang="en-US" sz="27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320335" y="4965441"/>
            <a:ext cx="299991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0000FF"/>
                </a:solidFill>
              </a:rPr>
              <a:t>- </a:t>
            </a:r>
            <a:r>
              <a:rPr lang="en-US" altLang="en-US" sz="2700" b="1" dirty="0">
                <a:solidFill>
                  <a:srgbClr val="0000CC"/>
                </a:solidFill>
              </a:rPr>
              <a:t>fireworks (n): 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3553164" y="4564984"/>
            <a:ext cx="254740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002060"/>
                </a:solidFill>
              </a:rPr>
              <a:t>ngày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lễ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chung</a:t>
            </a:r>
            <a:endParaRPr lang="en-US" altLang="en-US" sz="2700" b="1" dirty="0">
              <a:solidFill>
                <a:srgbClr val="002060"/>
              </a:solidFill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498203" y="2935450"/>
            <a:ext cx="194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002060"/>
                </a:solidFill>
              </a:rPr>
              <a:t>gà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tây</a:t>
            </a:r>
            <a:endParaRPr lang="en-US" altLang="en-US" sz="2700" b="1" dirty="0">
              <a:solidFill>
                <a:srgbClr val="002060"/>
              </a:solidFill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739019" y="4950067"/>
            <a:ext cx="181116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002060"/>
                </a:solidFill>
              </a:rPr>
              <a:t>pháo</a:t>
            </a:r>
            <a:r>
              <a:rPr lang="en-US" altLang="en-US" sz="2700" b="1" dirty="0">
                <a:solidFill>
                  <a:srgbClr val="002060"/>
                </a:solidFill>
              </a:rPr>
              <a:t> </a:t>
            </a:r>
            <a:r>
              <a:rPr lang="en-US" altLang="en-US" sz="2700" b="1" dirty="0" err="1">
                <a:solidFill>
                  <a:srgbClr val="002060"/>
                </a:solidFill>
              </a:rPr>
              <a:t>hoa</a:t>
            </a:r>
            <a:endParaRPr lang="en-US" altLang="en-US" sz="27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088" y="3211682"/>
            <a:ext cx="3040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</a:t>
            </a:r>
            <a:r>
              <a:rPr lang="en-US" sz="27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78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1326">
        <p:blinds dir="vert"/>
      </p:transition>
    </mc:Choice>
    <mc:Fallback>
      <p:transition spd="slow" advClick="0" advTm="5132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  <p:bldP spid="24601" grpId="0"/>
      <p:bldP spid="24612" grpId="0"/>
      <p:bldP spid="24586" grpId="0"/>
      <p:bldP spid="24587" grpId="0"/>
      <p:bldP spid="24588" grpId="0"/>
      <p:bldP spid="24589" grpId="0"/>
      <p:bldP spid="24602" grpId="0"/>
      <p:bldP spid="24615" grpId="0"/>
      <p:bldP spid="36" grpId="0"/>
      <p:bldP spid="37" grpId="0"/>
      <p:bldP spid="38" grpId="0"/>
      <p:bldP spid="42" grpId="0"/>
      <p:bldP spid="42" grpId="1"/>
      <p:bldP spid="44" grpId="0"/>
      <p:bldP spid="44" grpId="1"/>
      <p:bldP spid="45" grpId="0"/>
      <p:bldP spid="45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95288" y="968348"/>
            <a:ext cx="389722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FF0066"/>
                </a:solidFill>
                <a:cs typeface="Arial" panose="020B0604020202020204" pitchFamily="34" charset="0"/>
              </a:rPr>
              <a:t>Answer the questions: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0879" y="1604834"/>
            <a:ext cx="765761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 Which American vacation is the longest ?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10879" y="2606530"/>
            <a:ext cx="72859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b. What does Tim do during his vacation?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01714" y="3798657"/>
            <a:ext cx="80357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c. Do Vietnamese students have more or fewer vacations than American ones ?</a:t>
            </a:r>
          </a:p>
        </p:txBody>
      </p:sp>
      <p:pic>
        <p:nvPicPr>
          <p:cNvPr id="15370" name="Picture 18" descr="TRAO ĐỔ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89" y="857250"/>
            <a:ext cx="1028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3" descr="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27" y="938746"/>
            <a:ext cx="1409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47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483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47993">
        <p15:prstTrans prst="wind"/>
      </p:transition>
    </mc:Choice>
    <mc:Fallback>
      <p:transition spd="slow" advClick="0" advTm="47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0" grpId="0"/>
      <p:bldP spid="12291" grpId="0"/>
      <p:bldP spid="12293" grpId="0"/>
      <p:bldP spid="122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3|2.4|2|3.5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|1.3|8.5|1.9|2|2|1.7|3.4|1.6|2.3|2.3|2.4|2.2|2.6|1.6|2.3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lloons">
  <a:themeElements>
    <a:clrScheme name="Balloons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367</Words>
  <Application>Microsoft Office PowerPoint</Application>
  <PresentationFormat>On-screen Show (4:3)</PresentationFormat>
  <Paragraphs>57</Paragraphs>
  <Slides>8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SimSun</vt:lpstr>
      <vt:lpstr>Amazone</vt:lpstr>
      <vt:lpstr>Arial</vt:lpstr>
      <vt:lpstr>Calibri</vt:lpstr>
      <vt:lpstr>Calibri Light</vt:lpstr>
      <vt:lpstr>Comic Sans MS</vt:lpstr>
      <vt:lpstr>Times New Roman</vt:lpstr>
      <vt:lpstr>Verdana</vt:lpstr>
      <vt:lpstr>Wingdings</vt:lpstr>
      <vt:lpstr>等线</vt:lpstr>
      <vt:lpstr>Office Theme</vt:lpstr>
      <vt:lpstr>Default Design</vt:lpstr>
      <vt:lpstr>1_Default Design</vt:lpstr>
      <vt:lpstr>1_Office Theme</vt:lpstr>
      <vt:lpstr>2_Default Design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THUAN TRAN</cp:lastModifiedBy>
  <cp:revision>20</cp:revision>
  <dcterms:created xsi:type="dcterms:W3CDTF">2021-10-19T03:01:57Z</dcterms:created>
  <dcterms:modified xsi:type="dcterms:W3CDTF">2021-11-29T12:09:47Z</dcterms:modified>
</cp:coreProperties>
</file>