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87" r:id="rId14"/>
    <p:sldId id="288" r:id="rId15"/>
    <p:sldId id="261" r:id="rId16"/>
    <p:sldId id="262" r:id="rId17"/>
    <p:sldId id="266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9147-AAF8-4FA5-A381-A3FDD6B2E9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3A14-FF57-482E-9E4D-A36244C5CDD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243" y="239150"/>
            <a:ext cx="11929848" cy="6618850"/>
            <a:chOff x="102243" y="239150"/>
            <a:chExt cx="11929848" cy="6618850"/>
          </a:xfrm>
        </p:grpSpPr>
        <p:pic>
          <p:nvPicPr>
            <p:cNvPr id="3" name="Picture 4" descr="Facts about Skateboarding for Kids | DK Find Ou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436" y="3429000"/>
              <a:ext cx="4659655" cy="310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remium Vector | Males enjoying free time activities collec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" t="4445" r="46828" b="52077"/>
            <a:stretch>
              <a:fillRect/>
            </a:stretch>
          </p:blipFill>
          <p:spPr bwMode="auto">
            <a:xfrm>
              <a:off x="4115662" y="3561511"/>
              <a:ext cx="3256774" cy="310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Shoreline Gallery | Things to Do | Lunenburg Reg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3" y="2857499"/>
              <a:ext cx="4762500" cy="400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Free Vector | Collection of people enjoying their free tim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76" r="44098" b="7723"/>
            <a:stretch>
              <a:fillRect/>
            </a:stretch>
          </p:blipFill>
          <p:spPr bwMode="auto">
            <a:xfrm>
              <a:off x="102243" y="239150"/>
              <a:ext cx="3865299" cy="285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12782" y="347995"/>
              <a:ext cx="7846827" cy="1200329"/>
            </a:xfrm>
            <a:prstGeom prst="rect">
              <a:avLst/>
            </a:prstGeom>
            <a:noFill/>
            <a:ln>
              <a:noFill/>
            </a:ln>
            <a:effectLst>
              <a:glow rad="19050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STARTER UNIT</a:t>
              </a:r>
              <a:endParaRPr lang="en-US" sz="7200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07196" y="1467507"/>
              <a:ext cx="7115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Lesson 1</a:t>
              </a:r>
              <a:endParaRPr lang="en-US" sz="4800" b="1" dirty="0">
                <a:solidFill>
                  <a:srgbClr val="0070C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US" sz="4800" dirty="0">
                  <a:latin typeface="Arial Rounded MT Bold" panose="020F0704030504030204" pitchFamily="34" charset="0"/>
                </a:rPr>
                <a:t>Vocabulary – Free time</a:t>
              </a:r>
              <a:endParaRPr lang="en-US" sz="4800" dirty="0">
                <a:latin typeface="Arial Rounded MT Bold" panose="020F07040305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Favorite Things Song | What's Your Favourite...? Kids Song - YouTub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070" y="1570990"/>
            <a:ext cx="1037780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My mother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is good at </a:t>
            </a:r>
            <a:r>
              <a:rPr lang="en-US" sz="4800" i="1" dirty="0">
                <a:solidFill>
                  <a:srgbClr val="F41CE6"/>
                </a:solidFill>
              </a:rPr>
              <a:t>cooking.</a:t>
            </a:r>
            <a:endParaRPr lang="en-US" sz="4800" i="1" dirty="0">
              <a:solidFill>
                <a:srgbClr val="F41CE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5746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Be good at:  </a:t>
            </a:r>
            <a:endParaRPr lang="en-US" altLang="en-US" sz="4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2" y="3427544"/>
            <a:ext cx="11531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I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am interested in </a:t>
            </a:r>
            <a:r>
              <a:rPr lang="en-US" sz="4800" i="1" dirty="0">
                <a:solidFill>
                  <a:srgbClr val="F41CE6"/>
                </a:solidFill>
              </a:rPr>
              <a:t>playing 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video games.</a:t>
            </a:r>
            <a:endParaRPr lang="en-US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79" y="2499127"/>
            <a:ext cx="10369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Be interested in: 		</a:t>
            </a:r>
            <a:r>
              <a:rPr lang="en-US" altLang="en-US" sz="4800" dirty="0">
                <a:solidFill>
                  <a:srgbClr val="7030A0"/>
                </a:solidFill>
              </a:rPr>
              <a:t>/ˈ</a:t>
            </a:r>
            <a:r>
              <a:rPr lang="en-US" altLang="en-US" sz="4800" dirty="0" err="1">
                <a:solidFill>
                  <a:srgbClr val="7030A0"/>
                </a:solidFill>
              </a:rPr>
              <a:t>ɪn.trɪ.stɪd</a:t>
            </a:r>
            <a:r>
              <a:rPr lang="en-US" altLang="en-US" sz="4800" dirty="0">
                <a:solidFill>
                  <a:srgbClr val="7030A0"/>
                </a:solidFill>
              </a:rPr>
              <a:t>/           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78" y="4634457"/>
            <a:ext cx="9765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favorite (n)        </a:t>
            </a:r>
            <a:r>
              <a:rPr lang="en-US" altLang="en-US" sz="4800" dirty="0">
                <a:solidFill>
                  <a:prstClr val="black"/>
                </a:solidFill>
              </a:rPr>
              <a:t> 		</a:t>
            </a:r>
            <a:r>
              <a:rPr lang="en-US" altLang="en-US" sz="4800" dirty="0">
                <a:solidFill>
                  <a:srgbClr val="7030A0"/>
                </a:solidFill>
              </a:rPr>
              <a:t>/ˈ</a:t>
            </a:r>
            <a:r>
              <a:rPr lang="en-US" altLang="en-US" sz="4800" dirty="0" err="1">
                <a:solidFill>
                  <a:srgbClr val="7030A0"/>
                </a:solidFill>
              </a:rPr>
              <a:t>feɪ.vər.ət</a:t>
            </a:r>
            <a:r>
              <a:rPr lang="en-US" altLang="en-US" sz="4800" dirty="0">
                <a:solidFill>
                  <a:srgbClr val="7030A0"/>
                </a:solidFill>
              </a:rPr>
              <a:t>/ 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499" y="5465454"/>
            <a:ext cx="10308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>
                <a:solidFill>
                  <a:prstClr val="black"/>
                </a:solidFill>
              </a:rPr>
              <a:t>a person or thing that is best liked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  <a:endParaRPr lang="en-US" sz="4400" b="1" u="sng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10" y="126259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 </a:t>
            </a:r>
            <a:endParaRPr lang="en-US" altLang="en-US" sz="5400" b="1" u="sng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5" y="1399540"/>
            <a:ext cx="5746115" cy="70675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Skateboarding (n)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7035165" y="1399540"/>
            <a:ext cx="4508500" cy="64516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altLang="en-US" sz="3600" b="1" dirty="0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trượt ván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5900" y="2383155"/>
            <a:ext cx="44869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photography   (n)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684520" y="2444115"/>
            <a:ext cx="650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 b="1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nhiếp ảnh, thuật nhiếp ảnh</a:t>
            </a:r>
            <a:endParaRPr lang="en-US" sz="3600" b="1">
              <a:solidFill>
                <a:srgbClr val="F41C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15900" y="3422015"/>
            <a:ext cx="2932430" cy="70675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art (n)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7098665" y="3609975"/>
            <a:ext cx="4696460" cy="64516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altLang="en-US" sz="3600" b="1" dirty="0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thuật, mĩ thuật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82575" y="4500880"/>
            <a:ext cx="30886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cycling (n)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538720" y="4658360"/>
            <a:ext cx="295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3600" b="1" dirty="0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 đi xe đạp </a:t>
            </a:r>
            <a:endParaRPr lang="en-US" altLang="en-US" sz="3600" b="1" dirty="0">
              <a:solidFill>
                <a:srgbClr val="F41CE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366395" y="5584190"/>
            <a:ext cx="5318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meeting friends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7538408" y="5584195"/>
            <a:ext cx="4013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 dirty="0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bạn bè</a:t>
            </a:r>
            <a:endParaRPr lang="en-US" sz="3600" b="1" dirty="0">
              <a:solidFill>
                <a:srgbClr val="F41C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210278" y="365216"/>
            <a:ext cx="3759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dirty="0"/>
              <a:t>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animals </a:t>
            </a:r>
            <a:r>
              <a:rPr lang="en-US" sz="4400" dirty="0"/>
              <a:t> </a:t>
            </a:r>
            <a:endParaRPr lang="en-US" sz="4400" dirty="0"/>
          </a:p>
        </p:txBody>
      </p:sp>
      <p:sp>
        <p:nvSpPr>
          <p:cNvPr id="2" name="TextBox 8"/>
          <p:cNvSpPr txBox="1"/>
          <p:nvPr/>
        </p:nvSpPr>
        <p:spPr>
          <a:xfrm>
            <a:off x="6402798" y="532856"/>
            <a:ext cx="3759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dirty="0"/>
              <a:t> </a:t>
            </a:r>
            <a:r>
              <a:rPr lang="en-US" sz="4000" b="1" dirty="0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r>
              <a:rPr lang="en-US" sz="4000" dirty="0"/>
              <a:t> 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31520" y="1419860"/>
            <a:ext cx="3454400" cy="70675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be good at: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6910070" y="1592580"/>
            <a:ext cx="3454400" cy="70675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altLang="en-US" sz="4000" b="1" dirty="0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về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4390" y="2494915"/>
            <a:ext cx="4178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am interested in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910070" y="2682875"/>
            <a:ext cx="3611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 dirty="0">
                <a:solidFill>
                  <a:srgbClr val="F41CE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thích, quan tâm</a:t>
            </a:r>
            <a:endParaRPr lang="en-US" sz="4000" b="1" dirty="0">
              <a:solidFill>
                <a:srgbClr val="F41CE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871" y="757385"/>
            <a:ext cx="11954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Hi! I’m Kate. I’m twelve and I’m from Oxford in the UK. I’m into sport and I’m good at basketball. Apart from sport, I like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and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 online. I’m not interested in shopping. This is my brother Jack. Jack isn’t into sport. He’s into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and his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football games. Jack isn’t on his computer twenty-four hours a day – he and his friends like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 , but they aren’t very good!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0855" y="1836383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music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3337" y="1836382"/>
            <a:ext cx="258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chatting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96" y="3759405"/>
            <a:ext cx="428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video games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6259" y="5040742"/>
            <a:ext cx="4361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skateboarding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19" y="0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2 (P.6)</a:t>
            </a:r>
            <a:endParaRPr lang="en-US" sz="4400" b="1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pic>
        <p:nvPicPr>
          <p:cNvPr id="2" name="Friends Plus for Vietnam G6 SB Track 1.0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78199" y="1477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632" y="1054041"/>
            <a:ext cx="117107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parents, Jen and Ed, like books and they’re into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…………….My mum is interested in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…………………and her photos are really good. Our mum and dad are good at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 . Italian food is their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and your family? What are your hobbies and interests?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135" y="1518977"/>
            <a:ext cx="235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reading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064" y="2135565"/>
            <a:ext cx="34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photography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6462" y="2786983"/>
            <a:ext cx="34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cooking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Friends Plus for Vietnam G6 SB Track 1.0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41599" y="1326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114" y="-23813"/>
            <a:ext cx="11015003" cy="690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533" y="2120469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music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33" y="2120469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995" y="3120757"/>
            <a:ext cx="560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films and watching TV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964" y="3059201"/>
            <a:ext cx="247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reading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09" y="4093330"/>
            <a:ext cx="703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shopping and meeting friends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0029" y="4053835"/>
            <a:ext cx="48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chatting online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322" y="5004348"/>
            <a:ext cx="48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skateboarding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6711" y="4993739"/>
            <a:ext cx="1238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9547" y="5932471"/>
            <a:ext cx="3536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animals, dogs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4" name="Friends Plus for Vietnam G6 SB Track 1.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5015" y="186926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68512" y="-23813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.VnMemorandum" panose="020B7200000000000000" pitchFamily="34" charset="0"/>
              </a:rPr>
              <a:t>Exercise 3 (P.6)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latin typeface=".VnMemorandum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61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81" y="0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4 (P.6)</a:t>
            </a:r>
            <a:endParaRPr lang="en-US" sz="4400" b="1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8340" y="1905066"/>
            <a:ext cx="97424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1. What is your hobby?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2. What do you like doing?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3. Do you play any sports?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4. What sort of hobbies do you have?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40079" y="801269"/>
            <a:ext cx="997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Talking about hobbies and interests.</a:t>
            </a:r>
            <a:endParaRPr lang="en-US" altLang="en-US" sz="4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9590" y="318664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Homework</a:t>
            </a:r>
            <a:endParaRPr lang="en-US" altLang="en-US" sz="5400" b="1" u="sng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294" y="1252847"/>
            <a:ext cx="113085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Learn new words and grammar of the today lesson.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Finish the exercise.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Prepare for the next lesson - Language focus: the Verb " To be“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4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What are the 3 forms of the verb to be in present?   </a:t>
            </a:r>
            <a:endParaRPr lang="en-US" sz="4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-What do you do in your free time---Tiếng Anh lớp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Males enjoying free time activities collectio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7" t="53339" r="5987" b="5891"/>
          <a:stretch>
            <a:fillRect/>
          </a:stretch>
        </p:blipFill>
        <p:spPr bwMode="auto">
          <a:xfrm>
            <a:off x="8051180" y="2221639"/>
            <a:ext cx="4140820" cy="44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956" y="2506043"/>
            <a:ext cx="7794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6000" b="1" dirty="0">
                <a:solidFill>
                  <a:srgbClr val="0070C0"/>
                </a:solidFill>
              </a:rPr>
              <a:t>What do you do </a:t>
            </a:r>
            <a:endParaRPr lang="en-US" altLang="en-US" sz="6000" b="1" dirty="0">
              <a:solidFill>
                <a:srgbClr val="0070C0"/>
              </a:solidFill>
            </a:endParaRPr>
          </a:p>
          <a:p>
            <a:pPr algn="r"/>
            <a:r>
              <a:rPr lang="en-US" altLang="en-US" sz="6000" b="1" dirty="0">
                <a:solidFill>
                  <a:srgbClr val="0070C0"/>
                </a:solidFill>
              </a:rPr>
              <a:t>in your free time?</a:t>
            </a:r>
            <a:endParaRPr lang="en-US" altLang="en-US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  <a:endParaRPr lang="en-US" sz="4400" b="1" u="sng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79" y="801269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Skateboarding </a:t>
            </a:r>
            <a:r>
              <a:rPr lang="en-US" altLang="en-US" sz="4400" dirty="0">
                <a:solidFill>
                  <a:prstClr val="black"/>
                </a:solidFill>
              </a:rPr>
              <a:t>(n)</a:t>
            </a:r>
            <a:r>
              <a:rPr lang="en-US" altLang="en-US" sz="4400" b="1" dirty="0">
                <a:solidFill>
                  <a:prstClr val="black"/>
                </a:solidFill>
              </a:rPr>
              <a:t>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acts about Skateboarding for Kids | DK Find Out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64" y="1570711"/>
            <a:ext cx="7930936" cy="52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11493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She's taking an evening class in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photography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photography</a:t>
            </a:r>
            <a:r>
              <a:rPr lang="en-US" altLang="en-US" sz="4400" dirty="0">
                <a:solidFill>
                  <a:prstClr val="black"/>
                </a:solidFill>
              </a:rPr>
              <a:t>(n)        </a:t>
            </a:r>
            <a:r>
              <a:rPr lang="en-US" altLang="en-US" sz="4400" dirty="0">
                <a:solidFill>
                  <a:srgbClr val="7030A0"/>
                </a:solidFill>
              </a:rPr>
              <a:t>/fəˈtɑː.ɡrə.fi/ </a:t>
            </a:r>
            <a:r>
              <a:rPr lang="en-US" altLang="en-US" sz="4400" b="1" dirty="0">
                <a:solidFill>
                  <a:srgbClr val="7030A0"/>
                </a:solidFill>
              </a:rPr>
              <a:t> 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Shoreline Gallery | Things to Do | Lunenburg Reg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16" y="2739162"/>
            <a:ext cx="4762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78" y="2549712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art </a:t>
            </a:r>
            <a:r>
              <a:rPr lang="en-US" altLang="en-US" sz="4400" dirty="0">
                <a:solidFill>
                  <a:prstClr val="black"/>
                </a:solidFill>
              </a:rPr>
              <a:t>(n)        </a:t>
            </a:r>
            <a:r>
              <a:rPr lang="en-US" altLang="en-US" sz="4400" dirty="0">
                <a:solidFill>
                  <a:srgbClr val="7030A0"/>
                </a:solidFill>
              </a:rPr>
              <a:t>/</a:t>
            </a:r>
            <a:r>
              <a:rPr lang="en-US" altLang="en-US" sz="4400" dirty="0" err="1">
                <a:solidFill>
                  <a:srgbClr val="7030A0"/>
                </a:solidFill>
              </a:rPr>
              <a:t>ɑːrt</a:t>
            </a:r>
            <a:r>
              <a:rPr lang="en-US" altLang="en-US" sz="4400" dirty="0">
                <a:solidFill>
                  <a:srgbClr val="7030A0"/>
                </a:solidFill>
              </a:rPr>
              <a:t>/ </a:t>
            </a:r>
            <a:r>
              <a:rPr lang="en-US" altLang="en-US" sz="4400" b="1" dirty="0">
                <a:solidFill>
                  <a:srgbClr val="7030A0"/>
                </a:solidFill>
              </a:rPr>
              <a:t> 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78" y="3538847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cycling </a:t>
            </a:r>
            <a:r>
              <a:rPr lang="en-US" altLang="en-US" sz="4400" dirty="0">
                <a:solidFill>
                  <a:prstClr val="black"/>
                </a:solidFill>
              </a:rPr>
              <a:t>(n) 	</a:t>
            </a:r>
            <a:r>
              <a:rPr lang="en-US" altLang="en-US" sz="4400" dirty="0">
                <a:solidFill>
                  <a:srgbClr val="7030A0"/>
                </a:solidFill>
              </a:rPr>
              <a:t>/ˈ</a:t>
            </a:r>
            <a:r>
              <a:rPr lang="en-US" altLang="en-US" sz="4400" dirty="0" err="1">
                <a:solidFill>
                  <a:srgbClr val="7030A0"/>
                </a:solidFill>
              </a:rPr>
              <a:t>saɪ.klɪŋ</a:t>
            </a:r>
            <a:r>
              <a:rPr lang="en-US" altLang="en-US" sz="4400" dirty="0">
                <a:solidFill>
                  <a:srgbClr val="7030A0"/>
                </a:solidFill>
              </a:rPr>
              <a:t>/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798" y="4308288"/>
            <a:ext cx="569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the sport of riding </a:t>
            </a:r>
            <a:endParaRPr lang="en-US" sz="4800" i="1" dirty="0">
              <a:solidFill>
                <a:srgbClr val="000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a bike-show picture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4" y="852132"/>
            <a:ext cx="11945891" cy="217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5" y="4016338"/>
            <a:ext cx="11945891" cy="2166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719" y="295679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chatting online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768719" y="2956796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reading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24033" y="6088559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art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21976" y="6088558"/>
            <a:ext cx="340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photography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252148" y="2981965"/>
            <a:ext cx="401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meeting friends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206462" y="6063390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cycling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96719" y="0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1 (P.6)</a:t>
            </a:r>
            <a:endParaRPr lang="en-US" sz="4400" b="1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pic>
        <p:nvPicPr>
          <p:cNvPr id="11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9380" y="1300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81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1695"/>
            <a:ext cx="12192000" cy="2262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" y="3686629"/>
            <a:ext cx="12125420" cy="228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172" y="262708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 sport 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99143" y="5879825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video games  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490907" y="5879824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watching TV 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217753" y="5879823"/>
            <a:ext cx="2116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films 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582253" y="262708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 animals 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8990334" y="2627085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 music  </a:t>
            </a:r>
            <a:endParaRPr lang="en-US" sz="4400" dirty="0"/>
          </a:p>
        </p:txBody>
      </p:sp>
      <p:pic>
        <p:nvPicPr>
          <p:cNvPr id="6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604" y="718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8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76" y="711201"/>
            <a:ext cx="11977324" cy="221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2921527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skateboarding 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04229" y="292152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 cooking 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215086" y="2921525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 shopping  </a:t>
            </a:r>
            <a:endParaRPr lang="en-US" sz="4400" dirty="0"/>
          </a:p>
        </p:txBody>
      </p:sp>
      <p:pic>
        <p:nvPicPr>
          <p:cNvPr id="6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8925" y="59650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8714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My mother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is good at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cooking.</a:t>
            </a:r>
            <a:endParaRPr lang="en-US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Be good at: 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2" y="3653289"/>
            <a:ext cx="11531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I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am interested in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playing video games.</a:t>
            </a:r>
            <a:endParaRPr lang="en-US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79" y="2499127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Be interested in: 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  <a:endParaRPr lang="en-US" sz="4400" b="1" u="sng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2283</Words>
  <Application>WPS Presentation</Application>
  <PresentationFormat>Widescreen</PresentationFormat>
  <Paragraphs>170</Paragraphs>
  <Slides>18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Arial Rounded MT Bold</vt:lpstr>
      <vt:lpstr>.VnMemorandum</vt:lpstr>
      <vt:lpstr>Segoe Print</vt:lpstr>
      <vt:lpstr>Times New Roman</vt:lpstr>
      <vt:lpstr>MS Mincho</vt:lpstr>
      <vt:lpstr>Calibri</vt:lpstr>
      <vt:lpstr>Microsoft YaHei</vt:lpstr>
      <vt:lpstr>Arial Unicode MS</vt:lpstr>
      <vt:lpstr>Calibri Light</vt:lpstr>
      <vt:lpstr>Arial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THI THUY</cp:lastModifiedBy>
  <cp:revision>43</cp:revision>
  <dcterms:created xsi:type="dcterms:W3CDTF">2021-03-31T14:47:00Z</dcterms:created>
  <dcterms:modified xsi:type="dcterms:W3CDTF">2021-08-07T01:58:56Z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