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1" r:id="rId6"/>
    <p:sldId id="260" r:id="rId7"/>
    <p:sldId id="262" r:id="rId8"/>
    <p:sldId id="264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0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84" d="100"/>
          <a:sy n="84" d="100"/>
        </p:scale>
        <p:origin x="792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2135-3668-4272-9C77-4E425F632AA2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5D44-9C8E-4D96-8C83-C6673BE38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1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2135-3668-4272-9C77-4E425F632AA2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5D44-9C8E-4D96-8C83-C6673BE38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0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2135-3668-4272-9C77-4E425F632AA2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5D44-9C8E-4D96-8C83-C6673BE38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69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2135-3668-4272-9C77-4E425F632AA2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5D44-9C8E-4D96-8C83-C6673BE38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9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2135-3668-4272-9C77-4E425F632AA2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5D44-9C8E-4D96-8C83-C6673BE38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49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2135-3668-4272-9C77-4E425F632AA2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5D44-9C8E-4D96-8C83-C6673BE38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48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2135-3668-4272-9C77-4E425F632AA2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5D44-9C8E-4D96-8C83-C6673BE38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8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2135-3668-4272-9C77-4E425F632AA2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5D44-9C8E-4D96-8C83-C6673BE38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1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2135-3668-4272-9C77-4E425F632AA2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5D44-9C8E-4D96-8C83-C6673BE38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7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2135-3668-4272-9C77-4E425F632AA2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5D44-9C8E-4D96-8C83-C6673BE38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2135-3668-4272-9C77-4E425F632AA2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5D44-9C8E-4D96-8C83-C6673BE38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2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E2135-3668-4272-9C77-4E425F632AA2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95D44-9C8E-4D96-8C83-C6673BE38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9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12.bin"/><Relationship Id="rId3" Type="http://schemas.openxmlformats.org/officeDocument/2006/relationships/image" Target="../media/image6.wmf"/><Relationship Id="rId21" Type="http://schemas.openxmlformats.org/officeDocument/2006/relationships/image" Target="../media/image15.wmf"/><Relationship Id="rId7" Type="http://schemas.openxmlformats.org/officeDocument/2006/relationships/image" Target="../media/image8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3.wmf"/><Relationship Id="rId25" Type="http://schemas.openxmlformats.org/officeDocument/2006/relationships/image" Target="../media/image17.wmf"/><Relationship Id="rId2" Type="http://schemas.openxmlformats.org/officeDocument/2006/relationships/oleObject" Target="../embeddings/oleObject4.bin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0.wmf"/><Relationship Id="rId24" Type="http://schemas.openxmlformats.org/officeDocument/2006/relationships/oleObject" Target="../embeddings/oleObject15.bin"/><Relationship Id="rId5" Type="http://schemas.openxmlformats.org/officeDocument/2006/relationships/image" Target="../media/image7.wmf"/><Relationship Id="rId15" Type="http://schemas.openxmlformats.org/officeDocument/2006/relationships/image" Target="../media/image12.wmf"/><Relationship Id="rId23" Type="http://schemas.openxmlformats.org/officeDocument/2006/relationships/image" Target="../media/image16.wmf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14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24.bin"/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25.wmf"/><Relationship Id="rId2" Type="http://schemas.openxmlformats.org/officeDocument/2006/relationships/oleObject" Target="../embeddings/oleObject16.bin"/><Relationship Id="rId16" Type="http://schemas.openxmlformats.org/officeDocument/2006/relationships/oleObject" Target="../embeddings/oleObject23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26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2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33.bin"/><Relationship Id="rId26" Type="http://schemas.openxmlformats.org/officeDocument/2006/relationships/oleObject" Target="../embeddings/oleObject37.bin"/><Relationship Id="rId3" Type="http://schemas.openxmlformats.org/officeDocument/2006/relationships/image" Target="../media/image27.wmf"/><Relationship Id="rId21" Type="http://schemas.openxmlformats.org/officeDocument/2006/relationships/image" Target="../media/image36.wmf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34.wmf"/><Relationship Id="rId25" Type="http://schemas.openxmlformats.org/officeDocument/2006/relationships/image" Target="../media/image38.wmf"/><Relationship Id="rId2" Type="http://schemas.openxmlformats.org/officeDocument/2006/relationships/oleObject" Target="../embeddings/oleObject25.bin"/><Relationship Id="rId16" Type="http://schemas.openxmlformats.org/officeDocument/2006/relationships/oleObject" Target="../embeddings/oleObject32.bin"/><Relationship Id="rId20" Type="http://schemas.openxmlformats.org/officeDocument/2006/relationships/oleObject" Target="../embeddings/oleObject34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1.wmf"/><Relationship Id="rId24" Type="http://schemas.openxmlformats.org/officeDocument/2006/relationships/oleObject" Target="../embeddings/oleObject36.bin"/><Relationship Id="rId5" Type="http://schemas.openxmlformats.org/officeDocument/2006/relationships/image" Target="../media/image28.wmf"/><Relationship Id="rId15" Type="http://schemas.openxmlformats.org/officeDocument/2006/relationships/image" Target="../media/image33.wmf"/><Relationship Id="rId23" Type="http://schemas.openxmlformats.org/officeDocument/2006/relationships/image" Target="../media/image37.wmf"/><Relationship Id="rId10" Type="http://schemas.openxmlformats.org/officeDocument/2006/relationships/oleObject" Target="../embeddings/oleObject29.bin"/><Relationship Id="rId19" Type="http://schemas.openxmlformats.org/officeDocument/2006/relationships/image" Target="../media/image35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31.bin"/><Relationship Id="rId22" Type="http://schemas.openxmlformats.org/officeDocument/2006/relationships/oleObject" Target="../embeddings/oleObject35.bin"/><Relationship Id="rId27" Type="http://schemas.openxmlformats.org/officeDocument/2006/relationships/image" Target="../media/image3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43.bin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J02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8800" y="-171450"/>
            <a:ext cx="102616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685800" y="1457325"/>
            <a:ext cx="7467600" cy="2228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b="1" kern="10" dirty="0" err="1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b="1" kern="10" dirty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b="1" kern="10" dirty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b="1" kern="10" dirty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b="1" kern="10" dirty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b="1" kern="10" dirty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b="1" kern="10" dirty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b="1" kern="10" dirty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giảng</a:t>
            </a:r>
            <a:r>
              <a:rPr lang="en-US" b="1" kern="10" dirty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trực</a:t>
            </a:r>
            <a:r>
              <a:rPr lang="en-US" b="1" kern="10" dirty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tuyến</a:t>
            </a:r>
            <a:endParaRPr lang="en-US" b="1" kern="10" dirty="0"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15E29A0-65C4-4D05-A4A4-02CBFDBF12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82000" y="4572000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8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364">
        <p:split orient="vert"/>
      </p:transition>
    </mc:Choice>
    <mc:Fallback xmlns="">
      <p:transition spd="slow" advTm="1136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996950" y="0"/>
            <a:ext cx="71564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LUYỆN TẬP 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NHÂN, CHIA SỐ HỮU TỈ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0" y="571500"/>
            <a:ext cx="32392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052" name="Group 18"/>
          <p:cNvGrpSpPr>
            <a:grpSpLocks/>
          </p:cNvGrpSpPr>
          <p:nvPr/>
        </p:nvGrpSpPr>
        <p:grpSpPr bwMode="auto">
          <a:xfrm>
            <a:off x="2971801" y="611982"/>
            <a:ext cx="6135251" cy="1959769"/>
            <a:chOff x="3696" y="868"/>
            <a:chExt cx="1986" cy="1312"/>
          </a:xfrm>
        </p:grpSpPr>
        <p:graphicFrame>
          <p:nvGraphicFramePr>
            <p:cNvPr id="2066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9104984"/>
                </p:ext>
              </p:extLst>
            </p:nvPr>
          </p:nvGraphicFramePr>
          <p:xfrm>
            <a:off x="3745" y="1005"/>
            <a:ext cx="621" cy="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698400" imgH="393480" progId="Equation.DSMT4">
                    <p:embed/>
                  </p:oleObj>
                </mc:Choice>
                <mc:Fallback>
                  <p:oleObj name="Equation" r:id="rId2" imgW="698400" imgH="393480" progId="Equation.DSMT4">
                    <p:embed/>
                    <p:pic>
                      <p:nvPicPr>
                        <p:cNvPr id="0" name="Picture 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lum bright="-20000" contrast="44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5" y="1005"/>
                          <a:ext cx="621" cy="4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7" name="Rectangle 20"/>
            <p:cNvSpPr>
              <a:spLocks noChangeArrowheads="1"/>
            </p:cNvSpPr>
            <p:nvPr/>
          </p:nvSpPr>
          <p:spPr bwMode="auto">
            <a:xfrm>
              <a:off x="4687" y="1319"/>
              <a:ext cx="995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609600" indent="-609600">
                <a:spcBef>
                  <a:spcPct val="20000"/>
                </a:spcBef>
              </a:pPr>
              <a:r>
                <a:rPr lang="en-US" altLang="en-US" sz="2400" b="1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altLang="en-US" sz="2400" b="1" dirty="0">
                  <a:latin typeface="Times New Roman" pitchFamily="18" charset="0"/>
                  <a:cs typeface="Times New Roman" pitchFamily="18" charset="0"/>
                </a:rPr>
                <a:t> a, b, c, d </a:t>
              </a:r>
              <a:r>
                <a:rPr lang="en-US" altLang="en-US" sz="2400" b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Z </a:t>
              </a:r>
            </a:p>
            <a:p>
              <a:pPr marL="609600" indent="-609600">
                <a:spcBef>
                  <a:spcPct val="20000"/>
                </a:spcBef>
              </a:pPr>
              <a:r>
                <a:rPr lang="en-US" altLang="en-US" sz="2400" b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(b, d  0)</a:t>
              </a:r>
            </a:p>
          </p:txBody>
        </p:sp>
        <p:sp>
          <p:nvSpPr>
            <p:cNvPr id="2068" name="Rectangle 21"/>
            <p:cNvSpPr>
              <a:spLocks noChangeArrowheads="1"/>
            </p:cNvSpPr>
            <p:nvPr/>
          </p:nvSpPr>
          <p:spPr bwMode="auto">
            <a:xfrm>
              <a:off x="3696" y="868"/>
              <a:ext cx="195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609600" indent="-609600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en-US" sz="2400" b="1" dirty="0">
                  <a:latin typeface="Times New Roman" pitchFamily="18" charset="0"/>
                  <a:cs typeface="Times New Roman" pitchFamily="18" charset="0"/>
                </a:rPr>
                <a:t>* </a:t>
              </a:r>
              <a:r>
                <a:rPr lang="en-US" altLang="en-US" sz="2400" b="1" dirty="0" err="1">
                  <a:latin typeface="Times New Roman" pitchFamily="18" charset="0"/>
                  <a:cs typeface="Times New Roman" pitchFamily="18" charset="0"/>
                </a:rPr>
                <a:t>Quy</a:t>
              </a:r>
              <a:r>
                <a:rPr lang="en-US" alt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latin typeface="Times New Roman" pitchFamily="18" charset="0"/>
                  <a:cs typeface="Times New Roman" pitchFamily="18" charset="0"/>
                </a:rPr>
                <a:t>tắc</a:t>
              </a:r>
              <a:r>
                <a:rPr lang="en-US" alt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altLang="en-US" sz="2400" b="1" dirty="0">
                  <a:latin typeface="Times New Roman" pitchFamily="18" charset="0"/>
                  <a:cs typeface="Times New Roman" pitchFamily="18" charset="0"/>
                </a:rPr>
                <a:t>, chia </a:t>
              </a:r>
              <a:r>
                <a:rPr lang="en-US" alt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latin typeface="Times New Roman" pitchFamily="18" charset="0"/>
                  <a:cs typeface="Times New Roman" pitchFamily="18" charset="0"/>
                </a:rPr>
                <a:t>hữu</a:t>
              </a:r>
              <a:r>
                <a:rPr lang="en-US" alt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latin typeface="Times New Roman" pitchFamily="18" charset="0"/>
                  <a:cs typeface="Times New Roman" pitchFamily="18" charset="0"/>
                </a:rPr>
                <a:t>tỉ</a:t>
              </a:r>
              <a:r>
                <a:rPr lang="en-US" altLang="en-US" sz="2400" b="1" dirty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alt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aphicFrame>
          <p:nvGraphicFramePr>
            <p:cNvPr id="2069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3058002"/>
                </p:ext>
              </p:extLst>
            </p:nvPr>
          </p:nvGraphicFramePr>
          <p:xfrm>
            <a:off x="3739" y="1482"/>
            <a:ext cx="914" cy="6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168200" imgH="583920" progId="Equation.DSMT4">
                    <p:embed/>
                  </p:oleObj>
                </mc:Choice>
                <mc:Fallback>
                  <p:oleObj name="Equation" r:id="rId4" imgW="1168200" imgH="583920" progId="Equation.DSMT4">
                    <p:embed/>
                    <p:pic>
                      <p:nvPicPr>
                        <p:cNvPr id="0" name="Picture 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bright="-20000" contrast="44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9" y="1482"/>
                          <a:ext cx="914" cy="6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70" name="Rectangle 24"/>
            <p:cNvSpPr>
              <a:spLocks noChangeArrowheads="1"/>
            </p:cNvSpPr>
            <p:nvPr/>
          </p:nvSpPr>
          <p:spPr bwMode="auto">
            <a:xfrm>
              <a:off x="3712" y="868"/>
              <a:ext cx="1946" cy="1159"/>
            </a:xfrm>
            <a:prstGeom prst="rect">
              <a:avLst/>
            </a:prstGeom>
            <a:noFill/>
            <a:ln w="9525">
              <a:solidFill>
                <a:srgbClr val="99FF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9673" name="Group 41"/>
          <p:cNvGrpSpPr>
            <a:grpSpLocks/>
          </p:cNvGrpSpPr>
          <p:nvPr/>
        </p:nvGrpSpPr>
        <p:grpSpPr bwMode="auto">
          <a:xfrm>
            <a:off x="11112" y="2874169"/>
            <a:ext cx="9636219" cy="1754981"/>
            <a:chOff x="-68" y="2251"/>
            <a:chExt cx="6343" cy="1474"/>
          </a:xfrm>
        </p:grpSpPr>
        <p:grpSp>
          <p:nvGrpSpPr>
            <p:cNvPr id="2056" name="Group 30"/>
            <p:cNvGrpSpPr>
              <a:grpSpLocks/>
            </p:cNvGrpSpPr>
            <p:nvPr/>
          </p:nvGrpSpPr>
          <p:grpSpPr bwMode="auto">
            <a:xfrm>
              <a:off x="-68" y="2251"/>
              <a:ext cx="5761" cy="1445"/>
              <a:chOff x="4710" y="1956"/>
              <a:chExt cx="6076" cy="1629"/>
            </a:xfrm>
          </p:grpSpPr>
          <p:sp>
            <p:nvSpPr>
              <p:cNvPr id="2061" name="Rectangle 31"/>
              <p:cNvSpPr>
                <a:spLocks noChangeArrowheads="1"/>
              </p:cNvSpPr>
              <p:nvPr/>
            </p:nvSpPr>
            <p:spPr bwMode="auto">
              <a:xfrm>
                <a:off x="4710" y="1956"/>
                <a:ext cx="6076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609600" indent="-609600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altLang="en-US" sz="2400" b="1" dirty="0">
                    <a:latin typeface="Times New Roman" pitchFamily="18" charset="0"/>
                    <a:cs typeface="Times New Roman" pitchFamily="18" charset="0"/>
                  </a:rPr>
                  <a:t>* </a:t>
                </a:r>
                <a:r>
                  <a:rPr lang="en-US" altLang="en-US" sz="2400" b="1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alt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itchFamily="18" charset="0"/>
                    <a:cs typeface="Times New Roman" pitchFamily="18" charset="0"/>
                  </a:rPr>
                  <a:t>chất</a:t>
                </a:r>
                <a:r>
                  <a:rPr lang="en-US" alt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alt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itchFamily="18" charset="0"/>
                    <a:cs typeface="Times New Roman" pitchFamily="18" charset="0"/>
                  </a:rPr>
                  <a:t>nhân</a:t>
                </a:r>
                <a:r>
                  <a:rPr lang="en-US" alt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alt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itchFamily="18" charset="0"/>
                    <a:cs typeface="Times New Roman" pitchFamily="18" charset="0"/>
                  </a:rPr>
                  <a:t>hữu</a:t>
                </a:r>
                <a:r>
                  <a:rPr lang="en-US" alt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itchFamily="18" charset="0"/>
                    <a:cs typeface="Times New Roman" pitchFamily="18" charset="0"/>
                  </a:rPr>
                  <a:t>tỉ</a:t>
                </a:r>
                <a:r>
                  <a:rPr lang="en-US" altLang="en-US" sz="24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en-US" sz="2400" b="1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altLang="en-US" sz="2400" b="1" dirty="0">
                    <a:latin typeface="Times New Roman" pitchFamily="18" charset="0"/>
                    <a:cs typeface="Times New Roman" pitchFamily="18" charset="0"/>
                  </a:rPr>
                  <a:t> x, y, z </a:t>
                </a:r>
                <a:r>
                  <a:rPr lang="en-US" altLang="en-US" sz="2400" b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Q ta </a:t>
                </a:r>
                <a:r>
                  <a:rPr lang="en-US" altLang="en-US" sz="2400" b="1" dirty="0" err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có</a:t>
                </a:r>
                <a:r>
                  <a:rPr lang="en-US" altLang="en-US" sz="2400" b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:</a:t>
                </a:r>
              </a:p>
              <a:p>
                <a:pPr marL="609600" indent="-609600">
                  <a:lnSpc>
                    <a:spcPct val="80000"/>
                  </a:lnSpc>
                  <a:spcBef>
                    <a:spcPct val="20000"/>
                  </a:spcBef>
                </a:pPr>
                <a:endParaRPr lang="en-US" altLang="en-US" sz="2400" b="1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2062" name="Rectangle 32"/>
              <p:cNvSpPr>
                <a:spLocks noChangeArrowheads="1"/>
              </p:cNvSpPr>
              <p:nvPr/>
            </p:nvSpPr>
            <p:spPr bwMode="auto">
              <a:xfrm>
                <a:off x="5170" y="2288"/>
                <a:ext cx="1293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609600" indent="-609600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altLang="en-US" sz="2400" b="1" dirty="0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altLang="en-US" sz="2400" i="1" dirty="0" err="1">
                    <a:latin typeface="Times New Roman" pitchFamily="18" charset="0"/>
                    <a:cs typeface="Times New Roman" pitchFamily="18" charset="0"/>
                  </a:rPr>
                  <a:t>Giao</a:t>
                </a:r>
                <a:r>
                  <a:rPr lang="en-US" altLang="en-US" sz="2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i="1" dirty="0" err="1">
                    <a:latin typeface="Times New Roman" pitchFamily="18" charset="0"/>
                    <a:cs typeface="Times New Roman" pitchFamily="18" charset="0"/>
                  </a:rPr>
                  <a:t>hoán</a:t>
                </a:r>
                <a:r>
                  <a:rPr lang="en-US" altLang="en-US" sz="2400" i="1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altLang="en-US" sz="24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2063" name="Rectangle 33"/>
              <p:cNvSpPr>
                <a:spLocks noChangeArrowheads="1"/>
              </p:cNvSpPr>
              <p:nvPr/>
            </p:nvSpPr>
            <p:spPr bwMode="auto">
              <a:xfrm>
                <a:off x="5170" y="2620"/>
                <a:ext cx="1293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609600" indent="-609600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altLang="en-US" sz="2400" i="1">
                    <a:latin typeface="Times New Roman" pitchFamily="18" charset="0"/>
                    <a:cs typeface="Times New Roman" pitchFamily="18" charset="0"/>
                  </a:rPr>
                  <a:t>- Kết hợp:</a:t>
                </a:r>
                <a:endParaRPr lang="en-US" altLang="en-US" sz="2400" i="1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2064" name="Rectangle 34"/>
              <p:cNvSpPr>
                <a:spLocks noChangeArrowheads="1"/>
              </p:cNvSpPr>
              <p:nvPr/>
            </p:nvSpPr>
            <p:spPr bwMode="auto">
              <a:xfrm>
                <a:off x="5170" y="2978"/>
                <a:ext cx="1293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609600" indent="-609600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altLang="en-US" sz="2400" b="1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altLang="en-US" sz="2400" i="1">
                    <a:latin typeface="Times New Roman" pitchFamily="18" charset="0"/>
                    <a:cs typeface="Times New Roman" pitchFamily="18" charset="0"/>
                  </a:rPr>
                  <a:t>Nhân với 1:</a:t>
                </a:r>
                <a:endParaRPr lang="en-US" altLang="en-US" sz="2400" i="1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2065" name="Rectangle 35"/>
              <p:cNvSpPr>
                <a:spLocks noChangeArrowheads="1"/>
              </p:cNvSpPr>
              <p:nvPr/>
            </p:nvSpPr>
            <p:spPr bwMode="auto">
              <a:xfrm>
                <a:off x="5171" y="3311"/>
                <a:ext cx="4442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609600" indent="-609600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altLang="en-US" sz="2400" i="1" dirty="0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altLang="en-US" sz="2400" i="1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altLang="en-US" sz="2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i="1" dirty="0" err="1">
                    <a:latin typeface="Times New Roman" pitchFamily="18" charset="0"/>
                    <a:cs typeface="Times New Roman" pitchFamily="18" charset="0"/>
                  </a:rPr>
                  <a:t>phối</a:t>
                </a:r>
                <a:r>
                  <a:rPr lang="en-US" altLang="en-US" sz="2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i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altLang="en-US" sz="2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i="1" dirty="0" err="1"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altLang="en-US" sz="2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i="1" dirty="0" err="1">
                    <a:latin typeface="Times New Roman" pitchFamily="18" charset="0"/>
                    <a:cs typeface="Times New Roman" pitchFamily="18" charset="0"/>
                  </a:rPr>
                  <a:t>nhân</a:t>
                </a:r>
                <a:r>
                  <a:rPr lang="en-US" altLang="en-US" sz="2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altLang="en-US" sz="2400" i="1" dirty="0">
                    <a:latin typeface="Times New Roman" pitchFamily="18" charset="0"/>
                    <a:cs typeface="Times New Roman" pitchFamily="18" charset="0"/>
                  </a:rPr>
                  <a:t>đ</a:t>
                </a:r>
                <a:r>
                  <a:rPr lang="en-US" altLang="en-US" sz="2400" i="1" dirty="0" err="1">
                    <a:latin typeface="Times New Roman" pitchFamily="18" charset="0"/>
                    <a:cs typeface="Times New Roman" pitchFamily="18" charset="0"/>
                  </a:rPr>
                  <a:t>ối</a:t>
                </a:r>
                <a:r>
                  <a:rPr lang="en-US" altLang="en-US" sz="2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i="1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altLang="en-US" sz="2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i="1" dirty="0" err="1"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altLang="en-US" sz="2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i="1" dirty="0" err="1">
                    <a:latin typeface="Times New Roman" pitchFamily="18" charset="0"/>
                    <a:cs typeface="Times New Roman" pitchFamily="18" charset="0"/>
                  </a:rPr>
                  <a:t>cộng</a:t>
                </a:r>
                <a:r>
                  <a:rPr lang="en-US" altLang="en-US" sz="2400" i="1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altLang="en-US" sz="24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2057" name="Rectangle 37"/>
            <p:cNvSpPr>
              <a:spLocks noChangeArrowheads="1"/>
            </p:cNvSpPr>
            <p:nvPr/>
          </p:nvSpPr>
          <p:spPr bwMode="auto">
            <a:xfrm>
              <a:off x="1564" y="2546"/>
              <a:ext cx="1089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609600" indent="-609600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en-US" sz="2400" b="1" dirty="0" err="1">
                  <a:latin typeface="Times New Roman" pitchFamily="18" charset="0"/>
                  <a:cs typeface="Times New Roman" pitchFamily="18" charset="0"/>
                </a:rPr>
                <a:t>x.y</a:t>
              </a:r>
              <a:r>
                <a:rPr lang="en-US" altLang="en-US" sz="2400" b="1" dirty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altLang="en-US" sz="2400" b="1" dirty="0" err="1">
                  <a:latin typeface="Times New Roman" pitchFamily="18" charset="0"/>
                  <a:cs typeface="Times New Roman" pitchFamily="18" charset="0"/>
                </a:rPr>
                <a:t>y.x</a:t>
              </a:r>
              <a:endParaRPr lang="en-US" alt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058" name="Rectangle 38"/>
            <p:cNvSpPr>
              <a:spLocks noChangeArrowheads="1"/>
            </p:cNvSpPr>
            <p:nvPr/>
          </p:nvSpPr>
          <p:spPr bwMode="auto">
            <a:xfrm>
              <a:off x="1292" y="2863"/>
              <a:ext cx="1565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609600" indent="-609600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en-US" sz="2400" b="1">
                  <a:latin typeface="Times New Roman" pitchFamily="18" charset="0"/>
                  <a:cs typeface="Times New Roman" pitchFamily="18" charset="0"/>
                </a:rPr>
                <a:t>(x.y).z = x.(y.z)</a:t>
              </a:r>
              <a:endParaRPr lang="en-US" altLang="en-US" sz="2400" b="1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059" name="Rectangle 39"/>
            <p:cNvSpPr>
              <a:spLocks noChangeArrowheads="1"/>
            </p:cNvSpPr>
            <p:nvPr/>
          </p:nvSpPr>
          <p:spPr bwMode="auto">
            <a:xfrm>
              <a:off x="1632" y="3158"/>
              <a:ext cx="1497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609600" indent="-609600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en-US" sz="2400" b="1" dirty="0">
                  <a:latin typeface="Times New Roman" pitchFamily="18" charset="0"/>
                  <a:cs typeface="Times New Roman" pitchFamily="18" charset="0"/>
                </a:rPr>
                <a:t>x.1 = 1.x = x</a:t>
              </a:r>
              <a:endParaRPr lang="en-US" alt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060" name="Rectangle 40"/>
            <p:cNvSpPr>
              <a:spLocks noChangeArrowheads="1"/>
            </p:cNvSpPr>
            <p:nvPr/>
          </p:nvSpPr>
          <p:spPr bwMode="auto">
            <a:xfrm>
              <a:off x="4188" y="3451"/>
              <a:ext cx="2087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609600" indent="-609600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en-US" sz="2400" b="1" dirty="0">
                  <a:latin typeface="Times New Roman" pitchFamily="18" charset="0"/>
                  <a:cs typeface="Times New Roman" pitchFamily="18" charset="0"/>
                </a:rPr>
                <a:t>x.(y + z) = </a:t>
              </a:r>
              <a:r>
                <a:rPr lang="en-US" altLang="en-US" sz="2400" b="1" dirty="0" err="1">
                  <a:latin typeface="Times New Roman" pitchFamily="18" charset="0"/>
                  <a:cs typeface="Times New Roman" pitchFamily="18" charset="0"/>
                </a:rPr>
                <a:t>x.y</a:t>
              </a:r>
              <a:r>
                <a:rPr lang="en-US" altLang="en-US" sz="2400" b="1" dirty="0"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altLang="en-US" sz="2400" b="1" dirty="0" err="1">
                  <a:latin typeface="Times New Roman" pitchFamily="18" charset="0"/>
                  <a:cs typeface="Times New Roman" pitchFamily="18" charset="0"/>
                </a:rPr>
                <a:t>x.z</a:t>
              </a:r>
              <a:endParaRPr lang="en-US" alt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69674" name="Rectangle 42"/>
          <p:cNvSpPr>
            <a:spLocks noChangeArrowheads="1"/>
          </p:cNvSpPr>
          <p:nvPr/>
        </p:nvSpPr>
        <p:spPr bwMode="auto">
          <a:xfrm>
            <a:off x="0" y="4675585"/>
            <a:ext cx="7308850" cy="29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ý:</a:t>
            </a:r>
            <a:r>
              <a:rPr lang="en-US" alt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solidFill>
                  <a:srgbClr val="230399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400" i="1" dirty="0">
                <a:solidFill>
                  <a:srgbClr val="230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solidFill>
                  <a:srgbClr val="2303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i="1" dirty="0">
                <a:solidFill>
                  <a:srgbClr val="230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solidFill>
                  <a:srgbClr val="230399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altLang="en-US" sz="2400" i="1" dirty="0">
                <a:solidFill>
                  <a:srgbClr val="230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solidFill>
                  <a:srgbClr val="230399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en-US" sz="2400" i="1" dirty="0">
                <a:solidFill>
                  <a:srgbClr val="230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solidFill>
                  <a:srgbClr val="230399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2400" i="1" dirty="0">
                <a:solidFill>
                  <a:srgbClr val="230399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vi-VN" altLang="en-US" sz="2400" i="1" dirty="0">
                <a:solidFill>
                  <a:srgbClr val="230399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altLang="en-US" sz="2400" i="1" dirty="0" err="1">
                <a:solidFill>
                  <a:srgbClr val="230399"/>
                </a:solidFill>
                <a:latin typeface="Times New Roman" pitchFamily="18" charset="0"/>
                <a:cs typeface="Times New Roman" pitchFamily="18" charset="0"/>
              </a:rPr>
              <a:t>ều</a:t>
            </a:r>
            <a:r>
              <a:rPr lang="en-US" altLang="en-US" sz="2400" i="1" dirty="0">
                <a:solidFill>
                  <a:srgbClr val="230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solidFill>
                  <a:srgbClr val="2303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i="1" dirty="0">
                <a:solidFill>
                  <a:srgbClr val="230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solidFill>
                  <a:srgbClr val="2303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i="1" dirty="0">
                <a:solidFill>
                  <a:srgbClr val="230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solidFill>
                  <a:srgbClr val="2303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i="1" dirty="0">
                <a:solidFill>
                  <a:srgbClr val="230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solidFill>
                  <a:srgbClr val="230399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altLang="en-US" sz="2400" i="1" dirty="0">
                <a:solidFill>
                  <a:srgbClr val="230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i="1" dirty="0">
                <a:solidFill>
                  <a:srgbClr val="230399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altLang="en-US" sz="2400" i="1" dirty="0" err="1">
                <a:solidFill>
                  <a:srgbClr val="230399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endParaRPr lang="en-US" altLang="en-US" sz="2400" i="1" dirty="0">
              <a:solidFill>
                <a:srgbClr val="230399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0" y="2474119"/>
            <a:ext cx="2971800" cy="326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altLang="en-US" sz="2400" b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24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9968"/>
              </p:ext>
            </p:extLst>
          </p:nvPr>
        </p:nvGraphicFramePr>
        <p:xfrm>
          <a:off x="2917825" y="2400300"/>
          <a:ext cx="35941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07880" imgH="177480" progId="Equation.DSMT4">
                  <p:embed/>
                </p:oleObj>
              </mc:Choice>
              <mc:Fallback>
                <p:oleObj name="Equation" r:id="rId6" imgW="1307880" imgH="177480" progId="Equation.DSMT4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-20000" contrast="4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825" y="2400300"/>
                        <a:ext cx="3594100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437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69674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-4763" y="7635"/>
            <a:ext cx="32051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42875" y="514350"/>
            <a:ext cx="20526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307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033028"/>
              </p:ext>
            </p:extLst>
          </p:nvPr>
        </p:nvGraphicFramePr>
        <p:xfrm>
          <a:off x="2101850" y="285750"/>
          <a:ext cx="1677988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8400" imgH="393480" progId="Equation.DSMT4">
                  <p:embed/>
                </p:oleObj>
              </mc:Choice>
              <mc:Fallback>
                <p:oleObj name="Equation" r:id="rId2" imgW="698400" imgH="393480" progId="Equation.DSMT4">
                  <p:embed/>
                  <p:pic>
                    <p:nvPicPr>
                      <p:cNvPr id="0" name="Picture 4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-20000" contrast="4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850" y="285750"/>
                        <a:ext cx="1677988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024801"/>
              </p:ext>
            </p:extLst>
          </p:nvPr>
        </p:nvGraphicFramePr>
        <p:xfrm>
          <a:off x="228601" y="2037159"/>
          <a:ext cx="253047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4080" imgH="393480" progId="Equation.DSMT4">
                  <p:embed/>
                </p:oleObj>
              </mc:Choice>
              <mc:Fallback>
                <p:oleObj name="Equation" r:id="rId4" imgW="1054080" imgH="393480" progId="Equation.DSMT4">
                  <p:embed/>
                  <p:pic>
                    <p:nvPicPr>
                      <p:cNvPr id="0" name="Picture 4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20000" contrast="4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1" y="2037159"/>
                        <a:ext cx="2530475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375505"/>
              </p:ext>
            </p:extLst>
          </p:nvPr>
        </p:nvGraphicFramePr>
        <p:xfrm>
          <a:off x="1" y="3028950"/>
          <a:ext cx="4511675" cy="851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79560" imgH="431640" progId="Equation.DSMT4">
                  <p:embed/>
                </p:oleObj>
              </mc:Choice>
              <mc:Fallback>
                <p:oleObj name="Equation" r:id="rId6" imgW="1879560" imgH="431640" progId="Equation.DSMT4">
                  <p:embed/>
                  <p:pic>
                    <p:nvPicPr>
                      <p:cNvPr id="0" name="Picture 4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-20000" contrast="4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3028950"/>
                        <a:ext cx="4511675" cy="8512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510601"/>
              </p:ext>
            </p:extLst>
          </p:nvPr>
        </p:nvGraphicFramePr>
        <p:xfrm>
          <a:off x="381000" y="1200150"/>
          <a:ext cx="1738312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23600" imgH="393480" progId="Equation.DSMT4">
                  <p:embed/>
                </p:oleObj>
              </mc:Choice>
              <mc:Fallback>
                <p:oleObj name="Equation" r:id="rId8" imgW="723600" imgH="393480" progId="Equation.DSMT4">
                  <p:embed/>
                  <p:pic>
                    <p:nvPicPr>
                      <p:cNvPr id="0" name="Picture 4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-20000" contrast="4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00150"/>
                        <a:ext cx="1738312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700439"/>
              </p:ext>
            </p:extLst>
          </p:nvPr>
        </p:nvGraphicFramePr>
        <p:xfrm>
          <a:off x="3962400" y="285750"/>
          <a:ext cx="21653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01440" imgH="393480" progId="Equation.DSMT4">
                  <p:embed/>
                </p:oleObj>
              </mc:Choice>
              <mc:Fallback>
                <p:oleObj name="Equation" r:id="rId10" imgW="901440" imgH="393480" progId="Equation.DSMT4">
                  <p:embed/>
                  <p:pic>
                    <p:nvPicPr>
                      <p:cNvPr id="0" name="Picture 4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-20000" contrast="4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85750"/>
                        <a:ext cx="2165350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064856"/>
              </p:ext>
            </p:extLst>
          </p:nvPr>
        </p:nvGraphicFramePr>
        <p:xfrm>
          <a:off x="4157664" y="1143000"/>
          <a:ext cx="3690937" cy="851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36480" imgH="431640" progId="Equation.DSMT4">
                  <p:embed/>
                </p:oleObj>
              </mc:Choice>
              <mc:Fallback>
                <p:oleObj name="Equation" r:id="rId12" imgW="1536480" imgH="431640" progId="Equation.DSMT4">
                  <p:embed/>
                  <p:pic>
                    <p:nvPicPr>
                      <p:cNvPr id="0" name="Picture 4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lum bright="-20000" contrast="4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7664" y="1143000"/>
                        <a:ext cx="3690937" cy="8512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339158"/>
              </p:ext>
            </p:extLst>
          </p:nvPr>
        </p:nvGraphicFramePr>
        <p:xfrm>
          <a:off x="2971800" y="1943100"/>
          <a:ext cx="2438400" cy="851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15920" imgH="431640" progId="Equation.DSMT4">
                  <p:embed/>
                </p:oleObj>
              </mc:Choice>
              <mc:Fallback>
                <p:oleObj name="Equation" r:id="rId14" imgW="1015920" imgH="431640" progId="Equation.DSMT4">
                  <p:embed/>
                  <p:pic>
                    <p:nvPicPr>
                      <p:cNvPr id="0" name="Picture 4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lum bright="-20000" contrast="4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943100"/>
                        <a:ext cx="2438400" cy="8512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334521"/>
              </p:ext>
            </p:extLst>
          </p:nvPr>
        </p:nvGraphicFramePr>
        <p:xfrm>
          <a:off x="5562601" y="2037159"/>
          <a:ext cx="2652713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04840" imgH="393480" progId="Equation.DSMT4">
                  <p:embed/>
                </p:oleObj>
              </mc:Choice>
              <mc:Fallback>
                <p:oleObj name="Equation" r:id="rId16" imgW="1104840" imgH="393480" progId="Equation.DSMT4">
                  <p:embed/>
                  <p:pic>
                    <p:nvPicPr>
                      <p:cNvPr id="0" name="Picture 4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lum bright="-20000" contrast="4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1" y="2037159"/>
                        <a:ext cx="2652713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398977"/>
              </p:ext>
            </p:extLst>
          </p:nvPr>
        </p:nvGraphicFramePr>
        <p:xfrm>
          <a:off x="4648200" y="3028951"/>
          <a:ext cx="4144962" cy="851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726920" imgH="431640" progId="Equation.DSMT4">
                  <p:embed/>
                </p:oleObj>
              </mc:Choice>
              <mc:Fallback>
                <p:oleObj name="Equation" r:id="rId18" imgW="1726920" imgH="431640" progId="Equation.DSMT4">
                  <p:embed/>
                  <p:pic>
                    <p:nvPicPr>
                      <p:cNvPr id="0" name="Picture 4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lum bright="-20000" contrast="4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28951"/>
                        <a:ext cx="4144962" cy="8512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271893"/>
              </p:ext>
            </p:extLst>
          </p:nvPr>
        </p:nvGraphicFramePr>
        <p:xfrm>
          <a:off x="76201" y="3994546"/>
          <a:ext cx="4175125" cy="901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739880" imgH="457200" progId="Equation.DSMT4">
                  <p:embed/>
                </p:oleObj>
              </mc:Choice>
              <mc:Fallback>
                <p:oleObj name="Equation" r:id="rId20" imgW="1739880" imgH="457200" progId="Equation.DSMT4">
                  <p:embed/>
                  <p:pic>
                    <p:nvPicPr>
                      <p:cNvPr id="0" name="Picture 4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lum bright="-20000" contrast="4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1" y="3994546"/>
                        <a:ext cx="4175125" cy="9013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243909"/>
              </p:ext>
            </p:extLst>
          </p:nvPr>
        </p:nvGraphicFramePr>
        <p:xfrm>
          <a:off x="4387850" y="4013596"/>
          <a:ext cx="4603750" cy="901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917360" imgH="457200" progId="Equation.DSMT4">
                  <p:embed/>
                </p:oleObj>
              </mc:Choice>
              <mc:Fallback>
                <p:oleObj name="Equation" r:id="rId22" imgW="1917360" imgH="457200" progId="Equation.DSMT4">
                  <p:embed/>
                  <p:pic>
                    <p:nvPicPr>
                      <p:cNvPr id="0" name="Picture 4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lum bright="-20000" contrast="4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850" y="4013596"/>
                        <a:ext cx="4603750" cy="9013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189972"/>
              </p:ext>
            </p:extLst>
          </p:nvPr>
        </p:nvGraphicFramePr>
        <p:xfrm>
          <a:off x="2392364" y="1166812"/>
          <a:ext cx="1525587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634680" imgH="393480" progId="Equation.DSMT4">
                  <p:embed/>
                </p:oleObj>
              </mc:Choice>
              <mc:Fallback>
                <p:oleObj name="Equation" r:id="rId24" imgW="634680" imgH="393480" progId="Equation.DSMT4">
                  <p:embed/>
                  <p:pic>
                    <p:nvPicPr>
                      <p:cNvPr id="0" name="Picture 4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lum bright="-20000" contrast="4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2364" y="1166812"/>
                        <a:ext cx="1525587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410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299479"/>
              </p:ext>
            </p:extLst>
          </p:nvPr>
        </p:nvGraphicFramePr>
        <p:xfrm>
          <a:off x="228601" y="571500"/>
          <a:ext cx="2074863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63225" imgH="393529" progId="Equation.DSMT4">
                  <p:embed/>
                </p:oleObj>
              </mc:Choice>
              <mc:Fallback>
                <p:oleObj name="Equation" r:id="rId2" imgW="863225" imgH="393529" progId="Equation.DSMT4">
                  <p:embed/>
                  <p:pic>
                    <p:nvPicPr>
                      <p:cNvPr id="0" name="Picture 2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-20000" contrast="4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1" y="571500"/>
                        <a:ext cx="2074863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131269"/>
              </p:ext>
            </p:extLst>
          </p:nvPr>
        </p:nvGraphicFramePr>
        <p:xfrm>
          <a:off x="4938713" y="514350"/>
          <a:ext cx="1954212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12520" imgH="393480" progId="Equation.DSMT4">
                  <p:embed/>
                </p:oleObj>
              </mc:Choice>
              <mc:Fallback>
                <p:oleObj name="Equation" r:id="rId4" imgW="812520" imgH="393480" progId="Equation.DSMT4">
                  <p:embed/>
                  <p:pic>
                    <p:nvPicPr>
                      <p:cNvPr id="0" name="Picture 2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20000" contrast="4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8713" y="514350"/>
                        <a:ext cx="1954212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2401" y="114301"/>
            <a:ext cx="26638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015971"/>
              </p:ext>
            </p:extLst>
          </p:nvPr>
        </p:nvGraphicFramePr>
        <p:xfrm>
          <a:off x="714376" y="1428750"/>
          <a:ext cx="149542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2080" imgH="393480" progId="Equation.DSMT4">
                  <p:embed/>
                </p:oleObj>
              </mc:Choice>
              <mc:Fallback>
                <p:oleObj name="Equation" r:id="rId6" imgW="622080" imgH="393480" progId="Equation.DSMT4">
                  <p:embed/>
                  <p:pic>
                    <p:nvPicPr>
                      <p:cNvPr id="0" name="Picture 2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-20000" contrast="4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6" y="1428750"/>
                        <a:ext cx="1495425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866287"/>
              </p:ext>
            </p:extLst>
          </p:nvPr>
        </p:nvGraphicFramePr>
        <p:xfrm>
          <a:off x="685800" y="2252662"/>
          <a:ext cx="1373188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71320" imgH="393480" progId="Equation.DSMT4">
                  <p:embed/>
                </p:oleObj>
              </mc:Choice>
              <mc:Fallback>
                <p:oleObj name="Equation" r:id="rId8" imgW="571320" imgH="393480" progId="Equation.DSMT4">
                  <p:embed/>
                  <p:pic>
                    <p:nvPicPr>
                      <p:cNvPr id="0" name="Picture 2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-20000" contrast="4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52662"/>
                        <a:ext cx="1373188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075326"/>
              </p:ext>
            </p:extLst>
          </p:nvPr>
        </p:nvGraphicFramePr>
        <p:xfrm>
          <a:off x="838200" y="3224212"/>
          <a:ext cx="1068388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44240" imgH="393480" progId="Equation.DSMT4">
                  <p:embed/>
                </p:oleObj>
              </mc:Choice>
              <mc:Fallback>
                <p:oleObj name="Equation" r:id="rId10" imgW="444240" imgH="393480" progId="Equation.DSMT4">
                  <p:embed/>
                  <p:pic>
                    <p:nvPicPr>
                      <p:cNvPr id="0" name="Picture 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-20000" contrast="4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224212"/>
                        <a:ext cx="1068388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269578"/>
              </p:ext>
            </p:extLst>
          </p:nvPr>
        </p:nvGraphicFramePr>
        <p:xfrm>
          <a:off x="5224464" y="1371600"/>
          <a:ext cx="1709737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11000" imgH="393480" progId="Equation.DSMT4">
                  <p:embed/>
                </p:oleObj>
              </mc:Choice>
              <mc:Fallback>
                <p:oleObj name="Equation" r:id="rId12" imgW="711000" imgH="393480" progId="Equation.DSMT4">
                  <p:embed/>
                  <p:pic>
                    <p:nvPicPr>
                      <p:cNvPr id="0" name="Picture 2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lum bright="-20000" contrast="4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4464" y="1371600"/>
                        <a:ext cx="1709737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657777"/>
              </p:ext>
            </p:extLst>
          </p:nvPr>
        </p:nvGraphicFramePr>
        <p:xfrm>
          <a:off x="5240338" y="2252662"/>
          <a:ext cx="1617662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72840" imgH="393480" progId="Equation.DSMT4">
                  <p:embed/>
                </p:oleObj>
              </mc:Choice>
              <mc:Fallback>
                <p:oleObj name="Equation" r:id="rId14" imgW="672840" imgH="393480" progId="Equation.DSMT4">
                  <p:embed/>
                  <p:pic>
                    <p:nvPicPr>
                      <p:cNvPr id="0" name="Picture 2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lum bright="-20000" contrast="4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0338" y="2252662"/>
                        <a:ext cx="1617662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485750"/>
              </p:ext>
            </p:extLst>
          </p:nvPr>
        </p:nvGraphicFramePr>
        <p:xfrm>
          <a:off x="5303838" y="3167062"/>
          <a:ext cx="1617662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72840" imgH="393480" progId="Equation.DSMT4">
                  <p:embed/>
                </p:oleObj>
              </mc:Choice>
              <mc:Fallback>
                <p:oleObj name="Equation" r:id="rId16" imgW="672840" imgH="393480" progId="Equation.DSMT4">
                  <p:embed/>
                  <p:pic>
                    <p:nvPicPr>
                      <p:cNvPr id="0" name="Picture 2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lum bright="-20000" contrast="4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838" y="3167062"/>
                        <a:ext cx="1617662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660712"/>
              </p:ext>
            </p:extLst>
          </p:nvPr>
        </p:nvGraphicFramePr>
        <p:xfrm>
          <a:off x="5410200" y="4081462"/>
          <a:ext cx="10985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57200" imgH="393480" progId="Equation.DSMT4">
                  <p:embed/>
                </p:oleObj>
              </mc:Choice>
              <mc:Fallback>
                <p:oleObj name="Equation" r:id="rId18" imgW="457200" imgH="393480" progId="Equation.DSMT4">
                  <p:embed/>
                  <p:pic>
                    <p:nvPicPr>
                      <p:cNvPr id="0" name="Picture 2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lum bright="-20000" contrast="4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081462"/>
                        <a:ext cx="1098550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555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977963"/>
              </p:ext>
            </p:extLst>
          </p:nvPr>
        </p:nvGraphicFramePr>
        <p:xfrm>
          <a:off x="287338" y="171450"/>
          <a:ext cx="2379663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90170" imgH="393529" progId="Equation.DSMT4">
                  <p:embed/>
                </p:oleObj>
              </mc:Choice>
              <mc:Fallback>
                <p:oleObj name="Equation" r:id="rId2" imgW="990170" imgH="393529" progId="Equation.DSMT4">
                  <p:embed/>
                  <p:pic>
                    <p:nvPicPr>
                      <p:cNvPr id="0" name="Picture 2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-20000" contrast="4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171450"/>
                        <a:ext cx="2379663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481535"/>
              </p:ext>
            </p:extLst>
          </p:nvPr>
        </p:nvGraphicFramePr>
        <p:xfrm>
          <a:off x="5664200" y="171450"/>
          <a:ext cx="203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419" imgH="177723" progId="Equation.DSMT4">
                  <p:embed/>
                </p:oleObj>
              </mc:Choice>
              <mc:Fallback>
                <p:oleObj name="Equation" r:id="rId4" imgW="647419" imgH="177723" progId="Equation.DSMT4">
                  <p:embed/>
                  <p:pic>
                    <p:nvPicPr>
                      <p:cNvPr id="0" name="Picture 2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20000" contrast="4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171450"/>
                        <a:ext cx="2032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9810"/>
              </p:ext>
            </p:extLst>
          </p:nvPr>
        </p:nvGraphicFramePr>
        <p:xfrm>
          <a:off x="623888" y="971550"/>
          <a:ext cx="1890713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87320" imgH="393480" progId="Equation.DSMT4">
                  <p:embed/>
                </p:oleObj>
              </mc:Choice>
              <mc:Fallback>
                <p:oleObj name="Equation" r:id="rId6" imgW="787320" imgH="393480" progId="Equation.DSMT4">
                  <p:embed/>
                  <p:pic>
                    <p:nvPicPr>
                      <p:cNvPr id="0" name="Picture 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-20000" contrast="4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8" y="971550"/>
                        <a:ext cx="1890713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044495"/>
              </p:ext>
            </p:extLst>
          </p:nvPr>
        </p:nvGraphicFramePr>
        <p:xfrm>
          <a:off x="549276" y="1771650"/>
          <a:ext cx="219392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400" imgH="393480" progId="Equation.DSMT4">
                  <p:embed/>
                </p:oleObj>
              </mc:Choice>
              <mc:Fallback>
                <p:oleObj name="Equation" r:id="rId8" imgW="914400" imgH="393480" progId="Equation.DSMT4">
                  <p:embed/>
                  <p:pic>
                    <p:nvPicPr>
                      <p:cNvPr id="0" name="Picture 2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-20000" contrast="4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6" y="1771650"/>
                        <a:ext cx="2193925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560396"/>
              </p:ext>
            </p:extLst>
          </p:nvPr>
        </p:nvGraphicFramePr>
        <p:xfrm>
          <a:off x="609600" y="2686050"/>
          <a:ext cx="15557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47640" imgH="393480" progId="Equation.DSMT4">
                  <p:embed/>
                </p:oleObj>
              </mc:Choice>
              <mc:Fallback>
                <p:oleObj name="Equation" r:id="rId10" imgW="647640" imgH="393480" progId="Equation.DSMT4">
                  <p:embed/>
                  <p:pic>
                    <p:nvPicPr>
                      <p:cNvPr id="0" name="Picture 2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-20000" contrast="4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686050"/>
                        <a:ext cx="1555750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68563"/>
              </p:ext>
            </p:extLst>
          </p:nvPr>
        </p:nvGraphicFramePr>
        <p:xfrm>
          <a:off x="654050" y="3486150"/>
          <a:ext cx="15557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47640" imgH="393480" progId="Equation.DSMT4">
                  <p:embed/>
                </p:oleObj>
              </mc:Choice>
              <mc:Fallback>
                <p:oleObj name="Equation" r:id="rId12" imgW="647640" imgH="393480" progId="Equation.DSMT4">
                  <p:embed/>
                  <p:pic>
                    <p:nvPicPr>
                      <p:cNvPr id="0" name="Picture 3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lum bright="-20000" contrast="4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3486150"/>
                        <a:ext cx="1555750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41814"/>
              </p:ext>
            </p:extLst>
          </p:nvPr>
        </p:nvGraphicFramePr>
        <p:xfrm>
          <a:off x="685801" y="4343400"/>
          <a:ext cx="1677987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98400" imgH="393480" progId="Equation.DSMT4">
                  <p:embed/>
                </p:oleObj>
              </mc:Choice>
              <mc:Fallback>
                <p:oleObj name="Equation" r:id="rId14" imgW="698400" imgH="393480" progId="Equation.DSMT4">
                  <p:embed/>
                  <p:pic>
                    <p:nvPicPr>
                      <p:cNvPr id="0" name="Picture 3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lum bright="-20000" contrast="4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1" y="4343400"/>
                        <a:ext cx="1677987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11023"/>
              </p:ext>
            </p:extLst>
          </p:nvPr>
        </p:nvGraphicFramePr>
        <p:xfrm>
          <a:off x="5668056" y="678657"/>
          <a:ext cx="1951945" cy="407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98400" imgH="177480" progId="Equation.DSMT4">
                  <p:embed/>
                </p:oleObj>
              </mc:Choice>
              <mc:Fallback>
                <p:oleObj name="Equation" r:id="rId16" imgW="698400" imgH="177480" progId="Equation.DSMT4">
                  <p:embed/>
                  <p:pic>
                    <p:nvPicPr>
                      <p:cNvPr id="0" name="Picture 3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lum bright="-20000" contrast="4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056" y="678657"/>
                        <a:ext cx="1951945" cy="4071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280336"/>
              </p:ext>
            </p:extLst>
          </p:nvPr>
        </p:nvGraphicFramePr>
        <p:xfrm>
          <a:off x="5486400" y="1200150"/>
          <a:ext cx="2160814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87320" imgH="203040" progId="Equation.DSMT4">
                  <p:embed/>
                </p:oleObj>
              </mc:Choice>
              <mc:Fallback>
                <p:oleObj name="Equation" r:id="rId18" imgW="787320" imgH="203040" progId="Equation.DSMT4">
                  <p:embed/>
                  <p:pic>
                    <p:nvPicPr>
                      <p:cNvPr id="0" name="Picture 3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lum bright="-20000" contrast="4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200150"/>
                        <a:ext cx="2160814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2003"/>
              </p:ext>
            </p:extLst>
          </p:nvPr>
        </p:nvGraphicFramePr>
        <p:xfrm>
          <a:off x="4938712" y="1771650"/>
          <a:ext cx="35194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82680" imgH="203040" progId="Equation.DSMT4">
                  <p:embed/>
                </p:oleObj>
              </mc:Choice>
              <mc:Fallback>
                <p:oleObj name="Equation" r:id="rId20" imgW="1282680" imgH="203040" progId="Equation.DSMT4">
                  <p:embed/>
                  <p:pic>
                    <p:nvPicPr>
                      <p:cNvPr id="0" name="Picture 3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lum bright="-20000" contrast="4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8712" y="1771650"/>
                        <a:ext cx="351948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797360"/>
              </p:ext>
            </p:extLst>
          </p:nvPr>
        </p:nvGraphicFramePr>
        <p:xfrm>
          <a:off x="4953001" y="2400300"/>
          <a:ext cx="31718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155600" imgH="203040" progId="Equation.DSMT4">
                  <p:embed/>
                </p:oleObj>
              </mc:Choice>
              <mc:Fallback>
                <p:oleObj name="Equation" r:id="rId22" imgW="1155600" imgH="203040" progId="Equation.DSMT4">
                  <p:embed/>
                  <p:pic>
                    <p:nvPicPr>
                      <p:cNvPr id="0" name="Picture 3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lum bright="-20000" contrast="4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1" y="2400300"/>
                        <a:ext cx="31718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473699"/>
              </p:ext>
            </p:extLst>
          </p:nvPr>
        </p:nvGraphicFramePr>
        <p:xfrm>
          <a:off x="5029201" y="2914650"/>
          <a:ext cx="2613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952200" imgH="203040" progId="Equation.DSMT4">
                  <p:embed/>
                </p:oleObj>
              </mc:Choice>
              <mc:Fallback>
                <p:oleObj name="Equation" r:id="rId24" imgW="952200" imgH="203040" progId="Equation.DSMT4">
                  <p:embed/>
                  <p:pic>
                    <p:nvPicPr>
                      <p:cNvPr id="0" name="Picture 3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lum bright="-20000" contrast="4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1" y="2914650"/>
                        <a:ext cx="26130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35342"/>
              </p:ext>
            </p:extLst>
          </p:nvPr>
        </p:nvGraphicFramePr>
        <p:xfrm>
          <a:off x="2771776" y="4343400"/>
          <a:ext cx="100647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419040" imgH="393480" progId="Equation.DSMT4">
                  <p:embed/>
                </p:oleObj>
              </mc:Choice>
              <mc:Fallback>
                <p:oleObj name="Equation" r:id="rId26" imgW="419040" imgH="393480" progId="Equation.DSMT4">
                  <p:embed/>
                  <p:pic>
                    <p:nvPicPr>
                      <p:cNvPr id="0" name="Picture 3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lum bright="-20000" contrast="4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6" y="4343400"/>
                        <a:ext cx="1006475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4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1371600" cy="14287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-1673"/>
            <a:ext cx="8839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3: 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br>
              <a:rPr lang="en-US" altLang="en-US" sz="2800" dirty="0">
                <a:latin typeface="Times New Roman" pitchFamily="18" charset="0"/>
                <a:cs typeface="Times New Roman" pitchFamily="18" charset="0"/>
              </a:rPr>
            </a:br>
            <a:br>
              <a:rPr lang="en-US" alt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?        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999207"/>
              </p:ext>
            </p:extLst>
          </p:nvPr>
        </p:nvGraphicFramePr>
        <p:xfrm>
          <a:off x="2133601" y="57150"/>
          <a:ext cx="288524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58310" imgH="393529" progId="Equation.DSMT4">
                  <p:embed/>
                </p:oleObj>
              </mc:Choice>
              <mc:Fallback>
                <p:oleObj name="Equation" r:id="rId2" imgW="1358310" imgH="393529" progId="Equation.DSMT4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-20000" contrast="4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1" y="57150"/>
                        <a:ext cx="288524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792560"/>
              </p:ext>
            </p:extLst>
          </p:nvPr>
        </p:nvGraphicFramePr>
        <p:xfrm>
          <a:off x="3429000" y="742950"/>
          <a:ext cx="457200" cy="95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5028" imgH="418918" progId="Equation.DSMT4">
                  <p:embed/>
                </p:oleObj>
              </mc:Choice>
              <mc:Fallback>
                <p:oleObj name="Equation" r:id="rId4" imgW="165028" imgH="418918" progId="Equation.DSMT4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20000" contrast="4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742950"/>
                        <a:ext cx="457200" cy="9545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758538"/>
              </p:ext>
            </p:extLst>
          </p:nvPr>
        </p:nvGraphicFramePr>
        <p:xfrm>
          <a:off x="1756622" y="1477566"/>
          <a:ext cx="1215179" cy="1665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7200" imgH="761760" progId="Equation.DSMT4">
                  <p:embed/>
                </p:oleObj>
              </mc:Choice>
              <mc:Fallback>
                <p:oleObj name="Equation" r:id="rId6" imgW="457200" imgH="761760" progId="Equation.DSMT4">
                  <p:embed/>
                  <p:pic>
                    <p:nvPicPr>
                      <p:cNvPr id="0" name="Picture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-20000" contrast="4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622" y="1477566"/>
                        <a:ext cx="1215179" cy="16656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919855"/>
              </p:ext>
            </p:extLst>
          </p:nvPr>
        </p:nvGraphicFramePr>
        <p:xfrm>
          <a:off x="3352800" y="1888332"/>
          <a:ext cx="1181100" cy="860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4240" imgH="393480" progId="Equation.DSMT4">
                  <p:embed/>
                </p:oleObj>
              </mc:Choice>
              <mc:Fallback>
                <p:oleObj name="Equation" r:id="rId8" imgW="444240" imgH="393480" progId="Equation.DSMT4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-20000" contrast="4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888332"/>
                        <a:ext cx="1181100" cy="8608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13036"/>
              </p:ext>
            </p:extLst>
          </p:nvPr>
        </p:nvGraphicFramePr>
        <p:xfrm>
          <a:off x="4768850" y="1885951"/>
          <a:ext cx="946150" cy="860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55320" imgH="393480" progId="Equation.DSMT4">
                  <p:embed/>
                </p:oleObj>
              </mc:Choice>
              <mc:Fallback>
                <p:oleObj name="Equation" r:id="rId10" imgW="355320" imgH="393480" progId="Equation.DSMT4">
                  <p:embed/>
                  <p:pic>
                    <p:nvPicPr>
                      <p:cNvPr id="0" name="Picture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-20000" contrast="4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0" y="1885951"/>
                        <a:ext cx="946150" cy="8608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348615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i="1" dirty="0" err="1">
                <a:solidFill>
                  <a:srgbClr val="230399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i="1" dirty="0">
                <a:solidFill>
                  <a:srgbClr val="230399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i="1" dirty="0" err="1">
                <a:solidFill>
                  <a:srgbClr val="2303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i="1" dirty="0">
                <a:solidFill>
                  <a:srgbClr val="230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2303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i="1" dirty="0">
                <a:solidFill>
                  <a:srgbClr val="230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230399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i="1" dirty="0">
                <a:solidFill>
                  <a:srgbClr val="230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2303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i="1" dirty="0">
                <a:solidFill>
                  <a:srgbClr val="230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i="1" dirty="0">
                <a:solidFill>
                  <a:srgbClr val="230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2303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i="1" dirty="0">
                <a:solidFill>
                  <a:srgbClr val="230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230399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i="1" dirty="0">
                <a:solidFill>
                  <a:srgbClr val="230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2303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>
                <a:solidFill>
                  <a:srgbClr val="230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i="1" dirty="0">
                <a:solidFill>
                  <a:srgbClr val="230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662966"/>
              </p:ext>
            </p:extLst>
          </p:nvPr>
        </p:nvGraphicFramePr>
        <p:xfrm>
          <a:off x="1447800" y="3200400"/>
          <a:ext cx="457200" cy="95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4880" imgH="419040" progId="Equation.DSMT4">
                  <p:embed/>
                </p:oleObj>
              </mc:Choice>
              <mc:Fallback>
                <p:oleObj name="Equation" r:id="rId12" imgW="164880" imgH="419040" progId="Equation.DSMT4">
                  <p:embed/>
                  <p:pic>
                    <p:nvPicPr>
                      <p:cNvPr id="0" name="Picture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lum bright="-20000" contrast="4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00400"/>
                        <a:ext cx="457200" cy="9545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106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57200" y="114300"/>
            <a:ext cx="541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Hướng</a:t>
            </a:r>
            <a:r>
              <a:rPr lang="en-US" sz="2800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dẫn</a:t>
            </a:r>
            <a:r>
              <a:rPr lang="en-US" sz="2800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về</a:t>
            </a:r>
            <a:r>
              <a:rPr lang="en-US" sz="2800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nhà</a:t>
            </a:r>
            <a:r>
              <a:rPr lang="en-US" sz="2800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28600" y="742950"/>
            <a:ext cx="8839200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- </a:t>
            </a:r>
            <a:r>
              <a:rPr lang="en-US" sz="2800" dirty="0" err="1">
                <a:solidFill>
                  <a:schemeClr val="accent2"/>
                </a:solidFill>
                <a:latin typeface="Times New Roman" pitchFamily="18" charset="0"/>
              </a:rPr>
              <a:t>Kiến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itchFamily="18" charset="0"/>
              </a:rPr>
              <a:t>thức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itchFamily="18" charset="0"/>
              </a:rPr>
              <a:t>cần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itchFamily="18" charset="0"/>
              </a:rPr>
              <a:t>nhớ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- </a:t>
            </a:r>
            <a:r>
              <a:rPr lang="en-US" sz="2800" dirty="0" err="1">
                <a:solidFill>
                  <a:schemeClr val="accent2"/>
                </a:solidFill>
                <a:latin typeface="Times New Roman" pitchFamily="18" charset="0"/>
              </a:rPr>
              <a:t>Quy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itchFamily="18" charset="0"/>
              </a:rPr>
              <a:t>tắc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itchFamily="18" charset="0"/>
              </a:rPr>
              <a:t>nhân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, chia </a:t>
            </a:r>
            <a:r>
              <a:rPr lang="en-US" sz="2800" dirty="0" err="1">
                <a:solidFill>
                  <a:schemeClr val="accent2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itchFamily="18" charset="0"/>
              </a:rPr>
              <a:t>hữu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itchFamily="18" charset="0"/>
              </a:rPr>
              <a:t>tỉ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- </a:t>
            </a:r>
            <a:r>
              <a:rPr lang="en-US" sz="2800" dirty="0" err="1">
                <a:solidFill>
                  <a:schemeClr val="accent2"/>
                </a:solidFill>
                <a:latin typeface="Times New Roman" pitchFamily="18" charset="0"/>
              </a:rPr>
              <a:t>Quy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itchFamily="18" charset="0"/>
              </a:rPr>
              <a:t>tắc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itchFamily="18" charset="0"/>
              </a:rPr>
              <a:t>chuyển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itchFamily="18" charset="0"/>
              </a:rPr>
              <a:t>vế</a:t>
            </a:r>
            <a:endParaRPr lang="en-US" sz="2800" dirty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- </a:t>
            </a:r>
            <a:r>
              <a:rPr lang="en-US" sz="2800" dirty="0" err="1">
                <a:solidFill>
                  <a:schemeClr val="accent2"/>
                </a:solidFill>
                <a:latin typeface="Times New Roman" pitchFamily="18" charset="0"/>
              </a:rPr>
              <a:t>Tính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itchFamily="18" charset="0"/>
              </a:rPr>
              <a:t>chất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itchFamily="18" charset="0"/>
              </a:rPr>
              <a:t>phép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itchFamily="18" charset="0"/>
              </a:rPr>
              <a:t>nhân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itchFamily="18" charset="0"/>
              </a:rPr>
              <a:t>hữu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itchFamily="18" charset="0"/>
              </a:rPr>
              <a:t>tỉ</a:t>
            </a:r>
            <a:endParaRPr lang="en-US" sz="2800" dirty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- </a:t>
            </a:r>
            <a:r>
              <a:rPr lang="en-US" sz="2800" dirty="0" err="1">
                <a:solidFill>
                  <a:schemeClr val="accent2"/>
                </a:solidFill>
                <a:latin typeface="Times New Roman" pitchFamily="18" charset="0"/>
              </a:rPr>
              <a:t>Làm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itchFamily="18" charset="0"/>
              </a:rPr>
              <a:t>bài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 17,19, 22, 23 SBT </a:t>
            </a:r>
            <a:r>
              <a:rPr lang="en-US" sz="2800" dirty="0" err="1">
                <a:solidFill>
                  <a:schemeClr val="accent2"/>
                </a:solidFill>
                <a:latin typeface="Times New Roman" pitchFamily="18" charset="0"/>
              </a:rPr>
              <a:t>trang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 6,7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- </a:t>
            </a:r>
            <a:r>
              <a:rPr lang="en-US" sz="2800" dirty="0" err="1">
                <a:solidFill>
                  <a:schemeClr val="accent2"/>
                </a:solidFill>
                <a:latin typeface="Times New Roman" pitchFamily="18" charset="0"/>
              </a:rPr>
              <a:t>Chuẩn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itchFamily="18" charset="0"/>
              </a:rPr>
              <a:t>bị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itchFamily="18" charset="0"/>
              </a:rPr>
              <a:t>bài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: “ </a:t>
            </a:r>
            <a:r>
              <a:rPr lang="en-US" sz="2800" dirty="0" err="1">
                <a:solidFill>
                  <a:schemeClr val="accent2"/>
                </a:solidFill>
                <a:latin typeface="Times New Roman" pitchFamily="18" charset="0"/>
              </a:rPr>
              <a:t>Giá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itchFamily="18" charset="0"/>
              </a:rPr>
              <a:t>trị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itchFamily="18" charset="0"/>
              </a:rPr>
              <a:t>tuyệt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itchFamily="18" charset="0"/>
              </a:rPr>
              <a:t>đối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itchFamily="18" charset="0"/>
              </a:rPr>
              <a:t>một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itchFamily="18" charset="0"/>
              </a:rPr>
              <a:t>hữu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itchFamily="18" charset="0"/>
              </a:rPr>
              <a:t>tỉ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. </a:t>
            </a:r>
            <a:r>
              <a:rPr lang="en-US" sz="2800" dirty="0" err="1">
                <a:solidFill>
                  <a:schemeClr val="accent2"/>
                </a:solidFill>
                <a:latin typeface="Times New Roman" pitchFamily="18" charset="0"/>
              </a:rPr>
              <a:t>Cộng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itchFamily="18" charset="0"/>
              </a:rPr>
              <a:t>trừ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itchFamily="18" charset="0"/>
              </a:rPr>
              <a:t>nhân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 chia </a:t>
            </a:r>
            <a:r>
              <a:rPr lang="en-US" sz="2800" dirty="0" err="1">
                <a:solidFill>
                  <a:schemeClr val="accent2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itchFamily="18" charset="0"/>
              </a:rPr>
              <a:t>thập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itchFamily="18" charset="0"/>
              </a:rPr>
              <a:t>phân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69047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 autoUpdateAnimBg="0"/>
      <p:bldP spid="2355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7DD620-F68A-4CA3-B0AB-D318CD97D1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33" t="15927" r="17500" b="11481"/>
          <a:stretch/>
        </p:blipFill>
        <p:spPr>
          <a:xfrm>
            <a:off x="533400" y="209550"/>
            <a:ext cx="8305800" cy="508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3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287</Words>
  <Application>Microsoft Office PowerPoint</Application>
  <PresentationFormat>On-screen Show (16:9)</PresentationFormat>
  <Paragraphs>32</Paragraphs>
  <Slides>8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3:  Cho                                     là 2 số hữu tỉ. Khi nào   thương        là một số nguyên?                                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gc</dc:creator>
  <cp:lastModifiedBy>Trần  Thu Nga</cp:lastModifiedBy>
  <cp:revision>40</cp:revision>
  <dcterms:created xsi:type="dcterms:W3CDTF">2021-08-30T02:12:37Z</dcterms:created>
  <dcterms:modified xsi:type="dcterms:W3CDTF">2021-09-15T09:08:27Z</dcterms:modified>
</cp:coreProperties>
</file>