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0" r:id="rId3"/>
    <p:sldId id="271" r:id="rId4"/>
    <p:sldId id="258" r:id="rId5"/>
    <p:sldId id="269" r:id="rId6"/>
    <p:sldId id="264" r:id="rId7"/>
    <p:sldId id="263" r:id="rId8"/>
    <p:sldId id="265" r:id="rId9"/>
    <p:sldId id="266" r:id="rId10"/>
    <p:sldId id="262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63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9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9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8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5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0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5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15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25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7030-35B6-4AEF-9347-5A87249C80C4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FC167-EE25-4798-85BC-5B27390F4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4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6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23.wmf"/><Relationship Id="rId3" Type="http://schemas.openxmlformats.org/officeDocument/2006/relationships/image" Target="../media/image25.gif"/><Relationship Id="rId7" Type="http://schemas.openxmlformats.org/officeDocument/2006/relationships/image" Target="../media/image29.e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8.emf"/><Relationship Id="rId11" Type="http://schemas.openxmlformats.org/officeDocument/2006/relationships/image" Target="../media/image22.wmf"/><Relationship Id="rId5" Type="http://schemas.openxmlformats.org/officeDocument/2006/relationships/image" Target="../media/image27.e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26.emf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25.gif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3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image" Target="../media/image25.gif"/><Relationship Id="rId7" Type="http://schemas.openxmlformats.org/officeDocument/2006/relationships/image" Target="../media/image3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3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762125" y="413296"/>
            <a:ext cx="8686800" cy="461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PHÒNG GIÁO DỤC ĐÀO TẠO QUẬN GÒ VẤP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579418" y="1559717"/>
            <a:ext cx="1835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i="1" u="sng" dirty="0" err="1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i="1" u="sng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2364557" y="1768077"/>
            <a:ext cx="7334250" cy="27003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7500"/>
              </a:avLst>
            </a:prstTxWarp>
          </a:bodyPr>
          <a:lstStyle/>
          <a:p>
            <a:pPr algn="ctr"/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Luyện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tập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: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Những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hằng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đẳng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thức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đáng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  <a:r>
              <a:rPr lang="en-AU" sz="3600" kern="10" dirty="0" err="1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nhớ</a:t>
            </a:r>
            <a:r>
              <a:rPr lang="en-AU" sz="3600" kern="10" dirty="0">
                <a:ln w="9525">
                  <a:solidFill>
                    <a:srgbClr val="003300"/>
                  </a:solidFill>
                  <a:round/>
                  <a:headEnd/>
                  <a:tailEnd/>
                </a:ln>
                <a:solidFill>
                  <a:srgbClr val="003300"/>
                </a:solidFill>
                <a:latin typeface="Times New Roman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720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8800" y="1600102"/>
            <a:ext cx="11176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ebdings" panose="05030102010509060703" pitchFamily="18" charset="2"/>
              </a:rPr>
              <a:t>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12.</a:t>
            </a: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ebdings" panose="05030102010509060703" pitchFamily="18" charset="2"/>
              </a:rPr>
              <a:t>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21b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23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12.</a:t>
            </a:r>
            <a:endParaRPr lang="sv-SE" alt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ebdings" panose="05030102010509060703" pitchFamily="18" charset="2"/>
              </a:rPr>
              <a:t>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sv-SE" alt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66870" y="391118"/>
            <a:ext cx="7448001" cy="9336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67" b="1" u="sng" dirty="0">
                <a:ln/>
                <a:solidFill>
                  <a:srgbClr val="FF0000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HƯỚNG DẪN VỀ NHÀ</a:t>
            </a:r>
          </a:p>
        </p:txBody>
      </p:sp>
      <p:pic>
        <p:nvPicPr>
          <p:cNvPr id="9" name="Picture 3" descr="guest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29" y="39370"/>
            <a:ext cx="21336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592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150+ Hình Nền Slide PowerPoint  Đẹp 20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431074" y="2280641"/>
            <a:ext cx="1076749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AU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CHÚC SỨC KHỎE, HẠNH PHÚC </a:t>
            </a:r>
          </a:p>
          <a:p>
            <a:pPr algn="ctr"/>
            <a:r>
              <a:rPr lang="en-AU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QUÝ THẦY CÔ VÀ CÁC EM </a:t>
            </a:r>
            <a:r>
              <a:rPr lang="en-AU" sz="5400" b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HỌC SINH</a:t>
            </a:r>
            <a:r>
              <a:rPr lang="en-AU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684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5729818"/>
            <a:ext cx="4322233" cy="94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5482167"/>
            <a:ext cx="6445249" cy="709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4991101"/>
            <a:ext cx="3964516" cy="86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7" y="3359151"/>
            <a:ext cx="4030133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3210985"/>
            <a:ext cx="7338484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2711451"/>
            <a:ext cx="4061884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3594100"/>
            <a:ext cx="3187700" cy="114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7" y="3331633"/>
            <a:ext cx="396451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517" y="651934"/>
            <a:ext cx="6104467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384" y="184151"/>
            <a:ext cx="3691467" cy="109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385" y="1136651"/>
            <a:ext cx="289983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3" y="875661"/>
            <a:ext cx="4030133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01"/>
            <a:ext cx="2228851" cy="1299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3856" y="6373"/>
            <a:ext cx="1167244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 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CẦN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NHỚ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gular Pentagon 1"/>
          <p:cNvSpPr/>
          <p:nvPr/>
        </p:nvSpPr>
        <p:spPr>
          <a:xfrm>
            <a:off x="12365086" y="2541586"/>
            <a:ext cx="2141106" cy="2164878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CẦN HỌC THUỘC HẲNG ĐẲNG THỨC THEO 2 CHIỀU</a:t>
            </a:r>
          </a:p>
        </p:txBody>
      </p:sp>
      <p:pic>
        <p:nvPicPr>
          <p:cNvPr id="4" name="Picture 3" descr="Text&#10;&#10;Description automatically generated">
            <a:extLst>
              <a:ext uri="{FF2B5EF4-FFF2-40B4-BE49-F238E27FC236}">
                <a16:creationId xmlns:a16="http://schemas.microsoft.com/office/drawing/2014/main" xmlns="" id="{9A04019A-CE2E-42AE-AE0D-A551A21A55D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822" y="666748"/>
            <a:ext cx="5657856" cy="933451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xmlns="" id="{2BF36531-B0D5-40BD-A8A8-810D73362EE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691" y="3246157"/>
            <a:ext cx="7200960" cy="89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1419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5729818"/>
            <a:ext cx="4322233" cy="941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5482167"/>
            <a:ext cx="6445249" cy="709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785" y="4991101"/>
            <a:ext cx="3964516" cy="869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7" y="3359151"/>
            <a:ext cx="4030133" cy="25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3210985"/>
            <a:ext cx="7338484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2711451"/>
            <a:ext cx="4061884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167" y="3594100"/>
            <a:ext cx="3187700" cy="1145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467" y="3331633"/>
            <a:ext cx="396451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517" y="651934"/>
            <a:ext cx="6104467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384" y="184151"/>
            <a:ext cx="3691467" cy="109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385" y="1136651"/>
            <a:ext cx="289983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886885"/>
            <a:ext cx="4030133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94001"/>
            <a:ext cx="2228851" cy="1299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3855" y="6373"/>
            <a:ext cx="1181099" cy="212365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KIẾN 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THỨC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 CẦN</a:t>
            </a:r>
          </a:p>
          <a:p>
            <a:pPr algn="ctr">
              <a:spcBef>
                <a:spcPct val="50000"/>
              </a:spcBef>
            </a:pPr>
            <a:r>
              <a:rPr lang="en-US" altLang="en-US" sz="2400" dirty="0">
                <a:solidFill>
                  <a:srgbClr val="FF3300"/>
                </a:solidFill>
              </a:rPr>
              <a:t> NHỚ</a:t>
            </a:r>
            <a:endParaRPr lang="en-US" altLang="en-US" sz="2400" dirty="0"/>
          </a:p>
        </p:txBody>
      </p:sp>
      <p:sp>
        <p:nvSpPr>
          <p:cNvPr id="3" name="Rounded Rectangle 2"/>
          <p:cNvSpPr/>
          <p:nvPr/>
        </p:nvSpPr>
        <p:spPr>
          <a:xfrm>
            <a:off x="5175009" y="727605"/>
            <a:ext cx="4269029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A</a:t>
            </a:r>
            <a:r>
              <a:rPr lang="en-US" sz="2700" b="1" baseline="30000" dirty="0">
                <a:solidFill>
                  <a:srgbClr val="FF0000"/>
                </a:solidFill>
              </a:rPr>
              <a:t>2 </a:t>
            </a:r>
            <a:r>
              <a:rPr lang="en-US" sz="2700" b="1" dirty="0">
                <a:solidFill>
                  <a:srgbClr val="FF0000"/>
                </a:solidFill>
              </a:rPr>
              <a:t>+ 2AB + B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  <a:r>
              <a:rPr lang="en-US" sz="2700" b="1" dirty="0">
                <a:solidFill>
                  <a:srgbClr val="FF0000"/>
                </a:solidFill>
              </a:rPr>
              <a:t>=(A + B)</a:t>
            </a:r>
            <a:r>
              <a:rPr lang="en-US" sz="2700" b="1" baseline="30000" dirty="0">
                <a:solidFill>
                  <a:srgbClr val="FF0000"/>
                </a:solidFill>
              </a:rPr>
              <a:t>2 </a:t>
            </a:r>
            <a:r>
              <a:rPr lang="en-US" sz="2700" b="1" dirty="0">
                <a:solidFill>
                  <a:srgbClr val="FF0000"/>
                </a:solidFill>
              </a:rPr>
              <a:t>   (1)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024481" y="3322109"/>
            <a:ext cx="4319544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</a:rPr>
              <a:t>A</a:t>
            </a:r>
            <a:r>
              <a:rPr lang="en-US" sz="2700" b="1" baseline="30000" dirty="0">
                <a:solidFill>
                  <a:srgbClr val="FF0000"/>
                </a:solidFill>
              </a:rPr>
              <a:t>2 </a:t>
            </a:r>
            <a:r>
              <a:rPr lang="en-US" sz="2700" b="1" dirty="0">
                <a:solidFill>
                  <a:srgbClr val="FF0000"/>
                </a:solidFill>
              </a:rPr>
              <a:t>- 2AB + B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  <a:r>
              <a:rPr lang="en-US" sz="2700" b="1" dirty="0">
                <a:solidFill>
                  <a:srgbClr val="FF0000"/>
                </a:solidFill>
              </a:rPr>
              <a:t>=(A - B)</a:t>
            </a:r>
            <a:r>
              <a:rPr lang="en-US" sz="2700" b="1" baseline="30000" dirty="0">
                <a:solidFill>
                  <a:srgbClr val="FF0000"/>
                </a:solidFill>
              </a:rPr>
              <a:t>2</a:t>
            </a:r>
            <a:r>
              <a:rPr lang="en-US" sz="2700" b="1" dirty="0">
                <a:solidFill>
                  <a:srgbClr val="FF0000"/>
                </a:solidFill>
              </a:rPr>
              <a:t>   (2)</a:t>
            </a:r>
            <a:endParaRPr lang="en-US" sz="2700" dirty="0">
              <a:solidFill>
                <a:srgbClr val="FF000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163508" y="5536144"/>
            <a:ext cx="4071510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(A+B)(A-B)=A</a:t>
            </a:r>
            <a:r>
              <a:rPr lang="en-US" sz="2800" b="1" baseline="30000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rgbClr val="FF0000"/>
                </a:solidFill>
              </a:rPr>
              <a:t>- B</a:t>
            </a:r>
            <a:r>
              <a:rPr lang="en-US" sz="2800" b="1" baseline="30000" dirty="0">
                <a:solidFill>
                  <a:srgbClr val="FF0000"/>
                </a:solidFill>
              </a:rPr>
              <a:t>2  </a:t>
            </a:r>
            <a:r>
              <a:rPr lang="en-US" sz="2800" b="1" dirty="0">
                <a:solidFill>
                  <a:srgbClr val="FF0000"/>
                </a:solidFill>
              </a:rPr>
              <a:t> (3)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xmlns="" id="{F7D61FCC-BE38-489E-8DA9-A9434A048D15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8983" y="3227678"/>
            <a:ext cx="7196668" cy="882887"/>
          </a:xfrm>
          <a:prstGeom prst="rect">
            <a:avLst/>
          </a:prstGeom>
        </p:spPr>
      </p:pic>
      <p:pic>
        <p:nvPicPr>
          <p:cNvPr id="22" name="Picture 21" descr="Text&#10;&#10;Description automatically generated">
            <a:extLst>
              <a:ext uri="{FF2B5EF4-FFF2-40B4-BE49-F238E27FC236}">
                <a16:creationId xmlns:a16="http://schemas.microsoft.com/office/drawing/2014/main" xmlns="" id="{44C90E0F-9E92-454A-ABBF-878260C9E4F0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822" y="666748"/>
            <a:ext cx="5657856" cy="933451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xmlns="" id="{122653C2-CA0C-4AE2-99DE-9272A6428A1B}"/>
              </a:ext>
            </a:extLst>
          </p:cNvPr>
          <p:cNvSpPr/>
          <p:nvPr/>
        </p:nvSpPr>
        <p:spPr>
          <a:xfrm>
            <a:off x="9788677" y="1748894"/>
            <a:ext cx="2403323" cy="10551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CẦN HỌC THUỘC HẲNG ĐẲNG THỨC THEO 2 CHIỀU</a:t>
            </a:r>
          </a:p>
        </p:txBody>
      </p:sp>
    </p:spTree>
    <p:extLst>
      <p:ext uri="{BB962C8B-B14F-4D97-AF65-F5344CB8AC3E}">
        <p14:creationId xmlns:p14="http://schemas.microsoft.com/office/powerpoint/2010/main" val="6093957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3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3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6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19" grpId="0" animBg="1"/>
      <p:bldP spid="2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056469" y="-17680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0" y="2577249"/>
            <a:ext cx="523868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97972" y="2021851"/>
            <a:ext cx="996897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373257" y="852952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351144" y="1930854"/>
            <a:ext cx="28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957945" y="960546"/>
            <a:ext cx="597625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</a:t>
            </a:r>
            <a:r>
              <a:rPr lang="en-US" alt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Khai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0623" y="3516086"/>
            <a:ext cx="2195516" cy="275640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2545872" y="3631300"/>
            <a:ext cx="4388328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</a:t>
            </a:r>
            <a:r>
              <a:rPr 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27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sz="2700" b="1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+ 2AB + B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1627690" y="3677207"/>
            <a:ext cx="900113" cy="4570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512193" y="4595996"/>
            <a:ext cx="4267087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- B)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2AB + B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1539581" y="4641903"/>
            <a:ext cx="900113" cy="4570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2812661" y="5501281"/>
            <a:ext cx="4267086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- B)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- 2AB + B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1836344" y="5547188"/>
            <a:ext cx="900113" cy="4570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354" y="2436441"/>
            <a:ext cx="4305300" cy="1428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74354" y="3549588"/>
            <a:ext cx="3952875" cy="1943100"/>
          </a:xfrm>
          <a:prstGeom prst="rect">
            <a:avLst/>
          </a:prstGeom>
        </p:spPr>
      </p:pic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xmlns="" id="{D2D3BEC9-44EB-40D1-8E56-8985287155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170872"/>
              </p:ext>
            </p:extLst>
          </p:nvPr>
        </p:nvGraphicFramePr>
        <p:xfrm>
          <a:off x="7555993" y="5213414"/>
          <a:ext cx="3641725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6" imgW="3200400" imgH="1511280" progId="Equation.DSMT4">
                  <p:embed/>
                </p:oleObj>
              </mc:Choice>
              <mc:Fallback>
                <p:oleObj name="Equation" r:id="rId6" imgW="3200400" imgH="1511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555993" y="5213414"/>
                        <a:ext cx="3641725" cy="1511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7812315" y="650424"/>
            <a:ext cx="3967338" cy="11992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 XÁC ĐỊNH ĐƯỢC: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A?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B?</a:t>
            </a:r>
          </a:p>
        </p:txBody>
      </p:sp>
    </p:spTree>
    <p:extLst>
      <p:ext uri="{BB962C8B-B14F-4D97-AF65-F5344CB8AC3E}">
        <p14:creationId xmlns:p14="http://schemas.microsoft.com/office/powerpoint/2010/main" val="115328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605" grpId="0"/>
      <p:bldP spid="4103" grpId="0" animBg="1"/>
      <p:bldP spid="15" grpId="0"/>
      <p:bldP spid="24" grpId="0" animBg="1"/>
      <p:bldP spid="11" grpId="0" animBg="1"/>
      <p:bldP spid="7" grpId="0" animBg="1"/>
      <p:bldP spid="17" grpId="0" animBg="1"/>
      <p:bldP spid="19" grpId="0" animBg="1"/>
      <p:bldP spid="20" grpId="0" animBg="1"/>
      <p:bldP spid="21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3056469" y="-17680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66968" y="2675338"/>
            <a:ext cx="556206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298505" y="2039340"/>
            <a:ext cx="3771689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 (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60424" y="915894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13601" y="1069106"/>
            <a:ext cx="28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pic>
        <p:nvPicPr>
          <p:cNvPr id="16" name="Picture 3" descr="guest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854" y="703166"/>
            <a:ext cx="1402854" cy="86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505" y="3728857"/>
            <a:ext cx="2072795" cy="5975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007" y="4434802"/>
            <a:ext cx="2666756" cy="5975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9140" y="5231133"/>
            <a:ext cx="3062450" cy="5779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9140" y="5790145"/>
            <a:ext cx="1829141" cy="973986"/>
          </a:xfrm>
          <a:prstGeom prst="rect">
            <a:avLst/>
          </a:prstGeom>
        </p:spPr>
      </p:pic>
      <p:graphicFrame>
        <p:nvGraphicFramePr>
          <p:cNvPr id="2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5963231"/>
              </p:ext>
            </p:extLst>
          </p:nvPr>
        </p:nvGraphicFramePr>
        <p:xfrm>
          <a:off x="6370638" y="1668463"/>
          <a:ext cx="424497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8" imgW="1701720" imgH="482400" progId="Equation.DSMT4">
                  <p:embed/>
                </p:oleObj>
              </mc:Choice>
              <mc:Fallback>
                <p:oleObj name="Equation" r:id="rId8" imgW="1701720" imgH="482400" progId="Equation.DSMT4">
                  <p:embed/>
                  <p:pic>
                    <p:nvPicPr>
                      <p:cNvPr id="2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1668463"/>
                        <a:ext cx="4244975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5184595"/>
              </p:ext>
            </p:extLst>
          </p:nvPr>
        </p:nvGraphicFramePr>
        <p:xfrm>
          <a:off x="6370638" y="2554312"/>
          <a:ext cx="472598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10" imgW="2286000" imgH="482400" progId="Equation.DSMT4">
                  <p:embed/>
                </p:oleObj>
              </mc:Choice>
              <mc:Fallback>
                <p:oleObj name="Equation" r:id="rId10" imgW="2286000" imgH="482400" progId="Equation.DSMT4">
                  <p:embed/>
                  <p:pic>
                    <p:nvPicPr>
                      <p:cNvPr id="2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2554312"/>
                        <a:ext cx="4725987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900522"/>
              </p:ext>
            </p:extLst>
          </p:nvPr>
        </p:nvGraphicFramePr>
        <p:xfrm>
          <a:off x="6386282" y="3733800"/>
          <a:ext cx="52228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12" imgW="2666880" imgH="482400" progId="Equation.DSMT4">
                  <p:embed/>
                </p:oleObj>
              </mc:Choice>
              <mc:Fallback>
                <p:oleObj name="Equation" r:id="rId12" imgW="2666880" imgH="482400" progId="Equation.DSMT4">
                  <p:embed/>
                  <p:pic>
                    <p:nvPicPr>
                      <p:cNvPr id="2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6282" y="3733800"/>
                        <a:ext cx="5222875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0174070"/>
              </p:ext>
            </p:extLst>
          </p:nvPr>
        </p:nvGraphicFramePr>
        <p:xfrm>
          <a:off x="6451138" y="4605338"/>
          <a:ext cx="4884738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1" name="Equation" r:id="rId14" imgW="1879560" imgH="812520" progId="Equation.DSMT4">
                  <p:embed/>
                </p:oleObj>
              </mc:Choice>
              <mc:Fallback>
                <p:oleObj name="Equation" r:id="rId14" imgW="1879560" imgH="812520" progId="Equation.DSMT4">
                  <p:embed/>
                  <p:pic>
                    <p:nvPicPr>
                      <p:cNvPr id="2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1138" y="4605338"/>
                        <a:ext cx="4884738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-1" y="873786"/>
            <a:ext cx="6095999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3356016" y="3728857"/>
            <a:ext cx="2739982" cy="28520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 XÁC ĐỊNH ĐƯỢC: </a:t>
            </a:r>
            <a:endParaRPr lang="en-US" sz="2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75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605" grpId="0"/>
      <p:bldP spid="4103" grpId="0" animBg="1"/>
      <p:bldP spid="15" grpId="0"/>
      <p:bldP spid="24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17769" y="2833662"/>
            <a:ext cx="556206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229139" y="2349338"/>
            <a:ext cx="4412133" cy="46166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(</a:t>
            </a:r>
            <a:r>
              <a:rPr lang="en-US" alt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49280" y="889000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917365" y="1459399"/>
            <a:ext cx="21214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pic>
        <p:nvPicPr>
          <p:cNvPr id="16" name="Picture 3" descr="guest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634" y="981944"/>
            <a:ext cx="1402854" cy="86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877845"/>
              </p:ext>
            </p:extLst>
          </p:nvPr>
        </p:nvGraphicFramePr>
        <p:xfrm>
          <a:off x="292123" y="3873500"/>
          <a:ext cx="5213351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4" imgW="1828800" imgH="279360" progId="Equation.DSMT4">
                  <p:embed/>
                </p:oleObj>
              </mc:Choice>
              <mc:Fallback>
                <p:oleObj name="Equation" r:id="rId4" imgW="1828800" imgH="279360" progId="Equation.DSMT4">
                  <p:embed/>
                  <p:pic>
                    <p:nvPicPr>
                      <p:cNvPr id="1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23" y="3873500"/>
                        <a:ext cx="5213351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415743"/>
              </p:ext>
            </p:extLst>
          </p:nvPr>
        </p:nvGraphicFramePr>
        <p:xfrm>
          <a:off x="6392598" y="2528726"/>
          <a:ext cx="5900737" cy="29914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6" imgW="2070000" imgH="1168200" progId="Equation.DSMT4">
                  <p:embed/>
                </p:oleObj>
              </mc:Choice>
              <mc:Fallback>
                <p:oleObj name="Equation" r:id="rId6" imgW="2070000" imgH="1168200" progId="Equation.DSMT4">
                  <p:embed/>
                  <p:pic>
                    <p:nvPicPr>
                      <p:cNvPr id="24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2598" y="2528726"/>
                        <a:ext cx="5900737" cy="29914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-1" y="873786"/>
            <a:ext cx="6095999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BA980CC-CF59-4729-804F-7AFC539683F9}"/>
              </a:ext>
            </a:extLst>
          </p:cNvPr>
          <p:cNvSpPr/>
          <p:nvPr/>
        </p:nvSpPr>
        <p:spPr>
          <a:xfrm>
            <a:off x="3208869" y="134720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-53282" y="4502124"/>
            <a:ext cx="6149280" cy="1815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 XÁC ĐỊNH ĐƯỢC: </a:t>
            </a:r>
            <a:endParaRPr lang="en-US" sz="2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A, B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853834" y="6317204"/>
            <a:ext cx="4388328" cy="46778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 + B)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+ 2AB + B</a:t>
            </a:r>
            <a:r>
              <a:rPr lang="en-US" sz="2700" b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sz="2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17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4103" grpId="0" animBg="1"/>
      <p:bldP spid="15" grpId="0"/>
      <p:bldP spid="25" grpId="0" animBg="1"/>
      <p:bldP spid="13" grpId="0" animBg="1"/>
      <p:bldP spid="14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41055" y="2997415"/>
            <a:ext cx="21151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892800" y="889000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13601" y="1069106"/>
            <a:ext cx="28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pic>
        <p:nvPicPr>
          <p:cNvPr id="16" name="Picture 3" descr="guest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772" y="692015"/>
            <a:ext cx="1402854" cy="86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44059"/>
              </p:ext>
            </p:extLst>
          </p:nvPr>
        </p:nvGraphicFramePr>
        <p:xfrm>
          <a:off x="6055178" y="1589088"/>
          <a:ext cx="6020281" cy="1880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6" name="Equation" r:id="rId4" imgW="2781000" imgH="749160" progId="Equation.DSMT4">
                  <p:embed/>
                </p:oleObj>
              </mc:Choice>
              <mc:Fallback>
                <p:oleObj name="Equation" r:id="rId4" imgW="2781000" imgH="749160" progId="Equation.DSMT4">
                  <p:embed/>
                  <p:pic>
                    <p:nvPicPr>
                      <p:cNvPr id="2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5178" y="1589088"/>
                        <a:ext cx="6020281" cy="1880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353208"/>
              </p:ext>
            </p:extLst>
          </p:nvPr>
        </p:nvGraphicFramePr>
        <p:xfrm>
          <a:off x="683891" y="3633695"/>
          <a:ext cx="1786310" cy="1925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6" imgW="520560" imgH="711000" progId="Equation.DSMT4">
                  <p:embed/>
                </p:oleObj>
              </mc:Choice>
              <mc:Fallback>
                <p:oleObj name="Equation" r:id="rId6" imgW="520560" imgH="711000" progId="Equation.DSMT4">
                  <p:embed/>
                  <p:pic>
                    <p:nvPicPr>
                      <p:cNvPr id="2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891" y="3633695"/>
                        <a:ext cx="1786310" cy="19257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0" y="873786"/>
            <a:ext cx="5856288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70065" y="2361135"/>
            <a:ext cx="4994662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(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6509911"/>
              </p:ext>
            </p:extLst>
          </p:nvPr>
        </p:nvGraphicFramePr>
        <p:xfrm>
          <a:off x="5423470" y="3433763"/>
          <a:ext cx="6842125" cy="189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8" imgW="3174840" imgH="749160" progId="Equation.DSMT4">
                  <p:embed/>
                </p:oleObj>
              </mc:Choice>
              <mc:Fallback>
                <p:oleObj name="Equation" r:id="rId8" imgW="3174840" imgH="749160" progId="Equation.DSMT4">
                  <p:embed/>
                  <p:pic>
                    <p:nvPicPr>
                      <p:cNvPr id="2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470" y="3433763"/>
                        <a:ext cx="6842125" cy="189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268089"/>
              </p:ext>
            </p:extLst>
          </p:nvPr>
        </p:nvGraphicFramePr>
        <p:xfrm>
          <a:off x="6105772" y="5454837"/>
          <a:ext cx="4818063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10" imgW="2234880" imgH="495000" progId="Equation.DSMT4">
                  <p:embed/>
                </p:oleObj>
              </mc:Choice>
              <mc:Fallback>
                <p:oleObj name="Equation" r:id="rId10" imgW="2234880" imgH="495000" progId="Equation.DSMT4">
                  <p:embed/>
                  <p:pic>
                    <p:nvPicPr>
                      <p:cNvPr id="2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5772" y="5454837"/>
                        <a:ext cx="4818063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E2C183F-5297-4F68-9A69-0239DD9B982E}"/>
              </a:ext>
            </a:extLst>
          </p:cNvPr>
          <p:cNvSpPr/>
          <p:nvPr/>
        </p:nvSpPr>
        <p:spPr>
          <a:xfrm>
            <a:off x="3056469" y="49226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2535592" y="3077475"/>
            <a:ext cx="3223711" cy="3038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 XÁC ĐỊNH ĐƯỢC: </a:t>
            </a:r>
            <a:endParaRPr lang="en-US" sz="2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…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1087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15" grpId="0"/>
      <p:bldP spid="25" grpId="0" animBg="1"/>
      <p:bldP spid="26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47916" y="2992287"/>
            <a:ext cx="5582507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49x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70x + 25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892800" y="889000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13601" y="1035653"/>
            <a:ext cx="28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pic>
        <p:nvPicPr>
          <p:cNvPr id="16" name="Picture 3" descr="guest-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772" y="658562"/>
            <a:ext cx="1402854" cy="86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455792"/>
              </p:ext>
            </p:extLst>
          </p:nvPr>
        </p:nvGraphicFramePr>
        <p:xfrm>
          <a:off x="504825" y="3946525"/>
          <a:ext cx="1828800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4" imgW="533160" imgH="609480" progId="Equation.DSMT4">
                  <p:embed/>
                </p:oleObj>
              </mc:Choice>
              <mc:Fallback>
                <p:oleObj name="Equation" r:id="rId4" imgW="533160" imgH="609480" progId="Equation.DSMT4">
                  <p:embed/>
                  <p:pic>
                    <p:nvPicPr>
                      <p:cNvPr id="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3946525"/>
                        <a:ext cx="1828800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0" y="873786"/>
            <a:ext cx="5856288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70065" y="2138115"/>
            <a:ext cx="3669923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(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8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468649"/>
              </p:ext>
            </p:extLst>
          </p:nvPr>
        </p:nvGraphicFramePr>
        <p:xfrm>
          <a:off x="6159038" y="2119938"/>
          <a:ext cx="3714750" cy="214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6" imgW="1346040" imgH="990360" progId="Equation.DSMT4">
                  <p:embed/>
                </p:oleObj>
              </mc:Choice>
              <mc:Fallback>
                <p:oleObj name="Equation" r:id="rId6" imgW="1346040" imgH="990360" progId="Equation.DSMT4">
                  <p:embed/>
                  <p:pic>
                    <p:nvPicPr>
                      <p:cNvPr id="2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038" y="2119938"/>
                        <a:ext cx="3714750" cy="2141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936747" y="1584327"/>
            <a:ext cx="50920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49x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70x + 25 = </a:t>
            </a:r>
            <a:r>
              <a:rPr lang="en-US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(7x – 5)</a:t>
            </a:r>
            <a:r>
              <a:rPr lang="en-US" altLang="en-US" sz="28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8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8734196"/>
              </p:ext>
            </p:extLst>
          </p:nvPr>
        </p:nvGraphicFramePr>
        <p:xfrm>
          <a:off x="6186257" y="4222481"/>
          <a:ext cx="3398837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8" imgW="1473120" imgH="1244520" progId="Equation.DSMT4">
                  <p:embed/>
                </p:oleObj>
              </mc:Choice>
              <mc:Fallback>
                <p:oleObj name="Equation" r:id="rId8" imgW="1473120" imgH="1244520" progId="Equation.DSMT4">
                  <p:embed/>
                  <p:pic>
                    <p:nvPicPr>
                      <p:cNvPr id="28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257" y="4222481"/>
                        <a:ext cx="3398837" cy="269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3C5CDAFF-4C53-4BFB-9B9D-CCCFD1D70187}"/>
              </a:ext>
            </a:extLst>
          </p:cNvPr>
          <p:cNvSpPr/>
          <p:nvPr/>
        </p:nvSpPr>
        <p:spPr>
          <a:xfrm>
            <a:off x="3056469" y="49226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2510026" y="3579394"/>
            <a:ext cx="3364518" cy="28411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LÀM: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56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15" grpId="0"/>
      <p:bldP spid="25" grpId="0" animBg="1"/>
      <p:bldP spid="26" grpId="0" animBg="1"/>
      <p:bldP spid="2" grpId="0"/>
      <p:bldP spid="20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70066" y="3086851"/>
            <a:ext cx="211519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27831" y="873786"/>
            <a:ext cx="0" cy="59690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62717" y="991162"/>
            <a:ext cx="28363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Times New Roman" panose="02020603050405020304" pitchFamily="18" charset="0"/>
                <a:cs typeface="Times New Roman" pitchFamily="18" charset="0"/>
              </a:rPr>
              <a:t>BÀI LÀM</a:t>
            </a:r>
          </a:p>
        </p:txBody>
      </p:sp>
      <p:pic>
        <p:nvPicPr>
          <p:cNvPr id="16" name="Picture 3" descr="guest-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670" y="634863"/>
            <a:ext cx="1402854" cy="86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0" y="873786"/>
            <a:ext cx="4501258" cy="16004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4.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alt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1732" y="2488711"/>
            <a:ext cx="4549774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(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904" y="3460230"/>
            <a:ext cx="2466975" cy="16383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405" y="1554714"/>
            <a:ext cx="6817112" cy="30575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4900" y="4264156"/>
            <a:ext cx="7277100" cy="290512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1BBFDF8-2606-49FA-975F-C99C5371952E}"/>
              </a:ext>
            </a:extLst>
          </p:cNvPr>
          <p:cNvSpPr/>
          <p:nvPr/>
        </p:nvSpPr>
        <p:spPr>
          <a:xfrm>
            <a:off x="3056469" y="49226"/>
            <a:ext cx="6299201" cy="646331"/>
          </a:xfrm>
          <a:prstGeom prst="rect">
            <a:avLst/>
          </a:prstGeom>
          <a:solidFill>
            <a:srgbClr val="92D050"/>
          </a:solidFill>
        </p:spPr>
        <p:txBody>
          <a:bodyPr lIns="91440" tIns="45720" rIns="91440" bIns="45720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5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LUYỆN TẬP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: Rounded Corners 3">
            <a:extLst>
              <a:ext uri="{FF2B5EF4-FFF2-40B4-BE49-F238E27FC236}">
                <a16:creationId xmlns:a16="http://schemas.microsoft.com/office/drawing/2014/main" xmlns="" id="{1A14559D-2D4E-4D4B-9312-D499C7BDBB2C}"/>
              </a:ext>
            </a:extLst>
          </p:cNvPr>
          <p:cNvSpPr/>
          <p:nvPr/>
        </p:nvSpPr>
        <p:spPr>
          <a:xfrm>
            <a:off x="170250" y="4986201"/>
            <a:ext cx="4377333" cy="1815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 Ý: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hằng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đẳng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b="1" dirty="0">
              <a:solidFill>
                <a:schemeClr val="accent1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15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15" grpId="0"/>
      <p:bldP spid="25" grpId="0" animBg="1"/>
      <p:bldP spid="26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628</Words>
  <Application>Microsoft Office PowerPoint</Application>
  <PresentationFormat>Custom</PresentationFormat>
  <Paragraphs>72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hydulin</dc:creator>
  <cp:lastModifiedBy>Quang Minh Do</cp:lastModifiedBy>
  <cp:revision>112</cp:revision>
  <dcterms:created xsi:type="dcterms:W3CDTF">2021-08-30T16:18:57Z</dcterms:created>
  <dcterms:modified xsi:type="dcterms:W3CDTF">2021-09-20T09:04:32Z</dcterms:modified>
</cp:coreProperties>
</file>