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4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CCFF"/>
    <a:srgbClr val="CC33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427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BB90362-B81B-47A9-8301-680C83FB02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7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06FD78-001E-430D-A0F1-C249B3C393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1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3D3A1-E993-4693-BB3C-7523E7612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5DB43-D7C3-43A1-B38C-DE30F4C229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3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944B14-A174-472C-9D84-EEF7646511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2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660EE-19DF-4A96-8334-93CC7573B2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324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7FE8E-97C4-4CC1-9E60-5AA779990D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4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7A675-E2CA-4704-844D-377C55880F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5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29444-27BB-413A-A6B8-1768FA6255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8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A187C4-C4C9-46B4-956E-2A0E961494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6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062091-1009-480B-B85D-48497C5BAA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4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D058F0A-7636-455F-B599-03CDDA53C0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title"/>
          </p:nvPr>
        </p:nvSpPr>
        <p:spPr>
          <a:xfrm>
            <a:off x="1181100" y="1524000"/>
            <a:ext cx="7124700" cy="1981200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28575" cmpd="sng">
                <a:solidFill>
                  <a:srgbClr val="CC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tx2"/>
                </a:solidFill>
              </a:rPr>
              <a:t>Bài 3.NHỮNG HẰNG ĐẲNG THỨC ĐÁNG NHỚ</a:t>
            </a:r>
          </a:p>
        </p:txBody>
      </p:sp>
      <p:sp>
        <p:nvSpPr>
          <p:cNvPr id="3075" name="Text Box 25"/>
          <p:cNvSpPr txBox="1">
            <a:spLocks noChangeArrowheads="1"/>
          </p:cNvSpPr>
          <p:nvPr/>
        </p:nvSpPr>
        <p:spPr bwMode="auto">
          <a:xfrm>
            <a:off x="762000" y="7620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folHlink"/>
                </a:solidFill>
              </a:rPr>
              <a:t>Tiết 4 :  ĐẠI SỐ 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2. Bình phương của một hiệu</a:t>
            </a:r>
          </a:p>
        </p:txBody>
      </p:sp>
      <p:sp>
        <p:nvSpPr>
          <p:cNvPr id="12291" name="Text Box 10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914400" y="16002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54285" name="Text Box 13"/>
          <p:cNvSpPr txBox="1">
            <a:spLocks noChangeArrowheads="1"/>
          </p:cNvSpPr>
          <p:nvPr/>
        </p:nvSpPr>
        <p:spPr bwMode="auto">
          <a:xfrm>
            <a:off x="2743200" y="3810000"/>
            <a:ext cx="39624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b) Tính: ( 2</a:t>
            </a:r>
            <a:r>
              <a:rPr lang="en-US" sz="3200" i="1">
                <a:latin typeface="Arial" panose="020B0604020202020204" pitchFamily="34" charset="0"/>
              </a:rPr>
              <a:t>x  - </a:t>
            </a:r>
            <a:r>
              <a:rPr lang="en-US" sz="3200">
                <a:latin typeface="Arial" panose="020B0604020202020204" pitchFamily="34" charset="0"/>
              </a:rPr>
              <a:t>3</a:t>
            </a:r>
            <a:r>
              <a:rPr lang="en-US" sz="3200" i="1">
                <a:latin typeface="Arial" panose="020B0604020202020204" pitchFamily="34" charset="0"/>
              </a:rPr>
              <a:t>y </a:t>
            </a:r>
            <a:r>
              <a:rPr lang="en-US" sz="3200">
                <a:latin typeface="Arial" panose="020B0604020202020204" pitchFamily="34" charset="0"/>
              </a:rPr>
              <a:t>)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4286" name="Text Box 14"/>
          <p:cNvSpPr txBox="1">
            <a:spLocks noChangeArrowheads="1"/>
          </p:cNvSpPr>
          <p:nvPr/>
        </p:nvSpPr>
        <p:spPr bwMode="auto">
          <a:xfrm>
            <a:off x="4038600" y="5029200"/>
            <a:ext cx="39624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c) Tính nhanh:  99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endParaRPr lang="en-US" sz="3200">
              <a:latin typeface="Arial" panose="020B0604020202020204" pitchFamily="34" charset="0"/>
            </a:endParaRPr>
          </a:p>
        </p:txBody>
      </p:sp>
      <p:grpSp>
        <p:nvGrpSpPr>
          <p:cNvPr id="54310" name="Group 38"/>
          <p:cNvGrpSpPr>
            <a:grpSpLocks/>
          </p:cNvGrpSpPr>
          <p:nvPr/>
        </p:nvGrpSpPr>
        <p:grpSpPr bwMode="auto">
          <a:xfrm>
            <a:off x="1752600" y="2438400"/>
            <a:ext cx="3505200" cy="854075"/>
            <a:chOff x="1449" y="1200"/>
            <a:chExt cx="2208" cy="538"/>
          </a:xfrm>
        </p:grpSpPr>
        <p:sp>
          <p:nvSpPr>
            <p:cNvPr id="12296" name="Text Box 12"/>
            <p:cNvSpPr txBox="1">
              <a:spLocks noChangeArrowheads="1"/>
            </p:cNvSpPr>
            <p:nvPr/>
          </p:nvSpPr>
          <p:spPr bwMode="auto">
            <a:xfrm>
              <a:off x="1449" y="1248"/>
              <a:ext cx="2208" cy="422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LcParenR"/>
              </a:pPr>
              <a:r>
                <a:rPr lang="en-US" sz="3200" dirty="0">
                  <a:latin typeface="Arial" panose="020B0604020202020204" pitchFamily="34" charset="0"/>
                </a:rPr>
                <a:t>Tính:</a:t>
              </a:r>
              <a:r>
                <a:rPr lang="en-US" sz="3600" dirty="0">
                  <a:latin typeface="Arial" panose="020B0604020202020204" pitchFamily="34" charset="0"/>
                </a:rPr>
                <a:t>  </a:t>
              </a:r>
              <a:r>
                <a:rPr lang="en-US" sz="3200" dirty="0">
                  <a:latin typeface="Arial" panose="020B0604020202020204" pitchFamily="34" charset="0"/>
                </a:rPr>
                <a:t>(</a:t>
              </a:r>
              <a:r>
                <a:rPr lang="en-US" sz="3200" i="1" dirty="0">
                  <a:latin typeface="Arial" panose="020B0604020202020204" pitchFamily="34" charset="0"/>
                </a:rPr>
                <a:t>x -      </a:t>
              </a:r>
              <a:r>
                <a:rPr lang="en-US" sz="3200" dirty="0">
                  <a:latin typeface="Arial" panose="020B0604020202020204" pitchFamily="34" charset="0"/>
                </a:rPr>
                <a:t>)</a:t>
              </a:r>
            </a:p>
          </p:txBody>
        </p:sp>
        <p:grpSp>
          <p:nvGrpSpPr>
            <p:cNvPr id="12297" name="Group 37"/>
            <p:cNvGrpSpPr>
              <a:grpSpLocks/>
            </p:cNvGrpSpPr>
            <p:nvPr/>
          </p:nvGrpSpPr>
          <p:grpSpPr bwMode="auto">
            <a:xfrm>
              <a:off x="2928" y="1200"/>
              <a:ext cx="624" cy="538"/>
              <a:chOff x="2928" y="1200"/>
              <a:chExt cx="624" cy="538"/>
            </a:xfrm>
          </p:grpSpPr>
          <p:sp>
            <p:nvSpPr>
              <p:cNvPr id="12298" name="Line 25"/>
              <p:cNvSpPr>
                <a:spLocks noChangeShapeType="1"/>
              </p:cNvSpPr>
              <p:nvPr/>
            </p:nvSpPr>
            <p:spPr bwMode="auto">
              <a:xfrm>
                <a:off x="2928" y="1488"/>
                <a:ext cx="197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9" name="Rectangle 26"/>
              <p:cNvSpPr>
                <a:spLocks noChangeArrowheads="1"/>
              </p:cNvSpPr>
              <p:nvPr/>
            </p:nvSpPr>
            <p:spPr bwMode="auto">
              <a:xfrm>
                <a:off x="3360" y="120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12300" name="Rectangle 27"/>
              <p:cNvSpPr>
                <a:spLocks noChangeArrowheads="1"/>
              </p:cNvSpPr>
              <p:nvPr/>
            </p:nvSpPr>
            <p:spPr bwMode="auto">
              <a:xfrm>
                <a:off x="2976" y="1221"/>
                <a:ext cx="96" cy="2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3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sz="3200">
                  <a:latin typeface="Arial" panose="020B0604020202020204" pitchFamily="34" charset="0"/>
                </a:endParaRPr>
              </a:p>
            </p:txBody>
          </p:sp>
          <p:sp>
            <p:nvSpPr>
              <p:cNvPr id="12301" name="Rectangle 29"/>
              <p:cNvSpPr>
                <a:spLocks noChangeArrowheads="1"/>
              </p:cNvSpPr>
              <p:nvPr/>
            </p:nvSpPr>
            <p:spPr bwMode="auto">
              <a:xfrm>
                <a:off x="2976" y="1440"/>
                <a:ext cx="124" cy="2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3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sz="3200"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3" grpId="0" animBg="1"/>
      <p:bldP spid="54285" grpId="0" animBg="1"/>
      <p:bldP spid="542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2. Bình phương của một hiệu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143000" y="14478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grpSp>
        <p:nvGrpSpPr>
          <p:cNvPr id="56348" name="Group 28"/>
          <p:cNvGrpSpPr>
            <a:grpSpLocks/>
          </p:cNvGrpSpPr>
          <p:nvPr/>
        </p:nvGrpSpPr>
        <p:grpSpPr bwMode="auto">
          <a:xfrm>
            <a:off x="1833563" y="3191048"/>
            <a:ext cx="4838700" cy="2647950"/>
            <a:chOff x="1954" y="2160"/>
            <a:chExt cx="3048" cy="1668"/>
          </a:xfrm>
        </p:grpSpPr>
        <p:graphicFrame>
          <p:nvGraphicFramePr>
            <p:cNvPr id="1332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7904836"/>
                </p:ext>
              </p:extLst>
            </p:nvPr>
          </p:nvGraphicFramePr>
          <p:xfrm>
            <a:off x="1954" y="2160"/>
            <a:ext cx="3048" cy="16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69" name="Equation" r:id="rId3" imgW="2019300" imgH="1104900" progId="Equation.DSMT4">
                    <p:embed/>
                  </p:oleObj>
                </mc:Choice>
                <mc:Fallback>
                  <p:oleObj name="Equation" r:id="rId3" imgW="2019300" imgH="110490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54" y="2160"/>
                          <a:ext cx="3048" cy="1668"/>
                        </a:xfrm>
                        <a:prstGeom prst="rect">
                          <a:avLst/>
                        </a:prstGeom>
                        <a:solidFill>
                          <a:srgbClr val="FFFF00"/>
                        </a:solidFill>
                        <a:ln w="28575">
                          <a:noFill/>
                          <a:miter lim="800000"/>
                          <a:headEnd/>
                          <a:tailEnd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26" name="Rectangle 19"/>
            <p:cNvSpPr>
              <a:spLocks noChangeArrowheads="1"/>
            </p:cNvSpPr>
            <p:nvPr/>
          </p:nvSpPr>
          <p:spPr bwMode="auto">
            <a:xfrm>
              <a:off x="1968" y="2160"/>
              <a:ext cx="642" cy="36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/>
              <a:r>
                <a:rPr lang="en-US" sz="3200">
                  <a:latin typeface="Arial" panose="020B0604020202020204" pitchFamily="34" charset="0"/>
                </a:rPr>
                <a:t>Giải:</a:t>
              </a:r>
            </a:p>
          </p:txBody>
        </p:sp>
      </p:grpSp>
      <p:grpSp>
        <p:nvGrpSpPr>
          <p:cNvPr id="56341" name="Group 21"/>
          <p:cNvGrpSpPr>
            <a:grpSpLocks/>
          </p:cNvGrpSpPr>
          <p:nvPr/>
        </p:nvGrpSpPr>
        <p:grpSpPr bwMode="auto">
          <a:xfrm>
            <a:off x="1828800" y="2359819"/>
            <a:ext cx="3505200" cy="854075"/>
            <a:chOff x="1449" y="1200"/>
            <a:chExt cx="2208" cy="538"/>
          </a:xfrm>
        </p:grpSpPr>
        <p:sp>
          <p:nvSpPr>
            <p:cNvPr id="13319" name="Text Box 22"/>
            <p:cNvSpPr txBox="1">
              <a:spLocks noChangeArrowheads="1"/>
            </p:cNvSpPr>
            <p:nvPr/>
          </p:nvSpPr>
          <p:spPr bwMode="auto">
            <a:xfrm>
              <a:off x="1449" y="1248"/>
              <a:ext cx="2208" cy="422"/>
            </a:xfrm>
            <a:prstGeom prst="rect">
              <a:avLst/>
            </a:prstGeom>
            <a:solidFill>
              <a:schemeClr val="accent1"/>
            </a:solidFill>
            <a:ln w="2857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AutoNum type="alphaLcParenR"/>
              </a:pPr>
              <a:r>
                <a:rPr lang="en-US" sz="3200" dirty="0">
                  <a:latin typeface="Arial" panose="020B0604020202020204" pitchFamily="34" charset="0"/>
                </a:rPr>
                <a:t>Tính:</a:t>
              </a:r>
              <a:r>
                <a:rPr lang="en-US" sz="3600" dirty="0">
                  <a:latin typeface="Arial" panose="020B0604020202020204" pitchFamily="34" charset="0"/>
                </a:rPr>
                <a:t>  </a:t>
              </a:r>
              <a:r>
                <a:rPr lang="en-US" sz="3200" dirty="0">
                  <a:latin typeface="Arial" panose="020B0604020202020204" pitchFamily="34" charset="0"/>
                </a:rPr>
                <a:t>(</a:t>
              </a:r>
              <a:r>
                <a:rPr lang="en-US" sz="3200" i="1" dirty="0">
                  <a:latin typeface="Arial" panose="020B0604020202020204" pitchFamily="34" charset="0"/>
                </a:rPr>
                <a:t>x -      </a:t>
              </a:r>
              <a:r>
                <a:rPr lang="en-US" sz="3200" dirty="0">
                  <a:latin typeface="Arial" panose="020B0604020202020204" pitchFamily="34" charset="0"/>
                </a:rPr>
                <a:t>)</a:t>
              </a:r>
            </a:p>
          </p:txBody>
        </p:sp>
        <p:grpSp>
          <p:nvGrpSpPr>
            <p:cNvPr id="13320" name="Group 23"/>
            <p:cNvGrpSpPr>
              <a:grpSpLocks/>
            </p:cNvGrpSpPr>
            <p:nvPr/>
          </p:nvGrpSpPr>
          <p:grpSpPr bwMode="auto">
            <a:xfrm>
              <a:off x="2928" y="1200"/>
              <a:ext cx="624" cy="538"/>
              <a:chOff x="2928" y="1200"/>
              <a:chExt cx="624" cy="538"/>
            </a:xfrm>
          </p:grpSpPr>
          <p:sp>
            <p:nvSpPr>
              <p:cNvPr id="13321" name="Line 24"/>
              <p:cNvSpPr>
                <a:spLocks noChangeShapeType="1"/>
              </p:cNvSpPr>
              <p:nvPr/>
            </p:nvSpPr>
            <p:spPr bwMode="auto">
              <a:xfrm>
                <a:off x="2928" y="1488"/>
                <a:ext cx="197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2" name="Rectangle 25"/>
              <p:cNvSpPr>
                <a:spLocks noChangeArrowheads="1"/>
              </p:cNvSpPr>
              <p:nvPr/>
            </p:nvSpPr>
            <p:spPr bwMode="auto">
              <a:xfrm>
                <a:off x="3360" y="1200"/>
                <a:ext cx="192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24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13323" name="Rectangle 26"/>
              <p:cNvSpPr>
                <a:spLocks noChangeArrowheads="1"/>
              </p:cNvSpPr>
              <p:nvPr/>
            </p:nvSpPr>
            <p:spPr bwMode="auto">
              <a:xfrm>
                <a:off x="2976" y="1221"/>
                <a:ext cx="96" cy="2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3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sz="3200">
                  <a:latin typeface="Arial" panose="020B0604020202020204" pitchFamily="34" charset="0"/>
                </a:endParaRPr>
              </a:p>
            </p:txBody>
          </p:sp>
          <p:sp>
            <p:nvSpPr>
              <p:cNvPr id="13324" name="Rectangle 27"/>
              <p:cNvSpPr>
                <a:spLocks noChangeArrowheads="1"/>
              </p:cNvSpPr>
              <p:nvPr/>
            </p:nvSpPr>
            <p:spPr bwMode="auto">
              <a:xfrm>
                <a:off x="2976" y="1440"/>
                <a:ext cx="124" cy="2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/>
                <a:r>
                  <a:rPr lang="en-US" sz="310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</a:t>
                </a:r>
                <a:endParaRPr lang="en-US" sz="3200">
                  <a:latin typeface="Arial" panose="020B0604020202020204" pitchFamily="34" charset="0"/>
                </a:endParaRPr>
              </a:p>
            </p:txBody>
          </p:sp>
        </p:grpSp>
      </p:grpSp>
      <p:graphicFrame>
        <p:nvGraphicFramePr>
          <p:cNvPr id="15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227167"/>
              </p:ext>
            </p:extLst>
          </p:nvPr>
        </p:nvGraphicFramePr>
        <p:xfrm>
          <a:off x="3776207" y="1363663"/>
          <a:ext cx="464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Equation" r:id="rId5" imgW="1524000" imgH="279400" progId="Equation.DSMT4">
                  <p:embed/>
                </p:oleObj>
              </mc:Choice>
              <mc:Fallback>
                <p:oleObj name="Equation" r:id="rId5" imgW="1524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207" y="1363663"/>
                        <a:ext cx="4648200" cy="736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2072939" y="3577966"/>
            <a:ext cx="4207226" cy="408551"/>
            <a:chOff x="2072939" y="3577966"/>
            <a:chExt cx="4207226" cy="408551"/>
          </a:xfrm>
        </p:grpSpPr>
        <p:sp>
          <p:nvSpPr>
            <p:cNvPr id="23" name="TextBox 22"/>
            <p:cNvSpPr txBox="1"/>
            <p:nvPr/>
          </p:nvSpPr>
          <p:spPr>
            <a:xfrm>
              <a:off x="2192044" y="3603407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56118" y="3617185"/>
              <a:ext cx="349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419812" y="3611819"/>
              <a:ext cx="733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A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76713" y="3603407"/>
              <a:ext cx="397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30588" y="3593191"/>
              <a:ext cx="12474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A 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511374" y="3577966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778073" y="3586655"/>
              <a:ext cx="502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46982" y="3586655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72939" y="3577966"/>
              <a:ext cx="2822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81653" y="3577966"/>
              <a:ext cx="357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10668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227814" y="3274640"/>
            <a:ext cx="6858000" cy="2071688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Giải: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( 2</a:t>
            </a:r>
            <a:r>
              <a:rPr lang="en-US" sz="3200" i="1" dirty="0">
                <a:latin typeface="Arial" panose="020B0604020202020204" pitchFamily="34" charset="0"/>
              </a:rPr>
              <a:t>x  - </a:t>
            </a:r>
            <a:r>
              <a:rPr lang="en-US" sz="3200" dirty="0">
                <a:latin typeface="Arial" panose="020B0604020202020204" pitchFamily="34" charset="0"/>
              </a:rPr>
              <a:t>3</a:t>
            </a:r>
            <a:r>
              <a:rPr lang="en-US" sz="3200" i="1" dirty="0">
                <a:latin typeface="Arial" panose="020B0604020202020204" pitchFamily="34" charset="0"/>
              </a:rPr>
              <a:t>y </a:t>
            </a:r>
            <a:r>
              <a:rPr lang="en-US" sz="3200" dirty="0">
                <a:latin typeface="Arial" panose="020B0604020202020204" pitchFamily="34" charset="0"/>
              </a:rPr>
              <a:t>)</a:t>
            </a:r>
            <a:r>
              <a:rPr lang="en-US" sz="3200" baseline="30000" dirty="0">
                <a:latin typeface="Arial" panose="020B0604020202020204" pitchFamily="34" charset="0"/>
              </a:rPr>
              <a:t>2 </a:t>
            </a:r>
            <a:r>
              <a:rPr lang="en-US" sz="3200" dirty="0">
                <a:latin typeface="Arial" panose="020B0604020202020204" pitchFamily="34" charset="0"/>
              </a:rPr>
              <a:t> = (2</a:t>
            </a:r>
            <a:r>
              <a:rPr lang="en-US" sz="3200" i="1" dirty="0">
                <a:latin typeface="Arial" panose="020B0604020202020204" pitchFamily="34" charset="0"/>
              </a:rPr>
              <a:t>x</a:t>
            </a:r>
            <a:r>
              <a:rPr lang="en-US" sz="3200" dirty="0">
                <a:latin typeface="Arial" panose="020B0604020202020204" pitchFamily="34" charset="0"/>
              </a:rPr>
              <a:t>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– 2.2</a:t>
            </a:r>
            <a:r>
              <a:rPr lang="en-US" sz="3200" i="1" dirty="0">
                <a:latin typeface="Arial" panose="020B0604020202020204" pitchFamily="34" charset="0"/>
              </a:rPr>
              <a:t>x</a:t>
            </a:r>
            <a:r>
              <a:rPr lang="en-US" sz="3200" dirty="0">
                <a:latin typeface="Arial" panose="020B0604020202020204" pitchFamily="34" charset="0"/>
              </a:rPr>
              <a:t>.3</a:t>
            </a:r>
            <a:r>
              <a:rPr lang="en-US" sz="3200" i="1" dirty="0">
                <a:latin typeface="Arial" panose="020B0604020202020204" pitchFamily="34" charset="0"/>
              </a:rPr>
              <a:t>y</a:t>
            </a:r>
            <a:r>
              <a:rPr lang="en-US" sz="3200" dirty="0">
                <a:latin typeface="Arial" panose="020B0604020202020204" pitchFamily="34" charset="0"/>
              </a:rPr>
              <a:t>  +(3</a:t>
            </a:r>
            <a:r>
              <a:rPr lang="en-US" sz="3200" i="1" dirty="0">
                <a:latin typeface="Arial" panose="020B0604020202020204" pitchFamily="34" charset="0"/>
              </a:rPr>
              <a:t>y</a:t>
            </a:r>
            <a:r>
              <a:rPr lang="en-US" sz="3200" dirty="0">
                <a:latin typeface="Arial" panose="020B0604020202020204" pitchFamily="34" charset="0"/>
              </a:rPr>
              <a:t>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aseline="30000" dirty="0">
                <a:latin typeface="Arial" panose="020B0604020202020204" pitchFamily="34" charset="0"/>
              </a:rPr>
              <a:t>                              </a:t>
            </a:r>
            <a:r>
              <a:rPr lang="en-US" sz="3200" dirty="0">
                <a:latin typeface="Arial" panose="020B0604020202020204" pitchFamily="34" charset="0"/>
              </a:rPr>
              <a:t>=</a:t>
            </a:r>
            <a:r>
              <a:rPr lang="en-US" sz="3200" baseline="30000" dirty="0">
                <a:latin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</a:rPr>
              <a:t>4</a:t>
            </a:r>
            <a:r>
              <a:rPr lang="en-US" sz="3200" i="1" dirty="0">
                <a:latin typeface="Arial" panose="020B0604020202020204" pitchFamily="34" charset="0"/>
              </a:rPr>
              <a:t>x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 - 12</a:t>
            </a:r>
            <a:r>
              <a:rPr lang="en-US" sz="3200" i="1" dirty="0">
                <a:latin typeface="Arial" panose="020B0604020202020204" pitchFamily="34" charset="0"/>
              </a:rPr>
              <a:t>xy </a:t>
            </a:r>
            <a:r>
              <a:rPr lang="en-US" sz="3200" dirty="0">
                <a:latin typeface="Arial" panose="020B0604020202020204" pitchFamily="34" charset="0"/>
              </a:rPr>
              <a:t> + 9</a:t>
            </a:r>
            <a:r>
              <a:rPr lang="en-US" sz="3200" i="1" dirty="0">
                <a:latin typeface="Arial" panose="020B0604020202020204" pitchFamily="34" charset="0"/>
              </a:rPr>
              <a:t>y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1219200" y="2438027"/>
            <a:ext cx="39624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b) Tính: ( 2</a:t>
            </a:r>
            <a:r>
              <a:rPr lang="en-US" sz="3200" i="1" dirty="0">
                <a:latin typeface="Arial" panose="020B0604020202020204" pitchFamily="34" charset="0"/>
              </a:rPr>
              <a:t>x  - </a:t>
            </a:r>
            <a:r>
              <a:rPr lang="en-US" sz="3200" dirty="0">
                <a:latin typeface="Arial" panose="020B0604020202020204" pitchFamily="34" charset="0"/>
              </a:rPr>
              <a:t>3</a:t>
            </a:r>
            <a:r>
              <a:rPr lang="en-US" sz="3200" i="1" dirty="0">
                <a:latin typeface="Arial" panose="020B0604020202020204" pitchFamily="34" charset="0"/>
              </a:rPr>
              <a:t>y </a:t>
            </a:r>
            <a:r>
              <a:rPr lang="en-US" sz="3200" dirty="0">
                <a:latin typeface="Arial" panose="020B0604020202020204" pitchFamily="34" charset="0"/>
              </a:rPr>
              <a:t>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dirty="0" smtClean="0"/>
              <a:t>2. Bình phương của một hiệu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143000" y="14478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graphicFrame>
        <p:nvGraphicFramePr>
          <p:cNvPr id="1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31702"/>
              </p:ext>
            </p:extLst>
          </p:nvPr>
        </p:nvGraphicFramePr>
        <p:xfrm>
          <a:off x="3776207" y="1363663"/>
          <a:ext cx="464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3" imgW="1524000" imgH="279400" progId="Equation.DSMT4">
                  <p:embed/>
                </p:oleObj>
              </mc:Choice>
              <mc:Fallback>
                <p:oleObj name="Equation" r:id="rId3" imgW="1524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207" y="1363663"/>
                        <a:ext cx="4648200" cy="736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1676400" y="3733800"/>
            <a:ext cx="6172200" cy="393057"/>
            <a:chOff x="2072939" y="3577966"/>
            <a:chExt cx="4207226" cy="421480"/>
          </a:xfrm>
        </p:grpSpPr>
        <p:sp>
          <p:nvSpPr>
            <p:cNvPr id="9" name="TextBox 8"/>
            <p:cNvSpPr txBox="1"/>
            <p:nvPr/>
          </p:nvSpPr>
          <p:spPr>
            <a:xfrm>
              <a:off x="2192044" y="3603407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56118" y="3617185"/>
              <a:ext cx="349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19812" y="3611819"/>
              <a:ext cx="733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A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76713" y="3603407"/>
              <a:ext cx="397244" cy="396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30588" y="3593191"/>
              <a:ext cx="12474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A 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11374" y="3577966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778073" y="3586655"/>
              <a:ext cx="502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46982" y="3586655"/>
              <a:ext cx="266700" cy="396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072939" y="3577966"/>
              <a:ext cx="2822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881653" y="3577966"/>
              <a:ext cx="357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2057400" y="2998954"/>
            <a:ext cx="5029200" cy="2800767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</a:rPr>
              <a:t>99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= (100 - 1)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      = 100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– 2.100.1 + 1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endParaRPr lang="en-US" sz="3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      = 10000 – 200 + 1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      = 9801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1143000" y="2267116"/>
            <a:ext cx="39624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c) Tính nhanh:  99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dirty="0" smtClean="0"/>
              <a:t>2. Bình phương của một hiệu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143000" y="14478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graphicFrame>
        <p:nvGraphicFramePr>
          <p:cNvPr id="1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645211"/>
              </p:ext>
            </p:extLst>
          </p:nvPr>
        </p:nvGraphicFramePr>
        <p:xfrm>
          <a:off x="3776207" y="1363663"/>
          <a:ext cx="464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3" name="Equation" r:id="rId3" imgW="1524000" imgH="279400" progId="Equation.DSMT4">
                  <p:embed/>
                </p:oleObj>
              </mc:Choice>
              <mc:Fallback>
                <p:oleObj name="Equation" r:id="rId3" imgW="1524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207" y="1363663"/>
                        <a:ext cx="4648200" cy="736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272422" y="3429000"/>
            <a:ext cx="3737978" cy="403185"/>
            <a:chOff x="3419812" y="3577966"/>
            <a:chExt cx="2860353" cy="403185"/>
          </a:xfrm>
        </p:grpSpPr>
        <p:sp>
          <p:nvSpPr>
            <p:cNvPr id="15" name="TextBox 14"/>
            <p:cNvSpPr txBox="1"/>
            <p:nvPr/>
          </p:nvSpPr>
          <p:spPr>
            <a:xfrm>
              <a:off x="3419812" y="3611819"/>
              <a:ext cx="733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A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76713" y="3603407"/>
              <a:ext cx="397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30588" y="3593191"/>
              <a:ext cx="12474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A 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11374" y="3577966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78073" y="3586655"/>
              <a:ext cx="502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3. Hiệu hai bình phương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grpSp>
        <p:nvGrpSpPr>
          <p:cNvPr id="64518" name="Group 6"/>
          <p:cNvGrpSpPr>
            <a:grpSpLocks/>
          </p:cNvGrpSpPr>
          <p:nvPr/>
        </p:nvGrpSpPr>
        <p:grpSpPr bwMode="auto">
          <a:xfrm>
            <a:off x="762000" y="1447800"/>
            <a:ext cx="5334000" cy="1639888"/>
            <a:chOff x="288" y="857"/>
            <a:chExt cx="2832" cy="1033"/>
          </a:xfrm>
        </p:grpSpPr>
        <p:sp>
          <p:nvSpPr>
            <p:cNvPr id="16394" name="Text Box 7"/>
            <p:cNvSpPr txBox="1">
              <a:spLocks noChangeArrowheads="1"/>
            </p:cNvSpPr>
            <p:nvPr/>
          </p:nvSpPr>
          <p:spPr bwMode="auto">
            <a:xfrm>
              <a:off x="288" y="1200"/>
              <a:ext cx="2832" cy="69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Với a,b là hai số bất kì, tính: ( a + b) ( a - b) = ?</a:t>
              </a:r>
            </a:p>
          </p:txBody>
        </p:sp>
        <p:sp>
          <p:nvSpPr>
            <p:cNvPr id="16395" name="Text Box 8"/>
            <p:cNvSpPr txBox="1">
              <a:spLocks noChangeArrowheads="1"/>
            </p:cNvSpPr>
            <p:nvPr/>
          </p:nvSpPr>
          <p:spPr bwMode="auto">
            <a:xfrm>
              <a:off x="288" y="857"/>
              <a:ext cx="384" cy="34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CC3300"/>
                  </a:solidFill>
                  <a:latin typeface="Times New Roman" panose="02020603050405020304" pitchFamily="18" charset="0"/>
                </a:rPr>
                <a:t>?5</a:t>
              </a:r>
            </a:p>
          </p:txBody>
        </p:sp>
      </p:grp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62000" y="3505200"/>
            <a:ext cx="3200400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( </a:t>
            </a:r>
            <a:r>
              <a:rPr lang="en-US" sz="3200" dirty="0">
                <a:latin typeface="Arial" panose="020B0604020202020204" pitchFamily="34" charset="0"/>
              </a:rPr>
              <a:t>a + b) ( a - b) </a:t>
            </a:r>
            <a:r>
              <a:rPr lang="en-US" sz="3200" dirty="0" smtClean="0">
                <a:latin typeface="Arial" panose="020B0604020202020204" pitchFamily="34" charset="0"/>
              </a:rPr>
              <a:t>=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766930" y="3506171"/>
            <a:ext cx="3505200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– ab +ab – 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=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7086600" y="3505200"/>
            <a:ext cx="1219200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–b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3. Hiệu hai bình phương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graphicFrame>
        <p:nvGraphicFramePr>
          <p:cNvPr id="64521" name="Object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4662558"/>
              </p:ext>
            </p:extLst>
          </p:nvPr>
        </p:nvGraphicFramePr>
        <p:xfrm>
          <a:off x="1282700" y="2141538"/>
          <a:ext cx="53578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Equation" r:id="rId3" imgW="1917360" imgH="253800" progId="Equation.DSMT4">
                  <p:embed/>
                </p:oleObj>
              </mc:Choice>
              <mc:Fallback>
                <p:oleObj name="Equation" r:id="rId3" imgW="1917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141538"/>
                        <a:ext cx="5357813" cy="7096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381000" y="1457194"/>
            <a:ext cx="762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Với A và B là các biểu thức tùy ý, ta có:</a:t>
            </a:r>
          </a:p>
        </p:txBody>
      </p:sp>
      <p:grpSp>
        <p:nvGrpSpPr>
          <p:cNvPr id="64524" name="Group 12"/>
          <p:cNvGrpSpPr>
            <a:grpSpLocks/>
          </p:cNvGrpSpPr>
          <p:nvPr/>
        </p:nvGrpSpPr>
        <p:grpSpPr bwMode="auto">
          <a:xfrm>
            <a:off x="838200" y="3352800"/>
            <a:ext cx="6477000" cy="1152525"/>
            <a:chOff x="288" y="3258"/>
            <a:chExt cx="4080" cy="726"/>
          </a:xfrm>
        </p:grpSpPr>
        <p:sp>
          <p:nvSpPr>
            <p:cNvPr id="16392" name="Text Box 13"/>
            <p:cNvSpPr txBox="1">
              <a:spLocks noChangeArrowheads="1"/>
            </p:cNvSpPr>
            <p:nvPr/>
          </p:nvSpPr>
          <p:spPr bwMode="auto">
            <a:xfrm>
              <a:off x="288" y="3601"/>
              <a:ext cx="4080" cy="3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Phát biểu đẳng thức trên bằng lời.</a:t>
              </a:r>
            </a:p>
          </p:txBody>
        </p:sp>
        <p:sp>
          <p:nvSpPr>
            <p:cNvPr id="16393" name="Text Box 14"/>
            <p:cNvSpPr txBox="1">
              <a:spLocks noChangeArrowheads="1"/>
            </p:cNvSpPr>
            <p:nvPr/>
          </p:nvSpPr>
          <p:spPr bwMode="auto">
            <a:xfrm>
              <a:off x="288" y="3258"/>
              <a:ext cx="384" cy="34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CC3300"/>
                  </a:solidFill>
                  <a:latin typeface="Times New Roman" panose="02020603050405020304" pitchFamily="18" charset="0"/>
                </a:rPr>
                <a:t>?6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2676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3. Hiệu hai bình phương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1371600" y="2667000"/>
            <a:ext cx="44196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>
                <a:latin typeface="Arial" panose="020B0604020202020204" pitchFamily="34" charset="0"/>
              </a:rPr>
              <a:t>a) Tính ( x + 1) ( x - 1)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1981200" y="3810000"/>
            <a:ext cx="48768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>
                <a:latin typeface="Arial" panose="020B0604020202020204" pitchFamily="34" charset="0"/>
              </a:rPr>
              <a:t>b) Tính ( x – 2y) ( x + 2y)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3352800" y="5029200"/>
            <a:ext cx="44196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c) Tính nhanh:  56. 64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 animBg="1"/>
      <p:bldP spid="65544" grpId="0" animBg="1"/>
      <p:bldP spid="655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dirty="0" smtClean="0"/>
              <a:t>3. Hiệu hai bình phương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1371600" y="2667000"/>
            <a:ext cx="44196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 dirty="0">
                <a:latin typeface="Arial" panose="020B0604020202020204" pitchFamily="34" charset="0"/>
              </a:rPr>
              <a:t>a) Tính ( x + 1) ( x - 1)</a:t>
            </a: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1376238" y="3429000"/>
            <a:ext cx="4724400" cy="1582738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>
                <a:latin typeface="Arial" panose="020B0604020202020204" pitchFamily="34" charset="0"/>
              </a:rPr>
              <a:t>Giải:      ( x + 1) ( x - 1)</a:t>
            </a:r>
          </a:p>
          <a:p>
            <a:r>
              <a:rPr lang="en-US" sz="3200">
                <a:latin typeface="Arial" panose="020B0604020202020204" pitchFamily="34" charset="0"/>
              </a:rPr>
              <a:t>          =  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– 1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</a:p>
          <a:p>
            <a:r>
              <a:rPr lang="en-US" sz="3200" baseline="30000">
                <a:latin typeface="Arial" panose="020B0604020202020204" pitchFamily="34" charset="0"/>
              </a:rPr>
              <a:t>               </a:t>
            </a:r>
            <a:r>
              <a:rPr lang="en-US" sz="3200">
                <a:latin typeface="Arial" panose="020B0604020202020204" pitchFamily="34" charset="0"/>
              </a:rPr>
              <a:t>=  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- 1</a:t>
            </a:r>
          </a:p>
        </p:txBody>
      </p:sp>
      <p:graphicFrame>
        <p:nvGraphicFramePr>
          <p:cNvPr id="7" name="Object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616750"/>
              </p:ext>
            </p:extLst>
          </p:nvPr>
        </p:nvGraphicFramePr>
        <p:xfrm>
          <a:off x="3554233" y="1473200"/>
          <a:ext cx="53578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Equation" r:id="rId3" imgW="1917360" imgH="253800" progId="Equation.DSMT4">
                  <p:embed/>
                </p:oleObj>
              </mc:Choice>
              <mc:Fallback>
                <p:oleObj name="Equation" r:id="rId3" imgW="1917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233" y="1473200"/>
                        <a:ext cx="5357813" cy="7096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1905000" y="2743200"/>
            <a:ext cx="48768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 dirty="0">
                <a:latin typeface="Arial" panose="020B0604020202020204" pitchFamily="34" charset="0"/>
              </a:rPr>
              <a:t>b) Tính ( x – 2y) ( x + 2y)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1941576" y="3581400"/>
            <a:ext cx="4876800" cy="1877437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sz="3200" dirty="0">
                <a:latin typeface="Arial" panose="020B0604020202020204" pitchFamily="34" charset="0"/>
              </a:rPr>
              <a:t> Giải:    ( x – 2y) ( x + 2y</a:t>
            </a:r>
            <a:r>
              <a:rPr lang="en-US" sz="3200" dirty="0" smtClean="0">
                <a:latin typeface="Arial" panose="020B0604020202020204" pitchFamily="34" charset="0"/>
              </a:rPr>
              <a:t>)</a:t>
            </a:r>
          </a:p>
          <a:p>
            <a:endParaRPr lang="en-US" sz="2000" dirty="0">
              <a:latin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</a:rPr>
              <a:t>          =  x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– ( 2y)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</a:p>
          <a:p>
            <a:r>
              <a:rPr lang="en-US" sz="3200" baseline="30000" dirty="0">
                <a:latin typeface="Arial" panose="020B0604020202020204" pitchFamily="34" charset="0"/>
              </a:rPr>
              <a:t>               </a:t>
            </a:r>
            <a:r>
              <a:rPr lang="en-US" sz="3200" dirty="0">
                <a:latin typeface="Arial" panose="020B0604020202020204" pitchFamily="34" charset="0"/>
              </a:rPr>
              <a:t>=  x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– 4y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dirty="0" smtClean="0"/>
              <a:t>3. Hiệu hai bình phương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graphicFrame>
        <p:nvGraphicFramePr>
          <p:cNvPr id="10" name="Content Placeholder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425512"/>
              </p:ext>
            </p:extLst>
          </p:nvPr>
        </p:nvGraphicFramePr>
        <p:xfrm>
          <a:off x="3554233" y="1473200"/>
          <a:ext cx="53578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Equation" r:id="rId3" imgW="1917360" imgH="253800" progId="Equation.DSMT4">
                  <p:embed/>
                </p:oleObj>
              </mc:Choice>
              <mc:Fallback>
                <p:oleObj name="Equation" r:id="rId3" imgW="1917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233" y="1473200"/>
                        <a:ext cx="5357813" cy="7096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8698" y="4119980"/>
            <a:ext cx="1604564" cy="400138"/>
            <a:chOff x="3458698" y="4119980"/>
            <a:chExt cx="1604564" cy="400138"/>
          </a:xfrm>
        </p:grpSpPr>
        <p:sp>
          <p:nvSpPr>
            <p:cNvPr id="13" name="TextBox 12"/>
            <p:cNvSpPr txBox="1"/>
            <p:nvPr/>
          </p:nvSpPr>
          <p:spPr>
            <a:xfrm>
              <a:off x="3458698" y="4135808"/>
              <a:ext cx="7332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A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078957" y="4119980"/>
              <a:ext cx="397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61170" y="4150786"/>
              <a:ext cx="502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505200" y="3377124"/>
            <a:ext cx="1578667" cy="408551"/>
            <a:chOff x="2438400" y="5867400"/>
            <a:chExt cx="1166357" cy="408551"/>
          </a:xfrm>
        </p:grpSpPr>
        <p:sp>
          <p:nvSpPr>
            <p:cNvPr id="11" name="TextBox 10"/>
            <p:cNvSpPr txBox="1"/>
            <p:nvPr/>
          </p:nvSpPr>
          <p:spPr>
            <a:xfrm>
              <a:off x="2557505" y="589284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21579" y="5906619"/>
              <a:ext cx="349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12443" y="5876089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–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38400" y="5867400"/>
              <a:ext cx="2822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47114" y="5867400"/>
              <a:ext cx="357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983420" y="3377124"/>
            <a:ext cx="1466281" cy="394773"/>
            <a:chOff x="2438400" y="5867400"/>
            <a:chExt cx="1253324" cy="394773"/>
          </a:xfrm>
        </p:grpSpPr>
        <p:sp>
          <p:nvSpPr>
            <p:cNvPr id="22" name="TextBox 21"/>
            <p:cNvSpPr txBox="1"/>
            <p:nvPr/>
          </p:nvSpPr>
          <p:spPr>
            <a:xfrm>
              <a:off x="2557505" y="589284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62969" y="5892841"/>
              <a:ext cx="349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12443" y="5876089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+</a:t>
              </a:r>
              <a:endPara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438400" y="5867400"/>
              <a:ext cx="2822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34081" y="5867400"/>
              <a:ext cx="357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676400" y="2362200"/>
            <a:ext cx="44196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c) Tính nhanh:  56. 64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2057400" y="3212592"/>
            <a:ext cx="5029200" cy="280352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Giải:     56. 64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        = ( 60 – 4 )( 60 + 4 )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        =   60</a:t>
            </a:r>
            <a:r>
              <a:rPr lang="en-US" sz="3200" baseline="30000">
                <a:latin typeface="Arial" panose="020B0604020202020204" pitchFamily="34" charset="0"/>
              </a:rPr>
              <a:t>2  </a:t>
            </a:r>
            <a:r>
              <a:rPr lang="en-US" sz="3200">
                <a:latin typeface="Arial" panose="020B0604020202020204" pitchFamily="34" charset="0"/>
              </a:rPr>
              <a:t> -  4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        =   3600 – 16 = 3584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dirty="0" smtClean="0"/>
              <a:t>3. Hiệu hai bình phương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2362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graphicFrame>
        <p:nvGraphicFramePr>
          <p:cNvPr id="10" name="Content Placeholder 9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425512"/>
              </p:ext>
            </p:extLst>
          </p:nvPr>
        </p:nvGraphicFramePr>
        <p:xfrm>
          <a:off x="3554233" y="1473200"/>
          <a:ext cx="5357813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3" imgW="1917360" imgH="253800" progId="Equation.DSMT4">
                  <p:embed/>
                </p:oleObj>
              </mc:Choice>
              <mc:Fallback>
                <p:oleObj name="Equation" r:id="rId3" imgW="19173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233" y="1473200"/>
                        <a:ext cx="5357813" cy="7096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4671" y="87188"/>
            <a:ext cx="72390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dirty="0" smtClean="0"/>
              <a:t>1. Bình phương của một tổng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609600" y="3452146"/>
            <a:ext cx="7467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Với A và B là các biểu thức tùy ý, ta có:</a:t>
            </a:r>
          </a:p>
        </p:txBody>
      </p:sp>
      <p:graphicFrame>
        <p:nvGraphicFramePr>
          <p:cNvPr id="38919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877828"/>
              </p:ext>
            </p:extLst>
          </p:nvPr>
        </p:nvGraphicFramePr>
        <p:xfrm>
          <a:off x="1736697" y="4262547"/>
          <a:ext cx="4845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3" imgW="1600200" imgH="279400" progId="Equation.DSMT4">
                  <p:embed/>
                </p:oleObj>
              </mc:Choice>
              <mc:Fallback>
                <p:oleObj name="Equation" r:id="rId3" imgW="16002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697" y="4262547"/>
                        <a:ext cx="484505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Text Box 25"/>
          <p:cNvSpPr txBox="1">
            <a:spLocks noChangeArrowheads="1"/>
          </p:cNvSpPr>
          <p:nvPr/>
        </p:nvSpPr>
        <p:spPr bwMode="auto">
          <a:xfrm>
            <a:off x="1086801" y="1012031"/>
            <a:ext cx="4800600" cy="1095375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Với a,b là hai số bất kì, tính: ( a + b) ( a + b) = ?</a:t>
            </a:r>
          </a:p>
        </p:txBody>
      </p:sp>
      <p:sp>
        <p:nvSpPr>
          <p:cNvPr id="4108" name="Text Box 27"/>
          <p:cNvSpPr txBox="1">
            <a:spLocks noChangeArrowheads="1"/>
          </p:cNvSpPr>
          <p:nvPr/>
        </p:nvSpPr>
        <p:spPr bwMode="auto">
          <a:xfrm>
            <a:off x="422081" y="1035727"/>
            <a:ext cx="630264" cy="547687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C3300"/>
                </a:solidFill>
                <a:latin typeface="Times New Roman" panose="02020603050405020304" pitchFamily="18" charset="0"/>
              </a:rPr>
              <a:t>?1</a:t>
            </a:r>
          </a:p>
        </p:txBody>
      </p:sp>
      <p:grpSp>
        <p:nvGrpSpPr>
          <p:cNvPr id="38945" name="Group 33"/>
          <p:cNvGrpSpPr>
            <a:grpSpLocks/>
          </p:cNvGrpSpPr>
          <p:nvPr/>
        </p:nvGrpSpPr>
        <p:grpSpPr bwMode="auto">
          <a:xfrm>
            <a:off x="920722" y="5192438"/>
            <a:ext cx="6477000" cy="1152525"/>
            <a:chOff x="288" y="3258"/>
            <a:chExt cx="4080" cy="726"/>
          </a:xfrm>
        </p:grpSpPr>
        <p:sp>
          <p:nvSpPr>
            <p:cNvPr id="4105" name="Text Box 31"/>
            <p:cNvSpPr txBox="1">
              <a:spLocks noChangeArrowheads="1"/>
            </p:cNvSpPr>
            <p:nvPr/>
          </p:nvSpPr>
          <p:spPr bwMode="auto">
            <a:xfrm>
              <a:off x="288" y="3601"/>
              <a:ext cx="4080" cy="3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Phát biểu đẳng thức trên bằng lời</a:t>
              </a:r>
            </a:p>
          </p:txBody>
        </p:sp>
        <p:sp>
          <p:nvSpPr>
            <p:cNvPr id="4106" name="Text Box 32"/>
            <p:cNvSpPr txBox="1">
              <a:spLocks noChangeArrowheads="1"/>
            </p:cNvSpPr>
            <p:nvPr/>
          </p:nvSpPr>
          <p:spPr bwMode="auto">
            <a:xfrm>
              <a:off x="288" y="3258"/>
              <a:ext cx="384" cy="34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CC3300"/>
                  </a:solidFill>
                  <a:latin typeface="Times New Roman" panose="02020603050405020304" pitchFamily="18" charset="0"/>
                </a:rPr>
                <a:t>?2</a:t>
              </a:r>
            </a:p>
          </p:txBody>
        </p:sp>
      </p:grp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384975" y="2618638"/>
            <a:ext cx="3048000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( </a:t>
            </a:r>
            <a:r>
              <a:rPr lang="en-US" sz="3200" dirty="0">
                <a:latin typeface="Arial" panose="020B0604020202020204" pitchFamily="34" charset="0"/>
              </a:rPr>
              <a:t>a + b) ( a + b)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524045" y="2624113"/>
            <a:ext cx="2463578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baseline="-25000" dirty="0" smtClean="0">
                <a:latin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</a:rPr>
              <a:t>+2ab+b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4001853" y="2624115"/>
            <a:ext cx="929309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+ab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5698132" y="2624114"/>
            <a:ext cx="848442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+b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3242834" y="2616329"/>
            <a:ext cx="831878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4861891" y="2624115"/>
            <a:ext cx="929309" cy="5847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+ab</a:t>
            </a:r>
            <a:endParaRPr lang="en-US"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24" grpId="0" animBg="1"/>
      <p:bldP spid="26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407988"/>
            <a:ext cx="7023100" cy="10668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mtClean="0"/>
              <a:t>* Luyện tập – củng cố: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1219200" y="1676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69641" name="Group 9"/>
          <p:cNvGrpSpPr>
            <a:grpSpLocks/>
          </p:cNvGrpSpPr>
          <p:nvPr/>
        </p:nvGrpSpPr>
        <p:grpSpPr bwMode="auto">
          <a:xfrm>
            <a:off x="304800" y="1524000"/>
            <a:ext cx="8382000" cy="3778250"/>
            <a:chOff x="192" y="960"/>
            <a:chExt cx="5280" cy="2380"/>
          </a:xfrm>
        </p:grpSpPr>
        <p:sp>
          <p:nvSpPr>
            <p:cNvPr id="21510" name="Text Box 5"/>
            <p:cNvSpPr txBox="1">
              <a:spLocks noChangeArrowheads="1"/>
            </p:cNvSpPr>
            <p:nvPr/>
          </p:nvSpPr>
          <p:spPr bwMode="auto">
            <a:xfrm>
              <a:off x="624" y="960"/>
              <a:ext cx="4848" cy="2380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Đức viết:  x</a:t>
              </a:r>
              <a:r>
                <a:rPr lang="en-US" sz="3200" baseline="30000">
                  <a:latin typeface="Arial" panose="020B0604020202020204" pitchFamily="34" charset="0"/>
                </a:rPr>
                <a:t>2</a:t>
              </a:r>
              <a:r>
                <a:rPr lang="en-US" sz="3200">
                  <a:latin typeface="Arial" panose="020B0604020202020204" pitchFamily="34" charset="0"/>
                </a:rPr>
                <a:t> - 10x + 25 = ( x - 5)</a:t>
              </a:r>
              <a:r>
                <a:rPr lang="en-US" sz="3200" baseline="30000">
                  <a:latin typeface="Arial" panose="020B0604020202020204" pitchFamily="34" charset="0"/>
                </a:rPr>
                <a:t>2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Thọ viết:  x</a:t>
              </a:r>
              <a:r>
                <a:rPr lang="en-US" sz="3200" baseline="30000">
                  <a:latin typeface="Arial" panose="020B0604020202020204" pitchFamily="34" charset="0"/>
                </a:rPr>
                <a:t>2</a:t>
              </a:r>
              <a:r>
                <a:rPr lang="en-US" sz="3200">
                  <a:latin typeface="Arial" panose="020B0604020202020204" pitchFamily="34" charset="0"/>
                </a:rPr>
                <a:t> - 10x + 25 = ( 5 - x)</a:t>
              </a:r>
              <a:r>
                <a:rPr lang="en-US" sz="3200" baseline="30000">
                  <a:latin typeface="Arial" panose="020B0604020202020204" pitchFamily="34" charset="0"/>
                </a:rPr>
                <a:t>2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Hương nêu nhận xét:  Thọ viết sai, Đức viết đúng.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Sơn nói: Qua ví dụ trên mình rút ra được một hằng đẳng thức rất đẹp! </a:t>
              </a:r>
            </a:p>
          </p:txBody>
        </p:sp>
        <p:sp>
          <p:nvSpPr>
            <p:cNvPr id="21511" name="Text Box 7"/>
            <p:cNvSpPr txBox="1">
              <a:spLocks noChangeArrowheads="1"/>
            </p:cNvSpPr>
            <p:nvPr/>
          </p:nvSpPr>
          <p:spPr bwMode="auto">
            <a:xfrm>
              <a:off x="192" y="960"/>
              <a:ext cx="432" cy="3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b="1">
                  <a:latin typeface="Arial" panose="020B0604020202020204" pitchFamily="34" charset="0"/>
                </a:rPr>
                <a:t>?7</a:t>
              </a:r>
            </a:p>
          </p:txBody>
        </p:sp>
      </p:grp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1828800" y="5376863"/>
            <a:ext cx="6858000" cy="1095375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Hãy nêu ý kiến của em. Sơn rút ra được </a:t>
            </a:r>
            <a:r>
              <a:rPr lang="en-US" sz="3200" dirty="0" smtClean="0">
                <a:latin typeface="Arial" panose="020B0604020202020204" pitchFamily="34" charset="0"/>
              </a:rPr>
              <a:t>đẳng </a:t>
            </a:r>
            <a:r>
              <a:rPr lang="en-US" sz="3200" dirty="0">
                <a:latin typeface="Arial" panose="020B0604020202020204" pitchFamily="34" charset="0"/>
              </a:rPr>
              <a:t>thức nào?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407988"/>
            <a:ext cx="7023100" cy="10668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mtClean="0"/>
              <a:t>* Luyện tập – củng cố: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219200" y="16764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295400" y="2057400"/>
            <a:ext cx="7315200" cy="353536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Đức viết: 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- 10x + 25 = ( x - 5)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Thọ viết: 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- 10x + 25 = ( 5 - x)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Nhận xét:  Thọ và Đức cùng viết đúng.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Sơn rút ra được một hằng đẳng thức: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             </a:t>
            </a:r>
            <a:r>
              <a:rPr lang="en-US" sz="3200" b="1">
                <a:solidFill>
                  <a:srgbClr val="CC3300"/>
                </a:solidFill>
                <a:latin typeface="Arial" panose="020B0604020202020204" pitchFamily="34" charset="0"/>
              </a:rPr>
              <a:t>( A – B ) </a:t>
            </a:r>
            <a:r>
              <a:rPr lang="en-US" sz="3200" b="1" baseline="30000">
                <a:solidFill>
                  <a:srgbClr val="CC3300"/>
                </a:solidFill>
                <a:latin typeface="Arial" panose="020B0604020202020204" pitchFamily="34" charset="0"/>
              </a:rPr>
              <a:t>2</a:t>
            </a:r>
            <a:r>
              <a:rPr lang="en-US" sz="3200" b="1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sz="3200" b="1" baseline="3000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sz="3200" b="1">
                <a:solidFill>
                  <a:srgbClr val="CC3300"/>
                </a:solidFill>
                <a:latin typeface="Arial" panose="020B0604020202020204" pitchFamily="34" charset="0"/>
              </a:rPr>
              <a:t>= ( B – A )</a:t>
            </a:r>
            <a:r>
              <a:rPr lang="en-US" sz="3200" b="1" baseline="30000">
                <a:solidFill>
                  <a:srgbClr val="CC3300"/>
                </a:solidFill>
                <a:latin typeface="Arial" panose="020B0604020202020204" pitchFamily="34" charset="0"/>
              </a:rPr>
              <a:t>2</a:t>
            </a:r>
            <a:endParaRPr lang="en-US" sz="3200" b="1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152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1. Bình phương của một tổng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838200" y="1295400"/>
            <a:ext cx="1981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838200" y="2133600"/>
            <a:ext cx="32004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a) Tính ( a+1)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838200" y="2971800"/>
            <a:ext cx="7467600" cy="10953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b) Viết biểu thức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+ 4x + 4 dưới dạng bình phương của một tổng.</a:t>
            </a: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838200" y="4267200"/>
            <a:ext cx="45720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c) Tính nhanh 51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; 301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3" grpId="0" animBg="1"/>
      <p:bldP spid="43034" grpId="0" animBg="1"/>
      <p:bldP spid="43035" grpId="0" animBg="1"/>
      <p:bldP spid="430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1. Bình phương của một tổng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62000" y="1676400"/>
            <a:ext cx="1981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2514600"/>
            <a:ext cx="3200400" cy="608013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a) Tính ( a+1)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85800" y="3427413"/>
            <a:ext cx="14478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( </a:t>
            </a:r>
            <a:r>
              <a:rPr lang="en-US" sz="3200" dirty="0">
                <a:latin typeface="Arial" panose="020B0604020202020204" pitchFamily="34" charset="0"/>
              </a:rPr>
              <a:t>a+1)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6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247680"/>
              </p:ext>
            </p:extLst>
          </p:nvPr>
        </p:nvGraphicFramePr>
        <p:xfrm>
          <a:off x="3124200" y="1583531"/>
          <a:ext cx="4845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3" imgW="1600200" imgH="279400" progId="Equation.DSMT4">
                  <p:embed/>
                </p:oleObj>
              </mc:Choice>
              <mc:Fallback>
                <p:oleObj name="Equation" r:id="rId3" imgW="1600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583531"/>
                        <a:ext cx="484505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057400" y="3427413"/>
            <a:ext cx="3124199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</a:rPr>
              <a:t>a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+ </a:t>
            </a:r>
            <a:r>
              <a:rPr lang="en-US" sz="3200" dirty="0" smtClean="0">
                <a:latin typeface="Arial" panose="020B0604020202020204" pitchFamily="34" charset="0"/>
              </a:rPr>
              <a:t>2.a.1 </a:t>
            </a:r>
            <a:r>
              <a:rPr lang="en-US" sz="3200" dirty="0">
                <a:latin typeface="Arial" panose="020B0604020202020204" pitchFamily="34" charset="0"/>
              </a:rPr>
              <a:t>+ 1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105400" y="3427413"/>
            <a:ext cx="25908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 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</a:rPr>
              <a:t>+ 2a + </a:t>
            </a:r>
            <a:r>
              <a:rPr lang="en-US" sz="3200" dirty="0" smtClean="0">
                <a:latin typeface="Arial" panose="020B0604020202020204" pitchFamily="34" charset="0"/>
              </a:rPr>
              <a:t>1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0914" y="329110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0659" y="3304631"/>
            <a:ext cx="349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87480" y="3265412"/>
            <a:ext cx="1166357" cy="426441"/>
            <a:chOff x="1043443" y="4365343"/>
            <a:chExt cx="1166357" cy="426441"/>
          </a:xfrm>
        </p:grpSpPr>
        <p:sp>
          <p:nvSpPr>
            <p:cNvPr id="12" name="TextBox 11"/>
            <p:cNvSpPr txBox="1"/>
            <p:nvPr/>
          </p:nvSpPr>
          <p:spPr>
            <a:xfrm>
              <a:off x="1409700" y="4422452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43443" y="4365343"/>
              <a:ext cx="2822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852157" y="4365343"/>
              <a:ext cx="3576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148798" y="3265412"/>
            <a:ext cx="733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 A</a:t>
            </a:r>
            <a:r>
              <a:rPr lang="en-US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962853" y="3257972"/>
            <a:ext cx="1601360" cy="379548"/>
            <a:chOff x="2962854" y="3257972"/>
            <a:chExt cx="1075114" cy="379548"/>
          </a:xfrm>
        </p:grpSpPr>
        <p:sp>
          <p:nvSpPr>
            <p:cNvPr id="18" name="TextBox 17"/>
            <p:cNvSpPr txBox="1"/>
            <p:nvPr/>
          </p:nvSpPr>
          <p:spPr>
            <a:xfrm>
              <a:off x="2962854" y="3268188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200437" y="3257972"/>
              <a:ext cx="837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A B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297514" y="3242747"/>
            <a:ext cx="875307" cy="403185"/>
            <a:chOff x="4297514" y="3242747"/>
            <a:chExt cx="875307" cy="403185"/>
          </a:xfrm>
        </p:grpSpPr>
        <p:sp>
          <p:nvSpPr>
            <p:cNvPr id="23" name="TextBox 22"/>
            <p:cNvSpPr txBox="1"/>
            <p:nvPr/>
          </p:nvSpPr>
          <p:spPr>
            <a:xfrm>
              <a:off x="4297514" y="3242747"/>
              <a:ext cx="26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70729" y="3276600"/>
              <a:ext cx="5020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baseline="300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  <p:bldP spid="7" grpId="0" animBg="1"/>
      <p:bldP spid="8" grpId="0" animBg="1"/>
      <p:bldP spid="2" grpId="0"/>
      <p:bldP spid="11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407988"/>
            <a:ext cx="7023100" cy="10668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1. Bình phương của một tổng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43000" y="1905000"/>
            <a:ext cx="1981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1143000" y="2819400"/>
            <a:ext cx="7467600" cy="1095375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b) Viết biểu thức x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+ 4x + 4 dưới dạng bình phương của một tổng.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143000" y="4191000"/>
            <a:ext cx="22098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x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</a:rPr>
              <a:t>+ 4x + </a:t>
            </a:r>
            <a:r>
              <a:rPr lang="en-US" sz="3200" dirty="0" smtClean="0">
                <a:latin typeface="Arial" panose="020B0604020202020204" pitchFamily="34" charset="0"/>
              </a:rPr>
              <a:t>4  </a:t>
            </a:r>
            <a:endParaRPr lang="en-US" sz="3200" dirty="0">
              <a:latin typeface="Arial" panose="020B0604020202020204" pitchFamily="34" charset="0"/>
            </a:endParaRPr>
          </a:p>
        </p:txBody>
      </p:sp>
      <p:graphicFrame>
        <p:nvGraphicFramePr>
          <p:cNvPr id="6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196358"/>
              </p:ext>
            </p:extLst>
          </p:nvPr>
        </p:nvGraphicFramePr>
        <p:xfrm>
          <a:off x="3352800" y="1803400"/>
          <a:ext cx="4845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8" name="Equation" r:id="rId3" imgW="1600200" imgH="279400" progId="Equation.DSMT4">
                  <p:embed/>
                </p:oleObj>
              </mc:Choice>
              <mc:Fallback>
                <p:oleObj name="Equation" r:id="rId3" imgW="1600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03400"/>
                        <a:ext cx="484505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05988" y="4188681"/>
            <a:ext cx="9144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+ </a:t>
            </a:r>
            <a:r>
              <a:rPr lang="en-US" sz="3200" dirty="0">
                <a:latin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</a:rPr>
              <a:t>2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18400" y="4182389"/>
            <a:ext cx="17526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</a:rPr>
              <a:t>( x+2)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3" name="Curved Up Arrow 2"/>
          <p:cNvSpPr/>
          <p:nvPr/>
        </p:nvSpPr>
        <p:spPr bwMode="auto">
          <a:xfrm>
            <a:off x="1295400" y="4793664"/>
            <a:ext cx="2667000" cy="464136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1" name="Curved Up Arrow 10"/>
          <p:cNvSpPr/>
          <p:nvPr/>
        </p:nvSpPr>
        <p:spPr bwMode="auto">
          <a:xfrm>
            <a:off x="3018514" y="4773125"/>
            <a:ext cx="3077486" cy="464136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Curved Down Arrow 3"/>
          <p:cNvSpPr/>
          <p:nvPr/>
        </p:nvSpPr>
        <p:spPr bwMode="auto">
          <a:xfrm>
            <a:off x="2362200" y="3962400"/>
            <a:ext cx="2667000" cy="228600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201381" y="4198619"/>
            <a:ext cx="10287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</a:rPr>
              <a:t>x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005788" y="4190999"/>
            <a:ext cx="1600200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</a:rPr>
              <a:t>2.x.2 </a:t>
            </a:r>
            <a:r>
              <a:rPr lang="en-US" sz="3200" baseline="300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62199" y="5867400"/>
            <a:ext cx="276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474656" y="4191000"/>
            <a:ext cx="3078544" cy="584775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 x</a:t>
            </a:r>
            <a:r>
              <a:rPr lang="en-US" sz="3200" baseline="30000" dirty="0" smtClean="0">
                <a:latin typeface="Arial" panose="020B0604020202020204" pitchFamily="34" charset="0"/>
              </a:rPr>
              <a:t>2   </a:t>
            </a:r>
            <a:r>
              <a:rPr lang="en-US" sz="3200" dirty="0" smtClean="0">
                <a:latin typeface="Arial" panose="020B0604020202020204" pitchFamily="34" charset="0"/>
              </a:rPr>
              <a:t>+ 2.x.2  + 2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405958" y="5459524"/>
            <a:ext cx="3791892" cy="430887"/>
            <a:chOff x="4405958" y="5459524"/>
            <a:chExt cx="3791892" cy="430887"/>
          </a:xfrm>
        </p:grpSpPr>
        <p:grpSp>
          <p:nvGrpSpPr>
            <p:cNvPr id="9" name="Group 8"/>
            <p:cNvGrpSpPr/>
            <p:nvPr/>
          </p:nvGrpSpPr>
          <p:grpSpPr>
            <a:xfrm>
              <a:off x="5582797" y="5490302"/>
              <a:ext cx="2615053" cy="394496"/>
              <a:chOff x="3679269" y="5876089"/>
              <a:chExt cx="2615053" cy="394496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3679269" y="5901253"/>
                <a:ext cx="7170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A</a:t>
                </a:r>
                <a:r>
                  <a:rPr lang="en-US" baseline="300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419421" y="5892841"/>
                <a:ext cx="3884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endParaRPr lang="en-US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65465" y="5882625"/>
                <a:ext cx="1219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A B</a:t>
                </a:r>
                <a:endPara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573142" y="5876089"/>
                <a:ext cx="7211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B</a:t>
                </a:r>
                <a:r>
                  <a:rPr lang="en-US" baseline="30000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en-US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" name="Text Box 3"/>
            <p:cNvSpPr txBox="1">
              <a:spLocks noChangeArrowheads="1"/>
            </p:cNvSpPr>
            <p:nvPr/>
          </p:nvSpPr>
          <p:spPr bwMode="auto">
            <a:xfrm>
              <a:off x="4405958" y="5459524"/>
              <a:ext cx="1246484" cy="43088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/>
              </a:solidFill>
              <a:miter lim="800000"/>
              <a:headEnd/>
              <a:tailEnd/>
            </a:ln>
            <a:effectLst/>
            <a:extLst/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Có dạng </a:t>
              </a:r>
              <a:endParaRPr lang="en-US" sz="22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23888 0.1685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44" y="842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animBg="1"/>
      <p:bldP spid="7" grpId="0" animBg="1"/>
      <p:bldP spid="8" grpId="0" animBg="1"/>
      <p:bldP spid="3" grpId="0" animBg="1"/>
      <p:bldP spid="11" grpId="0" animBg="1"/>
      <p:bldP spid="4" grpId="0" animBg="1"/>
      <p:bldP spid="14" grpId="0" animBg="1"/>
      <p:bldP spid="15" grpId="0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152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1. Bình phương của một tổng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38200" y="1295400"/>
            <a:ext cx="19812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Áp dụng: 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838200" y="2057400"/>
            <a:ext cx="4572000" cy="608013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c) Tính nhanh 51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; 301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r>
              <a:rPr lang="en-US" sz="32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85800" y="2819400"/>
            <a:ext cx="7620000" cy="1323439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51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=( </a:t>
            </a:r>
            <a:r>
              <a:rPr lang="en-US" sz="3200" dirty="0">
                <a:latin typeface="Arial" panose="020B0604020202020204" pitchFamily="34" charset="0"/>
              </a:rPr>
              <a:t>50+1)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= 50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+ 2.50.1 + </a:t>
            </a:r>
            <a:r>
              <a:rPr lang="en-US" sz="3200" dirty="0" smtClean="0">
                <a:latin typeface="Arial" panose="020B0604020202020204" pitchFamily="34" charset="0"/>
              </a:rPr>
              <a:t>1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                     = </a:t>
            </a:r>
            <a:r>
              <a:rPr lang="en-US" sz="3200" dirty="0" smtClean="0">
                <a:latin typeface="Arial" panose="020B0604020202020204" pitchFamily="34" charset="0"/>
              </a:rPr>
              <a:t>2500 </a:t>
            </a:r>
            <a:r>
              <a:rPr lang="en-US" sz="3200" dirty="0">
                <a:latin typeface="Arial" panose="020B0604020202020204" pitchFamily="34" charset="0"/>
              </a:rPr>
              <a:t>+ 100 + 1</a:t>
            </a:r>
            <a:r>
              <a:rPr lang="en-US" sz="3200" baseline="30000" dirty="0">
                <a:latin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</a:rPr>
              <a:t> = 2601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85800" y="4296826"/>
            <a:ext cx="8153400" cy="1323439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301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= ( 300+1)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= 300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+ 2.300.1 + </a:t>
            </a:r>
            <a:r>
              <a:rPr lang="en-US" sz="3200" dirty="0" smtClean="0">
                <a:latin typeface="Arial" panose="020B0604020202020204" pitchFamily="34" charset="0"/>
              </a:rPr>
              <a:t>1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                      </a:t>
            </a:r>
            <a:r>
              <a:rPr lang="en-US" sz="3200" dirty="0" smtClean="0">
                <a:latin typeface="Arial" panose="020B0604020202020204" pitchFamily="34" charset="0"/>
              </a:rPr>
              <a:t>     = 90000 </a:t>
            </a:r>
            <a:r>
              <a:rPr lang="en-US" sz="3200" dirty="0">
                <a:latin typeface="Arial" panose="020B0604020202020204" pitchFamily="34" charset="0"/>
              </a:rPr>
              <a:t>+ 600 </a:t>
            </a:r>
            <a:r>
              <a:rPr lang="en-US" sz="3200" dirty="0" smtClean="0">
                <a:latin typeface="Arial" panose="020B0604020202020204" pitchFamily="34" charset="0"/>
              </a:rPr>
              <a:t>+1</a:t>
            </a:r>
            <a:r>
              <a:rPr lang="en-US" sz="3200" baseline="30000" dirty="0" smtClean="0">
                <a:latin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</a:rPr>
              <a:t>90601</a:t>
            </a:r>
          </a:p>
        </p:txBody>
      </p:sp>
      <p:graphicFrame>
        <p:nvGraphicFramePr>
          <p:cNvPr id="7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990602"/>
              </p:ext>
            </p:extLst>
          </p:nvPr>
        </p:nvGraphicFramePr>
        <p:xfrm>
          <a:off x="3276600" y="1163638"/>
          <a:ext cx="48450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3" imgW="1600200" imgH="279400" progId="Equation.DSMT4">
                  <p:embed/>
                </p:oleObj>
              </mc:Choice>
              <mc:Fallback>
                <p:oleObj name="Equation" r:id="rId3" imgW="16002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63638"/>
                        <a:ext cx="4845050" cy="739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5" grpId="0" animBg="1"/>
      <p:bldP spid="48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84" name="Group 32"/>
          <p:cNvGrpSpPr>
            <a:grpSpLocks/>
          </p:cNvGrpSpPr>
          <p:nvPr/>
        </p:nvGrpSpPr>
        <p:grpSpPr bwMode="auto">
          <a:xfrm>
            <a:off x="966788" y="4721224"/>
            <a:ext cx="7239000" cy="1187450"/>
            <a:chOff x="720" y="3256"/>
            <a:chExt cx="4560" cy="748"/>
          </a:xfrm>
        </p:grpSpPr>
        <p:sp>
          <p:nvSpPr>
            <p:cNvPr id="9238" name="Text Box 22"/>
            <p:cNvSpPr txBox="1">
              <a:spLocks noChangeArrowheads="1"/>
            </p:cNvSpPr>
            <p:nvPr/>
          </p:nvSpPr>
          <p:spPr bwMode="auto">
            <a:xfrm>
              <a:off x="720" y="3456"/>
              <a:ext cx="45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c) (        +          )</a:t>
              </a:r>
              <a:r>
                <a:rPr lang="en-US" sz="3200" baseline="30000" dirty="0">
                  <a:latin typeface="Arial" panose="020B0604020202020204" pitchFamily="34" charset="0"/>
                </a:rPr>
                <a:t>2</a:t>
              </a:r>
              <a:r>
                <a:rPr lang="en-US" sz="3200" dirty="0">
                  <a:latin typeface="Arial" panose="020B0604020202020204" pitchFamily="34" charset="0"/>
                </a:rPr>
                <a:t> =           +   m + </a:t>
              </a:r>
            </a:p>
          </p:txBody>
        </p:sp>
        <p:graphicFrame>
          <p:nvGraphicFramePr>
            <p:cNvPr id="9239" name="Object 23"/>
            <p:cNvGraphicFramePr>
              <a:graphicFrameLocks noChangeAspect="1"/>
            </p:cNvGraphicFramePr>
            <p:nvPr/>
          </p:nvGraphicFramePr>
          <p:xfrm>
            <a:off x="4567" y="3256"/>
            <a:ext cx="329" cy="7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3" name="Equation" r:id="rId3" imgW="152334" imgH="393529" progId="Equation.DSMT4">
                    <p:embed/>
                  </p:oleObj>
                </mc:Choice>
                <mc:Fallback>
                  <p:oleObj name="Equation" r:id="rId3" imgW="152334" imgH="393529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7" y="3256"/>
                          <a:ext cx="329" cy="7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40" name="Text Box 27"/>
            <p:cNvSpPr txBox="1">
              <a:spLocks noChangeArrowheads="1"/>
            </p:cNvSpPr>
            <p:nvPr/>
          </p:nvSpPr>
          <p:spPr bwMode="auto">
            <a:xfrm>
              <a:off x="3216" y="3456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9241" name="Text Box 28"/>
            <p:cNvSpPr txBox="1">
              <a:spLocks noChangeArrowheads="1"/>
            </p:cNvSpPr>
            <p:nvPr/>
          </p:nvSpPr>
          <p:spPr bwMode="auto">
            <a:xfrm>
              <a:off x="1200" y="3456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9242" name="Text Box 29"/>
            <p:cNvSpPr txBox="1">
              <a:spLocks noChangeArrowheads="1"/>
            </p:cNvSpPr>
            <p:nvPr/>
          </p:nvSpPr>
          <p:spPr bwMode="auto">
            <a:xfrm>
              <a:off x="2112" y="3456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0866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dirty="0" smtClean="0"/>
              <a:t>1. Bình phương của một tổng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1066800"/>
            <a:ext cx="7696200" cy="1095375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i="1" u="sng" dirty="0">
                <a:latin typeface="Arial" panose="020B0604020202020204" pitchFamily="34" charset="0"/>
              </a:rPr>
              <a:t>Luyện tập:</a:t>
            </a:r>
            <a:r>
              <a:rPr lang="en-US" sz="3200" dirty="0">
                <a:latin typeface="Arial" panose="020B0604020202020204" pitchFamily="34" charset="0"/>
              </a:rPr>
              <a:t> Đặt các biểu thức sau vào ô trống để có đẳng thức đúng: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4419600" y="2351088"/>
            <a:ext cx="685800" cy="598487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m</a:t>
            </a:r>
          </a:p>
        </p:txBody>
      </p:sp>
      <p:grpSp>
        <p:nvGrpSpPr>
          <p:cNvPr id="49182" name="Group 30"/>
          <p:cNvGrpSpPr>
            <a:grpSpLocks/>
          </p:cNvGrpSpPr>
          <p:nvPr/>
        </p:nvGrpSpPr>
        <p:grpSpPr bwMode="auto">
          <a:xfrm>
            <a:off x="1028701" y="3430588"/>
            <a:ext cx="6781800" cy="598487"/>
            <a:chOff x="662" y="1928"/>
            <a:chExt cx="4272" cy="377"/>
          </a:xfrm>
        </p:grpSpPr>
        <p:sp>
          <p:nvSpPr>
            <p:cNvPr id="9235" name="Rectangle 13"/>
            <p:cNvSpPr>
              <a:spLocks noChangeArrowheads="1"/>
            </p:cNvSpPr>
            <p:nvPr/>
          </p:nvSpPr>
          <p:spPr bwMode="auto">
            <a:xfrm>
              <a:off x="662" y="1928"/>
              <a:ext cx="4272" cy="3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rgbClr val="CC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a) x</a:t>
              </a:r>
              <a:r>
                <a:rPr lang="en-US" sz="3200" baseline="30000" dirty="0">
                  <a:latin typeface="Arial" panose="020B0604020202020204" pitchFamily="34" charset="0"/>
                </a:rPr>
                <a:t>2 </a:t>
              </a:r>
              <a:r>
                <a:rPr lang="en-US" sz="3200" dirty="0">
                  <a:latin typeface="Arial" panose="020B0604020202020204" pitchFamily="34" charset="0"/>
                </a:rPr>
                <a:t>+ 6xy  +          =  (            + 3y)</a:t>
              </a:r>
              <a:r>
                <a:rPr lang="en-US" sz="3200" baseline="30000" dirty="0">
                  <a:latin typeface="Arial" panose="020B0604020202020204" pitchFamily="34" charset="0"/>
                </a:rPr>
                <a:t>2</a:t>
              </a:r>
              <a:r>
                <a:rPr lang="en-US" sz="3200" dirty="0"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9236" name="Text Box 11"/>
            <p:cNvSpPr txBox="1">
              <a:spLocks noChangeArrowheads="1"/>
            </p:cNvSpPr>
            <p:nvPr/>
          </p:nvSpPr>
          <p:spPr bwMode="auto">
            <a:xfrm>
              <a:off x="2342" y="1928"/>
              <a:ext cx="432" cy="3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9237" name="Text Box 12"/>
            <p:cNvSpPr txBox="1">
              <a:spLocks noChangeArrowheads="1"/>
            </p:cNvSpPr>
            <p:nvPr/>
          </p:nvSpPr>
          <p:spPr bwMode="auto">
            <a:xfrm>
              <a:off x="3494" y="1928"/>
              <a:ext cx="432" cy="3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49183" name="Group 31"/>
          <p:cNvGrpSpPr>
            <a:grpSpLocks/>
          </p:cNvGrpSpPr>
          <p:nvPr/>
        </p:nvGrpSpPr>
        <p:grpSpPr bwMode="auto">
          <a:xfrm>
            <a:off x="966788" y="4213224"/>
            <a:ext cx="7620000" cy="598488"/>
            <a:chOff x="630" y="2510"/>
            <a:chExt cx="4800" cy="377"/>
          </a:xfrm>
        </p:grpSpPr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630" y="2510"/>
              <a:ext cx="48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b) (        +            )</a:t>
              </a:r>
              <a:r>
                <a:rPr lang="en-US" sz="3200" baseline="30000" dirty="0">
                  <a:latin typeface="Arial" panose="020B0604020202020204" pitchFamily="34" charset="0"/>
                </a:rPr>
                <a:t>2</a:t>
              </a:r>
              <a:r>
                <a:rPr lang="en-US" sz="3200" dirty="0">
                  <a:latin typeface="Arial" panose="020B0604020202020204" pitchFamily="34" charset="0"/>
                </a:rPr>
                <a:t> = x</a:t>
              </a:r>
              <a:r>
                <a:rPr lang="en-US" sz="3200" baseline="30000" dirty="0">
                  <a:latin typeface="Arial" panose="020B0604020202020204" pitchFamily="34" charset="0"/>
                </a:rPr>
                <a:t>2</a:t>
              </a:r>
              <a:r>
                <a:rPr lang="en-US" sz="3200" dirty="0">
                  <a:latin typeface="Arial" panose="020B0604020202020204" pitchFamily="34" charset="0"/>
                </a:rPr>
                <a:t>   +               + 4y</a:t>
              </a:r>
              <a:r>
                <a:rPr lang="en-US" sz="3200" baseline="30000" dirty="0">
                  <a:latin typeface="Arial" panose="020B0604020202020204" pitchFamily="34" charset="0"/>
                </a:rPr>
                <a:t>4</a:t>
              </a:r>
              <a:endParaRPr lang="en-US" sz="3200" dirty="0">
                <a:latin typeface="Arial" panose="020B0604020202020204" pitchFamily="34" charset="0"/>
              </a:endParaRPr>
            </a:p>
          </p:txBody>
        </p:sp>
        <p:sp>
          <p:nvSpPr>
            <p:cNvPr id="9232" name="Text Box 19"/>
            <p:cNvSpPr txBox="1">
              <a:spLocks noChangeArrowheads="1"/>
            </p:cNvSpPr>
            <p:nvPr/>
          </p:nvSpPr>
          <p:spPr bwMode="auto">
            <a:xfrm>
              <a:off x="3990" y="2510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9233" name="Text Box 20"/>
            <p:cNvSpPr txBox="1">
              <a:spLocks noChangeArrowheads="1"/>
            </p:cNvSpPr>
            <p:nvPr/>
          </p:nvSpPr>
          <p:spPr bwMode="auto">
            <a:xfrm>
              <a:off x="2118" y="2510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?</a:t>
              </a:r>
            </a:p>
          </p:txBody>
        </p:sp>
        <p:sp>
          <p:nvSpPr>
            <p:cNvPr id="9234" name="Text Box 21"/>
            <p:cNvSpPr txBox="1">
              <a:spLocks noChangeArrowheads="1"/>
            </p:cNvSpPr>
            <p:nvPr/>
          </p:nvSpPr>
          <p:spPr bwMode="auto">
            <a:xfrm>
              <a:off x="1110" y="2510"/>
              <a:ext cx="432" cy="377"/>
            </a:xfrm>
            <a:prstGeom prst="rect">
              <a:avLst/>
            </a:prstGeom>
            <a:noFill/>
            <a:ln w="19050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dirty="0">
                  <a:latin typeface="Arial" panose="020B0604020202020204" pitchFamily="34" charset="0"/>
                </a:rPr>
                <a:t>?</a:t>
              </a:r>
            </a:p>
          </p:txBody>
        </p:sp>
      </p:grp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3352800" y="2351088"/>
            <a:ext cx="914400" cy="598487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9y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1524000" y="2362200"/>
            <a:ext cx="685800" cy="598488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2362200" y="2362200"/>
            <a:ext cx="838200" cy="598488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m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49188" name="Text Box 36"/>
          <p:cNvSpPr txBox="1">
            <a:spLocks noChangeArrowheads="1"/>
          </p:cNvSpPr>
          <p:nvPr/>
        </p:nvSpPr>
        <p:spPr bwMode="auto">
          <a:xfrm>
            <a:off x="1529963" y="2371725"/>
            <a:ext cx="685800" cy="598488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533400" y="2362200"/>
            <a:ext cx="914400" cy="598488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2y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endParaRPr lang="en-US" sz="3200">
              <a:latin typeface="Arial" panose="020B0604020202020204" pitchFamily="34" charset="0"/>
            </a:endParaRPr>
          </a:p>
        </p:txBody>
      </p:sp>
      <p:sp>
        <p:nvSpPr>
          <p:cNvPr id="49190" name="Text Box 38"/>
          <p:cNvSpPr txBox="1">
            <a:spLocks noChangeArrowheads="1"/>
          </p:cNvSpPr>
          <p:nvPr/>
        </p:nvSpPr>
        <p:spPr bwMode="auto">
          <a:xfrm>
            <a:off x="5257800" y="2362200"/>
            <a:ext cx="1295400" cy="598488"/>
          </a:xfrm>
          <a:prstGeom prst="rect">
            <a:avLst/>
          </a:prstGeom>
          <a:solidFill>
            <a:schemeClr val="accent1"/>
          </a:solidFill>
          <a:ln w="1905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4xy</a:t>
            </a:r>
            <a:r>
              <a:rPr lang="en-US" sz="3200" baseline="30000">
                <a:latin typeface="Arial" panose="020B0604020202020204" pitchFamily="34" charset="0"/>
              </a:rPr>
              <a:t>2</a:t>
            </a:r>
            <a:endParaRPr lang="en-US" sz="3200">
              <a:latin typeface="Arial" panose="020B0604020202020204" pitchFamily="34" charset="0"/>
            </a:endParaRPr>
          </a:p>
        </p:txBody>
      </p:sp>
      <p:graphicFrame>
        <p:nvGraphicFramePr>
          <p:cNvPr id="49191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799622"/>
              </p:ext>
            </p:extLst>
          </p:nvPr>
        </p:nvGraphicFramePr>
        <p:xfrm>
          <a:off x="6716713" y="2209800"/>
          <a:ext cx="7620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Equation" r:id="rId5" imgW="152334" imgH="393529" progId="Equation.DSMT4">
                  <p:embed/>
                </p:oleObj>
              </mc:Choice>
              <mc:Fallback>
                <p:oleObj name="Equation" r:id="rId5" imgW="152334" imgH="39352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713" y="2209800"/>
                        <a:ext cx="762000" cy="10541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19050">
                        <a:noFill/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0185 L 0.03541 0.1553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00162 L 0.43629 0.1564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53" y="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0116 L 0.02152 0.2687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" y="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29584 0.267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9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92" y="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08993 0.270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97" y="1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29583 0.3914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92" y="1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5 0.01204 L -0.39289 0.3898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9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67" y="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-0.03611 L 0.27586 0.3898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44" y="2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 animBg="1"/>
      <p:bldP spid="49185" grpId="0" animBg="1"/>
      <p:bldP spid="49186" grpId="0" animBg="1"/>
      <p:bldP spid="49187" grpId="0" animBg="1"/>
      <p:bldP spid="49188" grpId="0" animBg="1"/>
      <p:bldP spid="49189" grpId="0" animBg="1"/>
      <p:bldP spid="491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75438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smtClean="0"/>
              <a:t>2. Bình phương của một hiệu</a:t>
            </a:r>
          </a:p>
        </p:txBody>
      </p:sp>
      <p:grpSp>
        <p:nvGrpSpPr>
          <p:cNvPr id="51218" name="Group 18"/>
          <p:cNvGrpSpPr>
            <a:grpSpLocks/>
          </p:cNvGrpSpPr>
          <p:nvPr/>
        </p:nvGrpSpPr>
        <p:grpSpPr bwMode="auto">
          <a:xfrm>
            <a:off x="403225" y="1360488"/>
            <a:ext cx="8283575" cy="1152525"/>
            <a:chOff x="288" y="857"/>
            <a:chExt cx="2832" cy="726"/>
          </a:xfrm>
        </p:grpSpPr>
        <p:sp>
          <p:nvSpPr>
            <p:cNvPr id="10248" name="Text Box 19"/>
            <p:cNvSpPr txBox="1">
              <a:spLocks noChangeArrowheads="1"/>
            </p:cNvSpPr>
            <p:nvPr/>
          </p:nvSpPr>
          <p:spPr bwMode="auto">
            <a:xfrm>
              <a:off x="288" y="1200"/>
              <a:ext cx="2832" cy="3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Với a,b là hai số bất kì, tính: </a:t>
              </a:r>
              <a:r>
                <a:rPr lang="en-US" sz="3200">
                  <a:latin typeface="Arial" panose="020B0604020202020204" pitchFamily="34" charset="0"/>
                  <a:cs typeface="Arial" panose="020B0604020202020204" pitchFamily="34" charset="0"/>
                </a:rPr>
                <a:t>[</a:t>
              </a:r>
              <a:r>
                <a:rPr lang="en-US" sz="3200">
                  <a:latin typeface="Arial" panose="020B0604020202020204" pitchFamily="34" charset="0"/>
                </a:rPr>
                <a:t>a +(- b)</a:t>
              </a:r>
              <a:r>
                <a:rPr lang="en-US" sz="3200">
                  <a:latin typeface="Arial" panose="020B0604020202020204" pitchFamily="34" charset="0"/>
                  <a:cs typeface="Arial" panose="020B0604020202020204" pitchFamily="34" charset="0"/>
                </a:rPr>
                <a:t>]</a:t>
              </a:r>
              <a:r>
                <a:rPr lang="en-US" sz="3200">
                  <a:latin typeface="Arial" panose="020B0604020202020204" pitchFamily="34" charset="0"/>
                </a:rPr>
                <a:t> </a:t>
              </a:r>
              <a:r>
                <a:rPr lang="en-US" sz="3200" baseline="30000">
                  <a:latin typeface="Arial" panose="020B0604020202020204" pitchFamily="34" charset="0"/>
                </a:rPr>
                <a:t>2</a:t>
              </a:r>
              <a:r>
                <a:rPr lang="en-US" sz="3200">
                  <a:latin typeface="Arial" panose="020B0604020202020204" pitchFamily="34" charset="0"/>
                </a:rPr>
                <a:t> = ?</a:t>
              </a:r>
            </a:p>
          </p:txBody>
        </p:sp>
        <p:sp>
          <p:nvSpPr>
            <p:cNvPr id="10249" name="Text Box 20"/>
            <p:cNvSpPr txBox="1">
              <a:spLocks noChangeArrowheads="1"/>
            </p:cNvSpPr>
            <p:nvPr/>
          </p:nvSpPr>
          <p:spPr bwMode="auto">
            <a:xfrm>
              <a:off x="288" y="857"/>
              <a:ext cx="384" cy="34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CC3300"/>
                  </a:solidFill>
                  <a:latin typeface="Times New Roman" panose="02020603050405020304" pitchFamily="18" charset="0"/>
                </a:rPr>
                <a:t>?3</a:t>
              </a:r>
            </a:p>
          </p:txBody>
        </p:sp>
      </p:grp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4953000" y="3048000"/>
            <a:ext cx="388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u="sng" dirty="0">
                <a:latin typeface="Arial" panose="020B0604020202020204" pitchFamily="34" charset="0"/>
              </a:rPr>
              <a:t>Cách 2:</a:t>
            </a:r>
            <a:r>
              <a:rPr lang="en-US" sz="3200" dirty="0">
                <a:latin typeface="Arial" panose="020B0604020202020204" pitchFamily="34" charset="0"/>
              </a:rPr>
              <a:t> Có thể tính:         (a - b)(a -b) =?</a:t>
            </a: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533400" y="2971800"/>
            <a:ext cx="41148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i="1" u="sng">
                <a:latin typeface="Arial" panose="020B0604020202020204" pitchFamily="34" charset="0"/>
              </a:rPr>
              <a:t>Cách 1:</a:t>
            </a:r>
            <a:r>
              <a:rPr lang="en-US" sz="3200">
                <a:latin typeface="Arial" panose="020B0604020202020204" pitchFamily="34" charset="0"/>
              </a:rPr>
              <a:t> Vận dụng công thức tính bình phương của một tổng</a:t>
            </a:r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4724400" y="3048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533400" y="4648200"/>
            <a:ext cx="3886200" cy="1582738"/>
          </a:xfrm>
          <a:prstGeom prst="rect">
            <a:avLst/>
          </a:prstGeom>
          <a:solidFill>
            <a:schemeClr val="accent1"/>
          </a:solidFill>
          <a:ln w="2857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Có [</a:t>
            </a:r>
            <a:r>
              <a:rPr lang="en-US" sz="3200" dirty="0">
                <a:latin typeface="Arial" panose="020B0604020202020204" pitchFamily="34" charset="0"/>
              </a:rPr>
              <a:t>a +(- b)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3200" dirty="0">
                <a:latin typeface="Arial" panose="020B0604020202020204" pitchFamily="34" charset="0"/>
              </a:rPr>
              <a:t> </a:t>
            </a:r>
            <a:r>
              <a:rPr lang="en-US" sz="3200" baseline="30000" dirty="0">
                <a:latin typeface="Arial" panose="020B0604020202020204" pitchFamily="34" charset="0"/>
              </a:rPr>
              <a:t>2              </a:t>
            </a:r>
            <a:r>
              <a:rPr lang="en-US" sz="3200" dirty="0">
                <a:latin typeface="Arial" panose="020B0604020202020204" pitchFamily="34" charset="0"/>
              </a:rPr>
              <a:t>= a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+ </a:t>
            </a:r>
            <a:r>
              <a:rPr lang="en-US" sz="3200" dirty="0" smtClean="0">
                <a:latin typeface="Arial" panose="020B0604020202020204" pitchFamily="34" charset="0"/>
              </a:rPr>
              <a:t>2.a.(-</a:t>
            </a:r>
            <a:r>
              <a:rPr lang="en-US" sz="3200" dirty="0">
                <a:latin typeface="Arial" panose="020B0604020202020204" pitchFamily="34" charset="0"/>
              </a:rPr>
              <a:t>b) + b</a:t>
            </a:r>
            <a:r>
              <a:rPr lang="en-US" sz="3200" baseline="30000" dirty="0">
                <a:latin typeface="Arial" panose="020B0604020202020204" pitchFamily="34" charset="0"/>
              </a:rPr>
              <a:t>2   </a:t>
            </a:r>
            <a:r>
              <a:rPr lang="en-US" sz="3200" dirty="0">
                <a:latin typeface="Arial" panose="020B0604020202020204" pitchFamily="34" charset="0"/>
              </a:rPr>
              <a:t>= a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</a:rPr>
              <a:t> -2ab+b</a:t>
            </a:r>
            <a:r>
              <a:rPr lang="en-US" sz="3200" baseline="30000" dirty="0">
                <a:latin typeface="Arial" panose="020B0604020202020204" pitchFamily="34" charset="0"/>
              </a:rPr>
              <a:t>2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4827105" y="4343400"/>
            <a:ext cx="22594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(</a:t>
            </a:r>
            <a:r>
              <a:rPr lang="en-US" sz="3200" dirty="0">
                <a:latin typeface="Arial" panose="020B0604020202020204" pitchFamily="34" charset="0"/>
              </a:rPr>
              <a:t>a - b)(a -b) 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953000" y="5004375"/>
            <a:ext cx="266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-ab-ab+b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4953000" y="5652798"/>
            <a:ext cx="2667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Arial" panose="020B0604020202020204" pitchFamily="34" charset="0"/>
              </a:rPr>
              <a:t>=a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-2ab+b</a:t>
            </a:r>
            <a:r>
              <a:rPr lang="en-US" sz="3200" baseline="30000" dirty="0" smtClean="0">
                <a:latin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4" grpId="0"/>
      <p:bldP spid="51226" grpId="0"/>
      <p:bldP spid="51228" grpId="0" animBg="1"/>
      <p:bldP spid="51229" grpId="0" animBg="1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010400" cy="762000"/>
          </a:xfrm>
          <a:solidFill>
            <a:srgbClr val="FFFF00"/>
          </a:solidFill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4000" dirty="0" smtClean="0"/>
              <a:t>2. Bình phương của một hiệu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815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Với A và B là các biểu thức tùy ý, ta có:</a:t>
            </a:r>
          </a:p>
        </p:txBody>
      </p:sp>
      <p:graphicFrame>
        <p:nvGraphicFramePr>
          <p:cNvPr id="5222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326051"/>
              </p:ext>
            </p:extLst>
          </p:nvPr>
        </p:nvGraphicFramePr>
        <p:xfrm>
          <a:off x="2209800" y="2660651"/>
          <a:ext cx="4648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3" imgW="1524000" imgH="279400" progId="Equation.DSMT4">
                  <p:embed/>
                </p:oleObj>
              </mc:Choice>
              <mc:Fallback>
                <p:oleObj name="Equation" r:id="rId3" imgW="1524000" imgH="27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60651"/>
                        <a:ext cx="4648200" cy="7366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28575" cmpd="sng">
                        <a:solidFill>
                          <a:srgbClr val="CC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232" name="Group 8"/>
          <p:cNvGrpSpPr>
            <a:grpSpLocks/>
          </p:cNvGrpSpPr>
          <p:nvPr/>
        </p:nvGrpSpPr>
        <p:grpSpPr bwMode="auto">
          <a:xfrm>
            <a:off x="990600" y="4038600"/>
            <a:ext cx="6477000" cy="1152525"/>
            <a:chOff x="288" y="3258"/>
            <a:chExt cx="4080" cy="726"/>
          </a:xfrm>
        </p:grpSpPr>
        <p:sp>
          <p:nvSpPr>
            <p:cNvPr id="11270" name="Text Box 9"/>
            <p:cNvSpPr txBox="1">
              <a:spLocks noChangeArrowheads="1"/>
            </p:cNvSpPr>
            <p:nvPr/>
          </p:nvSpPr>
          <p:spPr bwMode="auto">
            <a:xfrm>
              <a:off x="288" y="3601"/>
              <a:ext cx="4080" cy="38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>
                  <a:latin typeface="Arial" panose="020B0604020202020204" pitchFamily="34" charset="0"/>
                </a:rPr>
                <a:t>Phát biểu đẳng thức trên bằng lời</a:t>
              </a:r>
            </a:p>
          </p:txBody>
        </p:sp>
        <p:sp>
          <p:nvSpPr>
            <p:cNvPr id="11271" name="Text Box 10"/>
            <p:cNvSpPr txBox="1">
              <a:spLocks noChangeArrowheads="1"/>
            </p:cNvSpPr>
            <p:nvPr/>
          </p:nvSpPr>
          <p:spPr bwMode="auto">
            <a:xfrm>
              <a:off x="288" y="3258"/>
              <a:ext cx="384" cy="34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rgbClr val="CC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CC3300"/>
                  </a:solidFill>
                  <a:latin typeface="Times New Roman" panose="02020603050405020304" pitchFamily="18" charset="0"/>
                </a:rPr>
                <a:t>?4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679</TotalTime>
  <Words>1078</Words>
  <Application>Microsoft Office PowerPoint</Application>
  <PresentationFormat>On-screen Show (4:3)</PresentationFormat>
  <Paragraphs>203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Comic Sans MS</vt:lpstr>
      <vt:lpstr>Times New Roman</vt:lpstr>
      <vt:lpstr>Crayons</vt:lpstr>
      <vt:lpstr>Equation</vt:lpstr>
      <vt:lpstr>Bài 3.NHỮNG HẰNG ĐẲNG THỨC ĐÁNG NHỚ</vt:lpstr>
      <vt:lpstr>1. Bình phương của một tổng</vt:lpstr>
      <vt:lpstr>1. Bình phương của một tổng</vt:lpstr>
      <vt:lpstr>1. Bình phương của một tổng</vt:lpstr>
      <vt:lpstr>1. Bình phương của một tổng</vt:lpstr>
      <vt:lpstr>1. Bình phương của một tổng</vt:lpstr>
      <vt:lpstr>1. Bình phương của một tổng</vt:lpstr>
      <vt:lpstr>2. Bình phương của một hiệu</vt:lpstr>
      <vt:lpstr>2. Bình phương của một hiệu</vt:lpstr>
      <vt:lpstr>2. Bình phương của một hiệu</vt:lpstr>
      <vt:lpstr>2. Bình phương của một hiệu</vt:lpstr>
      <vt:lpstr>2. Bình phương của một hiệu</vt:lpstr>
      <vt:lpstr>2. Bình phương của một hiệu</vt:lpstr>
      <vt:lpstr>3. Hiệu hai bình phương </vt:lpstr>
      <vt:lpstr>3. Hiệu hai bình phương </vt:lpstr>
      <vt:lpstr>3. Hiệu hai bình phương </vt:lpstr>
      <vt:lpstr>3. Hiệu hai bình phương </vt:lpstr>
      <vt:lpstr>3. Hiệu hai bình phương </vt:lpstr>
      <vt:lpstr>3. Hiệu hai bình phương </vt:lpstr>
      <vt:lpstr>* Luyện tập – củng cố:</vt:lpstr>
      <vt:lpstr>* Luyện tập – củng cố: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cva</dc:creator>
  <cp:lastModifiedBy>Hchoats2020@gmail.com</cp:lastModifiedBy>
  <cp:revision>97</cp:revision>
  <dcterms:created xsi:type="dcterms:W3CDTF">2006-05-04T15:53:59Z</dcterms:created>
  <dcterms:modified xsi:type="dcterms:W3CDTF">2021-09-01T15:23:18Z</dcterms:modified>
</cp:coreProperties>
</file>