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8" r:id="rId2"/>
    <p:sldId id="270" r:id="rId3"/>
    <p:sldId id="269" r:id="rId4"/>
    <p:sldId id="273" r:id="rId5"/>
    <p:sldId id="292" r:id="rId6"/>
    <p:sldId id="294" r:id="rId7"/>
    <p:sldId id="293" r:id="rId8"/>
    <p:sldId id="275" r:id="rId9"/>
    <p:sldId id="276" r:id="rId10"/>
    <p:sldId id="279" r:id="rId11"/>
    <p:sldId id="280" r:id="rId12"/>
    <p:sldId id="282" r:id="rId13"/>
    <p:sldId id="285" r:id="rId14"/>
    <p:sldId id="296" r:id="rId15"/>
    <p:sldId id="298" r:id="rId16"/>
    <p:sldId id="287" r:id="rId17"/>
  </p:sldIdLst>
  <p:sldSz cx="14630400" cy="8229600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Ý THUYẾT" id="{F4BC58DF-4B0E-4D3E-8F0C-481493FCA132}">
          <p14:sldIdLst>
            <p14:sldId id="288"/>
          </p14:sldIdLst>
        </p14:section>
        <p14:section name="TRÒ CHƠI VÒNG QUAY MAY MẮN" id="{779D41C5-9241-4344-BCAC-5FE01E296CEA}">
          <p14:sldIdLst>
            <p14:sldId id="270"/>
            <p14:sldId id="269"/>
            <p14:sldId id="273"/>
            <p14:sldId id="292"/>
            <p14:sldId id="294"/>
            <p14:sldId id="293"/>
            <p14:sldId id="275"/>
            <p14:sldId id="276"/>
            <p14:sldId id="279"/>
            <p14:sldId id="280"/>
          </p14:sldIdLst>
        </p14:section>
        <p14:section name="BÀI TẬP" id="{97A006CF-B174-40D2-BDCC-79D389881329}">
          <p14:sldIdLst>
            <p14:sldId id="282"/>
            <p14:sldId id="285"/>
            <p14:sldId id="296"/>
            <p14:sldId id="298"/>
          </p14:sldIdLst>
        </p14:section>
        <p14:section name="HƯỚNG DAN VE NHA" id="{49A86677-02FD-490B-85EA-2C252B537305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43230"/>
    <a:srgbClr val="0E73B7"/>
    <a:srgbClr val="CF5F13"/>
    <a:srgbClr val="30CFCD"/>
    <a:srgbClr val="E99D05"/>
    <a:srgbClr val="DBB2CB"/>
    <a:srgbClr val="DCADCB"/>
    <a:srgbClr val="9F7906"/>
    <a:srgbClr val="E9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7" autoAdjust="0"/>
    <p:restoredTop sz="94022" autoAdjust="0"/>
  </p:normalViewPr>
  <p:slideViewPr>
    <p:cSldViewPr snapToGrid="0">
      <p:cViewPr>
        <p:scale>
          <a:sx n="66" d="100"/>
          <a:sy n="66" d="100"/>
        </p:scale>
        <p:origin x="48" y="-570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-4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070A-99CF-47AA-913B-3EF0E0012DF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1D44-4AC0-49C2-892F-55BB7415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5.bin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.bin"/><Relationship Id="rId20" Type="http://schemas.openxmlformats.org/officeDocument/2006/relationships/slide" Target="slide3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19" Type="http://schemas.openxmlformats.org/officeDocument/2006/relationships/image" Target="../media/image19.wmf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8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33" y="42468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845" y="483194"/>
            <a:ext cx="11494457" cy="674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TẬP CHƯƠNG I ( TIẾT 1 )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0661" y="1724405"/>
            <a:ext cx="3022170" cy="914400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0661" y="5834793"/>
            <a:ext cx="3022170" cy="1769389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0661" y="3476806"/>
            <a:ext cx="3022170" cy="1275987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1671168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1642650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2262166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3338454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415726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8594" y="5186880"/>
            <a:ext cx="6209656" cy="59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0660" y="5804230"/>
            <a:ext cx="2469838" cy="59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7929" y="6576562"/>
            <a:ext cx="6209656" cy="59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4349" y="7348894"/>
            <a:ext cx="6209656" cy="59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2352954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3423940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4234066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83552" y="518141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87666" y="587087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71762" y="660010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87665" y="7388334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2186683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3995604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88077" y="5697207"/>
            <a:ext cx="13104" cy="174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9" name="Horizontal Scroll 18">
            <a:hlinkClick r:id="rId14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au 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11059"/>
              </p:ext>
            </p:extLst>
          </p:nvPr>
        </p:nvGraphicFramePr>
        <p:xfrm>
          <a:off x="1671639" y="2234333"/>
          <a:ext cx="3953241" cy="100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2" imgW="1054080" imgH="266400" progId="Equation.DSMT4">
                  <p:embed/>
                </p:oleObj>
              </mc:Choice>
              <mc:Fallback>
                <p:oleObj name="Equation" r:id="rId12" imgW="105408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9" y="2234333"/>
                        <a:ext cx="3953241" cy="10080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cau 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92653"/>
              </p:ext>
            </p:extLst>
          </p:nvPr>
        </p:nvGraphicFramePr>
        <p:xfrm>
          <a:off x="7773988" y="2157513"/>
          <a:ext cx="3787775" cy="10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4" imgW="1091880" imgH="266400" progId="Equation.DSMT4">
                  <p:embed/>
                </p:oleObj>
              </mc:Choice>
              <mc:Fallback>
                <p:oleObj name="Equation" r:id="rId14" imgW="109188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2157513"/>
                        <a:ext cx="3787775" cy="1006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au 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89324"/>
              </p:ext>
            </p:extLst>
          </p:nvPr>
        </p:nvGraphicFramePr>
        <p:xfrm>
          <a:off x="1671639" y="3307504"/>
          <a:ext cx="4271962" cy="115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6" imgW="1117440" imgH="266400" progId="Equation.DSMT4">
                  <p:embed/>
                </p:oleObj>
              </mc:Choice>
              <mc:Fallback>
                <p:oleObj name="Equation" r:id="rId16" imgW="1117440" imgH="26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9" y="3307504"/>
                        <a:ext cx="4271962" cy="1157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âu 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53061"/>
              </p:ext>
            </p:extLst>
          </p:nvPr>
        </p:nvGraphicFramePr>
        <p:xfrm>
          <a:off x="7861300" y="3305916"/>
          <a:ext cx="3616325" cy="93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8" imgW="1168200" imgH="266400" progId="Equation.DSMT4">
                  <p:embed/>
                </p:oleObj>
              </mc:Choice>
              <mc:Fallback>
                <p:oleObj name="Equation" r:id="rId18" imgW="116820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3305916"/>
                        <a:ext cx="3616325" cy="932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orizontal Scroll 22">
            <a:hlinkClick r:id="rId20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4" y="1662057"/>
            <a:ext cx="7051450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A = 37.173 + 62.173 + 173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4" y="2238466"/>
            <a:ext cx="6249532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B = 72.99 + 28.99 - 900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935809"/>
            <a:ext cx="12491328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)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5914" y="4514625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1042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03649"/>
              </p:ext>
            </p:extLst>
          </p:nvPr>
        </p:nvGraphicFramePr>
        <p:xfrm>
          <a:off x="1332201" y="2821146"/>
          <a:ext cx="5196936" cy="7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5" imgW="1523880" imgH="228600" progId="Equation.DSMT4">
                  <p:embed/>
                </p:oleObj>
              </mc:Choice>
              <mc:Fallback>
                <p:oleObj name="Equation" r:id="rId5" imgW="1523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201" y="2821146"/>
                        <a:ext cx="5196936" cy="719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122757"/>
              </p:ext>
            </p:extLst>
          </p:nvPr>
        </p:nvGraphicFramePr>
        <p:xfrm>
          <a:off x="1210234" y="3541124"/>
          <a:ext cx="5318903" cy="77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7" imgW="1663560" imgH="228600" progId="Equation.DSMT4">
                  <p:embed/>
                </p:oleObj>
              </mc:Choice>
              <mc:Fallback>
                <p:oleObj name="Equation" r:id="rId7" imgW="1663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0234" y="3541124"/>
                        <a:ext cx="5318903" cy="776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3494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75075" y="314207"/>
            <a:ext cx="617621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PHIẾU HỌC TẬP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457" y="1546397"/>
            <a:ext cx="5927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Open Sans"/>
              </a:rPr>
              <a:t>a)</a:t>
            </a:r>
            <a:r>
              <a:rPr lang="pt-BR" sz="3200" dirty="0">
                <a:solidFill>
                  <a:srgbClr val="000000"/>
                </a:solidFill>
                <a:latin typeface="Open Sans"/>
              </a:rPr>
              <a:t> A = 37 . 173 + 62 . 173 + 173</a:t>
            </a:r>
          </a:p>
          <a:p>
            <a:r>
              <a:rPr lang="pt-BR" sz="3200" dirty="0">
                <a:solidFill>
                  <a:srgbClr val="000000"/>
                </a:solidFill>
                <a:latin typeface="Open Sans"/>
              </a:rPr>
              <a:t>        = 173 . (37 + 62 + 1) </a:t>
            </a:r>
          </a:p>
          <a:p>
            <a:r>
              <a:rPr lang="pt-BR" sz="3200" dirty="0">
                <a:solidFill>
                  <a:srgbClr val="000000"/>
                </a:solidFill>
                <a:latin typeface="Open Sans"/>
              </a:rPr>
              <a:t>        = 173 . 200 </a:t>
            </a:r>
          </a:p>
          <a:p>
            <a:r>
              <a:rPr lang="pt-BR" sz="3200" dirty="0">
                <a:solidFill>
                  <a:srgbClr val="000000"/>
                </a:solidFill>
                <a:latin typeface="Open Sans"/>
              </a:rPr>
              <a:t>        = 17 300</a:t>
            </a:r>
            <a:endParaRPr lang="pt-BR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9195" y="1546397"/>
            <a:ext cx="60223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Open Sans"/>
              </a:rPr>
              <a:t>b)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B = 72 . 99 + 28 . 99 – 900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= 99 . (72 + 28) – 900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= 9 900 – 900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= 9 000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61457" y="3593675"/>
            <a:ext cx="5240537" cy="3061813"/>
            <a:chOff x="1861457" y="3593675"/>
            <a:chExt cx="5240537" cy="3061813"/>
          </a:xfrm>
        </p:grpSpPr>
        <p:grpSp>
          <p:nvGrpSpPr>
            <p:cNvPr id="18" name="Group 17"/>
            <p:cNvGrpSpPr/>
            <p:nvPr/>
          </p:nvGrpSpPr>
          <p:grpSpPr>
            <a:xfrm>
              <a:off x="1861457" y="3608500"/>
              <a:ext cx="5240537" cy="3046988"/>
              <a:chOff x="1861457" y="3608500"/>
              <a:chExt cx="5240537" cy="3046988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861457" y="3608500"/>
                <a:ext cx="5240537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c)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 C =       .3 – (    + 15) : 4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athJax_Main"/>
                  </a:rPr>
                  <a:t>2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       = 8 . 3 – (1 + 15) : 4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athJax_Main"/>
                  </a:rPr>
                  <a:t>2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       = 8 . 3 – 16 : 4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athJax_Main"/>
                  </a:rPr>
                  <a:t>2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       = 8 . 3 –  1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       = 8 . 3 – 1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</a:rPr>
                  <a:t>       = 23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0925906"/>
                  </p:ext>
                </p:extLst>
              </p:nvPr>
            </p:nvGraphicFramePr>
            <p:xfrm>
              <a:off x="3168203" y="3608500"/>
              <a:ext cx="587369" cy="5226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8" name="Equation" r:id="rId4" imgW="164880" imgH="190440" progId="Equation.DSMT4">
                      <p:embed/>
                    </p:oleObj>
                  </mc:Choice>
                  <mc:Fallback>
                    <p:oleObj name="Equation" r:id="rId4" imgW="16488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168203" y="3608500"/>
                            <a:ext cx="587369" cy="52262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8652479"/>
                </p:ext>
              </p:extLst>
            </p:nvPr>
          </p:nvGraphicFramePr>
          <p:xfrm>
            <a:off x="4784270" y="3593675"/>
            <a:ext cx="424543" cy="559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6" imgW="177480" imgH="190440" progId="Equation.DSMT4">
                    <p:embed/>
                  </p:oleObj>
                </mc:Choice>
                <mc:Fallback>
                  <p:oleObj name="Equation" r:id="rId6" imgW="1774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84270" y="3593675"/>
                          <a:ext cx="424543" cy="559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8069195" y="3510417"/>
            <a:ext cx="5468164" cy="1667743"/>
            <a:chOff x="8069195" y="3510417"/>
            <a:chExt cx="5468164" cy="1667743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8069195" y="3608500"/>
              <a:ext cx="5468164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d)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 D = </a:t>
              </a:r>
              <a:r>
                <a:rPr kumimoji="0" lang="en-US" sz="3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  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 : 4 . 3 + 2 .    - 210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</a:rPr>
                <a:t>0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.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        = 36 : 4 . 3 + 2 . 25 - 1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        = 27 + 50 – 1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254370"/>
                </p:ext>
              </p:extLst>
            </p:nvPr>
          </p:nvGraphicFramePr>
          <p:xfrm>
            <a:off x="9277884" y="3593675"/>
            <a:ext cx="489857" cy="559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Equation" r:id="rId8" imgW="177480" imgH="203040" progId="Equation.DSMT4">
                    <p:embed/>
                  </p:oleObj>
                </mc:Choice>
                <mc:Fallback>
                  <p:oleObj name="Equation" r:id="rId8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277884" y="3593675"/>
                          <a:ext cx="489857" cy="559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8340236"/>
                </p:ext>
              </p:extLst>
            </p:nvPr>
          </p:nvGraphicFramePr>
          <p:xfrm>
            <a:off x="11707586" y="3510417"/>
            <a:ext cx="522514" cy="643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10" imgW="164880" imgH="203040" progId="Equation.DSMT4">
                    <p:embed/>
                  </p:oleObj>
                </mc:Choice>
                <mc:Fallback>
                  <p:oleObj name="Equation" r:id="rId10" imgW="164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707586" y="3510417"/>
                          <a:ext cx="522514" cy="6430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3675075" y="314207"/>
            <a:ext cx="617621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PHIẾU HỌC TẬP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ải câu 4 trang 46 toán 6 tập 1 sgk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8" y="2942829"/>
            <a:ext cx="8519160" cy="29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0899" y="5884444"/>
            <a:ext cx="13330312" cy="2554545"/>
            <a:chOff x="807720" y="3750122"/>
            <a:chExt cx="7315200" cy="2554545"/>
          </a:xfrm>
        </p:grpSpPr>
        <p:sp>
          <p:nvSpPr>
            <p:cNvPr id="5" name="Rectangle 4"/>
            <p:cNvSpPr/>
            <p:nvPr/>
          </p:nvSpPr>
          <p:spPr>
            <a:xfrm>
              <a:off x="807720" y="4581119"/>
              <a:ext cx="73152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7720" y="3750122"/>
              <a:ext cx="73152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thực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tế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bạn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bán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số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lượng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hàng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như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sau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: </a:t>
              </a:r>
              <a:r>
                <a:rPr lang="en-US" sz="3200" dirty="0" err="1" smtClean="0">
                  <a:solidFill>
                    <a:srgbClr val="000000"/>
                  </a:solidFill>
                  <a:latin typeface="Open Sans"/>
                </a:rPr>
                <a:t>trà</a:t>
              </a:r>
              <a:r>
                <a:rPr lang="en-US" sz="3200" dirty="0" smtClean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sữa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bán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93 li,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dừa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bán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64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quả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.  </a:t>
              </a:r>
              <a:endParaRPr lang="en-US" sz="3200" dirty="0"/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Hỏi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lớp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6A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thu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bao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nhiêu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tiền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lãi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?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Lớp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6A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hoàn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thành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mục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tiêu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đề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Open Sans"/>
                </a:rPr>
                <a:t>ra</a:t>
              </a:r>
              <a:r>
                <a:rPr lang="en-US" sz="32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Open Sans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Open Sans"/>
                </a:rPr>
                <a:t> ?</a:t>
              </a:r>
              <a:endParaRPr lang="en-US" sz="3200" dirty="0">
                <a:solidFill>
                  <a:srgbClr val="000000"/>
                </a:solidFill>
                <a:latin typeface="Open Sans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Open Sans"/>
                </a:rPr>
                <a:t> </a:t>
              </a:r>
              <a:endParaRPr lang="en-US" sz="3200" dirty="0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78058" y="880726"/>
            <a:ext cx="135061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200" u="sng" dirty="0" err="1">
                <a:solidFill>
                  <a:srgbClr val="FF0000"/>
                </a:solidFill>
                <a:latin typeface="Open Sans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Open Sans"/>
              </a:rPr>
              <a:t> 4/ 46(</a:t>
            </a:r>
            <a:r>
              <a:rPr lang="en-US" sz="3200" u="sng" dirty="0" err="1">
                <a:solidFill>
                  <a:srgbClr val="FF0000"/>
                </a:solidFill>
                <a:latin typeface="Open Sans"/>
              </a:rPr>
              <a:t>sgk</a:t>
            </a:r>
            <a:r>
              <a:rPr lang="en-US" sz="3200" u="sng" dirty="0">
                <a:solidFill>
                  <a:srgbClr val="FF0000"/>
                </a:solidFill>
                <a:latin typeface="Open Sans"/>
              </a:rPr>
              <a:t>)</a:t>
            </a:r>
          </a:p>
          <a:p>
            <a:pPr lvl="0" defTabSz="914400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dịp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2020",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gây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quỹ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6A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cột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lãi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500 000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95951"/>
            <a:ext cx="119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Học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sinh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thảo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luận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theo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làm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bài</a:t>
            </a:r>
            <a:r>
              <a:rPr lang="en-US" sz="3200" dirty="0" smtClean="0">
                <a:solidFill>
                  <a:srgbClr val="0070C0"/>
                </a:solidFill>
              </a:rPr>
              <a:t> 4/46 /SGK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0677" y="633046"/>
            <a:ext cx="487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BÀI 4/46 (SGK)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9138" y="1619724"/>
            <a:ext cx="117816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u="sng" dirty="0">
                <a:latin typeface="Open Sans"/>
              </a:rPr>
              <a:t>Bài làm:</a:t>
            </a:r>
          </a:p>
          <a:p>
            <a:r>
              <a:rPr lang="vi-VN" sz="3200" dirty="0">
                <a:latin typeface="Open Sans"/>
              </a:rPr>
              <a:t>Số tiền lớp 6A bỏ ra để nhập hàng là:</a:t>
            </a:r>
          </a:p>
          <a:p>
            <a:r>
              <a:rPr lang="vi-VN" sz="3200" dirty="0">
                <a:latin typeface="Open Sans"/>
              </a:rPr>
              <a:t>100 . 16 500 + 70 . 9 800 = 2 336 000 (đồng)</a:t>
            </a:r>
          </a:p>
          <a:p>
            <a:r>
              <a:rPr lang="vi-VN" sz="3200" dirty="0">
                <a:latin typeface="Open Sans"/>
              </a:rPr>
              <a:t>Số tiền lớp 6A bán được là:</a:t>
            </a:r>
          </a:p>
          <a:p>
            <a:r>
              <a:rPr lang="vi-VN" sz="3200" dirty="0">
                <a:latin typeface="Open Sans"/>
              </a:rPr>
              <a:t>93 . 20 000 + 64 . 15 000 = 2 820 000 (đồng)</a:t>
            </a:r>
          </a:p>
          <a:p>
            <a:r>
              <a:rPr lang="vi-VN" sz="3200" dirty="0">
                <a:latin typeface="Open Sans"/>
              </a:rPr>
              <a:t>Số tiền lãi lớp 6A thu được là:</a:t>
            </a:r>
          </a:p>
          <a:p>
            <a:r>
              <a:rPr lang="vi-VN" sz="3200" dirty="0">
                <a:latin typeface="Open Sans"/>
              </a:rPr>
              <a:t>2 820 000 - 2 336 000 = 484 000 (đồng) &lt; 500 000 (đồng)</a:t>
            </a:r>
          </a:p>
          <a:p>
            <a:r>
              <a:rPr lang="vi-VN" sz="3200" dirty="0">
                <a:latin typeface="Open Sans"/>
              </a:rPr>
              <a:t>Vậy: Với mục tiêu số tiền lãi thu được là 500 000 đồng thì lớp 6A </a:t>
            </a:r>
            <a:r>
              <a:rPr lang="vi-VN" sz="3200" b="1" dirty="0">
                <a:latin typeface="Open Sans"/>
              </a:rPr>
              <a:t>không hoàn thành</a:t>
            </a:r>
            <a:r>
              <a:rPr lang="vi-VN" sz="3200" dirty="0">
                <a:latin typeface="Open Sans"/>
              </a:rPr>
              <a:t> mục tiêu đã đề ra.</a:t>
            </a:r>
            <a:endParaRPr lang="vi-VN" sz="32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8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bài1;2;3/36(SBT)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0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1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3372074" y="-901492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26" name="caau c"/>
          <p:cNvSpPr/>
          <p:nvPr/>
        </p:nvSpPr>
        <p:spPr>
          <a:xfrm>
            <a:off x="1379628" y="3431598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4000" dirty="0">
                <a:solidFill>
                  <a:srgbClr val="1A0DAB"/>
                </a:solidFill>
                <a:latin typeface="Open Sans"/>
              </a:rPr>
              <a:t>C) X= {t; h; a; n}.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Cau b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4000" dirty="0">
                <a:solidFill>
                  <a:srgbClr val="1A0DAB"/>
                </a:solidFill>
                <a:latin typeface="Open Sans"/>
              </a:rPr>
              <a:t>B) X = {t; h; n};</a:t>
            </a:r>
          </a:p>
        </p:txBody>
      </p:sp>
      <p:sp>
        <p:nvSpPr>
          <p:cNvPr id="43" name="cau a"/>
          <p:cNvSpPr/>
          <p:nvPr/>
        </p:nvSpPr>
        <p:spPr>
          <a:xfrm>
            <a:off x="1379628" y="2344241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4000" dirty="0">
                <a:solidFill>
                  <a:srgbClr val="1A0DAB"/>
                </a:solidFill>
                <a:latin typeface="Open Sans"/>
              </a:rPr>
              <a:t>A) X = {t; h; a; n; h}.</a:t>
            </a:r>
          </a:p>
        </p:txBody>
      </p:sp>
      <p:sp>
        <p:nvSpPr>
          <p:cNvPr id="44" name="caau d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D) X = {t; h; a; n; m}.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294574" y="3448902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26576" y="2406445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0675" y="409150"/>
            <a:ext cx="12529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Open Sans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</a:rPr>
              <a:t> 1: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Open Sans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 45 </a:t>
            </a:r>
            <a:endParaRPr lang="en-US" sz="4000" b="1" dirty="0" smtClean="0">
              <a:solidFill>
                <a:srgbClr val="FF0000"/>
              </a:solidFill>
              <a:latin typeface="Open Sans"/>
            </a:endParaRPr>
          </a:p>
          <a:p>
            <a:r>
              <a:rPr lang="en-US" sz="4000" dirty="0" err="1" smtClean="0">
                <a:solidFill>
                  <a:srgbClr val="1A0DAB"/>
                </a:solidFill>
                <a:latin typeface="Open Sans"/>
              </a:rPr>
              <a:t>Gọi</a:t>
            </a:r>
            <a:r>
              <a:rPr lang="en-US" sz="4000" dirty="0" smtClean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X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tập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hợp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các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chữ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cái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trong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“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từ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thanh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”.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Cách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viết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đúng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 smtClean="0">
                <a:solidFill>
                  <a:srgbClr val="1A0DAB"/>
                </a:solidFill>
                <a:latin typeface="Open Sans"/>
              </a:rPr>
              <a:t>:</a:t>
            </a:r>
            <a:endParaRPr lang="en-US" sz="4000" dirty="0">
              <a:solidFill>
                <a:srgbClr val="1A0DAB"/>
              </a:solidFill>
              <a:latin typeface="Open Sans"/>
            </a:endParaRPr>
          </a:p>
        </p:txBody>
      </p:sp>
      <p:sp>
        <p:nvSpPr>
          <p:cNvPr id="3" name="Horizontal Scroll 2">
            <a:hlinkClick r:id="rId13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d"/>
          <p:cNvSpPr>
            <a:spLocks noChangeArrowheads="1"/>
          </p:cNvSpPr>
          <p:nvPr/>
        </p:nvSpPr>
        <p:spPr bwMode="auto">
          <a:xfrm>
            <a:off x="1487012" y="479287"/>
            <a:ext cx="1261857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Câu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2: </a:t>
            </a: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Trang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46</a:t>
            </a:r>
            <a:r>
              <a:rPr kumimoji="0" lang="en-US" sz="4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Gọi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X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tập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hợp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các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số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tự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nhiên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không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lớn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hơn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5.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Cách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viết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sai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 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âu a"/>
          <p:cNvSpPr/>
          <p:nvPr/>
        </p:nvSpPr>
        <p:spPr>
          <a:xfrm>
            <a:off x="1487012" y="2439296"/>
            <a:ext cx="6498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A0DAB"/>
                </a:solidFill>
                <a:latin typeface="Open Sans"/>
              </a:rPr>
              <a:t>(A) X = {0; 1; 2; 3; 4; 5}</a:t>
            </a:r>
            <a:endParaRPr lang="en-US" sz="4000" dirty="0"/>
          </a:p>
        </p:txBody>
      </p:sp>
      <p:sp>
        <p:nvSpPr>
          <p:cNvPr id="6" name="câu b"/>
          <p:cNvSpPr/>
          <p:nvPr/>
        </p:nvSpPr>
        <p:spPr>
          <a:xfrm>
            <a:off x="8299938" y="2512920"/>
            <a:ext cx="559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(B) X = {0; 2; 4; 1; 3; 5}.</a:t>
            </a:r>
            <a:endParaRPr lang="en-US" sz="4000" dirty="0"/>
          </a:p>
        </p:txBody>
      </p:sp>
      <p:sp>
        <p:nvSpPr>
          <p:cNvPr id="7" name="câu c"/>
          <p:cNvSpPr/>
          <p:nvPr/>
        </p:nvSpPr>
        <p:spPr>
          <a:xfrm>
            <a:off x="1487012" y="3567846"/>
            <a:ext cx="6523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(C) X= {x </a:t>
            </a:r>
            <a:r>
              <a:rPr lang="en-US" sz="4000" dirty="0">
                <a:solidFill>
                  <a:srgbClr val="1A0DAB"/>
                </a:solidFill>
                <a:latin typeface="MathJax_Main"/>
              </a:rPr>
              <a:t>∈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 </a:t>
            </a:r>
            <a:r>
              <a:rPr lang="en-US" sz="4000" dirty="0">
                <a:solidFill>
                  <a:srgbClr val="1A0DAB"/>
                </a:solidFill>
                <a:latin typeface="MathJax_AMS"/>
              </a:rPr>
              <a:t>N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 | x &lt; 5}.</a:t>
            </a:r>
            <a:endParaRPr lang="en-US" sz="4000" dirty="0"/>
          </a:p>
        </p:txBody>
      </p:sp>
      <p:sp>
        <p:nvSpPr>
          <p:cNvPr id="8" name="CÂU D"/>
          <p:cNvSpPr/>
          <p:nvPr/>
        </p:nvSpPr>
        <p:spPr>
          <a:xfrm>
            <a:off x="8299938" y="3517938"/>
            <a:ext cx="592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(D) X = {x ∈ N | x ≤ 5}.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00" y="3475860"/>
            <a:ext cx="966866" cy="849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830854" y="2375900"/>
            <a:ext cx="965443" cy="844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086" y="2476998"/>
            <a:ext cx="965690" cy="848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32" y="3472273"/>
            <a:ext cx="965690" cy="772552"/>
          </a:xfrm>
          <a:prstGeom prst="rect">
            <a:avLst/>
          </a:prstGeom>
        </p:spPr>
      </p:pic>
      <p:sp>
        <p:nvSpPr>
          <p:cNvPr id="13" name="Horizontal Scroll 12">
            <a:hlinkClick r:id="rId7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27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813" y="282458"/>
            <a:ext cx="1400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Open Sans"/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  <a:latin typeface="Open Sans"/>
              </a:rPr>
              <a:t> 3: </a:t>
            </a:r>
            <a:r>
              <a:rPr lang="en-US" sz="4800" b="1" u="sng" dirty="0" err="1">
                <a:solidFill>
                  <a:srgbClr val="FF0000"/>
                </a:solidFill>
                <a:latin typeface="Open Sans"/>
              </a:rPr>
              <a:t>Trang</a:t>
            </a:r>
            <a:r>
              <a:rPr lang="en-US" sz="4800" b="1" u="sng" dirty="0">
                <a:solidFill>
                  <a:srgbClr val="FF0000"/>
                </a:solidFill>
                <a:latin typeface="Open Sans"/>
              </a:rPr>
              <a:t> 46  </a:t>
            </a:r>
            <a:r>
              <a:rPr lang="en-US" sz="4800" dirty="0" err="1" smtClean="0">
                <a:solidFill>
                  <a:srgbClr val="1A0DAB"/>
                </a:solidFill>
                <a:latin typeface="Open Sans"/>
              </a:rPr>
              <a:t>Cách</a:t>
            </a:r>
            <a:r>
              <a:rPr lang="en-US" sz="4800" dirty="0" smtClean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viết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nào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sao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đây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sai</a:t>
            </a:r>
            <a:r>
              <a:rPr lang="en-US" sz="4800" dirty="0" smtClean="0">
                <a:solidFill>
                  <a:srgbClr val="1A0DAB"/>
                </a:solidFill>
                <a:latin typeface="Open Sans"/>
              </a:rPr>
              <a:t>:</a:t>
            </a:r>
            <a:endParaRPr lang="en-US" sz="4800" dirty="0">
              <a:solidFill>
                <a:srgbClr val="1A0DAB"/>
              </a:solidFill>
              <a:latin typeface="Open Sans"/>
            </a:endParaRPr>
          </a:p>
        </p:txBody>
      </p:sp>
      <p:sp>
        <p:nvSpPr>
          <p:cNvPr id="5" name="CÂU A"/>
          <p:cNvSpPr/>
          <p:nvPr/>
        </p:nvSpPr>
        <p:spPr>
          <a:xfrm>
            <a:off x="311813" y="1528954"/>
            <a:ext cx="882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(A) a + b = b + a.</a:t>
            </a:r>
          </a:p>
        </p:txBody>
      </p:sp>
      <p:sp>
        <p:nvSpPr>
          <p:cNvPr id="6" name="CÂU B"/>
          <p:cNvSpPr/>
          <p:nvPr/>
        </p:nvSpPr>
        <p:spPr>
          <a:xfrm>
            <a:off x="311813" y="2454518"/>
            <a:ext cx="6256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(B)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ab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=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ba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.</a:t>
            </a:r>
          </a:p>
        </p:txBody>
      </p:sp>
      <p:sp>
        <p:nvSpPr>
          <p:cNvPr id="7" name="CÂU C"/>
          <p:cNvSpPr/>
          <p:nvPr/>
        </p:nvSpPr>
        <p:spPr>
          <a:xfrm>
            <a:off x="266640" y="3496863"/>
            <a:ext cx="11386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(C)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ab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+ ac = a(b + c).</a:t>
            </a:r>
          </a:p>
        </p:txBody>
      </p:sp>
      <p:sp>
        <p:nvSpPr>
          <p:cNvPr id="8" name="CÂU D"/>
          <p:cNvSpPr/>
          <p:nvPr/>
        </p:nvSpPr>
        <p:spPr>
          <a:xfrm>
            <a:off x="311813" y="4633775"/>
            <a:ext cx="10824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(D)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ab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- ac = a(c - b).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26" y="2445180"/>
            <a:ext cx="966866" cy="849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567985" y="3500145"/>
            <a:ext cx="965443" cy="844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26" y="1443725"/>
            <a:ext cx="965690" cy="848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86" y="4597325"/>
            <a:ext cx="965690" cy="772552"/>
          </a:xfrm>
          <a:prstGeom prst="rect">
            <a:avLst/>
          </a:prstGeom>
        </p:spPr>
      </p:pic>
      <p:sp>
        <p:nvSpPr>
          <p:cNvPr id="13" name="Horizontal Scroll 12">
            <a:hlinkClick r:id="rId7" action="ppaction://hlinksldjump"/>
          </p:cNvPr>
          <p:cNvSpPr/>
          <p:nvPr/>
        </p:nvSpPr>
        <p:spPr>
          <a:xfrm>
            <a:off x="11418387" y="6909092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hlinkClick r:id="rId7" action="ppaction://hlinksldjump"/>
              </a:rPr>
              <a:t>Quay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về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A"/>
          <p:cNvSpPr/>
          <p:nvPr/>
        </p:nvSpPr>
        <p:spPr>
          <a:xfrm>
            <a:off x="1411545" y="2708340"/>
            <a:ext cx="6429249" cy="7341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4400" dirty="0">
                <a:solidFill>
                  <a:srgbClr val="000000"/>
                </a:solidFill>
                <a:latin typeface="Open Sans"/>
              </a:rPr>
              <a:t>(A) 11 . 12 = 122.</a:t>
            </a:r>
          </a:p>
          <a:p>
            <a:pPr>
              <a:defRPr/>
            </a:pPr>
            <a:endParaRPr lang="vi-VN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1203" y="698660"/>
            <a:ext cx="10803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Open Sans"/>
              </a:rPr>
              <a:t>Câu 4: </a:t>
            </a:r>
            <a:r>
              <a:rPr lang="vi-VN" sz="4400" b="1" u="sng" dirty="0">
                <a:solidFill>
                  <a:srgbClr val="FF0000"/>
                </a:solidFill>
                <a:latin typeface="Open Sans"/>
              </a:rPr>
              <a:t>Trang</a:t>
            </a:r>
            <a:r>
              <a:rPr lang="vi-VN" sz="4000" b="1" u="sng" dirty="0">
                <a:solidFill>
                  <a:srgbClr val="FF0000"/>
                </a:solidFill>
                <a:latin typeface="Open Sans"/>
              </a:rPr>
              <a:t> 46 </a:t>
            </a:r>
            <a:r>
              <a:rPr lang="en-US" sz="4000" b="1" dirty="0" smtClean="0">
                <a:solidFill>
                  <a:srgbClr val="0070C0"/>
                </a:solidFill>
                <a:latin typeface="Open Sans"/>
              </a:rPr>
              <a:t>.</a:t>
            </a:r>
            <a:r>
              <a:rPr lang="vi-VN" sz="4000" dirty="0" smtClean="0">
                <a:solidFill>
                  <a:srgbClr val="0070C0"/>
                </a:solidFill>
                <a:latin typeface="Open Sans"/>
              </a:rPr>
              <a:t>Nhẩm </a:t>
            </a:r>
            <a:r>
              <a:rPr lang="vi-VN" sz="4000" dirty="0">
                <a:solidFill>
                  <a:srgbClr val="0070C0"/>
                </a:solidFill>
                <a:latin typeface="Open Sans"/>
              </a:rPr>
              <a:t>xem kết quả phép tính nào dưới đây là </a:t>
            </a:r>
            <a:r>
              <a:rPr lang="vi-VN" sz="4000" b="1" i="1" dirty="0">
                <a:solidFill>
                  <a:srgbClr val="0070C0"/>
                </a:solidFill>
                <a:latin typeface="Open Sans"/>
              </a:rPr>
              <a:t>đúng</a:t>
            </a:r>
            <a:r>
              <a:rPr lang="vi-VN" sz="4000" dirty="0" smtClean="0">
                <a:solidFill>
                  <a:srgbClr val="0070C0"/>
                </a:solidFill>
                <a:latin typeface="Open Sans"/>
              </a:rPr>
              <a:t>:</a:t>
            </a:r>
            <a:endParaRPr lang="vi-VN" sz="4000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6" name="CÂU B"/>
          <p:cNvSpPr/>
          <p:nvPr/>
        </p:nvSpPr>
        <p:spPr>
          <a:xfrm>
            <a:off x="7798877" y="2513438"/>
            <a:ext cx="4837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latin typeface="Open Sans"/>
              </a:rPr>
              <a:t>(B) 13 . 99 = 1170.</a:t>
            </a:r>
          </a:p>
        </p:txBody>
      </p:sp>
      <p:sp>
        <p:nvSpPr>
          <p:cNvPr id="7" name="CÂU C"/>
          <p:cNvSpPr/>
          <p:nvPr/>
        </p:nvSpPr>
        <p:spPr>
          <a:xfrm>
            <a:off x="1400421" y="3583278"/>
            <a:ext cx="4910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latin typeface="Open Sans"/>
              </a:rPr>
              <a:t>(C) 14 . 99 = 1386.</a:t>
            </a:r>
          </a:p>
        </p:txBody>
      </p:sp>
      <p:sp>
        <p:nvSpPr>
          <p:cNvPr id="8" name="CAU D"/>
          <p:cNvSpPr/>
          <p:nvPr/>
        </p:nvSpPr>
        <p:spPr>
          <a:xfrm>
            <a:off x="7829671" y="3514768"/>
            <a:ext cx="4281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latin typeface="Open Sans"/>
              </a:rPr>
              <a:t>(D) 45 . 9 = 415.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44174" y="3355335"/>
            <a:ext cx="1062164" cy="849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991845" y="2390112"/>
            <a:ext cx="965443" cy="8449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100" y="3434919"/>
            <a:ext cx="965690" cy="848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930" y="2390112"/>
            <a:ext cx="965690" cy="848636"/>
          </a:xfrm>
          <a:prstGeom prst="rect">
            <a:avLst/>
          </a:prstGeom>
        </p:spPr>
      </p:pic>
      <p:sp>
        <p:nvSpPr>
          <p:cNvPr id="18" name="Horizontal Scroll 17">
            <a:hlinkClick r:id="rId7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0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ÂU A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CÂU B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ÂU C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ÂU D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4068"/>
              </p:ext>
            </p:extLst>
          </p:nvPr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3" imgW="1307880" imgH="228600" progId="Equation.DSMT4">
                  <p:embed/>
                </p:oleObj>
              </mc:Choice>
              <mc:Fallback>
                <p:oleObj name="Equation" r:id="rId13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Horizontal Scroll 19">
            <a:hlinkClick r:id="rId15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15200" y="2361457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9" name="Horizontal Scroll 18">
            <a:hlinkClick r:id="rId13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Quay </a:t>
            </a:r>
            <a:r>
              <a:rPr lang="en-US" sz="3600" dirty="0" err="1" smtClean="0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</TotalTime>
  <Words>881</Words>
  <Application>Microsoft Office PowerPoint</Application>
  <PresentationFormat>Custom</PresentationFormat>
  <Paragraphs>136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Tahoma</vt:lpstr>
      <vt:lpstr>Open Sans</vt:lpstr>
      <vt:lpstr>Calibri</vt:lpstr>
      <vt:lpstr>MathJax_Main</vt:lpstr>
      <vt:lpstr>MathJax_AMS</vt:lpstr>
      <vt:lpstr>Times New Roman</vt:lpstr>
      <vt:lpstr>Calibri Light</vt:lpstr>
      <vt:lpstr>Arial</vt:lpstr>
      <vt:lpstr>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Acer</cp:lastModifiedBy>
  <cp:revision>187</cp:revision>
  <dcterms:created xsi:type="dcterms:W3CDTF">2018-05-10T00:06:18Z</dcterms:created>
  <dcterms:modified xsi:type="dcterms:W3CDTF">2021-08-24T09:41:03Z</dcterms:modified>
</cp:coreProperties>
</file>