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77" r:id="rId2"/>
    <p:sldId id="257" r:id="rId3"/>
    <p:sldId id="258" r:id="rId4"/>
    <p:sldId id="259" r:id="rId5"/>
    <p:sldId id="260" r:id="rId6"/>
    <p:sldId id="261" r:id="rId7"/>
    <p:sldId id="278" r:id="rId8"/>
    <p:sldId id="262" r:id="rId9"/>
    <p:sldId id="264" r:id="rId10"/>
    <p:sldId id="265" r:id="rId11"/>
    <p:sldId id="266" r:id="rId12"/>
    <p:sldId id="275" r:id="rId13"/>
    <p:sldId id="267" r:id="rId14"/>
    <p:sldId id="276" r:id="rId15"/>
    <p:sldId id="279" r:id="rId16"/>
    <p:sldId id="269" r:id="rId17"/>
    <p:sldId id="273" r:id="rId1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h+FIaa4Jx7ZaqMecFf/+VMynqJ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552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344378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6" name="Google Shape;31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êu đề và Nội dung" type="obj">
  <p:cSld name="OBJEC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ích dẫn cùng với Chú thích">
  <p:cSld name="Trích dẫn cùng với Chú thích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6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6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99" name="Google Shape;99;p26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2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26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26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anh Thiếp">
  <p:cSld name="Danh Thiếp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7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7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2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ích dẫn Danh Thiếp">
  <p:cSld name="Trích dẫn Danh Thiếp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8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8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14" name="Google Shape;114;p28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2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8" name="Google Shape;118;p28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28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Đúng hoặc Sai">
  <p:cSld name="Đúng hoặc Sai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9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9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3" name="Google Shape;123;p29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4" name="Google Shape;124;p2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êu đề và Văn bản Dọc" type="vertTx">
  <p:cSld name="VERTICAL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30"/>
          <p:cNvSpPr txBox="1">
            <a:spLocks noGrp="1"/>
          </p:cNvSpPr>
          <p:nvPr>
            <p:ph type="body" idx="1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0" name="Google Shape;130;p3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3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3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êu đề Dọc và Văn bản" type="vertTitleAndTx">
  <p:cSld name="VERTICAL_TITLE_AND_VERTICAL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1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31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6" name="Google Shape;136;p3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3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3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Đầu trang của Phần" type="secHead">
  <p:cSld name="SECTION_HEAD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ai Nội dung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5" name="Google Shape;55;p1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ép so sánh" type="twoTxTwoObj">
  <p:cSld name="TWO_OBJECTS_WITH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20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ỉ Tiêu đề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1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ống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ội dung với Chú thích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3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̉nh với Chú thích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4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4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24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87" name="Google Shape;87;p2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êu đề và Chú thích">
  <p:cSld name="Tiêu đề và Chú thích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5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5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2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15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8" name="Google Shape;8;p15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9" name="Google Shape;9;p15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</p:sp>
        <p:sp>
          <p:nvSpPr>
            <p:cNvPr id="10" name="Google Shape;10;p1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15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5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3C9E">
                <a:alpha val="49803"/>
              </a:srgbClr>
            </a:solidFill>
            <a:ln>
              <a:noFill/>
            </a:ln>
          </p:spPr>
        </p:sp>
        <p:sp>
          <p:nvSpPr>
            <p:cNvPr id="13" name="Google Shape;13;p15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EA3C9E">
                <a:alpha val="69803"/>
              </a:srgbClr>
            </a:solidFill>
            <a:ln>
              <a:noFill/>
            </a:ln>
          </p:spPr>
        </p:sp>
        <p:sp>
          <p:nvSpPr>
            <p:cNvPr id="14" name="Google Shape;14;p15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126C">
                <a:alpha val="80000"/>
              </a:srgbClr>
            </a:solidFill>
            <a:ln>
              <a:noFill/>
            </a:ln>
          </p:spPr>
        </p:sp>
        <p:sp>
          <p:nvSpPr>
            <p:cNvPr id="15" name="Google Shape;15;p15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rgbClr val="B2126C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5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rgbClr val="EA3C9E">
                <a:alpha val="69803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1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0" y="107697"/>
            <a:ext cx="115061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0000CC"/>
                </a:solidFill>
                <a:latin typeface="Arial" panose="020B0604020202020204" pitchFamily="34" charset="0"/>
              </a:rPr>
              <a:t>PHÒNG GIÁO DỤC VÀ ĐÀO TẠO QUẬN GÒ VẤP</a:t>
            </a:r>
          </a:p>
        </p:txBody>
      </p:sp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1866898" y="1177999"/>
            <a:ext cx="7772401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0066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40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CCFFCC"/>
                    </a:gs>
                  </a:gsLst>
                  <a:lin ang="5400000" scaled="1"/>
                </a:gradFill>
              </a:rPr>
              <a:t>Bài</a:t>
            </a:r>
            <a:r>
              <a:rPr lang="en-US" sz="40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CCFFCC"/>
                    </a:gs>
                  </a:gsLst>
                  <a:lin ang="5400000" scaled="1"/>
                </a:gradFill>
              </a:rPr>
              <a:t> </a:t>
            </a:r>
            <a:r>
              <a:rPr lang="en-US" sz="40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CCFFCC"/>
                    </a:gs>
                  </a:gsLst>
                  <a:lin ang="5400000" scaled="1"/>
                </a:gradFill>
              </a:rPr>
              <a:t>giảng</a:t>
            </a:r>
            <a:r>
              <a:rPr lang="en-US" sz="40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CCFFCC"/>
                    </a:gs>
                  </a:gsLst>
                  <a:lin ang="5400000" scaled="1"/>
                </a:gradFill>
              </a:rPr>
              <a:t> </a:t>
            </a:r>
            <a:r>
              <a:rPr lang="en-US" sz="40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CCFFCC"/>
                    </a:gs>
                  </a:gsLst>
                  <a:lin ang="5400000" scaled="1"/>
                </a:gradFill>
              </a:rPr>
              <a:t>điện</a:t>
            </a:r>
            <a:r>
              <a:rPr lang="en-US" sz="40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CCFFCC"/>
                    </a:gs>
                  </a:gsLst>
                  <a:lin ang="5400000" scaled="1"/>
                </a:gradFill>
              </a:rPr>
              <a:t> </a:t>
            </a:r>
            <a:r>
              <a:rPr lang="en-US" sz="40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CCFFCC"/>
                    </a:gs>
                  </a:gsLst>
                  <a:lin ang="5400000" scaled="1"/>
                </a:gradFill>
              </a:rPr>
              <a:t>tử</a:t>
            </a:r>
            <a:r>
              <a:rPr lang="en-US" sz="40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CCFFCC"/>
                    </a:gs>
                  </a:gsLst>
                  <a:lin ang="5400000" scaled="1"/>
                </a:gradFill>
              </a:rPr>
              <a:t> </a:t>
            </a:r>
            <a:r>
              <a:rPr lang="en-US" sz="40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CCFFCC"/>
                    </a:gs>
                  </a:gsLst>
                  <a:lin ang="5400000" scaled="1"/>
                </a:gradFill>
              </a:rPr>
              <a:t>Công</a:t>
            </a:r>
            <a:r>
              <a:rPr lang="en-US" sz="40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CCFFCC"/>
                    </a:gs>
                  </a:gsLst>
                  <a:lin ang="5400000" scaled="1"/>
                </a:gradFill>
              </a:rPr>
              <a:t> </a:t>
            </a:r>
            <a:r>
              <a:rPr lang="en-US" sz="40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CCFFCC"/>
                    </a:gs>
                  </a:gsLst>
                  <a:lin ang="5400000" scaled="1"/>
                </a:gradFill>
              </a:rPr>
              <a:t>nghệ</a:t>
            </a:r>
            <a:r>
              <a:rPr lang="en-US" sz="40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CCFFCC"/>
                    </a:gs>
                  </a:gsLst>
                  <a:lin ang="5400000" scaled="1"/>
                </a:gradFill>
              </a:rPr>
              <a:t> 6</a:t>
            </a:r>
            <a:endParaRPr lang="en-US" sz="40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66"/>
                  </a:gs>
                  <a:gs pos="100000">
                    <a:srgbClr val="CCFFCC"/>
                  </a:gs>
                </a:gsLst>
                <a:lin ang="5400000" scaled="1"/>
              </a:gradFill>
            </a:endParaRPr>
          </a:p>
        </p:txBody>
      </p:sp>
      <p:sp>
        <p:nvSpPr>
          <p:cNvPr id="4" name="Google Shape;151;p1"/>
          <p:cNvSpPr txBox="1">
            <a:spLocks/>
          </p:cNvSpPr>
          <p:nvPr/>
        </p:nvSpPr>
        <p:spPr>
          <a:xfrm>
            <a:off x="2590799" y="2743200"/>
            <a:ext cx="6027239" cy="2369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ts val="1800"/>
              <a:buFont typeface="Trebuchet MS"/>
              <a:buNone/>
              <a:defRPr sz="3600" b="0" i="0" u="none" strike="noStrike" cap="none">
                <a:solidFill>
                  <a:srgbClr val="EA3C9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SzPts val="8000"/>
              <a:buFont typeface="Times New Roman"/>
              <a:buNone/>
            </a:pPr>
            <a:r>
              <a:rPr lang="vi-VN" sz="80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ÔN TẬP </a:t>
            </a:r>
            <a:br>
              <a:rPr lang="vi-VN" sz="8000" b="1" dirty="0" smtClean="0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vi-VN" sz="80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CHƯƠNG I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12153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0"/>
          <p:cNvSpPr txBox="1">
            <a:spLocks noGrp="1"/>
          </p:cNvSpPr>
          <p:nvPr>
            <p:ph type="title"/>
          </p:nvPr>
        </p:nvSpPr>
        <p:spPr>
          <a:xfrm>
            <a:off x="1579296" y="401644"/>
            <a:ext cx="9818389" cy="1351722"/>
          </a:xfrm>
          <a:prstGeom prst="rect">
            <a:avLst/>
          </a:prstGeom>
          <a:gradFill>
            <a:gsLst>
              <a:gs pos="0">
                <a:srgbClr val="FEFAF1"/>
              </a:gs>
              <a:gs pos="74000">
                <a:srgbClr val="F9D996"/>
              </a:gs>
              <a:gs pos="83000">
                <a:srgbClr val="F9D996"/>
              </a:gs>
              <a:gs pos="100000">
                <a:srgbClr val="FBE5B8"/>
              </a:gs>
            </a:gsLst>
            <a:lin ang="5400000" scaled="0"/>
          </a:gradFill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en-US" b="1" u="sng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Câu</a:t>
            </a:r>
            <a:r>
              <a:rPr lang="en-US" b="1" u="sng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5.</a:t>
            </a:r>
            <a:r>
              <a:rPr lang="en-US" b="1" dirty="0" smtClean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Cách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làm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nào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sau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đây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giúp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tiết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kiệm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điện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khi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sử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dụng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tủ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Arial"/>
                <a:ea typeface="Arial"/>
                <a:cs typeface="Arial"/>
                <a:sym typeface="Arial"/>
              </a:rPr>
              <a:t>lạnh</a:t>
            </a:r>
            <a:r>
              <a:rPr lang="en-US" b="1" dirty="0">
                <a:latin typeface="Arial"/>
                <a:ea typeface="Arial"/>
                <a:cs typeface="Arial"/>
                <a:sym typeface="Arial"/>
              </a:rPr>
              <a:t>?  </a:t>
            </a:r>
            <a:endParaRPr dirty="0"/>
          </a:p>
        </p:txBody>
      </p:sp>
      <p:sp>
        <p:nvSpPr>
          <p:cNvPr id="305" name="Google Shape;305;p10"/>
          <p:cNvSpPr txBox="1">
            <a:spLocks noGrp="1"/>
          </p:cNvSpPr>
          <p:nvPr>
            <p:ph type="body" idx="1"/>
          </p:nvPr>
        </p:nvSpPr>
        <p:spPr>
          <a:xfrm>
            <a:off x="961518" y="2229769"/>
            <a:ext cx="10268963" cy="358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Cất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thức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ăn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còn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nóng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vào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tủ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lạnh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Hạn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chế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số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lần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và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thời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gian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mở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tủ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lạnh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Sử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dụng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tủ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lạnh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có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dung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tích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lớn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cho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gia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đình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ít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người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Không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đóng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chặt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cửa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tủ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lạnh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khiến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hơi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lạnh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thất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thoát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ra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ngoài</a:t>
            </a:r>
            <a:r>
              <a:rPr lang="en-US" sz="3600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</p:txBody>
      </p:sp>
      <p:pic>
        <p:nvPicPr>
          <p:cNvPr id="306" name="Google Shape;306;p10" descr="Quill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5515" y="484961"/>
            <a:ext cx="1117600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77;p6"/>
          <p:cNvSpPr txBox="1">
            <a:spLocks/>
          </p:cNvSpPr>
          <p:nvPr/>
        </p:nvSpPr>
        <p:spPr>
          <a:xfrm>
            <a:off x="917714" y="2670313"/>
            <a:ext cx="9372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>
              <a:buSzPts val="2880"/>
              <a:buNone/>
            </a:pPr>
            <a:r>
              <a:rPr lang="en-US" sz="3600" b="1" dirty="0">
                <a:solidFill>
                  <a:srgbClr val="FF0000"/>
                </a:solidFill>
              </a:rPr>
              <a:t>B</a:t>
            </a:r>
            <a:r>
              <a:rPr lang="en-US" sz="3600" b="1" dirty="0" smtClean="0">
                <a:solidFill>
                  <a:srgbClr val="FF0000"/>
                </a:solidFill>
              </a:rPr>
              <a:t>.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Hạn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chế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thời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gian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mở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tủ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lạnh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1"/>
          <p:cNvSpPr txBox="1">
            <a:spLocks noGrp="1"/>
          </p:cNvSpPr>
          <p:nvPr>
            <p:ph type="title"/>
          </p:nvPr>
        </p:nvSpPr>
        <p:spPr>
          <a:xfrm>
            <a:off x="1677770" y="401643"/>
            <a:ext cx="9818389" cy="1961729"/>
          </a:xfrm>
          <a:prstGeom prst="rect">
            <a:avLst/>
          </a:prstGeom>
          <a:gradFill>
            <a:gsLst>
              <a:gs pos="0">
                <a:srgbClr val="7EFFFF"/>
              </a:gs>
              <a:gs pos="50000">
                <a:srgbClr val="B1FFFF"/>
              </a:gs>
              <a:gs pos="100000">
                <a:srgbClr val="D9FFFF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600"/>
              <a:buFont typeface="Arial"/>
              <a:buNone/>
            </a:pPr>
            <a:r>
              <a:rPr lang="en-US" b="1" u="sng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Câu</a:t>
            </a:r>
            <a:r>
              <a:rPr lang="en-US" b="1" u="sng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 dirty="0" smtClean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6.</a:t>
            </a:r>
            <a:r>
              <a:rPr lang="en-US" b="1" dirty="0" smtClean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Theo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hậu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quả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của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việc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sử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dụng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quá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nhiều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chất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đốt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như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dầu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, than,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củi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, gas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là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gì</a:t>
            </a:r>
            <a:r>
              <a:rPr lang="en-US" b="1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dirty="0"/>
          </a:p>
        </p:txBody>
      </p:sp>
      <p:sp>
        <p:nvSpPr>
          <p:cNvPr id="312" name="Google Shape;312;p11"/>
          <p:cNvSpPr txBox="1">
            <a:spLocks noGrp="1"/>
          </p:cNvSpPr>
          <p:nvPr>
            <p:ph type="body" idx="1"/>
          </p:nvPr>
        </p:nvSpPr>
        <p:spPr>
          <a:xfrm>
            <a:off x="961518" y="2702394"/>
            <a:ext cx="10268963" cy="3584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Làm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ô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nhiễm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môi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trường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sống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Làm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gia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tăng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lượng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rác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thải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Làm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hư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hỏng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các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đồ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dùng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thiết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bị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có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sử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dụng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chất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đốt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Cả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3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hậu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quả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trên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</p:txBody>
      </p:sp>
      <p:pic>
        <p:nvPicPr>
          <p:cNvPr id="313" name="Google Shape;313;p11" descr="Quill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7041" y="571136"/>
            <a:ext cx="1117600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77;p6"/>
          <p:cNvSpPr txBox="1">
            <a:spLocks/>
          </p:cNvSpPr>
          <p:nvPr/>
        </p:nvSpPr>
        <p:spPr>
          <a:xfrm>
            <a:off x="930966" y="5181600"/>
            <a:ext cx="9372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>
              <a:buSzPts val="2880"/>
              <a:buNone/>
            </a:pPr>
            <a:r>
              <a:rPr lang="en-US" sz="3600" b="1" dirty="0" smtClean="0">
                <a:solidFill>
                  <a:srgbClr val="FF0000"/>
                </a:solidFill>
                <a:ea typeface="Arial"/>
                <a:cs typeface="Arial"/>
              </a:rPr>
              <a:t>D.</a:t>
            </a:r>
            <a:r>
              <a:rPr lang="en-US" sz="36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Cả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3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hậu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quả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8"/>
          <p:cNvSpPr txBox="1">
            <a:spLocks noGrp="1"/>
          </p:cNvSpPr>
          <p:nvPr>
            <p:ph type="title"/>
          </p:nvPr>
        </p:nvSpPr>
        <p:spPr>
          <a:xfrm>
            <a:off x="1677769" y="457914"/>
            <a:ext cx="7390031" cy="1325557"/>
          </a:xfrm>
          <a:prstGeom prst="rect">
            <a:avLst/>
          </a:prstGeom>
          <a:solidFill>
            <a:srgbClr val="E4CBF2"/>
          </a:solidFill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just">
              <a:buClr>
                <a:srgbClr val="FF0000"/>
              </a:buClr>
              <a:buSzPts val="3600"/>
            </a:pPr>
            <a:r>
              <a:rPr lang="en-US" b="1" u="sng" dirty="0" err="1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Câu</a:t>
            </a:r>
            <a:r>
              <a:rPr lang="en-US" b="1" u="sng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b="1" u="sng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7</a:t>
            </a:r>
            <a:r>
              <a:rPr lang="en-US" b="1" u="sng" dirty="0" smtClean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.</a:t>
            </a:r>
            <a:r>
              <a:rPr lang="en-US" b="1" dirty="0" smtClean="0">
                <a:solidFill>
                  <a:srgbClr val="0000FF"/>
                </a:solidFill>
                <a:latin typeface="+mj-lt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latin typeface="+mj-lt"/>
              </a:rPr>
              <a:t>Đồ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dùng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nào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sau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đây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phù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hợp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với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ngôi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nhà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thông</a:t>
            </a:r>
            <a:r>
              <a:rPr lang="en-US" b="1" dirty="0">
                <a:latin typeface="+mj-lt"/>
              </a:rPr>
              <a:t> m</a:t>
            </a:r>
            <a:r>
              <a:rPr lang="en-US" b="1" dirty="0"/>
              <a:t>inh</a:t>
            </a:r>
            <a:r>
              <a:rPr lang="en-US" b="1" dirty="0" smtClean="0"/>
              <a:t>?</a:t>
            </a:r>
            <a:endParaRPr dirty="0"/>
          </a:p>
        </p:txBody>
      </p:sp>
      <p:sp>
        <p:nvSpPr>
          <p:cNvPr id="291" name="Google Shape;291;p8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7848600" cy="266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137160" indent="0" algn="just">
              <a:buNone/>
            </a:pPr>
            <a:r>
              <a:rPr lang="en-US" sz="3600" b="1" dirty="0" smtClean="0">
                <a:solidFill>
                  <a:schemeClr val="accent2"/>
                </a:solidFill>
                <a:latin typeface="+mj-lt"/>
              </a:rPr>
              <a:t>A</a:t>
            </a:r>
            <a:r>
              <a:rPr lang="en-US" sz="3900" b="1" dirty="0">
                <a:solidFill>
                  <a:schemeClr val="accent2"/>
                </a:solidFill>
                <a:latin typeface="+mj-lt"/>
              </a:rPr>
              <a:t>.</a:t>
            </a:r>
            <a:r>
              <a:rPr lang="en-US" sz="3900" b="1" dirty="0">
                <a:latin typeface="+mj-lt"/>
              </a:rPr>
              <a:t> Ổ </a:t>
            </a:r>
            <a:r>
              <a:rPr lang="en-US" sz="3900" b="1" dirty="0" err="1">
                <a:latin typeface="+mj-lt"/>
              </a:rPr>
              <a:t>khóa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mở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bằng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chìa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khóa</a:t>
            </a:r>
            <a:r>
              <a:rPr lang="en-US" sz="3900" b="1" dirty="0">
                <a:latin typeface="+mj-lt"/>
              </a:rPr>
              <a:t>.</a:t>
            </a:r>
          </a:p>
          <a:p>
            <a:pPr marL="137160" indent="0" algn="just">
              <a:buNone/>
            </a:pPr>
            <a:r>
              <a:rPr lang="en-US" sz="3900" b="1" dirty="0">
                <a:solidFill>
                  <a:schemeClr val="accent2"/>
                </a:solidFill>
                <a:latin typeface="+mj-lt"/>
              </a:rPr>
              <a:t>B.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Quạt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máy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tắt</a:t>
            </a:r>
            <a:r>
              <a:rPr lang="en-US" sz="3900" b="1" dirty="0">
                <a:latin typeface="+mj-lt"/>
              </a:rPr>
              <a:t>/ </a:t>
            </a:r>
            <a:r>
              <a:rPr lang="en-US" sz="3900" b="1" dirty="0" err="1">
                <a:latin typeface="+mj-lt"/>
              </a:rPr>
              <a:t>mở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bằng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công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tắc</a:t>
            </a:r>
            <a:r>
              <a:rPr lang="en-US" sz="3900" b="1" dirty="0">
                <a:latin typeface="+mj-lt"/>
              </a:rPr>
              <a:t>.</a:t>
            </a:r>
          </a:p>
          <a:p>
            <a:pPr marL="137160" indent="0" algn="just">
              <a:buNone/>
            </a:pPr>
            <a:r>
              <a:rPr lang="en-US" sz="3900" b="1" dirty="0">
                <a:solidFill>
                  <a:schemeClr val="accent2"/>
                </a:solidFill>
                <a:latin typeface="+mj-lt"/>
              </a:rPr>
              <a:t>C.</a:t>
            </a:r>
            <a:r>
              <a:rPr lang="en-US" sz="3900" b="1" dirty="0">
                <a:latin typeface="+mj-lt"/>
              </a:rPr>
              <a:t> TV </a:t>
            </a:r>
            <a:r>
              <a:rPr lang="en-US" sz="3900" b="1" dirty="0" err="1">
                <a:latin typeface="+mj-lt"/>
              </a:rPr>
              <a:t>kết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nối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với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điện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thoại</a:t>
            </a:r>
            <a:r>
              <a:rPr lang="en-US" sz="3900" b="1" dirty="0">
                <a:latin typeface="+mj-lt"/>
              </a:rPr>
              <a:t> di </a:t>
            </a:r>
            <a:r>
              <a:rPr lang="en-US" sz="3900" b="1" dirty="0" err="1">
                <a:latin typeface="+mj-lt"/>
              </a:rPr>
              <a:t>động</a:t>
            </a:r>
            <a:r>
              <a:rPr lang="en-US" sz="3900" b="1" dirty="0">
                <a:latin typeface="+mj-lt"/>
              </a:rPr>
              <a:t>.</a:t>
            </a:r>
          </a:p>
          <a:p>
            <a:pPr marL="137160" indent="0" algn="just">
              <a:buNone/>
            </a:pPr>
            <a:r>
              <a:rPr lang="en-US" sz="3900" b="1" dirty="0">
                <a:solidFill>
                  <a:schemeClr val="accent2"/>
                </a:solidFill>
                <a:latin typeface="+mj-lt"/>
              </a:rPr>
              <a:t>D.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Bếp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ga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tắt</a:t>
            </a:r>
            <a:r>
              <a:rPr lang="en-US" sz="3900" b="1" dirty="0">
                <a:latin typeface="+mj-lt"/>
              </a:rPr>
              <a:t>/ </a:t>
            </a:r>
            <a:r>
              <a:rPr lang="en-US" sz="3900" b="1" dirty="0" err="1">
                <a:latin typeface="+mj-lt"/>
              </a:rPr>
              <a:t>mở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trực</a:t>
            </a:r>
            <a:r>
              <a:rPr lang="en-US" sz="3900" b="1" dirty="0">
                <a:latin typeface="+mj-lt"/>
              </a:rPr>
              <a:t> </a:t>
            </a:r>
            <a:r>
              <a:rPr lang="en-US" sz="3900" b="1" dirty="0" err="1">
                <a:latin typeface="+mj-lt"/>
              </a:rPr>
              <a:t>tiếp</a:t>
            </a:r>
            <a:r>
              <a:rPr lang="en-US" sz="3900" b="1" dirty="0">
                <a:latin typeface="+mj-lt"/>
              </a:rPr>
              <a:t>.</a:t>
            </a:r>
          </a:p>
        </p:txBody>
      </p:sp>
      <p:pic>
        <p:nvPicPr>
          <p:cNvPr id="292" name="Google Shape;292;p8" descr="Quill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0215" y="665871"/>
            <a:ext cx="1117600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77;p6"/>
          <p:cNvSpPr txBox="1">
            <a:spLocks/>
          </p:cNvSpPr>
          <p:nvPr/>
        </p:nvSpPr>
        <p:spPr>
          <a:xfrm>
            <a:off x="1371600" y="3429000"/>
            <a:ext cx="9372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137160" indent="0" algn="just">
              <a:buNone/>
            </a:pPr>
            <a:r>
              <a:rPr lang="en-US" sz="3300" b="1" dirty="0">
                <a:solidFill>
                  <a:srgbClr val="FF0000"/>
                </a:solidFill>
                <a:latin typeface="+mj-lt"/>
              </a:rPr>
              <a:t>C. TV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kết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nối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với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điện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thoại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di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động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.</a:t>
            </a:r>
          </a:p>
        </p:txBody>
      </p:sp>
      <p:sp>
        <p:nvSpPr>
          <p:cNvPr id="6" name="Google Shape;277;p6"/>
          <p:cNvSpPr txBox="1">
            <a:spLocks/>
          </p:cNvSpPr>
          <p:nvPr/>
        </p:nvSpPr>
        <p:spPr>
          <a:xfrm>
            <a:off x="1143000" y="5181600"/>
            <a:ext cx="93726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137160" indent="0" algn="just">
              <a:buNone/>
            </a:pPr>
            <a:endParaRPr lang="en-US" sz="33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9383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2"/>
          <p:cNvSpPr txBox="1">
            <a:spLocks noGrp="1"/>
          </p:cNvSpPr>
          <p:nvPr>
            <p:ph type="title"/>
          </p:nvPr>
        </p:nvSpPr>
        <p:spPr>
          <a:xfrm>
            <a:off x="1691837" y="331305"/>
            <a:ext cx="9818389" cy="1268895"/>
          </a:xfrm>
          <a:prstGeom prst="rect">
            <a:avLst/>
          </a:prstGeom>
          <a:solidFill>
            <a:schemeClr val="dk1">
              <a:alpha val="63921"/>
            </a:schemeClr>
          </a:solidFill>
          <a:ln w="9525" cap="flat" cmpd="sng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>
              <a:buClr>
                <a:srgbClr val="FF0000"/>
              </a:buClr>
              <a:buSzPts val="3600"/>
            </a:pPr>
            <a:r>
              <a:rPr lang="en-US" b="1" u="sng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Câu</a:t>
            </a:r>
            <a:r>
              <a:rPr lang="en-US" b="1" u="sng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r>
              <a:rPr lang="en-US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b="1" dirty="0" smtClean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Phát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biểu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nào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sau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đây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về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ngôi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nhà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thông</a:t>
            </a:r>
            <a:r>
              <a:rPr lang="en-US" b="1" dirty="0">
                <a:solidFill>
                  <a:srgbClr val="FFC000"/>
                </a:solidFill>
              </a:rPr>
              <a:t> minh </a:t>
            </a:r>
            <a:r>
              <a:rPr lang="en-US" b="1" dirty="0" err="1">
                <a:solidFill>
                  <a:srgbClr val="FFC000"/>
                </a:solidFill>
              </a:rPr>
              <a:t>là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 err="1">
                <a:solidFill>
                  <a:srgbClr val="FFC000"/>
                </a:solidFill>
              </a:rPr>
              <a:t>đúng</a:t>
            </a:r>
            <a:r>
              <a:rPr lang="en-US" b="1" dirty="0" smtClean="0">
                <a:solidFill>
                  <a:srgbClr val="FFC000"/>
                </a:solidFill>
              </a:rPr>
              <a:t>?</a:t>
            </a:r>
            <a:endParaRPr dirty="0">
              <a:solidFill>
                <a:srgbClr val="FFC000"/>
              </a:solidFill>
            </a:endParaRPr>
          </a:p>
        </p:txBody>
      </p:sp>
      <p:sp>
        <p:nvSpPr>
          <p:cNvPr id="319" name="Google Shape;319;p12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268963" cy="5144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37160" indent="0" algn="just">
              <a:buNone/>
            </a:pPr>
            <a:r>
              <a:rPr lang="en-US" sz="3300" b="1" dirty="0" smtClean="0">
                <a:solidFill>
                  <a:schemeClr val="accent4"/>
                </a:solidFill>
                <a:latin typeface="+mj-lt"/>
              </a:rPr>
              <a:t>A</a:t>
            </a:r>
            <a:r>
              <a:rPr lang="en-US" sz="3300" b="1" dirty="0">
                <a:solidFill>
                  <a:schemeClr val="accent4"/>
                </a:solidFill>
                <a:latin typeface="+mj-lt"/>
              </a:rPr>
              <a:t>. </a:t>
            </a:r>
            <a:r>
              <a:rPr lang="en-US" sz="3300" b="1" dirty="0" err="1">
                <a:latin typeface="+mj-lt"/>
              </a:rPr>
              <a:t>Ngôi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nhà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thông</a:t>
            </a:r>
            <a:r>
              <a:rPr lang="en-US" sz="3300" b="1" dirty="0">
                <a:latin typeface="+mj-lt"/>
              </a:rPr>
              <a:t> minh </a:t>
            </a:r>
            <a:r>
              <a:rPr lang="en-US" sz="3300" b="1" dirty="0" err="1">
                <a:latin typeface="+mj-lt"/>
              </a:rPr>
              <a:t>được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trang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bị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nhiều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thiết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bị</a:t>
            </a:r>
            <a:r>
              <a:rPr lang="en-US" sz="3300" b="1" dirty="0">
                <a:latin typeface="+mj-lt"/>
              </a:rPr>
              <a:t>, </a:t>
            </a:r>
            <a:r>
              <a:rPr lang="en-US" sz="3300" b="1" dirty="0" err="1">
                <a:latin typeface="+mj-lt"/>
              </a:rPr>
              <a:t>đồ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dùng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phục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vụ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cho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việc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vui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chơi</a:t>
            </a:r>
            <a:r>
              <a:rPr lang="en-US" sz="3300" b="1" dirty="0">
                <a:latin typeface="+mj-lt"/>
              </a:rPr>
              <a:t>, </a:t>
            </a:r>
            <a:r>
              <a:rPr lang="en-US" sz="3300" b="1" dirty="0" err="1">
                <a:latin typeface="+mj-lt"/>
              </a:rPr>
              <a:t>giải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trí</a:t>
            </a:r>
            <a:r>
              <a:rPr lang="en-US" sz="3300" b="1" dirty="0">
                <a:latin typeface="+mj-lt"/>
              </a:rPr>
              <a:t>.</a:t>
            </a:r>
          </a:p>
          <a:p>
            <a:pPr marL="137160" indent="0" algn="just">
              <a:buNone/>
            </a:pPr>
            <a:r>
              <a:rPr lang="en-US" sz="3300" b="1" dirty="0">
                <a:solidFill>
                  <a:schemeClr val="accent4"/>
                </a:solidFill>
                <a:latin typeface="+mj-lt"/>
              </a:rPr>
              <a:t>B. </a:t>
            </a:r>
            <a:r>
              <a:rPr lang="en-US" sz="3300" b="1" dirty="0" err="1">
                <a:latin typeface="+mj-lt"/>
              </a:rPr>
              <a:t>Ngôi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nhà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thông</a:t>
            </a:r>
            <a:r>
              <a:rPr lang="en-US" sz="3300" b="1" dirty="0">
                <a:latin typeface="+mj-lt"/>
              </a:rPr>
              <a:t> minh </a:t>
            </a:r>
            <a:r>
              <a:rPr lang="en-US" sz="3300" b="1" dirty="0" err="1">
                <a:latin typeface="+mj-lt"/>
              </a:rPr>
              <a:t>được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trang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bị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hệ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thống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điều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khiển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tự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động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hoặc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bán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tự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động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đối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với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các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thiết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bị</a:t>
            </a:r>
            <a:r>
              <a:rPr lang="en-US" sz="3300" b="1" dirty="0">
                <a:latin typeface="+mj-lt"/>
              </a:rPr>
              <a:t>, </a:t>
            </a:r>
            <a:r>
              <a:rPr lang="en-US" sz="3300" b="1" dirty="0" err="1">
                <a:latin typeface="+mj-lt"/>
              </a:rPr>
              <a:t>đồ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dùng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trong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nhà</a:t>
            </a:r>
            <a:r>
              <a:rPr lang="en-US" sz="3300" b="1" dirty="0">
                <a:latin typeface="+mj-lt"/>
              </a:rPr>
              <a:t>.</a:t>
            </a:r>
          </a:p>
          <a:p>
            <a:pPr marL="137160" indent="0" algn="just">
              <a:buNone/>
            </a:pPr>
            <a:r>
              <a:rPr lang="en-US" sz="3300" b="1" dirty="0">
                <a:solidFill>
                  <a:schemeClr val="accent4"/>
                </a:solidFill>
                <a:latin typeface="+mj-lt"/>
              </a:rPr>
              <a:t>C. </a:t>
            </a:r>
            <a:r>
              <a:rPr lang="en-US" sz="3300" b="1" dirty="0" err="1">
                <a:latin typeface="+mj-lt"/>
              </a:rPr>
              <a:t>Ngôi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nhà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thông</a:t>
            </a:r>
            <a:r>
              <a:rPr lang="en-US" sz="3300" b="1" dirty="0">
                <a:latin typeface="+mj-lt"/>
              </a:rPr>
              <a:t> minh </a:t>
            </a:r>
            <a:r>
              <a:rPr lang="en-US" sz="3300" b="1" dirty="0" err="1">
                <a:latin typeface="+mj-lt"/>
              </a:rPr>
              <a:t>được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xây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dựng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bằng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những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vật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liệu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đặc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biệt</a:t>
            </a:r>
            <a:r>
              <a:rPr lang="en-US" sz="3300" b="1" dirty="0">
                <a:latin typeface="+mj-lt"/>
              </a:rPr>
              <a:t>.</a:t>
            </a:r>
          </a:p>
          <a:p>
            <a:pPr marL="137160" indent="0" algn="just">
              <a:buNone/>
            </a:pPr>
            <a:r>
              <a:rPr lang="en-US" sz="3300" b="1" dirty="0">
                <a:solidFill>
                  <a:schemeClr val="accent4"/>
                </a:solidFill>
                <a:latin typeface="+mj-lt"/>
              </a:rPr>
              <a:t>D. </a:t>
            </a:r>
            <a:r>
              <a:rPr lang="en-US" sz="3300" b="1" dirty="0" err="1">
                <a:latin typeface="+mj-lt"/>
              </a:rPr>
              <a:t>Ngôi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nhà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thông</a:t>
            </a:r>
            <a:r>
              <a:rPr lang="en-US" sz="3300" b="1" dirty="0">
                <a:latin typeface="+mj-lt"/>
              </a:rPr>
              <a:t> minh </a:t>
            </a:r>
            <a:r>
              <a:rPr lang="en-US" sz="3300" b="1" dirty="0" err="1">
                <a:latin typeface="+mj-lt"/>
              </a:rPr>
              <a:t>được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trang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bị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nhiều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đồ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dùng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đắt</a:t>
            </a:r>
            <a:r>
              <a:rPr lang="en-US" sz="3300" b="1" dirty="0">
                <a:latin typeface="+mj-lt"/>
              </a:rPr>
              <a:t> </a:t>
            </a:r>
            <a:r>
              <a:rPr lang="en-US" sz="3300" b="1" dirty="0" err="1">
                <a:latin typeface="+mj-lt"/>
              </a:rPr>
              <a:t>tiền</a:t>
            </a:r>
            <a:r>
              <a:rPr lang="en-US" sz="3300" b="1" dirty="0">
                <a:latin typeface="+mj-lt"/>
              </a:rPr>
              <a:t>.</a:t>
            </a:r>
          </a:p>
        </p:txBody>
      </p:sp>
      <p:pic>
        <p:nvPicPr>
          <p:cNvPr id="320" name="Google Shape;320;p12" descr="Quill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2757" y="595532"/>
            <a:ext cx="1117600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277;p6"/>
          <p:cNvSpPr txBox="1">
            <a:spLocks/>
          </p:cNvSpPr>
          <p:nvPr/>
        </p:nvSpPr>
        <p:spPr>
          <a:xfrm>
            <a:off x="649357" y="2743200"/>
            <a:ext cx="10243947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137160" indent="0" algn="just">
              <a:buNone/>
            </a:pPr>
            <a:r>
              <a:rPr lang="en-US" sz="3300" b="1" dirty="0">
                <a:solidFill>
                  <a:srgbClr val="FF0000"/>
                </a:solidFill>
                <a:latin typeface="+mj-lt"/>
              </a:rPr>
              <a:t>B.</a:t>
            </a:r>
            <a:r>
              <a:rPr lang="en-US" sz="3300" b="1" dirty="0">
                <a:solidFill>
                  <a:schemeClr val="accent4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Ngôi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nhà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thông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minh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được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trang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bị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hệ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thống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điều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khiển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tự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động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hoặc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bán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tự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động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đối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với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các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thiết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bị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,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đồ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dùng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trong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+mj-lt"/>
              </a:rPr>
              <a:t>nhà</a:t>
            </a:r>
            <a:r>
              <a:rPr lang="en-US" sz="3300" b="1" dirty="0">
                <a:solidFill>
                  <a:srgbClr val="FF0000"/>
                </a:solidFill>
                <a:latin typeface="+mj-lt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1"/>
          <p:cNvSpPr txBox="1">
            <a:spLocks noGrp="1"/>
          </p:cNvSpPr>
          <p:nvPr>
            <p:ph type="title"/>
          </p:nvPr>
        </p:nvSpPr>
        <p:spPr>
          <a:xfrm>
            <a:off x="152400" y="0"/>
            <a:ext cx="10327758" cy="2874957"/>
          </a:xfrm>
          <a:prstGeom prst="rect">
            <a:avLst/>
          </a:prstGeom>
          <a:gradFill>
            <a:gsLst>
              <a:gs pos="0">
                <a:srgbClr val="7EFFFF"/>
              </a:gs>
              <a:gs pos="50000">
                <a:srgbClr val="B1FFFF"/>
              </a:gs>
              <a:gs pos="100000">
                <a:srgbClr val="D9FFFF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en-US" b="1" u="sng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Câu</a:t>
            </a:r>
            <a:r>
              <a:rPr lang="en-US" b="1" u="sng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 dirty="0" smtClean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9.</a:t>
            </a:r>
            <a:r>
              <a:rPr lang="en-US" b="1" dirty="0" smtClean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/>
              <a:t>Biogas (</a:t>
            </a:r>
            <a:r>
              <a:rPr lang="en-US" b="1" dirty="0" err="1"/>
              <a:t>khí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học</a:t>
            </a:r>
            <a:r>
              <a:rPr lang="en-US" b="1" dirty="0"/>
              <a:t>)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loại</a:t>
            </a:r>
            <a:r>
              <a:rPr lang="en-US" b="1" dirty="0"/>
              <a:t> </a:t>
            </a:r>
            <a:r>
              <a:rPr lang="en-US" b="1" dirty="0" err="1"/>
              <a:t>chất</a:t>
            </a:r>
            <a:r>
              <a:rPr lang="en-US" b="1" dirty="0"/>
              <a:t> </a:t>
            </a:r>
            <a:r>
              <a:rPr lang="en-US" b="1" dirty="0" err="1"/>
              <a:t>đốt</a:t>
            </a:r>
            <a:r>
              <a:rPr lang="en-US" b="1" dirty="0"/>
              <a:t> </a:t>
            </a:r>
            <a:r>
              <a:rPr lang="en-US" b="1" dirty="0" err="1"/>
              <a:t>mà</a:t>
            </a:r>
            <a:r>
              <a:rPr lang="en-US" b="1" dirty="0"/>
              <a:t> </a:t>
            </a:r>
            <a:r>
              <a:rPr lang="en-US" b="1" dirty="0" err="1"/>
              <a:t>người</a:t>
            </a:r>
            <a:r>
              <a:rPr lang="en-US" b="1" dirty="0"/>
              <a:t> </a:t>
            </a:r>
            <a:r>
              <a:rPr lang="en-US" b="1" dirty="0" err="1"/>
              <a:t>dân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thể</a:t>
            </a:r>
            <a:r>
              <a:rPr lang="en-US" b="1" dirty="0"/>
              <a:t> </a:t>
            </a:r>
            <a:r>
              <a:rPr lang="en-US" b="1" dirty="0" err="1"/>
              <a:t>tự</a:t>
            </a:r>
            <a:r>
              <a:rPr lang="en-US" b="1" dirty="0"/>
              <a:t> </a:t>
            </a:r>
            <a:r>
              <a:rPr lang="en-US" b="1" dirty="0" err="1"/>
              <a:t>sản</a:t>
            </a:r>
            <a:r>
              <a:rPr lang="en-US" b="1" dirty="0"/>
              <a:t> </a:t>
            </a:r>
            <a:r>
              <a:rPr lang="en-US" b="1" dirty="0" err="1"/>
              <a:t>xuất</a:t>
            </a:r>
            <a:r>
              <a:rPr lang="en-US" b="1" dirty="0"/>
              <a:t>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sử</a:t>
            </a:r>
            <a:r>
              <a:rPr lang="en-US" b="1" dirty="0"/>
              <a:t> </a:t>
            </a:r>
            <a:r>
              <a:rPr lang="en-US" b="1" dirty="0" err="1"/>
              <a:t>sụng</a:t>
            </a:r>
            <a:r>
              <a:rPr lang="en-US" b="1" dirty="0"/>
              <a:t> </a:t>
            </a:r>
            <a:r>
              <a:rPr lang="en-US" b="1" dirty="0" err="1"/>
              <a:t>để</a:t>
            </a:r>
            <a:r>
              <a:rPr lang="en-US" b="1" dirty="0"/>
              <a:t> </a:t>
            </a:r>
            <a:r>
              <a:rPr lang="en-US" b="1" dirty="0" err="1"/>
              <a:t>đun</a:t>
            </a:r>
            <a:r>
              <a:rPr lang="en-US" b="1" dirty="0"/>
              <a:t> </a:t>
            </a:r>
            <a:r>
              <a:rPr lang="en-US" b="1" dirty="0" err="1"/>
              <a:t>nấu</a:t>
            </a:r>
            <a:r>
              <a:rPr lang="en-US" b="1" dirty="0"/>
              <a:t> ở </a:t>
            </a:r>
            <a:r>
              <a:rPr lang="en-US" b="1" dirty="0" err="1"/>
              <a:t>nhiều</a:t>
            </a:r>
            <a:r>
              <a:rPr lang="en-US" b="1" dirty="0"/>
              <a:t> </a:t>
            </a:r>
            <a:r>
              <a:rPr lang="en-US" b="1" dirty="0" err="1"/>
              <a:t>vùng</a:t>
            </a:r>
            <a:r>
              <a:rPr lang="en-US" b="1" dirty="0"/>
              <a:t> </a:t>
            </a:r>
            <a:r>
              <a:rPr lang="en-US" b="1" dirty="0" err="1"/>
              <a:t>nông</a:t>
            </a:r>
            <a:r>
              <a:rPr lang="en-US" b="1" dirty="0"/>
              <a:t> </a:t>
            </a:r>
            <a:r>
              <a:rPr lang="en-US" b="1" dirty="0" err="1"/>
              <a:t>thôn</a:t>
            </a:r>
            <a:r>
              <a:rPr lang="en-US" b="1" dirty="0"/>
              <a:t>. Theo </a:t>
            </a:r>
            <a:r>
              <a:rPr lang="en-US" b="1" dirty="0" err="1"/>
              <a:t>em</a:t>
            </a:r>
            <a:r>
              <a:rPr lang="en-US" b="1" dirty="0"/>
              <a:t>, </a:t>
            </a:r>
            <a:r>
              <a:rPr lang="en-US" b="1" dirty="0" err="1"/>
              <a:t>người</a:t>
            </a:r>
            <a:r>
              <a:rPr lang="en-US" b="1" dirty="0"/>
              <a:t> </a:t>
            </a:r>
            <a:r>
              <a:rPr lang="en-US" b="1" dirty="0" err="1"/>
              <a:t>dân</a:t>
            </a:r>
            <a:r>
              <a:rPr lang="en-US" b="1" dirty="0"/>
              <a:t> ở </a:t>
            </a:r>
            <a:r>
              <a:rPr lang="en-US" b="1" dirty="0" err="1"/>
              <a:t>nông</a:t>
            </a:r>
            <a:r>
              <a:rPr lang="en-US" b="1" dirty="0"/>
              <a:t> </a:t>
            </a:r>
            <a:r>
              <a:rPr lang="en-US" b="1" dirty="0" err="1"/>
              <a:t>thôn</a:t>
            </a:r>
            <a:r>
              <a:rPr lang="en-US" b="1" dirty="0"/>
              <a:t> </a:t>
            </a:r>
            <a:r>
              <a:rPr lang="en-US" b="1" dirty="0" err="1"/>
              <a:t>thu</a:t>
            </a:r>
            <a:r>
              <a:rPr lang="en-US" b="1" dirty="0"/>
              <a:t> </a:t>
            </a:r>
            <a:r>
              <a:rPr lang="en-US" b="1" dirty="0" err="1"/>
              <a:t>khí</a:t>
            </a:r>
            <a:r>
              <a:rPr lang="en-US" b="1" dirty="0"/>
              <a:t> biogas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nào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12" name="Google Shape;312;p11"/>
          <p:cNvSpPr txBox="1">
            <a:spLocks noGrp="1"/>
          </p:cNvSpPr>
          <p:nvPr>
            <p:ph type="body" idx="1"/>
          </p:nvPr>
        </p:nvSpPr>
        <p:spPr>
          <a:xfrm>
            <a:off x="533400" y="3276600"/>
            <a:ext cx="10268963" cy="2895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37160" indent="0">
              <a:buNone/>
            </a:pPr>
            <a:r>
              <a:rPr lang="en-US" sz="3600" b="1" dirty="0">
                <a:solidFill>
                  <a:srgbClr val="C00000"/>
                </a:solidFill>
                <a:latin typeface="+mj-lt"/>
              </a:rPr>
              <a:t>A. </a:t>
            </a:r>
            <a:r>
              <a:rPr lang="en-US" sz="3600" b="1" dirty="0" err="1">
                <a:latin typeface="+mj-lt"/>
              </a:rPr>
              <a:t>Khai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thác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dầu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mỏ</a:t>
            </a:r>
            <a:r>
              <a:rPr lang="en-US" sz="3600" b="1" dirty="0">
                <a:latin typeface="+mj-lt"/>
              </a:rPr>
              <a:t>.</a:t>
            </a:r>
          </a:p>
          <a:p>
            <a:pPr marL="137160" indent="0">
              <a:buNone/>
            </a:pPr>
            <a:r>
              <a:rPr lang="en-US" sz="3600" b="1" dirty="0">
                <a:solidFill>
                  <a:srgbClr val="C00000"/>
                </a:solidFill>
                <a:latin typeface="+mj-lt"/>
              </a:rPr>
              <a:t>B. </a:t>
            </a:r>
            <a:r>
              <a:rPr lang="en-US" sz="3600" b="1" dirty="0" err="1">
                <a:latin typeface="+mj-lt"/>
              </a:rPr>
              <a:t>Khai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thác</a:t>
            </a:r>
            <a:r>
              <a:rPr lang="en-US" sz="3600" b="1" dirty="0">
                <a:latin typeface="+mj-lt"/>
              </a:rPr>
              <a:t> than </a:t>
            </a:r>
            <a:r>
              <a:rPr lang="en-US" sz="3600" b="1" dirty="0" err="1">
                <a:latin typeface="+mj-lt"/>
              </a:rPr>
              <a:t>đá</a:t>
            </a:r>
            <a:r>
              <a:rPr lang="en-US" sz="3600" b="1" dirty="0">
                <a:latin typeface="+mj-lt"/>
              </a:rPr>
              <a:t>.</a:t>
            </a:r>
          </a:p>
          <a:p>
            <a:pPr marL="137160" indent="0">
              <a:buNone/>
            </a:pPr>
            <a:r>
              <a:rPr lang="en-US" sz="3600" b="1" dirty="0">
                <a:solidFill>
                  <a:srgbClr val="C00000"/>
                </a:solidFill>
                <a:latin typeface="+mj-lt"/>
              </a:rPr>
              <a:t>C. </a:t>
            </a:r>
            <a:r>
              <a:rPr lang="en-US" sz="3600" b="1" dirty="0">
                <a:latin typeface="+mj-lt"/>
              </a:rPr>
              <a:t>Ủ </a:t>
            </a:r>
            <a:r>
              <a:rPr lang="en-US" sz="3600" b="1" dirty="0" err="1">
                <a:latin typeface="+mj-lt"/>
              </a:rPr>
              <a:t>phân</a:t>
            </a:r>
            <a:r>
              <a:rPr lang="en-US" sz="3600" b="1" dirty="0">
                <a:latin typeface="+mj-lt"/>
              </a:rPr>
              <a:t>, ủ </a:t>
            </a:r>
            <a:r>
              <a:rPr lang="en-US" sz="3600" b="1" dirty="0" err="1">
                <a:latin typeface="+mj-lt"/>
              </a:rPr>
              <a:t>rác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thải</a:t>
            </a:r>
            <a:r>
              <a:rPr lang="en-US" sz="3600" b="1" dirty="0">
                <a:latin typeface="+mj-lt"/>
              </a:rPr>
              <a:t>.</a:t>
            </a:r>
          </a:p>
          <a:p>
            <a:pPr marL="137160" indent="0">
              <a:buNone/>
            </a:pPr>
            <a:r>
              <a:rPr lang="en-US" sz="3600" b="1" dirty="0">
                <a:solidFill>
                  <a:srgbClr val="C00000"/>
                </a:solidFill>
                <a:latin typeface="+mj-lt"/>
              </a:rPr>
              <a:t>D. </a:t>
            </a:r>
            <a:r>
              <a:rPr lang="en-US" sz="3600" b="1" dirty="0" err="1">
                <a:latin typeface="+mj-lt"/>
              </a:rPr>
              <a:t>Chế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biến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gỗ</a:t>
            </a:r>
            <a:r>
              <a:rPr lang="en-US" sz="3600" b="1" dirty="0">
                <a:latin typeface="+mj-lt"/>
              </a:rPr>
              <a:t>.</a:t>
            </a:r>
          </a:p>
        </p:txBody>
      </p:sp>
      <p:pic>
        <p:nvPicPr>
          <p:cNvPr id="313" name="Google Shape;313;p11" descr="Quill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44000" y="3962400"/>
            <a:ext cx="1117600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77;p6"/>
          <p:cNvSpPr txBox="1">
            <a:spLocks/>
          </p:cNvSpPr>
          <p:nvPr/>
        </p:nvSpPr>
        <p:spPr>
          <a:xfrm>
            <a:off x="500269" y="4636052"/>
            <a:ext cx="9372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137160" indent="0">
              <a:buNone/>
            </a:pPr>
            <a:r>
              <a:rPr lang="en-US" sz="3600" b="1" dirty="0">
                <a:solidFill>
                  <a:srgbClr val="FF0000"/>
                </a:solidFill>
                <a:latin typeface="+mj-lt"/>
              </a:rPr>
              <a:t>C. Ủ </a:t>
            </a:r>
            <a:r>
              <a:rPr lang="en-US" sz="3600" b="1" dirty="0" err="1">
                <a:solidFill>
                  <a:srgbClr val="FF0000"/>
                </a:solidFill>
                <a:latin typeface="+mj-lt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+mj-lt"/>
              </a:rPr>
              <a:t>, ủ </a:t>
            </a:r>
            <a:r>
              <a:rPr lang="en-US" sz="3600" b="1" dirty="0" err="1">
                <a:solidFill>
                  <a:srgbClr val="FF0000"/>
                </a:solidFill>
                <a:latin typeface="+mj-lt"/>
              </a:rPr>
              <a:t>rác</a:t>
            </a:r>
            <a:r>
              <a:rPr lang="en-US" sz="3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+mj-lt"/>
              </a:rPr>
              <a:t>thải</a:t>
            </a:r>
            <a:r>
              <a:rPr lang="en-US" sz="3600" b="1" dirty="0">
                <a:solidFill>
                  <a:srgbClr val="FF0000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391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1"/>
          <p:cNvSpPr txBox="1">
            <a:spLocks noGrp="1"/>
          </p:cNvSpPr>
          <p:nvPr>
            <p:ph type="title"/>
          </p:nvPr>
        </p:nvSpPr>
        <p:spPr>
          <a:xfrm>
            <a:off x="152400" y="1"/>
            <a:ext cx="10327758" cy="1447799"/>
          </a:xfrm>
          <a:prstGeom prst="rect">
            <a:avLst/>
          </a:prstGeom>
          <a:gradFill>
            <a:gsLst>
              <a:gs pos="0">
                <a:srgbClr val="7EFFFF"/>
              </a:gs>
              <a:gs pos="50000">
                <a:srgbClr val="B1FFFF"/>
              </a:gs>
              <a:gs pos="100000">
                <a:srgbClr val="D9FFFF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en-US" b="1" u="sng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Câu</a:t>
            </a:r>
            <a:r>
              <a:rPr lang="en-US" b="1" u="sng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 dirty="0" smtClean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en-US" b="1" u="sng" dirty="0" smtClean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n-US" b="1" dirty="0" smtClean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/>
              <a:t>Nguồn</a:t>
            </a:r>
            <a:r>
              <a:rPr lang="en-US" b="1" dirty="0"/>
              <a:t> </a:t>
            </a:r>
            <a:r>
              <a:rPr lang="en-US" b="1" dirty="0" err="1"/>
              <a:t>năng</a:t>
            </a:r>
            <a:r>
              <a:rPr lang="en-US" b="1" dirty="0"/>
              <a:t> </a:t>
            </a:r>
            <a:r>
              <a:rPr lang="en-US" b="1" dirty="0" err="1"/>
              <a:t>lượng</a:t>
            </a:r>
            <a:r>
              <a:rPr lang="en-US" b="1" dirty="0"/>
              <a:t> </a:t>
            </a:r>
            <a:r>
              <a:rPr lang="en-US" b="1" dirty="0" err="1"/>
              <a:t>nào</a:t>
            </a:r>
            <a:r>
              <a:rPr lang="en-US" b="1" dirty="0"/>
              <a:t> </a:t>
            </a:r>
            <a:r>
              <a:rPr lang="en-US" b="1" dirty="0" err="1"/>
              <a:t>dưới</a:t>
            </a:r>
            <a:r>
              <a:rPr lang="en-US" b="1" dirty="0"/>
              <a:t> </a:t>
            </a:r>
            <a:r>
              <a:rPr lang="en-US" b="1" dirty="0" err="1"/>
              <a:t>đây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r>
              <a:rPr lang="en-US" b="1" dirty="0"/>
              <a:t> </a:t>
            </a:r>
            <a:r>
              <a:rPr lang="en-US" b="1" dirty="0" err="1"/>
              <a:t>nguồn</a:t>
            </a:r>
            <a:r>
              <a:rPr lang="en-US" b="1" dirty="0"/>
              <a:t> </a:t>
            </a:r>
            <a:r>
              <a:rPr lang="en-US" b="1" dirty="0" err="1"/>
              <a:t>năng</a:t>
            </a:r>
            <a:r>
              <a:rPr lang="en-US" b="1" dirty="0"/>
              <a:t> </a:t>
            </a:r>
            <a:r>
              <a:rPr lang="en-US" b="1" dirty="0" err="1"/>
              <a:t>lượng</a:t>
            </a:r>
            <a:r>
              <a:rPr lang="en-US" b="1" dirty="0"/>
              <a:t> </a:t>
            </a:r>
            <a:r>
              <a:rPr lang="en-US" b="1" dirty="0" err="1"/>
              <a:t>vô</a:t>
            </a:r>
            <a:r>
              <a:rPr lang="en-US" b="1" dirty="0"/>
              <a:t> </a:t>
            </a:r>
            <a:r>
              <a:rPr lang="en-US" b="1" dirty="0" err="1"/>
              <a:t>tận</a:t>
            </a:r>
            <a:r>
              <a:rPr lang="en-US" b="1" dirty="0"/>
              <a:t> </a:t>
            </a:r>
            <a:r>
              <a:rPr lang="en-US" b="1" dirty="0" err="1"/>
              <a:t>từ</a:t>
            </a:r>
            <a:r>
              <a:rPr lang="en-US" b="1" dirty="0"/>
              <a:t> </a:t>
            </a:r>
            <a:r>
              <a:rPr lang="en-US" b="1" dirty="0" err="1"/>
              <a:t>thiên</a:t>
            </a:r>
            <a:r>
              <a:rPr lang="en-US" b="1" dirty="0"/>
              <a:t> </a:t>
            </a:r>
            <a:r>
              <a:rPr lang="en-US" b="1" dirty="0" err="1" smtClean="0"/>
              <a:t>nhiên</a:t>
            </a:r>
            <a:r>
              <a:rPr lang="en-US" b="1" dirty="0"/>
              <a:t>?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12" name="Google Shape;312;p11"/>
          <p:cNvSpPr txBox="1">
            <a:spLocks noGrp="1"/>
          </p:cNvSpPr>
          <p:nvPr>
            <p:ph type="body" idx="1"/>
          </p:nvPr>
        </p:nvSpPr>
        <p:spPr>
          <a:xfrm>
            <a:off x="487017" y="1981200"/>
            <a:ext cx="10268963" cy="2895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37160" indent="0">
              <a:buNone/>
            </a:pPr>
            <a:r>
              <a:rPr lang="en-US" sz="3600" b="1" dirty="0" smtClean="0">
                <a:latin typeface="+mj-lt"/>
              </a:rPr>
              <a:t>A. </a:t>
            </a:r>
            <a:r>
              <a:rPr lang="en-US" sz="3600" b="1" dirty="0" err="1" smtClean="0">
                <a:latin typeface="+mj-lt"/>
              </a:rPr>
              <a:t>Cây</a:t>
            </a:r>
            <a:r>
              <a:rPr lang="en-US" sz="3600" b="1" dirty="0" smtClean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rừng</a:t>
            </a:r>
            <a:r>
              <a:rPr lang="en-US" sz="3600" b="1" dirty="0">
                <a:latin typeface="+mj-lt"/>
              </a:rPr>
              <a:t> (</a:t>
            </a:r>
            <a:r>
              <a:rPr lang="en-US" sz="3600" b="1" dirty="0" err="1">
                <a:latin typeface="+mj-lt"/>
              </a:rPr>
              <a:t>củi</a:t>
            </a:r>
            <a:r>
              <a:rPr lang="en-US" sz="3600" b="1" dirty="0">
                <a:latin typeface="+mj-lt"/>
              </a:rPr>
              <a:t>, than </a:t>
            </a:r>
            <a:r>
              <a:rPr lang="en-US" sz="3600" b="1" dirty="0" err="1">
                <a:latin typeface="+mj-lt"/>
              </a:rPr>
              <a:t>đá</a:t>
            </a:r>
            <a:r>
              <a:rPr lang="en-US" sz="3600" b="1" dirty="0">
                <a:latin typeface="+mj-lt"/>
              </a:rPr>
              <a:t>).</a:t>
            </a:r>
            <a:br>
              <a:rPr lang="en-US" sz="3600" b="1" dirty="0">
                <a:latin typeface="+mj-lt"/>
              </a:rPr>
            </a:br>
            <a:r>
              <a:rPr lang="en-US" sz="3600" b="1" dirty="0">
                <a:latin typeface="+mj-lt"/>
              </a:rPr>
              <a:t>B. </a:t>
            </a:r>
            <a:r>
              <a:rPr lang="en-US" sz="3600" b="1" dirty="0" err="1">
                <a:latin typeface="+mj-lt"/>
              </a:rPr>
              <a:t>Dầu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mỏ</a:t>
            </a:r>
            <a:r>
              <a:rPr lang="en-US" sz="3600" b="1" dirty="0" smtClean="0">
                <a:latin typeface="+mj-lt"/>
              </a:rPr>
              <a:t>.</a:t>
            </a:r>
          </a:p>
          <a:p>
            <a:pPr marL="137160" indent="0">
              <a:buNone/>
            </a:pPr>
            <a:r>
              <a:rPr lang="en-US" sz="3600" b="1" dirty="0">
                <a:latin typeface="+mj-lt"/>
              </a:rPr>
              <a:t/>
            </a:r>
            <a:br>
              <a:rPr lang="en-US" sz="3600" b="1" dirty="0">
                <a:latin typeface="+mj-lt"/>
              </a:rPr>
            </a:br>
            <a:r>
              <a:rPr lang="en-US" sz="3600" b="1" dirty="0" smtClean="0">
                <a:latin typeface="+mj-lt"/>
              </a:rPr>
              <a:t>D</a:t>
            </a:r>
            <a:r>
              <a:rPr lang="en-US" sz="3600" b="1" dirty="0">
                <a:latin typeface="+mj-lt"/>
              </a:rPr>
              <a:t>. Than </a:t>
            </a:r>
            <a:r>
              <a:rPr lang="en-US" sz="3600" b="1" dirty="0" err="1">
                <a:latin typeface="+mj-lt"/>
              </a:rPr>
              <a:t>đá</a:t>
            </a:r>
            <a:r>
              <a:rPr lang="en-US" sz="3600" b="1" dirty="0">
                <a:latin typeface="+mj-lt"/>
              </a:rPr>
              <a:t>.</a:t>
            </a:r>
            <a:endParaRPr lang="en-US" sz="3600" b="1" dirty="0">
              <a:latin typeface="+mj-lt"/>
            </a:endParaRPr>
          </a:p>
        </p:txBody>
      </p:sp>
      <p:pic>
        <p:nvPicPr>
          <p:cNvPr id="313" name="Google Shape;313;p11" descr="Quill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44000" y="3962400"/>
            <a:ext cx="1117600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77;p6"/>
          <p:cNvSpPr txBox="1">
            <a:spLocks/>
          </p:cNvSpPr>
          <p:nvPr/>
        </p:nvSpPr>
        <p:spPr>
          <a:xfrm>
            <a:off x="457200" y="3167270"/>
            <a:ext cx="9372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137160" indent="0">
              <a:buNone/>
            </a:pPr>
            <a:r>
              <a:rPr lang="en-US" sz="3600" b="1" dirty="0">
                <a:solidFill>
                  <a:schemeClr val="tx1"/>
                </a:solidFill>
                <a:latin typeface="+mj-lt"/>
              </a:rPr>
              <a:t>C. </a:t>
            </a:r>
            <a:r>
              <a:rPr lang="en-US" sz="3600" b="1" dirty="0" err="1">
                <a:solidFill>
                  <a:schemeClr val="tx1"/>
                </a:solidFill>
                <a:latin typeface="+mj-lt"/>
              </a:rPr>
              <a:t>Gió</a:t>
            </a:r>
            <a:r>
              <a:rPr lang="en-US" sz="3600" b="1" dirty="0">
                <a:solidFill>
                  <a:schemeClr val="tx1"/>
                </a:solidFill>
                <a:latin typeface="+mj-lt"/>
              </a:rPr>
              <a:t>.</a:t>
            </a:r>
            <a:br>
              <a:rPr lang="en-US" sz="3600" b="1" dirty="0">
                <a:solidFill>
                  <a:schemeClr val="tx1"/>
                </a:solidFill>
                <a:latin typeface="+mj-lt"/>
              </a:rPr>
            </a:br>
            <a:endParaRPr lang="en-US" sz="3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Google Shape;277;p6"/>
          <p:cNvSpPr txBox="1">
            <a:spLocks/>
          </p:cNvSpPr>
          <p:nvPr/>
        </p:nvSpPr>
        <p:spPr>
          <a:xfrm>
            <a:off x="447261" y="3167270"/>
            <a:ext cx="9372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137160" indent="0">
              <a:buNone/>
            </a:pPr>
            <a:r>
              <a:rPr lang="en-US" sz="3600" b="1" dirty="0">
                <a:solidFill>
                  <a:srgbClr val="FF0000"/>
                </a:solidFill>
                <a:latin typeface="+mj-lt"/>
              </a:rPr>
              <a:t>C. </a:t>
            </a:r>
            <a:r>
              <a:rPr lang="en-US" sz="3600" b="1" dirty="0" err="1">
                <a:solidFill>
                  <a:srgbClr val="FF0000"/>
                </a:solidFill>
                <a:latin typeface="+mj-lt"/>
              </a:rPr>
              <a:t>Gió</a:t>
            </a:r>
            <a:r>
              <a:rPr lang="en-US" sz="3600" b="1" dirty="0">
                <a:solidFill>
                  <a:srgbClr val="FF0000"/>
                </a:solidFill>
                <a:latin typeface="+mj-lt"/>
              </a:rPr>
              <a:t>.</a:t>
            </a:r>
            <a:br>
              <a:rPr lang="en-US" sz="3600" b="1" dirty="0">
                <a:solidFill>
                  <a:srgbClr val="FF0000"/>
                </a:solidFill>
                <a:latin typeface="+mj-lt"/>
              </a:rPr>
            </a:br>
            <a:endParaRPr lang="en-US" sz="36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75976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4"/>
          <p:cNvSpPr txBox="1">
            <a:spLocks noGrp="1"/>
          </p:cNvSpPr>
          <p:nvPr>
            <p:ph type="title"/>
          </p:nvPr>
        </p:nvSpPr>
        <p:spPr>
          <a:xfrm>
            <a:off x="2029529" y="567397"/>
            <a:ext cx="5892278" cy="1320800"/>
          </a:xfrm>
          <a:prstGeom prst="rect">
            <a:avLst/>
          </a:prstGeom>
          <a:solidFill>
            <a:srgbClr val="F8BED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8E60D"/>
              </a:buClr>
              <a:buSzPts val="6600"/>
              <a:buFont typeface="Arial"/>
              <a:buNone/>
            </a:pPr>
            <a:r>
              <a:rPr lang="en-US" sz="6600" b="1">
                <a:solidFill>
                  <a:srgbClr val="08E60D"/>
                </a:solidFill>
                <a:latin typeface="Arial"/>
                <a:ea typeface="Arial"/>
                <a:cs typeface="Arial"/>
                <a:sym typeface="Arial"/>
              </a:rPr>
              <a:t>DẶN DÒ</a:t>
            </a:r>
            <a:endParaRPr/>
          </a:p>
        </p:txBody>
      </p:sp>
      <p:sp>
        <p:nvSpPr>
          <p:cNvPr id="343" name="Google Shape;343;p14"/>
          <p:cNvSpPr txBox="1">
            <a:spLocks noGrp="1"/>
          </p:cNvSpPr>
          <p:nvPr>
            <p:ph type="body" idx="1"/>
          </p:nvPr>
        </p:nvSpPr>
        <p:spPr>
          <a:xfrm>
            <a:off x="304800" y="2441944"/>
            <a:ext cx="9829800" cy="3550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SzPts val="2880"/>
              <a:buChar char="►"/>
            </a:pPr>
            <a:r>
              <a:rPr lang="en-US" sz="3600" dirty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Xem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kỹ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Sơ</a:t>
            </a:r>
            <a:r>
              <a:rPr lang="en-US" sz="3600" b="1" dirty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đồ</a:t>
            </a:r>
            <a:r>
              <a:rPr lang="en-US" sz="3600" b="1" dirty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hệ</a:t>
            </a:r>
            <a:r>
              <a:rPr lang="en-US" sz="3600" b="1" dirty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thống</a:t>
            </a:r>
            <a:r>
              <a:rPr lang="en-US" sz="3600" b="1" dirty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kiến</a:t>
            </a:r>
            <a:r>
              <a:rPr lang="en-US" sz="3600" b="1" dirty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thức</a:t>
            </a:r>
            <a:r>
              <a:rPr lang="en-US" sz="3600" b="1" dirty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(SGK/</a:t>
            </a:r>
            <a:r>
              <a:rPr lang="en-US" sz="3600" b="1" dirty="0" err="1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</a:t>
            </a:r>
            <a:r>
              <a:rPr lang="en-US" sz="3600" b="1" dirty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23)</a:t>
            </a:r>
            <a:endParaRPr b="1" dirty="0"/>
          </a:p>
          <a:p>
            <a:pPr marL="342900" lvl="0" indent="-342900" algn="just" rtl="0">
              <a:spcBef>
                <a:spcPts val="1000"/>
              </a:spcBef>
              <a:spcAft>
                <a:spcPts val="0"/>
              </a:spcAft>
              <a:buSzPts val="2880"/>
              <a:buChar char="►"/>
            </a:pP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Xem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trước</a:t>
            </a:r>
            <a:r>
              <a:rPr lang="en-US" sz="3600" b="1" dirty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Chủ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đề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II: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Bảo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quản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chế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biến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thực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phẩm</a:t>
            </a:r>
            <a:r>
              <a:rPr lang="en-US" sz="3600" b="1" dirty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/>
          </a:p>
          <a:p>
            <a:pPr marL="342900" lvl="0" indent="-342900" algn="just" rtl="0">
              <a:spcBef>
                <a:spcPts val="1000"/>
              </a:spcBef>
              <a:spcAft>
                <a:spcPts val="0"/>
              </a:spcAft>
              <a:buSzPts val="2880"/>
              <a:buChar char="►"/>
            </a:pP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Tìm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hiểu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kỹ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Chủ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đề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II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và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thực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hiện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đầy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đủ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dung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mà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giáo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viên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yêu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600" b="1" dirty="0" err="1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cầu</a:t>
            </a:r>
            <a:r>
              <a:rPr lang="en-US" sz="3600" b="1" dirty="0" smtClean="0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b="1" dirty="0"/>
          </a:p>
          <a:p>
            <a:pPr marL="342900" lvl="0" indent="-160020" algn="l" rtl="0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endParaRPr sz="3600" dirty="0">
              <a:solidFill>
                <a:srgbClr val="1F16D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160020" algn="l" rtl="0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endParaRPr sz="3600" dirty="0">
              <a:solidFill>
                <a:srgbClr val="1F16D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endParaRPr sz="3600" dirty="0">
              <a:solidFill>
                <a:srgbClr val="1F16D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endParaRPr sz="3600" dirty="0">
              <a:solidFill>
                <a:srgbClr val="1F16D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lvl="0" indent="-160020" algn="l" rtl="0">
              <a:spcBef>
                <a:spcPts val="1000"/>
              </a:spcBef>
              <a:spcAft>
                <a:spcPts val="0"/>
              </a:spcAft>
              <a:buSzPts val="2880"/>
              <a:buNone/>
            </a:pPr>
            <a:endParaRPr sz="3600" dirty="0">
              <a:solidFill>
                <a:srgbClr val="1F16D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757038" y="576475"/>
            <a:ext cx="1067792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solidFill>
                  <a:srgbClr val="0000FF"/>
                </a:solidFill>
              </a:rPr>
              <a:t>CHÚC EM HỌC TẬP HIỆU QUẢ</a:t>
            </a:r>
          </a:p>
          <a:p>
            <a:pPr algn="ctr"/>
            <a:r>
              <a:rPr lang="en-US" sz="5400" b="1" dirty="0">
                <a:solidFill>
                  <a:srgbClr val="92D050"/>
                </a:solidFill>
              </a:rPr>
              <a:t>&amp;</a:t>
            </a:r>
          </a:p>
          <a:p>
            <a:pPr algn="ctr"/>
            <a:r>
              <a:rPr lang="en-US" sz="5400" b="1" dirty="0">
                <a:solidFill>
                  <a:srgbClr val="FF0000"/>
                </a:solidFill>
              </a:rPr>
              <a:t>GIỮ GÌN SỨC KHỎE TỐT </a:t>
            </a:r>
            <a:endParaRPr lang="vi-VN" sz="5400" b="1" dirty="0">
              <a:solidFill>
                <a:srgbClr val="FF0000"/>
              </a:solidFill>
            </a:endParaRPr>
          </a:p>
        </p:txBody>
      </p:sp>
      <p:pic>
        <p:nvPicPr>
          <p:cNvPr id="6" name="Hình ảnh 5" descr="Avocado Moody Foodie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2114" y="4401577"/>
            <a:ext cx="2164846" cy="2164846"/>
          </a:xfrm>
          <a:prstGeom prst="rect">
            <a:avLst/>
          </a:prstGeom>
        </p:spPr>
      </p:pic>
      <p:pic>
        <p:nvPicPr>
          <p:cNvPr id="8" name="Hình ảnh 7" descr="Eaten Hamburger Moody Foodie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1687" y="4507342"/>
            <a:ext cx="2044387" cy="2044387"/>
          </a:xfrm>
          <a:prstGeom prst="rect">
            <a:avLst/>
          </a:prstGeom>
        </p:spPr>
      </p:pic>
      <p:pic>
        <p:nvPicPr>
          <p:cNvPr id="10" name="Hình ảnh 9" descr="Milk Carton Moody Foodie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4960" y="4467112"/>
            <a:ext cx="2044387" cy="2044387"/>
          </a:xfrm>
          <a:prstGeom prst="rect">
            <a:avLst/>
          </a:prstGeom>
        </p:spPr>
      </p:pic>
      <p:pic>
        <p:nvPicPr>
          <p:cNvPr id="12" name="Hình ảnh 11" descr="Dancing Water Cup Moody Foodie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176" y="3783755"/>
            <a:ext cx="2727744" cy="2727744"/>
          </a:xfrm>
          <a:prstGeom prst="rect">
            <a:avLst/>
          </a:prstGeom>
        </p:spPr>
      </p:pic>
      <p:pic>
        <p:nvPicPr>
          <p:cNvPr id="14" name="Hình ảnh 13" descr="Banana Moody Foodies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7154" y="4346654"/>
            <a:ext cx="2164845" cy="2164845"/>
          </a:xfrm>
          <a:prstGeom prst="rect">
            <a:avLst/>
          </a:prstGeom>
        </p:spPr>
      </p:pic>
      <p:pic>
        <p:nvPicPr>
          <p:cNvPr id="16" name="Hình ảnh 15" descr="Watermelon Moody Foodies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45" y="4306500"/>
            <a:ext cx="2355000" cy="23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03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"/>
          <p:cNvSpPr txBox="1">
            <a:spLocks noGrp="1"/>
          </p:cNvSpPr>
          <p:nvPr>
            <p:ph type="title"/>
          </p:nvPr>
        </p:nvSpPr>
        <p:spPr>
          <a:xfrm>
            <a:off x="371116" y="1152788"/>
            <a:ext cx="9954443" cy="429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75" tIns="182875" rIns="182875" bIns="182875" anchor="ctr" anchorCtr="1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Times New Roman"/>
              <a:buNone/>
            </a:pPr>
            <a:r>
              <a:rPr lang="en-US" sz="6000" b="1" cap="none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</a:t>
            </a:r>
            <a:r>
              <a:rPr lang="en-US" sz="6000" b="1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HỆ THỐNG KIẾN THỨC CHƯƠNG I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"/>
          <p:cNvSpPr txBox="1">
            <a:spLocks noGrp="1"/>
          </p:cNvSpPr>
          <p:nvPr>
            <p:ph type="title"/>
          </p:nvPr>
        </p:nvSpPr>
        <p:spPr>
          <a:xfrm>
            <a:off x="2006053" y="500457"/>
            <a:ext cx="7729728" cy="90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1F16D8"/>
              </a:buClr>
              <a:buSzPts val="3600"/>
              <a:buFont typeface="Times New Roman"/>
              <a:buNone/>
            </a:pPr>
            <a:r>
              <a:rPr lang="en-US" b="1">
                <a:solidFill>
                  <a:srgbClr val="1F16D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CÁC NỘI DUNG CHÍNH ĐÃ HỌC</a:t>
            </a:r>
            <a:endParaRPr/>
          </a:p>
        </p:txBody>
      </p:sp>
      <p:grpSp>
        <p:nvGrpSpPr>
          <p:cNvPr id="166" name="Google Shape;166;p3"/>
          <p:cNvGrpSpPr/>
          <p:nvPr/>
        </p:nvGrpSpPr>
        <p:grpSpPr>
          <a:xfrm>
            <a:off x="541811" y="1582717"/>
            <a:ext cx="11308822" cy="4916913"/>
            <a:chOff x="3536" y="0"/>
            <a:chExt cx="11308822" cy="4916913"/>
          </a:xfrm>
        </p:grpSpPr>
        <p:sp>
          <p:nvSpPr>
            <p:cNvPr id="167" name="Google Shape;167;p3"/>
            <p:cNvSpPr/>
            <p:nvPr/>
          </p:nvSpPr>
          <p:spPr>
            <a:xfrm>
              <a:off x="3536" y="13812"/>
              <a:ext cx="3447811" cy="906381"/>
            </a:xfrm>
            <a:prstGeom prst="rect">
              <a:avLst/>
            </a:prstGeom>
            <a:solidFill>
              <a:srgbClr val="BC326F"/>
            </a:solidFill>
            <a:ln w="19050" cap="rnd" cmpd="sng">
              <a:solidFill>
                <a:srgbClr val="BC326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 txBox="1"/>
            <p:nvPr/>
          </p:nvSpPr>
          <p:spPr>
            <a:xfrm>
              <a:off x="3536" y="13812"/>
              <a:ext cx="3447811" cy="9063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4900" tIns="105650" rIns="184900" bIns="105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Times New Roman"/>
                <a:buNone/>
              </a:pP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Bài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1 –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ở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đối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với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con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người</a:t>
              </a:r>
              <a:endParaRPr b="1" dirty="0"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3536" y="920193"/>
              <a:ext cx="3447811" cy="3996720"/>
            </a:xfrm>
            <a:prstGeom prst="rect">
              <a:avLst/>
            </a:prstGeom>
            <a:solidFill>
              <a:srgbClr val="E7CBD4">
                <a:alpha val="89803"/>
              </a:srgbClr>
            </a:solidFill>
            <a:ln w="19050" cap="rnd" cmpd="sng">
              <a:solidFill>
                <a:srgbClr val="E7CBD4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 txBox="1"/>
            <p:nvPr/>
          </p:nvSpPr>
          <p:spPr>
            <a:xfrm>
              <a:off x="3536" y="920193"/>
              <a:ext cx="3447811" cy="39967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8675" tIns="138675" rIns="184900" bIns="208025" anchor="t" anchorCtr="0">
              <a:noAutofit/>
            </a:bodyPr>
            <a:lstStyle/>
            <a:p>
              <a:pPr marL="228600" marR="0" lvl="1" indent="-228600" algn="just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ts val="2600"/>
                <a:buFont typeface="Arial"/>
                <a:buNone/>
              </a:pPr>
              <a:r>
                <a:rPr lang="en-US" sz="2600" b="1" i="0" u="none" strike="noStrike" cap="none" dirty="0" smtClean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1.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Vai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trò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của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ở</a:t>
              </a:r>
              <a:endParaRPr b="1" dirty="0"/>
            </a:p>
            <a:p>
              <a:pPr marL="228600" marR="0" lvl="1" indent="-228600" algn="just" rtl="0">
                <a:lnSpc>
                  <a:spcPct val="90000"/>
                </a:lnSpc>
                <a:spcBef>
                  <a:spcPts val="390"/>
                </a:spcBef>
                <a:spcAft>
                  <a:spcPts val="0"/>
                </a:spcAft>
                <a:buClr>
                  <a:srgbClr val="0070C0"/>
                </a:buClr>
                <a:buSzPts val="2600"/>
                <a:buFont typeface="Arial"/>
                <a:buNone/>
              </a:pPr>
              <a:r>
                <a:rPr lang="en-US" sz="2600" b="1" i="0" u="none" strike="noStrike" cap="none" dirty="0" smtClean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2.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Đặc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điểm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chung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của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ở</a:t>
              </a:r>
              <a:endParaRPr b="1" dirty="0"/>
            </a:p>
            <a:p>
              <a:pPr marL="228600" marR="0" lvl="1" indent="-228600" algn="just" rtl="0">
                <a:lnSpc>
                  <a:spcPct val="90000"/>
                </a:lnSpc>
                <a:spcBef>
                  <a:spcPts val="390"/>
                </a:spcBef>
                <a:spcAft>
                  <a:spcPts val="0"/>
                </a:spcAft>
                <a:buClr>
                  <a:srgbClr val="0070C0"/>
                </a:buClr>
                <a:buSzPts val="2600"/>
                <a:buFont typeface="Arial"/>
                <a:buNone/>
              </a:pPr>
              <a:r>
                <a:rPr lang="en-US" sz="2600" b="1" i="0" u="none" strike="noStrike" cap="none" dirty="0" smtClean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Một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kiến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trúc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ở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đặc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trưng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của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Việt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Nam</a:t>
              </a:r>
              <a:endParaRPr b="1" dirty="0"/>
            </a:p>
            <a:p>
              <a:pPr marL="228600" marR="0" lvl="1" indent="-228600" algn="just" rtl="0">
                <a:lnSpc>
                  <a:spcPct val="90000"/>
                </a:lnSpc>
                <a:spcBef>
                  <a:spcPts val="390"/>
                </a:spcBef>
                <a:spcAft>
                  <a:spcPts val="0"/>
                </a:spcAft>
                <a:buClr>
                  <a:srgbClr val="0070C0"/>
                </a:buClr>
                <a:buSzPts val="2600"/>
                <a:buFont typeface="Arial"/>
                <a:buNone/>
              </a:pPr>
              <a:r>
                <a:rPr lang="en-US" sz="2600" b="1" i="0" u="none" strike="noStrike" cap="none" dirty="0" smtClean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</a:t>
              </a:r>
              <a:r>
                <a:rPr lang="en-US" sz="2600" b="1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</a:t>
              </a:r>
              <a:r>
                <a:rPr lang="en-US" sz="2600" b="1" i="0" u="none" strike="noStrike" cap="none" dirty="0" smtClean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Vật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liệu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xây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dựng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</a:t>
              </a:r>
              <a:endParaRPr sz="2600" b="1" i="0" u="none" strike="noStrike" cap="none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1" indent="-228600" algn="just" rtl="0">
                <a:lnSpc>
                  <a:spcPct val="90000"/>
                </a:lnSpc>
                <a:spcBef>
                  <a:spcPts val="390"/>
                </a:spcBef>
                <a:spcAft>
                  <a:spcPts val="0"/>
                </a:spcAft>
                <a:buClr>
                  <a:srgbClr val="0070C0"/>
                </a:buClr>
                <a:buSzPts val="2600"/>
                <a:buFont typeface="Arial"/>
                <a:buNone/>
              </a:pPr>
              <a:r>
                <a:rPr lang="en-US" sz="2600" b="1" i="0" u="none" strike="noStrike" cap="none" dirty="0" smtClean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Qui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trình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xây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dựng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</a:t>
              </a:r>
              <a:r>
                <a:rPr lang="en-US" sz="2600" b="1" i="0" u="none" strike="noStrike" cap="none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ở</a:t>
              </a:r>
              <a:endParaRPr b="1" dirty="0"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3913320" y="0"/>
              <a:ext cx="3447811" cy="906381"/>
            </a:xfrm>
            <a:prstGeom prst="rect">
              <a:avLst/>
            </a:prstGeom>
            <a:solidFill>
              <a:srgbClr val="E55331"/>
            </a:solidFill>
            <a:ln w="19050" cap="rnd" cmpd="sng">
              <a:solidFill>
                <a:srgbClr val="E553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 txBox="1"/>
            <p:nvPr/>
          </p:nvSpPr>
          <p:spPr>
            <a:xfrm>
              <a:off x="3913320" y="0"/>
              <a:ext cx="3447811" cy="9063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4900" tIns="105650" rIns="184900" bIns="105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Times New Roman"/>
                <a:buNone/>
              </a:pP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Bài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2 –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Sử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dụng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năng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lượng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trong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gia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đình</a:t>
              </a:r>
              <a:endParaRPr b="1" dirty="0"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3934041" y="920193"/>
              <a:ext cx="3447811" cy="3996720"/>
            </a:xfrm>
            <a:prstGeom prst="rect">
              <a:avLst/>
            </a:prstGeom>
            <a:solidFill>
              <a:srgbClr val="F5CFCC">
                <a:alpha val="89803"/>
              </a:srgbClr>
            </a:solidFill>
            <a:ln w="19050" cap="rnd" cmpd="sng">
              <a:solidFill>
                <a:srgbClr val="F5CFCC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 txBox="1"/>
            <p:nvPr/>
          </p:nvSpPr>
          <p:spPr>
            <a:xfrm>
              <a:off x="3934041" y="920193"/>
              <a:ext cx="3447811" cy="39967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8675" tIns="138675" rIns="184900" bIns="208025" anchor="t" anchorCtr="0">
              <a:noAutofit/>
            </a:bodyPr>
            <a:lstStyle/>
            <a:p>
              <a:pPr marL="228600" marR="0" lvl="1" indent="-228600" algn="just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D60093"/>
                </a:buClr>
                <a:buSzPts val="2600"/>
                <a:buFont typeface="Times New Roman"/>
                <a:buNone/>
              </a:pPr>
              <a:r>
                <a:rPr lang="en-US" sz="2600" b="1" i="0" u="none" strike="noStrike" cap="none" dirty="0" smtClean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1.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Các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nguồn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năng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lượng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thường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dùng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trong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ngôi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</a:t>
              </a:r>
              <a:endParaRPr sz="2600" b="1" i="0" u="none" strike="noStrike" cap="none" dirty="0">
                <a:solidFill>
                  <a:srgbClr val="D60093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1" indent="-228600" algn="just" rtl="0">
                <a:lnSpc>
                  <a:spcPct val="90000"/>
                </a:lnSpc>
                <a:spcBef>
                  <a:spcPts val="390"/>
                </a:spcBef>
                <a:spcAft>
                  <a:spcPts val="0"/>
                </a:spcAft>
                <a:buClr>
                  <a:srgbClr val="D60093"/>
                </a:buClr>
                <a:buSzPts val="2600"/>
                <a:buFont typeface="Times New Roman"/>
                <a:buNone/>
              </a:pPr>
              <a:r>
                <a:rPr lang="en-US" sz="2600" b="1" i="0" u="none" strike="noStrike" cap="none" dirty="0" smtClean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2.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Sử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dụng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năng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lượng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tiết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kiệm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hiệu</a:t>
              </a:r>
              <a:r>
                <a:rPr lang="en-US" sz="2600" b="1" i="0" u="none" strike="noStrike" cap="none" dirty="0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D60093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quả</a:t>
              </a:r>
              <a:endParaRPr sz="2600" b="1" i="0" u="none" strike="noStrike" cap="none" dirty="0">
                <a:solidFill>
                  <a:srgbClr val="D60093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7864547" y="13812"/>
              <a:ext cx="3447811" cy="906381"/>
            </a:xfrm>
            <a:prstGeom prst="rect">
              <a:avLst/>
            </a:prstGeom>
            <a:solidFill>
              <a:srgbClr val="F27D16"/>
            </a:solidFill>
            <a:ln w="19050" cap="rnd" cmpd="sng">
              <a:solidFill>
                <a:srgbClr val="F27D1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3"/>
            <p:cNvSpPr txBox="1"/>
            <p:nvPr/>
          </p:nvSpPr>
          <p:spPr>
            <a:xfrm>
              <a:off x="7864547" y="13812"/>
              <a:ext cx="3447811" cy="9063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84900" tIns="105650" rIns="184900" bIns="105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600"/>
                <a:buFont typeface="Times New Roman"/>
                <a:buNone/>
              </a:pP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Bài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3 –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Ngôi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thông</a:t>
              </a:r>
              <a:r>
                <a:rPr lang="en-US" sz="2600" b="1" i="0" u="none" strike="noStrike" cap="none" dirty="0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minh</a:t>
              </a:r>
              <a:endParaRPr b="1" dirty="0"/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7864547" y="920193"/>
              <a:ext cx="3447811" cy="3996720"/>
            </a:xfrm>
            <a:prstGeom prst="rect">
              <a:avLst/>
            </a:prstGeom>
            <a:solidFill>
              <a:srgbClr val="FAD7CB">
                <a:alpha val="89803"/>
              </a:srgbClr>
            </a:solidFill>
            <a:ln w="19050" cap="rnd" cmpd="sng">
              <a:solidFill>
                <a:srgbClr val="FAD7CB">
                  <a:alpha val="89803"/>
                </a:srgb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 txBox="1"/>
            <p:nvPr/>
          </p:nvSpPr>
          <p:spPr>
            <a:xfrm>
              <a:off x="7864547" y="920193"/>
              <a:ext cx="3447811" cy="39967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38675" tIns="138675" rIns="184900" bIns="208025" anchor="t" anchorCtr="0">
              <a:noAutofit/>
            </a:bodyPr>
            <a:lstStyle/>
            <a:p>
              <a:pPr marL="228600" marR="0" lvl="1" indent="-228600" algn="just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B050"/>
                </a:buClr>
                <a:buSzPts val="2600"/>
                <a:buFont typeface="Times New Roman"/>
                <a:buNone/>
              </a:pPr>
              <a:r>
                <a:rPr lang="en-US" sz="2600" b="1" i="0" u="none" strike="noStrike" cap="none" dirty="0" smtClean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1. </a:t>
              </a:r>
              <a:r>
                <a:rPr lang="en-US" sz="2600" b="1" i="0" u="none" strike="noStrike" cap="none" dirty="0" err="1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Khái</a:t>
              </a:r>
              <a:r>
                <a:rPr lang="en-US" sz="2600" b="1" i="0" u="none" strike="noStrike" cap="none" dirty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niệm</a:t>
              </a:r>
              <a:r>
                <a:rPr lang="en-US" sz="2600" b="1" i="0" u="none" strike="noStrike" cap="none" dirty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ngôi</a:t>
              </a:r>
              <a:r>
                <a:rPr lang="en-US" sz="2600" b="1" i="0" u="none" strike="noStrike" cap="none" dirty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</a:t>
              </a:r>
              <a:r>
                <a:rPr lang="en-US" sz="2600" b="1" i="0" u="none" strike="noStrike" cap="none" dirty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thông</a:t>
              </a:r>
              <a:r>
                <a:rPr lang="en-US" sz="2600" b="1" i="0" u="none" strike="noStrike" cap="none" dirty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minh</a:t>
              </a:r>
              <a:endParaRPr sz="2600" b="1" i="0" u="none" strike="noStrike" cap="none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1" indent="-228600" algn="just" rtl="0">
                <a:lnSpc>
                  <a:spcPct val="90000"/>
                </a:lnSpc>
                <a:spcBef>
                  <a:spcPts val="390"/>
                </a:spcBef>
                <a:spcAft>
                  <a:spcPts val="0"/>
                </a:spcAft>
                <a:buClr>
                  <a:srgbClr val="00B050"/>
                </a:buClr>
                <a:buSzPts val="2600"/>
                <a:buFont typeface="Times New Roman"/>
                <a:buNone/>
              </a:pPr>
              <a:r>
                <a:rPr lang="en-US" sz="2600" b="1" i="0" u="none" strike="noStrike" cap="none" dirty="0" smtClean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2. </a:t>
              </a:r>
              <a:r>
                <a:rPr lang="en-US" sz="2600" b="1" i="0" u="none" strike="noStrike" cap="none" dirty="0" err="1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Đặc</a:t>
              </a:r>
              <a:r>
                <a:rPr lang="en-US" sz="2600" b="1" i="0" u="none" strike="noStrike" cap="none" dirty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điểm</a:t>
              </a:r>
              <a:r>
                <a:rPr lang="en-US" sz="2600" b="1" i="0" u="none" strike="noStrike" cap="none" dirty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của</a:t>
              </a:r>
              <a:r>
                <a:rPr lang="en-US" sz="2600" b="1" i="0" u="none" strike="noStrike" cap="none" dirty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ngôi</a:t>
              </a:r>
              <a:r>
                <a:rPr lang="en-US" sz="2600" b="1" i="0" u="none" strike="noStrike" cap="none" dirty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</a:t>
              </a:r>
              <a:r>
                <a:rPr lang="en-US" sz="2600" b="1" i="0" u="none" strike="noStrike" cap="none" dirty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600" b="1" i="0" u="none" strike="noStrike" cap="none" dirty="0" err="1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thông</a:t>
              </a:r>
              <a:r>
                <a:rPr lang="en-US" sz="2600" b="1" i="0" u="none" strike="noStrike" cap="none" dirty="0">
                  <a:solidFill>
                    <a:srgbClr val="00B05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minh</a:t>
              </a:r>
              <a:endParaRPr sz="2600" b="1" i="0" u="none" strike="noStrike" cap="none" dirty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"/>
          <p:cNvSpPr txBox="1">
            <a:spLocks noGrp="1"/>
          </p:cNvSpPr>
          <p:nvPr>
            <p:ph type="title"/>
          </p:nvPr>
        </p:nvSpPr>
        <p:spPr>
          <a:xfrm>
            <a:off x="2231136" y="23136"/>
            <a:ext cx="7729728" cy="5593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EA3C9E"/>
              </a:buClr>
              <a:buSzPct val="100000"/>
              <a:buFont typeface="Times New Roman"/>
              <a:buNone/>
            </a:pPr>
            <a:r>
              <a:rPr lang="en-US" b="1">
                <a:latin typeface="Times New Roman"/>
                <a:ea typeface="Times New Roman"/>
                <a:cs typeface="Times New Roman"/>
                <a:sym typeface="Times New Roman"/>
              </a:rPr>
              <a:t>SƠ ĐỒ HỆ THỐNG KIẾN THỨC</a:t>
            </a:r>
            <a:endParaRPr/>
          </a:p>
        </p:txBody>
      </p:sp>
      <p:grpSp>
        <p:nvGrpSpPr>
          <p:cNvPr id="184" name="Google Shape;184;p4"/>
          <p:cNvGrpSpPr/>
          <p:nvPr/>
        </p:nvGrpSpPr>
        <p:grpSpPr>
          <a:xfrm>
            <a:off x="183639" y="582444"/>
            <a:ext cx="11583643" cy="6252419"/>
            <a:chOff x="1" y="0"/>
            <a:chExt cx="11583643" cy="6252419"/>
          </a:xfrm>
        </p:grpSpPr>
        <p:sp>
          <p:nvSpPr>
            <p:cNvPr id="185" name="Google Shape;185;p4"/>
            <p:cNvSpPr/>
            <p:nvPr/>
          </p:nvSpPr>
          <p:spPr>
            <a:xfrm>
              <a:off x="6370543" y="5803792"/>
              <a:ext cx="984401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1072"/>
                  </a:moveTo>
                  <a:lnTo>
                    <a:pt x="60000" y="61072"/>
                  </a:lnTo>
                  <a:lnTo>
                    <a:pt x="60000" y="60000"/>
                  </a:lnTo>
                  <a:lnTo>
                    <a:pt x="120000" y="60000"/>
                  </a:lnTo>
                </a:path>
              </a:pathLst>
            </a:custGeom>
            <a:noFill/>
            <a:ln w="19050" cap="rnd" cmpd="sng">
              <a:solidFill>
                <a:srgbClr val="F27D1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4"/>
            <p:cNvSpPr txBox="1"/>
            <p:nvPr/>
          </p:nvSpPr>
          <p:spPr>
            <a:xfrm>
              <a:off x="6838134" y="5824902"/>
              <a:ext cx="49220" cy="49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7" name="Google Shape;187;p4"/>
            <p:cNvSpPr/>
            <p:nvPr/>
          </p:nvSpPr>
          <p:spPr>
            <a:xfrm>
              <a:off x="4368675" y="5804610"/>
              <a:ext cx="460392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3669"/>
                  </a:moveTo>
                  <a:lnTo>
                    <a:pt x="60000" y="63669"/>
                  </a:lnTo>
                  <a:lnTo>
                    <a:pt x="60000" y="60000"/>
                  </a:lnTo>
                  <a:lnTo>
                    <a:pt x="120000" y="60000"/>
                  </a:lnTo>
                </a:path>
              </a:pathLst>
            </a:custGeom>
            <a:noFill/>
            <a:ln w="19050" cap="rnd" cmpd="sng">
              <a:solidFill>
                <a:srgbClr val="E553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4"/>
            <p:cNvSpPr txBox="1"/>
            <p:nvPr/>
          </p:nvSpPr>
          <p:spPr>
            <a:xfrm>
              <a:off x="4587361" y="5838820"/>
              <a:ext cx="23020" cy="230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9" name="Google Shape;189;p4"/>
            <p:cNvSpPr/>
            <p:nvPr/>
          </p:nvSpPr>
          <p:spPr>
            <a:xfrm>
              <a:off x="860947" y="3187450"/>
              <a:ext cx="1448424" cy="266567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rnd" cmpd="sng">
              <a:solidFill>
                <a:schemeClr val="accent3"/>
              </a:solidFill>
              <a:prstDash val="solid"/>
              <a:round/>
              <a:headEnd type="none" w="sm" len="sm"/>
              <a:tailEnd type="stealth" w="med" len="med"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4"/>
            <p:cNvSpPr txBox="1"/>
            <p:nvPr/>
          </p:nvSpPr>
          <p:spPr>
            <a:xfrm>
              <a:off x="1509314" y="4444444"/>
              <a:ext cx="151688" cy="1516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1" name="Google Shape;191;p4"/>
            <p:cNvSpPr/>
            <p:nvPr/>
          </p:nvSpPr>
          <p:spPr>
            <a:xfrm>
              <a:off x="6589541" y="4728610"/>
              <a:ext cx="739769" cy="35808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19050" cap="rnd" cmpd="sng">
              <a:solidFill>
                <a:srgbClr val="F27D1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4"/>
            <p:cNvSpPr txBox="1"/>
            <p:nvPr/>
          </p:nvSpPr>
          <p:spPr>
            <a:xfrm>
              <a:off x="6938879" y="4887105"/>
              <a:ext cx="41093" cy="410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4363788" y="4615481"/>
              <a:ext cx="880121" cy="47121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19050" cap="rnd" cmpd="sng">
              <a:solidFill>
                <a:srgbClr val="E553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4"/>
            <p:cNvSpPr txBox="1"/>
            <p:nvPr/>
          </p:nvSpPr>
          <p:spPr>
            <a:xfrm>
              <a:off x="4778891" y="4826129"/>
              <a:ext cx="49916" cy="499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5" name="Google Shape;195;p4"/>
            <p:cNvSpPr/>
            <p:nvPr/>
          </p:nvSpPr>
          <p:spPr>
            <a:xfrm>
              <a:off x="6197466" y="4510980"/>
              <a:ext cx="1535125" cy="22178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19050" cap="rnd" cmpd="sng">
              <a:solidFill>
                <a:srgbClr val="F27D1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4"/>
            <p:cNvSpPr txBox="1"/>
            <p:nvPr/>
          </p:nvSpPr>
          <p:spPr>
            <a:xfrm>
              <a:off x="6926252" y="4583096"/>
              <a:ext cx="77553" cy="775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7" name="Google Shape;197;p4"/>
            <p:cNvSpPr/>
            <p:nvPr/>
          </p:nvSpPr>
          <p:spPr>
            <a:xfrm>
              <a:off x="4363788" y="4510980"/>
              <a:ext cx="908515" cy="1045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19050" cap="rnd" cmpd="sng">
              <a:solidFill>
                <a:srgbClr val="E553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4"/>
            <p:cNvSpPr txBox="1"/>
            <p:nvPr/>
          </p:nvSpPr>
          <p:spPr>
            <a:xfrm>
              <a:off x="4795183" y="4540368"/>
              <a:ext cx="45725" cy="457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9" name="Google Shape;199;p4"/>
            <p:cNvSpPr/>
            <p:nvPr/>
          </p:nvSpPr>
          <p:spPr>
            <a:xfrm>
              <a:off x="860947" y="3187450"/>
              <a:ext cx="1410657" cy="142803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rnd" cmpd="sng">
              <a:solidFill>
                <a:schemeClr val="accent3"/>
              </a:solidFill>
              <a:prstDash val="solid"/>
              <a:round/>
              <a:headEnd type="none" w="sm" len="sm"/>
              <a:tailEnd type="stealth" w="med" len="med"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4"/>
            <p:cNvSpPr txBox="1"/>
            <p:nvPr/>
          </p:nvSpPr>
          <p:spPr>
            <a:xfrm>
              <a:off x="1516093" y="3851283"/>
              <a:ext cx="100364" cy="1003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1" name="Google Shape;201;p4"/>
            <p:cNvSpPr/>
            <p:nvPr/>
          </p:nvSpPr>
          <p:spPr>
            <a:xfrm>
              <a:off x="3823994" y="3892009"/>
              <a:ext cx="1000895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5143"/>
                  </a:moveTo>
                  <a:lnTo>
                    <a:pt x="60000" y="65143"/>
                  </a:lnTo>
                  <a:lnTo>
                    <a:pt x="60000" y="60000"/>
                  </a:lnTo>
                  <a:lnTo>
                    <a:pt x="120000" y="60000"/>
                  </a:lnTo>
                </a:path>
              </a:pathLst>
            </a:custGeom>
            <a:noFill/>
            <a:ln w="19050" cap="rnd" cmpd="sng">
              <a:solidFill>
                <a:srgbClr val="E553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4"/>
            <p:cNvSpPr txBox="1"/>
            <p:nvPr/>
          </p:nvSpPr>
          <p:spPr>
            <a:xfrm>
              <a:off x="4299419" y="3912707"/>
              <a:ext cx="50045" cy="500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3" name="Google Shape;203;p4"/>
            <p:cNvSpPr/>
            <p:nvPr/>
          </p:nvSpPr>
          <p:spPr>
            <a:xfrm>
              <a:off x="860947" y="3187450"/>
              <a:ext cx="1398634" cy="75419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rnd" cmpd="sng">
              <a:solidFill>
                <a:schemeClr val="accent3"/>
              </a:solidFill>
              <a:prstDash val="solid"/>
              <a:round/>
              <a:headEnd type="none" w="sm" len="sm"/>
              <a:tailEnd type="stealth" w="med" len="med"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4"/>
            <p:cNvSpPr txBox="1"/>
            <p:nvPr/>
          </p:nvSpPr>
          <p:spPr>
            <a:xfrm>
              <a:off x="1520538" y="3524824"/>
              <a:ext cx="79451" cy="794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5" name="Google Shape;205;p4"/>
            <p:cNvSpPr/>
            <p:nvPr/>
          </p:nvSpPr>
          <p:spPr>
            <a:xfrm>
              <a:off x="3830299" y="3288508"/>
              <a:ext cx="1012348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4094"/>
                  </a:moveTo>
                  <a:lnTo>
                    <a:pt x="60000" y="64094"/>
                  </a:lnTo>
                  <a:lnTo>
                    <a:pt x="60000" y="60000"/>
                  </a:lnTo>
                  <a:lnTo>
                    <a:pt x="120000" y="60000"/>
                  </a:lnTo>
                </a:path>
              </a:pathLst>
            </a:custGeom>
            <a:noFill/>
            <a:ln w="19050" cap="rnd" cmpd="sng">
              <a:solidFill>
                <a:srgbClr val="E553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4"/>
            <p:cNvSpPr txBox="1"/>
            <p:nvPr/>
          </p:nvSpPr>
          <p:spPr>
            <a:xfrm>
              <a:off x="4311164" y="3308919"/>
              <a:ext cx="50617" cy="506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7" name="Google Shape;207;p4"/>
            <p:cNvSpPr/>
            <p:nvPr/>
          </p:nvSpPr>
          <p:spPr>
            <a:xfrm>
              <a:off x="860947" y="3187450"/>
              <a:ext cx="1445186" cy="149898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rnd" cmpd="sng">
              <a:solidFill>
                <a:schemeClr val="accent3"/>
              </a:solidFill>
              <a:prstDash val="solid"/>
              <a:round/>
              <a:headEnd type="none" w="sm" len="sm"/>
              <a:tailEnd type="stealth" w="med" len="med"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4"/>
            <p:cNvSpPr txBox="1"/>
            <p:nvPr/>
          </p:nvSpPr>
          <p:spPr>
            <a:xfrm>
              <a:off x="1547217" y="3226075"/>
              <a:ext cx="72647" cy="726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09" name="Google Shape;209;p4"/>
            <p:cNvSpPr/>
            <p:nvPr/>
          </p:nvSpPr>
          <p:spPr>
            <a:xfrm>
              <a:off x="4011515" y="2493954"/>
              <a:ext cx="856212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60000" y="60000"/>
                  </a:lnTo>
                  <a:lnTo>
                    <a:pt x="60000" y="65933"/>
                  </a:lnTo>
                  <a:lnTo>
                    <a:pt x="120000" y="65933"/>
                  </a:lnTo>
                </a:path>
              </a:pathLst>
            </a:custGeom>
            <a:noFill/>
            <a:ln w="19050" cap="rnd" cmpd="sng">
              <a:solidFill>
                <a:srgbClr val="E553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4"/>
            <p:cNvSpPr txBox="1"/>
            <p:nvPr/>
          </p:nvSpPr>
          <p:spPr>
            <a:xfrm>
              <a:off x="4418215" y="2518269"/>
              <a:ext cx="42811" cy="428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1" name="Google Shape;211;p4"/>
            <p:cNvSpPr/>
            <p:nvPr/>
          </p:nvSpPr>
          <p:spPr>
            <a:xfrm>
              <a:off x="860947" y="2539674"/>
              <a:ext cx="1465488" cy="64777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25400" cap="rnd" cmpd="sng">
              <a:solidFill>
                <a:schemeClr val="accent3"/>
              </a:solidFill>
              <a:prstDash val="solid"/>
              <a:round/>
              <a:headEnd type="none" w="sm" len="sm"/>
              <a:tailEnd type="stealth" w="med" len="med"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4"/>
            <p:cNvSpPr txBox="1"/>
            <p:nvPr/>
          </p:nvSpPr>
          <p:spPr>
            <a:xfrm>
              <a:off x="1553634" y="2823505"/>
              <a:ext cx="80113" cy="801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3" name="Google Shape;213;p4"/>
            <p:cNvSpPr/>
            <p:nvPr/>
          </p:nvSpPr>
          <p:spPr>
            <a:xfrm>
              <a:off x="4011283" y="1547420"/>
              <a:ext cx="814824" cy="362505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19050" cap="rnd" cmpd="sng">
              <a:solidFill>
                <a:srgbClr val="E553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4"/>
            <p:cNvSpPr txBox="1"/>
            <p:nvPr/>
          </p:nvSpPr>
          <p:spPr>
            <a:xfrm>
              <a:off x="4396400" y="1706377"/>
              <a:ext cx="44591" cy="445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5" name="Google Shape;215;p4"/>
            <p:cNvSpPr/>
            <p:nvPr/>
          </p:nvSpPr>
          <p:spPr>
            <a:xfrm>
              <a:off x="4011283" y="1366057"/>
              <a:ext cx="786954" cy="181363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19050" cap="rnd" cmpd="sng">
              <a:solidFill>
                <a:srgbClr val="E553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4"/>
            <p:cNvSpPr txBox="1"/>
            <p:nvPr/>
          </p:nvSpPr>
          <p:spPr>
            <a:xfrm>
              <a:off x="4384571" y="1436549"/>
              <a:ext cx="40379" cy="403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7" name="Google Shape;217;p4"/>
            <p:cNvSpPr/>
            <p:nvPr/>
          </p:nvSpPr>
          <p:spPr>
            <a:xfrm>
              <a:off x="860947" y="1547420"/>
              <a:ext cx="1453002" cy="164002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25400" cap="rnd" cmpd="sng">
              <a:solidFill>
                <a:schemeClr val="accent3"/>
              </a:solidFill>
              <a:prstDash val="solid"/>
              <a:round/>
              <a:headEnd type="none" w="sm" len="sm"/>
              <a:tailEnd type="stealth" w="med" len="med"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4"/>
            <p:cNvSpPr txBox="1"/>
            <p:nvPr/>
          </p:nvSpPr>
          <p:spPr>
            <a:xfrm>
              <a:off x="1532670" y="2312657"/>
              <a:ext cx="109554" cy="109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9" name="Google Shape;219;p4"/>
            <p:cNvSpPr/>
            <p:nvPr/>
          </p:nvSpPr>
          <p:spPr>
            <a:xfrm>
              <a:off x="3774898" y="536322"/>
              <a:ext cx="513049" cy="243334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19050" cap="rnd" cmpd="sng">
              <a:solidFill>
                <a:srgbClr val="E553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4"/>
            <p:cNvSpPr txBox="1"/>
            <p:nvPr/>
          </p:nvSpPr>
          <p:spPr>
            <a:xfrm>
              <a:off x="4017227" y="643793"/>
              <a:ext cx="28391" cy="283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1" name="Google Shape;221;p4"/>
            <p:cNvSpPr/>
            <p:nvPr/>
          </p:nvSpPr>
          <p:spPr>
            <a:xfrm>
              <a:off x="3774898" y="239048"/>
              <a:ext cx="491083" cy="297273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19050" cap="rnd" cmpd="sng">
              <a:solidFill>
                <a:srgbClr val="E5533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4"/>
            <p:cNvSpPr txBox="1"/>
            <p:nvPr/>
          </p:nvSpPr>
          <p:spPr>
            <a:xfrm>
              <a:off x="4006089" y="373334"/>
              <a:ext cx="28702" cy="287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3" name="Google Shape;223;p4"/>
            <p:cNvSpPr/>
            <p:nvPr/>
          </p:nvSpPr>
          <p:spPr>
            <a:xfrm>
              <a:off x="860947" y="536322"/>
              <a:ext cx="1396630" cy="2651127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25400" cap="rnd" cmpd="sng">
              <a:solidFill>
                <a:schemeClr val="accent3"/>
              </a:solidFill>
              <a:prstDash val="solid"/>
              <a:round/>
              <a:headEnd type="none" w="sm" len="sm"/>
              <a:tailEnd type="stealth" w="med" len="med"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4"/>
            <p:cNvSpPr txBox="1"/>
            <p:nvPr/>
          </p:nvSpPr>
          <p:spPr>
            <a:xfrm>
              <a:off x="1484349" y="1786973"/>
              <a:ext cx="149825" cy="1498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5" name="Google Shape;225;p4"/>
            <p:cNvSpPr/>
            <p:nvPr/>
          </p:nvSpPr>
          <p:spPr>
            <a:xfrm rot="-5400000" flipH="1">
              <a:off x="-806268" y="2756976"/>
              <a:ext cx="2473485" cy="86094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4"/>
            <p:cNvSpPr txBox="1"/>
            <p:nvPr/>
          </p:nvSpPr>
          <p:spPr>
            <a:xfrm rot="-5400000">
              <a:off x="-806268" y="2756976"/>
              <a:ext cx="2473485" cy="8609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5400" tIns="25400" rIns="25400" bIns="254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Times New Roman"/>
                <a:buNone/>
              </a:pPr>
              <a:r>
                <a:rPr lang="en-US" sz="4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 Ở</a:t>
              </a:r>
              <a:endParaRPr/>
            </a:p>
          </p:txBody>
        </p:sp>
        <p:sp>
          <p:nvSpPr>
            <p:cNvPr id="227" name="Google Shape;227;p4"/>
            <p:cNvSpPr/>
            <p:nvPr/>
          </p:nvSpPr>
          <p:spPr>
            <a:xfrm>
              <a:off x="2257577" y="301341"/>
              <a:ext cx="1517320" cy="46996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4"/>
            <p:cNvSpPr txBox="1"/>
            <p:nvPr/>
          </p:nvSpPr>
          <p:spPr>
            <a:xfrm>
              <a:off x="2257577" y="301341"/>
              <a:ext cx="1517320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Vai trò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9" name="Google Shape;229;p4"/>
            <p:cNvSpPr/>
            <p:nvPr/>
          </p:nvSpPr>
          <p:spPr>
            <a:xfrm>
              <a:off x="4265981" y="0"/>
              <a:ext cx="7317663" cy="478097"/>
            </a:xfrm>
            <a:prstGeom prst="rect">
              <a:avLst/>
            </a:prstGeom>
            <a:gradFill>
              <a:gsLst>
                <a:gs pos="0">
                  <a:srgbClr val="E5624A"/>
                </a:gs>
                <a:gs pos="78000">
                  <a:srgbClr val="DA4522"/>
                </a:gs>
                <a:gs pos="100000">
                  <a:srgbClr val="DA4522"/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4"/>
            <p:cNvSpPr txBox="1"/>
            <p:nvPr/>
          </p:nvSpPr>
          <p:spPr>
            <a:xfrm>
              <a:off x="4265981" y="0"/>
              <a:ext cx="7317663" cy="47809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Bảo vệ con người khỏi ảnh hưởng xấu của thiên nhiên, môi trường </a:t>
              </a:r>
              <a:endParaRPr/>
            </a:p>
          </p:txBody>
        </p:sp>
        <p:sp>
          <p:nvSpPr>
            <p:cNvPr id="231" name="Google Shape;231;p4"/>
            <p:cNvSpPr/>
            <p:nvPr/>
          </p:nvSpPr>
          <p:spPr>
            <a:xfrm>
              <a:off x="4287948" y="544675"/>
              <a:ext cx="5939722" cy="469962"/>
            </a:xfrm>
            <a:prstGeom prst="rect">
              <a:avLst/>
            </a:prstGeom>
            <a:gradFill>
              <a:gsLst>
                <a:gs pos="0">
                  <a:srgbClr val="E5624A"/>
                </a:gs>
                <a:gs pos="78000">
                  <a:srgbClr val="DA4522"/>
                </a:gs>
                <a:gs pos="100000">
                  <a:srgbClr val="DA4522"/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4"/>
            <p:cNvSpPr txBox="1"/>
            <p:nvPr/>
          </p:nvSpPr>
          <p:spPr>
            <a:xfrm>
              <a:off x="4287948" y="544675"/>
              <a:ext cx="5939722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Đáp ứng nhu cầu vật chất và tinh thần của con người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3" name="Google Shape;233;p4"/>
            <p:cNvSpPr/>
            <p:nvPr/>
          </p:nvSpPr>
          <p:spPr>
            <a:xfrm>
              <a:off x="2313949" y="1316814"/>
              <a:ext cx="1697334" cy="4612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4"/>
            <p:cNvSpPr txBox="1"/>
            <p:nvPr/>
          </p:nvSpPr>
          <p:spPr>
            <a:xfrm>
              <a:off x="2313949" y="1316814"/>
              <a:ext cx="1697334" cy="4612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Đặc điểm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5" name="Google Shape;235;p4"/>
            <p:cNvSpPr/>
            <p:nvPr/>
          </p:nvSpPr>
          <p:spPr>
            <a:xfrm>
              <a:off x="4798238" y="1131075"/>
              <a:ext cx="4355039" cy="469962"/>
            </a:xfrm>
            <a:prstGeom prst="rect">
              <a:avLst/>
            </a:prstGeom>
            <a:gradFill>
              <a:gsLst>
                <a:gs pos="0">
                  <a:srgbClr val="E5624A"/>
                </a:gs>
                <a:gs pos="78000">
                  <a:srgbClr val="DA4522"/>
                </a:gs>
                <a:gs pos="100000">
                  <a:srgbClr val="DA4522"/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4"/>
            <p:cNvSpPr txBox="1"/>
            <p:nvPr/>
          </p:nvSpPr>
          <p:spPr>
            <a:xfrm>
              <a:off x="4798238" y="1131075"/>
              <a:ext cx="4355039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Cấu tạo gồm 3 phần:  móng, thân, mái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7" name="Google Shape;237;p4"/>
            <p:cNvSpPr/>
            <p:nvPr/>
          </p:nvSpPr>
          <p:spPr>
            <a:xfrm>
              <a:off x="4826108" y="1674944"/>
              <a:ext cx="5473950" cy="469962"/>
            </a:xfrm>
            <a:prstGeom prst="rect">
              <a:avLst/>
            </a:prstGeom>
            <a:gradFill>
              <a:gsLst>
                <a:gs pos="0">
                  <a:srgbClr val="E5624A"/>
                </a:gs>
                <a:gs pos="78000">
                  <a:srgbClr val="DA4522"/>
                </a:gs>
                <a:gs pos="100000">
                  <a:srgbClr val="DA4522"/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4"/>
            <p:cNvSpPr txBox="1"/>
            <p:nvPr/>
          </p:nvSpPr>
          <p:spPr>
            <a:xfrm>
              <a:off x="4826108" y="1674944"/>
              <a:ext cx="5473950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Trong nhà phân chia thành các khu vực khác nhau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2326435" y="2137257"/>
              <a:ext cx="1685079" cy="804833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4"/>
            <p:cNvSpPr txBox="1"/>
            <p:nvPr/>
          </p:nvSpPr>
          <p:spPr>
            <a:xfrm>
              <a:off x="2326435" y="2137257"/>
              <a:ext cx="1685079" cy="80483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Kiến trúc 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đặc trưng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1" name="Google Shape;241;p4"/>
            <p:cNvSpPr/>
            <p:nvPr/>
          </p:nvSpPr>
          <p:spPr>
            <a:xfrm>
              <a:off x="4867727" y="2309214"/>
              <a:ext cx="6118641" cy="469962"/>
            </a:xfrm>
            <a:prstGeom prst="rect">
              <a:avLst/>
            </a:prstGeom>
            <a:gradFill>
              <a:gsLst>
                <a:gs pos="0">
                  <a:srgbClr val="E5624A"/>
                </a:gs>
                <a:gs pos="78000">
                  <a:srgbClr val="DA4522"/>
                </a:gs>
                <a:gs pos="100000">
                  <a:srgbClr val="DA4522"/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4"/>
            <p:cNvSpPr txBox="1"/>
            <p:nvPr/>
          </p:nvSpPr>
          <p:spPr>
            <a:xfrm>
              <a:off x="4867727" y="2309214"/>
              <a:ext cx="6118641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 ba gian, nhà liên kế, nhà chung cư, nhà sàn, nhà nổi…</a:t>
              </a:r>
              <a:endParaRPr/>
            </a:p>
          </p:txBody>
        </p:sp>
        <p:sp>
          <p:nvSpPr>
            <p:cNvPr id="243" name="Google Shape;243;p4"/>
            <p:cNvSpPr/>
            <p:nvPr/>
          </p:nvSpPr>
          <p:spPr>
            <a:xfrm>
              <a:off x="2306134" y="3102367"/>
              <a:ext cx="1524165" cy="46996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4"/>
            <p:cNvSpPr txBox="1"/>
            <p:nvPr/>
          </p:nvSpPr>
          <p:spPr>
            <a:xfrm>
              <a:off x="2306134" y="3102367"/>
              <a:ext cx="1524165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Vật liệu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4842648" y="3099246"/>
              <a:ext cx="4232630" cy="469962"/>
            </a:xfrm>
            <a:prstGeom prst="rect">
              <a:avLst/>
            </a:prstGeom>
            <a:gradFill>
              <a:gsLst>
                <a:gs pos="0">
                  <a:srgbClr val="E5624A"/>
                </a:gs>
                <a:gs pos="78000">
                  <a:srgbClr val="DA4522"/>
                </a:gs>
                <a:gs pos="100000">
                  <a:srgbClr val="DA4522"/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4"/>
            <p:cNvSpPr txBox="1"/>
            <p:nvPr/>
          </p:nvSpPr>
          <p:spPr>
            <a:xfrm>
              <a:off x="4842648" y="3099246"/>
              <a:ext cx="4232630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Gỗ, tre, đá, gạch, xi măng, cát, thép, …</a:t>
              </a:r>
              <a:endParaRPr/>
            </a:p>
          </p:txBody>
        </p:sp>
        <p:sp>
          <p:nvSpPr>
            <p:cNvPr id="247" name="Google Shape;247;p4"/>
            <p:cNvSpPr/>
            <p:nvPr/>
          </p:nvSpPr>
          <p:spPr>
            <a:xfrm>
              <a:off x="2259581" y="3706668"/>
              <a:ext cx="1564413" cy="46996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4"/>
            <p:cNvSpPr txBox="1"/>
            <p:nvPr/>
          </p:nvSpPr>
          <p:spPr>
            <a:xfrm>
              <a:off x="2259581" y="3706668"/>
              <a:ext cx="1564413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Qui trình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4824890" y="3702748"/>
              <a:ext cx="5302014" cy="469962"/>
            </a:xfrm>
            <a:prstGeom prst="rect">
              <a:avLst/>
            </a:prstGeom>
            <a:gradFill>
              <a:gsLst>
                <a:gs pos="0">
                  <a:srgbClr val="E5624A"/>
                </a:gs>
                <a:gs pos="78000">
                  <a:srgbClr val="DA4522"/>
                </a:gs>
                <a:gs pos="100000">
                  <a:srgbClr val="DA4522"/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4"/>
            <p:cNvSpPr txBox="1"/>
            <p:nvPr/>
          </p:nvSpPr>
          <p:spPr>
            <a:xfrm>
              <a:off x="4824890" y="3702748"/>
              <a:ext cx="5302014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 bước chính: chuẩn bị, thi công, hoàn thiện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2271605" y="4380500"/>
              <a:ext cx="2092183" cy="46996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4"/>
            <p:cNvSpPr txBox="1"/>
            <p:nvPr/>
          </p:nvSpPr>
          <p:spPr>
            <a:xfrm>
              <a:off x="2271605" y="4380500"/>
              <a:ext cx="2092183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Năng lượng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53" name="Google Shape;253;p4"/>
            <p:cNvSpPr/>
            <p:nvPr/>
          </p:nvSpPr>
          <p:spPr>
            <a:xfrm>
              <a:off x="5272303" y="4275999"/>
              <a:ext cx="925163" cy="469962"/>
            </a:xfrm>
            <a:prstGeom prst="rect">
              <a:avLst/>
            </a:prstGeom>
            <a:gradFill>
              <a:gsLst>
                <a:gs pos="0">
                  <a:srgbClr val="E5624A"/>
                </a:gs>
                <a:gs pos="78000">
                  <a:srgbClr val="DA4522"/>
                </a:gs>
                <a:gs pos="100000">
                  <a:srgbClr val="DA4522"/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4"/>
            <p:cNvSpPr txBox="1"/>
            <p:nvPr/>
          </p:nvSpPr>
          <p:spPr>
            <a:xfrm>
              <a:off x="5272303" y="4275999"/>
              <a:ext cx="925163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Điện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7732591" y="4497783"/>
              <a:ext cx="1541475" cy="469962"/>
            </a:xfrm>
            <a:prstGeom prst="rect">
              <a:avLst/>
            </a:prstGeom>
            <a:gradFill>
              <a:gsLst>
                <a:gs pos="0">
                  <a:srgbClr val="F3853D"/>
                </a:gs>
                <a:gs pos="78000">
                  <a:srgbClr val="DD7112"/>
                </a:gs>
                <a:gs pos="100000">
                  <a:srgbClr val="DD7112"/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4"/>
            <p:cNvSpPr txBox="1"/>
            <p:nvPr/>
          </p:nvSpPr>
          <p:spPr>
            <a:xfrm>
              <a:off x="7732591" y="4497783"/>
              <a:ext cx="1541475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Trebuchet MS"/>
                <a:buNone/>
              </a:pP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57" name="Google Shape;257;p4"/>
            <p:cNvSpPr/>
            <p:nvPr/>
          </p:nvSpPr>
          <p:spPr>
            <a:xfrm>
              <a:off x="5243909" y="4863160"/>
              <a:ext cx="1345631" cy="447065"/>
            </a:xfrm>
            <a:prstGeom prst="rect">
              <a:avLst/>
            </a:prstGeom>
            <a:gradFill>
              <a:gsLst>
                <a:gs pos="0">
                  <a:srgbClr val="E5624A"/>
                </a:gs>
                <a:gs pos="78000">
                  <a:srgbClr val="DA4522"/>
                </a:gs>
                <a:gs pos="100000">
                  <a:srgbClr val="DA4522"/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4"/>
            <p:cNvSpPr txBox="1"/>
            <p:nvPr/>
          </p:nvSpPr>
          <p:spPr>
            <a:xfrm>
              <a:off x="5243909" y="4863160"/>
              <a:ext cx="1345631" cy="4470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Chất đốt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59" name="Google Shape;259;p4"/>
            <p:cNvSpPr/>
            <p:nvPr/>
          </p:nvSpPr>
          <p:spPr>
            <a:xfrm>
              <a:off x="7329310" y="4493629"/>
              <a:ext cx="2552946" cy="46996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4"/>
            <p:cNvSpPr txBox="1"/>
            <p:nvPr/>
          </p:nvSpPr>
          <p:spPr>
            <a:xfrm>
              <a:off x="7329310" y="4493629"/>
              <a:ext cx="2552946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Tiết kiệm năng lượng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1" name="Google Shape;261;p4"/>
            <p:cNvSpPr/>
            <p:nvPr/>
          </p:nvSpPr>
          <p:spPr>
            <a:xfrm>
              <a:off x="2309371" y="5618145"/>
              <a:ext cx="2059303" cy="469962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4"/>
            <p:cNvSpPr txBox="1"/>
            <p:nvPr/>
          </p:nvSpPr>
          <p:spPr>
            <a:xfrm>
              <a:off x="2309371" y="5618145"/>
              <a:ext cx="2059303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Nhà thông minh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3" name="Google Shape;263;p4"/>
            <p:cNvSpPr/>
            <p:nvPr/>
          </p:nvSpPr>
          <p:spPr>
            <a:xfrm>
              <a:off x="4829067" y="5615349"/>
              <a:ext cx="1541475" cy="469962"/>
            </a:xfrm>
            <a:prstGeom prst="rect">
              <a:avLst/>
            </a:prstGeom>
            <a:gradFill>
              <a:gsLst>
                <a:gs pos="0">
                  <a:srgbClr val="E5624A"/>
                </a:gs>
                <a:gs pos="78000">
                  <a:srgbClr val="DA4522"/>
                </a:gs>
                <a:gs pos="100000">
                  <a:srgbClr val="DA4522"/>
                </a:gs>
              </a:gsLst>
              <a:lin ang="5400000" scaled="0"/>
            </a:gra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4"/>
            <p:cNvSpPr txBox="1"/>
            <p:nvPr/>
          </p:nvSpPr>
          <p:spPr>
            <a:xfrm>
              <a:off x="4829067" y="5615349"/>
              <a:ext cx="1541475" cy="4699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Đặc điểm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5" name="Google Shape;265;p4"/>
            <p:cNvSpPr/>
            <p:nvPr/>
          </p:nvSpPr>
          <p:spPr>
            <a:xfrm>
              <a:off x="7354945" y="5446604"/>
              <a:ext cx="3975651" cy="805815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38100" dist="254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4"/>
            <p:cNvSpPr txBox="1"/>
            <p:nvPr/>
          </p:nvSpPr>
          <p:spPr>
            <a:xfrm>
              <a:off x="7354945" y="5446604"/>
              <a:ext cx="3975651" cy="8058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Times New Roman"/>
                <a:buNone/>
              </a:pPr>
              <a:r>
                <a:rPr lang="en-US" sz="2000" b="0" i="0" u="none" strike="noStrike" cap="none">
                  <a:solidFill>
                    <a:schemeClr val="lt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Tiện ích; an ninh - an toàn, tiết kiệm năng lượng</a:t>
              </a:r>
              <a:endParaRPr sz="2000" b="0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5"/>
          <p:cNvSpPr txBox="1">
            <a:spLocks noGrp="1"/>
          </p:cNvSpPr>
          <p:nvPr>
            <p:ph type="title"/>
          </p:nvPr>
        </p:nvSpPr>
        <p:spPr>
          <a:xfrm>
            <a:off x="371116" y="1152788"/>
            <a:ext cx="9954443" cy="429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75" tIns="182875" rIns="182875" bIns="182875" anchor="ctr" anchorCtr="1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Times New Roman"/>
              <a:buNone/>
            </a:pPr>
            <a:r>
              <a:rPr lang="en-US" sz="6000" b="1" cap="none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 </a:t>
            </a:r>
            <a:r>
              <a:rPr lang="en-US" sz="6000" b="1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CÂU HỎI ÔN TẬP</a:t>
            </a:r>
            <a:endParaRPr sz="6000" b="1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6"/>
          <p:cNvSpPr txBox="1">
            <a:spLocks noGrp="1"/>
          </p:cNvSpPr>
          <p:nvPr>
            <p:ph type="title"/>
          </p:nvPr>
        </p:nvSpPr>
        <p:spPr>
          <a:xfrm>
            <a:off x="1676141" y="665871"/>
            <a:ext cx="8596668" cy="1320800"/>
          </a:xfrm>
          <a:prstGeom prst="rect">
            <a:avLst/>
          </a:prstGeom>
          <a:solidFill>
            <a:srgbClr val="FCE9F4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lang="en-US" b="1" u="sng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Câu</a:t>
            </a:r>
            <a:r>
              <a:rPr lang="en-US" b="1" u="sng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1.</a:t>
            </a:r>
            <a:r>
              <a:rPr lang="en-US" b="1" dirty="0" smtClean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Phần</a:t>
            </a:r>
            <a:r>
              <a:rPr lang="en-US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nào</a:t>
            </a:r>
            <a:r>
              <a:rPr lang="en-US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sau</a:t>
            </a:r>
            <a:r>
              <a:rPr lang="en-US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đây</a:t>
            </a:r>
            <a:r>
              <a:rPr lang="en-US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của</a:t>
            </a:r>
            <a:r>
              <a:rPr lang="en-US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ngôi</a:t>
            </a:r>
            <a:r>
              <a:rPr lang="en-US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r>
              <a:rPr lang="en-US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nằm</a:t>
            </a:r>
            <a:r>
              <a:rPr lang="en-US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sâu</a:t>
            </a:r>
            <a:r>
              <a:rPr lang="en-US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dưới</a:t>
            </a:r>
            <a:r>
              <a:rPr lang="en-US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mặt</a:t>
            </a:r>
            <a:r>
              <a:rPr lang="en-US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đất</a:t>
            </a:r>
            <a:r>
              <a:rPr lang="en-US" b="1" dirty="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?  </a:t>
            </a:r>
            <a:endParaRPr dirty="0"/>
          </a:p>
        </p:txBody>
      </p:sp>
      <p:sp>
        <p:nvSpPr>
          <p:cNvPr id="277" name="Google Shape;277;p6"/>
          <p:cNvSpPr txBox="1">
            <a:spLocks noGrp="1"/>
          </p:cNvSpPr>
          <p:nvPr>
            <p:ph type="body" idx="1"/>
          </p:nvPr>
        </p:nvSpPr>
        <p:spPr>
          <a:xfrm>
            <a:off x="2746915" y="2187910"/>
            <a:ext cx="5418666" cy="3153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Dầm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endParaRPr sz="3600" b="1" dirty="0">
              <a:solidFill>
                <a:srgbClr val="9639CE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Cột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endParaRPr sz="3600" b="1" dirty="0">
              <a:solidFill>
                <a:srgbClr val="9639CE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Sàn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endParaRPr sz="3600" b="1" dirty="0">
              <a:solidFill>
                <a:srgbClr val="9639CE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Móng</a:t>
            </a:r>
            <a:r>
              <a:rPr lang="en-US" sz="3600" b="1" dirty="0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9639CE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endParaRPr sz="3600" b="1" dirty="0">
              <a:solidFill>
                <a:srgbClr val="9639C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8" name="Google Shape;278;p6" descr="Quill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0215" y="665871"/>
            <a:ext cx="1117600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77;p6"/>
          <p:cNvSpPr txBox="1">
            <a:spLocks/>
          </p:cNvSpPr>
          <p:nvPr/>
        </p:nvSpPr>
        <p:spPr>
          <a:xfrm>
            <a:off x="2749827" y="4191000"/>
            <a:ext cx="8153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indent="0">
              <a:spcBef>
                <a:spcPts val="0"/>
              </a:spcBef>
              <a:buSzPts val="2880"/>
              <a:buNone/>
            </a:pPr>
            <a:r>
              <a:rPr lang="en-US" sz="3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en-US" sz="36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3600" b="1" dirty="0" err="1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Móng</a:t>
            </a:r>
            <a:r>
              <a:rPr lang="en-US" sz="36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endParaRPr lang="en-US" sz="36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8"/>
          <p:cNvSpPr txBox="1">
            <a:spLocks noGrp="1"/>
          </p:cNvSpPr>
          <p:nvPr>
            <p:ph type="title"/>
          </p:nvPr>
        </p:nvSpPr>
        <p:spPr>
          <a:xfrm>
            <a:off x="1677769" y="457914"/>
            <a:ext cx="9818389" cy="2093843"/>
          </a:xfrm>
          <a:prstGeom prst="rect">
            <a:avLst/>
          </a:prstGeom>
          <a:solidFill>
            <a:srgbClr val="E4CBF2"/>
          </a:solidFill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lang="en-US" b="1" u="sng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Câu</a:t>
            </a:r>
            <a:r>
              <a:rPr lang="en-US" b="1" u="sng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US" b="1" u="sng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n-US" b="1" dirty="0" smtClean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Vật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liệu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nào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sau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đây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không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dùng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để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xây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dựng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những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ngôi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lớn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kiên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cố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hoặc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các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chung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cư</a:t>
            </a:r>
            <a:r>
              <a:rPr lang="en-US" b="1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?  </a:t>
            </a:r>
            <a:endParaRPr dirty="0"/>
          </a:p>
        </p:txBody>
      </p:sp>
      <p:sp>
        <p:nvSpPr>
          <p:cNvPr id="291" name="Google Shape;291;p8"/>
          <p:cNvSpPr txBox="1">
            <a:spLocks noGrp="1"/>
          </p:cNvSpPr>
          <p:nvPr>
            <p:ph type="body" idx="1"/>
          </p:nvPr>
        </p:nvSpPr>
        <p:spPr>
          <a:xfrm>
            <a:off x="2886164" y="2869339"/>
            <a:ext cx="6174041" cy="3153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Thép</a:t>
            </a:r>
            <a:endParaRPr sz="3600" b="1" dirty="0">
              <a:solidFill>
                <a:srgbClr val="FF99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Gạch</a:t>
            </a:r>
            <a:r>
              <a:rPr lang="en-US" sz="36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600" b="1" dirty="0" err="1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đá</a:t>
            </a:r>
            <a:endParaRPr sz="3600" b="1" dirty="0">
              <a:solidFill>
                <a:srgbClr val="FF99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Xi </a:t>
            </a:r>
            <a:r>
              <a:rPr lang="en-US" sz="3600" b="1" dirty="0" err="1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măng</a:t>
            </a:r>
            <a:r>
              <a:rPr lang="en-US" sz="36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600" b="1" dirty="0" err="1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cát</a:t>
            </a:r>
            <a:r>
              <a:rPr lang="en-US" sz="36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Lá</a:t>
            </a:r>
            <a:r>
              <a:rPr lang="en-US" sz="36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3600" b="1" dirty="0" err="1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tre</a:t>
            </a:r>
            <a:r>
              <a:rPr lang="en-US" sz="36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600" b="1" dirty="0" err="1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tranh</a:t>
            </a:r>
            <a:r>
              <a:rPr lang="en-US" sz="36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600" b="1" dirty="0" err="1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dừa</a:t>
            </a:r>
            <a:r>
              <a:rPr lang="en-US" sz="3600" b="1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, …)</a:t>
            </a:r>
            <a:endParaRPr dirty="0"/>
          </a:p>
        </p:txBody>
      </p:sp>
      <p:pic>
        <p:nvPicPr>
          <p:cNvPr id="292" name="Google Shape;292;p8" descr="Quill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0215" y="665871"/>
            <a:ext cx="1117600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77;p6"/>
          <p:cNvSpPr txBox="1">
            <a:spLocks/>
          </p:cNvSpPr>
          <p:nvPr/>
        </p:nvSpPr>
        <p:spPr>
          <a:xfrm>
            <a:off x="2842591" y="4856922"/>
            <a:ext cx="8153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>
              <a:buSzPts val="2880"/>
              <a:buNone/>
            </a:pPr>
            <a:r>
              <a:rPr lang="en-US" sz="32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lang="en-US" sz="36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Lá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tre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tranh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dừa</a:t>
            </a:r>
            <a:r>
              <a:rPr lang="en-US" sz="36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, …)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902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7"/>
          <p:cNvSpPr txBox="1">
            <a:spLocks noGrp="1"/>
          </p:cNvSpPr>
          <p:nvPr>
            <p:ph type="title"/>
          </p:nvPr>
        </p:nvSpPr>
        <p:spPr>
          <a:xfrm>
            <a:off x="1750759" y="506846"/>
            <a:ext cx="9303026" cy="1895060"/>
          </a:xfrm>
          <a:prstGeom prst="rect">
            <a:avLst/>
          </a:prstGeom>
          <a:solidFill>
            <a:srgbClr val="FADDA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4EE511"/>
              </a:buClr>
              <a:buSzPts val="3600"/>
              <a:buFont typeface="Arial"/>
              <a:buNone/>
            </a:pPr>
            <a:r>
              <a:rPr lang="en-US" b="1" u="sng" dirty="0" err="1">
                <a:solidFill>
                  <a:srgbClr val="4EE511"/>
                </a:solidFill>
                <a:latin typeface="Arial"/>
                <a:ea typeface="Arial"/>
                <a:cs typeface="Arial"/>
                <a:sym typeface="Arial"/>
              </a:rPr>
              <a:t>Câu</a:t>
            </a:r>
            <a:r>
              <a:rPr lang="en-US" b="1" u="sng" dirty="0">
                <a:solidFill>
                  <a:srgbClr val="4EE51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 dirty="0">
                <a:solidFill>
                  <a:srgbClr val="4EE51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-US" b="1" u="sng" dirty="0" smtClean="0">
                <a:solidFill>
                  <a:srgbClr val="4EE51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n-US" b="1" dirty="0" smtClean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Kiến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trúc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nào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sau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đây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không</a:t>
            </a:r>
            <a:r>
              <a:rPr lang="en-US" b="1" u="sng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phải</a:t>
            </a:r>
            <a:r>
              <a:rPr lang="en-US" b="1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là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kiến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trúc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ở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đặc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trưng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của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Việt</a:t>
            </a:r>
            <a:r>
              <a:rPr lang="en-US" b="1" dirty="0">
                <a:solidFill>
                  <a:srgbClr val="D60093"/>
                </a:solidFill>
                <a:latin typeface="Arial"/>
                <a:ea typeface="Arial"/>
                <a:cs typeface="Arial"/>
                <a:sym typeface="Arial"/>
              </a:rPr>
              <a:t> Nam?  </a:t>
            </a:r>
            <a:endParaRPr dirty="0"/>
          </a:p>
        </p:txBody>
      </p:sp>
      <p:sp>
        <p:nvSpPr>
          <p:cNvPr id="284" name="Google Shape;284;p7"/>
          <p:cNvSpPr txBox="1">
            <a:spLocks noGrp="1"/>
          </p:cNvSpPr>
          <p:nvPr>
            <p:ph type="body" idx="1"/>
          </p:nvPr>
        </p:nvSpPr>
        <p:spPr>
          <a:xfrm>
            <a:off x="2960580" y="2583029"/>
            <a:ext cx="5418666" cy="3153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r>
              <a:rPr lang="en-US" sz="36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trên</a:t>
            </a:r>
            <a:r>
              <a:rPr lang="en-US" sz="36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xe</a:t>
            </a:r>
            <a:endParaRPr sz="3600" b="1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r>
              <a:rPr lang="en-US" sz="36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nổi</a:t>
            </a:r>
            <a:endParaRPr sz="3600" b="1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r>
              <a:rPr lang="en-US" sz="36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liên</a:t>
            </a:r>
            <a:r>
              <a:rPr lang="en-US" sz="36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kế</a:t>
            </a:r>
            <a:endParaRPr sz="3600" b="1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2880"/>
              <a:buAutoNum type="alphaUcPeriod"/>
            </a:pPr>
            <a:r>
              <a:rPr lang="en-US" sz="36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r>
              <a:rPr lang="en-US" sz="36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ba</a:t>
            </a:r>
            <a:r>
              <a:rPr lang="en-US" sz="3600" b="1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gian</a:t>
            </a:r>
            <a:endParaRPr sz="3600" b="1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5" name="Google Shape;285;p7" descr="Quill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7163" y="764345"/>
            <a:ext cx="1117600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77;p6"/>
          <p:cNvSpPr txBox="1">
            <a:spLocks/>
          </p:cNvSpPr>
          <p:nvPr/>
        </p:nvSpPr>
        <p:spPr>
          <a:xfrm>
            <a:off x="2955235" y="2590800"/>
            <a:ext cx="8153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indent="0">
              <a:spcBef>
                <a:spcPts val="0"/>
              </a:spcBef>
              <a:buSzPts val="2880"/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US" sz="36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3600" b="1" dirty="0" err="1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Nhà</a:t>
            </a:r>
            <a:r>
              <a:rPr lang="en-US" sz="36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trên</a:t>
            </a:r>
            <a:r>
              <a:rPr lang="en-US" sz="3600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xe</a:t>
            </a:r>
            <a:endParaRPr lang="en-US" sz="36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9"/>
          <p:cNvSpPr txBox="1">
            <a:spLocks noGrp="1"/>
          </p:cNvSpPr>
          <p:nvPr>
            <p:ph type="title"/>
          </p:nvPr>
        </p:nvSpPr>
        <p:spPr>
          <a:xfrm>
            <a:off x="1649634" y="514185"/>
            <a:ext cx="9818389" cy="1351722"/>
          </a:xfrm>
          <a:prstGeom prst="rect">
            <a:avLst/>
          </a:prstGeom>
          <a:gradFill>
            <a:gsLst>
              <a:gs pos="0">
                <a:srgbClr val="93FF84"/>
              </a:gs>
              <a:gs pos="50000">
                <a:srgbClr val="BCFFB4"/>
              </a:gs>
              <a:gs pos="100000">
                <a:srgbClr val="DEFFDB"/>
              </a:gs>
            </a:gsLst>
            <a:lin ang="13500000" scaled="0"/>
          </a:gradFill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just"/>
            <a:r>
              <a:rPr lang="en-US" b="1" u="sng" dirty="0" err="1">
                <a:solidFill>
                  <a:srgbClr val="2AC431"/>
                </a:solidFill>
                <a:latin typeface="Arial"/>
                <a:ea typeface="Arial"/>
                <a:cs typeface="Arial"/>
                <a:sym typeface="Arial"/>
              </a:rPr>
              <a:t>Câu</a:t>
            </a:r>
            <a:r>
              <a:rPr lang="en-US" b="1" u="sng" dirty="0">
                <a:solidFill>
                  <a:srgbClr val="2AC43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u="sng" dirty="0" smtClean="0">
                <a:solidFill>
                  <a:srgbClr val="2AC431"/>
                </a:solidFill>
                <a:latin typeface="Arial"/>
                <a:ea typeface="Arial"/>
                <a:cs typeface="Arial"/>
                <a:sym typeface="Arial"/>
              </a:rPr>
              <a:t>4.</a:t>
            </a:r>
            <a:r>
              <a:rPr lang="en-US" b="1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b="1" dirty="0" err="1" smtClean="0"/>
              <a:t>Cách</a:t>
            </a:r>
            <a:r>
              <a:rPr lang="en-US" b="1" dirty="0" smtClean="0"/>
              <a:t> </a:t>
            </a:r>
            <a:r>
              <a:rPr lang="en-US" b="1" dirty="0" err="1"/>
              <a:t>bố</a:t>
            </a:r>
            <a:r>
              <a:rPr lang="en-US" b="1" dirty="0"/>
              <a:t> </a:t>
            </a:r>
            <a:r>
              <a:rPr lang="en-US" b="1" dirty="0" err="1"/>
              <a:t>trí</a:t>
            </a:r>
            <a:r>
              <a:rPr lang="en-US" b="1" dirty="0"/>
              <a:t> </a:t>
            </a:r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khu</a:t>
            </a:r>
            <a:r>
              <a:rPr lang="en-US" b="1" dirty="0"/>
              <a:t> </a:t>
            </a:r>
            <a:r>
              <a:rPr lang="en-US" b="1" dirty="0" err="1"/>
              <a:t>vực</a:t>
            </a:r>
            <a:r>
              <a:rPr lang="en-US" b="1" dirty="0"/>
              <a:t> </a:t>
            </a:r>
            <a:r>
              <a:rPr lang="en-US" b="1" dirty="0" err="1"/>
              <a:t>chung</a:t>
            </a:r>
            <a:r>
              <a:rPr lang="en-US" b="1" dirty="0"/>
              <a:t> </a:t>
            </a:r>
            <a:r>
              <a:rPr lang="en-US" b="1" dirty="0" err="1"/>
              <a:t>một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nào</a:t>
            </a:r>
            <a:r>
              <a:rPr lang="en-US" b="1" dirty="0"/>
              <a:t> ở </a:t>
            </a:r>
            <a:r>
              <a:rPr lang="en-US" b="1" dirty="0" err="1"/>
              <a:t>dưới</a:t>
            </a:r>
            <a:r>
              <a:rPr lang="en-US" b="1" dirty="0"/>
              <a:t> </a:t>
            </a:r>
            <a:r>
              <a:rPr lang="en-US" b="1" dirty="0" err="1"/>
              <a:t>đây</a:t>
            </a:r>
            <a:r>
              <a:rPr lang="en-US" b="1" dirty="0"/>
              <a:t> </a:t>
            </a:r>
            <a:r>
              <a:rPr lang="en-US" b="1" u="sng" dirty="0" err="1">
                <a:solidFill>
                  <a:schemeClr val="tx1"/>
                </a:solidFill>
              </a:rPr>
              <a:t>chưa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>
                <a:solidFill>
                  <a:schemeClr val="tx1"/>
                </a:solidFill>
              </a:rPr>
              <a:t>hợp</a:t>
            </a:r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err="1">
                <a:solidFill>
                  <a:schemeClr val="tx1"/>
                </a:solidFill>
              </a:rPr>
              <a:t>lí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298" name="Google Shape;298;p9"/>
          <p:cNvSpPr txBox="1">
            <a:spLocks noGrp="1"/>
          </p:cNvSpPr>
          <p:nvPr>
            <p:ph type="body" idx="1"/>
          </p:nvPr>
        </p:nvSpPr>
        <p:spPr>
          <a:xfrm>
            <a:off x="1524000" y="2328242"/>
            <a:ext cx="7467600" cy="2947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37160" indent="0">
              <a:buNone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A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.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Nơi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thờ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cúng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và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nơi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tiếp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khách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.</a:t>
            </a:r>
          </a:p>
          <a:p>
            <a:pPr marL="137160" indent="0">
              <a:buNone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B.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Nơi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nấu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ăn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và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nơi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ăn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uống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.</a:t>
            </a:r>
          </a:p>
          <a:p>
            <a:pPr marL="137160" indent="0">
              <a:buNone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C.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Nơi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nấu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ăn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và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nơi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ngủ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nghỉ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.</a:t>
            </a:r>
          </a:p>
          <a:p>
            <a:pPr marL="137160" indent="0">
              <a:buNone/>
            </a:pP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D.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Nơi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học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tập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và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nơi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ngủ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</a:t>
            </a:r>
            <a:r>
              <a:rPr lang="en-US" sz="3600" b="1" dirty="0" err="1">
                <a:solidFill>
                  <a:schemeClr val="accent3">
                    <a:lumMod val="50000"/>
                  </a:schemeClr>
                </a:solidFill>
                <a:latin typeface="+mn-lt"/>
              </a:rPr>
              <a:t>nghỉ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.</a:t>
            </a:r>
          </a:p>
        </p:txBody>
      </p:sp>
      <p:pic>
        <p:nvPicPr>
          <p:cNvPr id="299" name="Google Shape;299;p9" descr="Quill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5177" y="631246"/>
            <a:ext cx="1117600" cy="111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77;p6"/>
          <p:cNvSpPr txBox="1">
            <a:spLocks/>
          </p:cNvSpPr>
          <p:nvPr/>
        </p:nvSpPr>
        <p:spPr>
          <a:xfrm>
            <a:off x="1524000" y="3597966"/>
            <a:ext cx="8153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20039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200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A3C9E"/>
              </a:buClr>
              <a:buSzPts val="144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137160" indent="0">
              <a:buNone/>
            </a:pPr>
            <a:r>
              <a:rPr lang="en-US" sz="3300" b="1" dirty="0">
                <a:solidFill>
                  <a:srgbClr val="FF0000"/>
                </a:solidFill>
              </a:rPr>
              <a:t>C. </a:t>
            </a:r>
            <a:r>
              <a:rPr lang="en-US" sz="3300" b="1" dirty="0" err="1">
                <a:solidFill>
                  <a:srgbClr val="FF0000"/>
                </a:solidFill>
              </a:rPr>
              <a:t>Nơi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nấu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ăn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và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nơi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ngủ</a:t>
            </a:r>
            <a:r>
              <a:rPr lang="en-US" sz="3300" b="1" dirty="0">
                <a:solidFill>
                  <a:srgbClr val="FF0000"/>
                </a:solidFill>
              </a:rPr>
              <a:t> </a:t>
            </a:r>
            <a:r>
              <a:rPr lang="en-US" sz="3300" b="1" dirty="0" err="1">
                <a:solidFill>
                  <a:srgbClr val="FF0000"/>
                </a:solidFill>
              </a:rPr>
              <a:t>nghỉ</a:t>
            </a:r>
            <a:r>
              <a:rPr lang="en-US" sz="3300" b="1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Phương diện">
  <a:themeElements>
    <a:clrScheme name="Phương diện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1031</Words>
  <Application>Microsoft Office PowerPoint</Application>
  <PresentationFormat>Custom</PresentationFormat>
  <Paragraphs>109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Phương diện</vt:lpstr>
      <vt:lpstr>PowerPoint Presentation</vt:lpstr>
      <vt:lpstr>I. HỆ THỐNG KIẾN THỨC CHƯƠNG I</vt:lpstr>
      <vt:lpstr>CÁC NỘI DUNG CHÍNH ĐÃ HỌC</vt:lpstr>
      <vt:lpstr>SƠ ĐỒ HỆ THỐNG KIẾN THỨC</vt:lpstr>
      <vt:lpstr>II. CÂU HỎI ÔN TẬP</vt:lpstr>
      <vt:lpstr>Câu 1. Phần nào sau đây của ngôi nhà nằm sâu dưới mặt đất?  </vt:lpstr>
      <vt:lpstr>Câu 2. Vật liệu nào sau đây không dùng để xây dựng những ngôi nhà lớn, kiên cố hoặc các chung cư?  </vt:lpstr>
      <vt:lpstr>Câu 3. Kiến trúc nào sau đây không phải là kiến trúc nhà ở đặc trưng của Việt Nam?  </vt:lpstr>
      <vt:lpstr>Câu 4. Cách bố trí các khu vực chung một phòng nào ở dưới đây chưa hợp lí?</vt:lpstr>
      <vt:lpstr>Câu 5. Cách làm nào sau đây giúp tiết kiệm điện khi sử dụng tủ lạnh?  </vt:lpstr>
      <vt:lpstr>Câu 6. Theo em, hậu quả của việc sử dụng quá nhiều chất đốt như dầu, than, củi, gas là gì?</vt:lpstr>
      <vt:lpstr>Câu 7. Đồ dùng nào sau đây phù hợp với ngôi nhà thông minh?</vt:lpstr>
      <vt:lpstr>Câu 8: Phát biểu nào sau đây về ngôi nhà thông minh là đúng?</vt:lpstr>
      <vt:lpstr>Câu 9. Biogas (khí sinh học) là loại chất đốt mà người dân có thể tự sản xuất và sử sụng để đun nấu ở nhiều vùng nông thôn. Theo em, người dân ở nông thôn thu khí biogas từ hoạt động nào?</vt:lpstr>
      <vt:lpstr>Câu 10. Nguồn năng lượng nào dưới đây là nguồn năng lượng vô tận từ thiên nhiên?  </vt:lpstr>
      <vt:lpstr>DẶN DÒ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 CHƯƠNG I</dc:title>
  <dc:creator>Yến Hồ</dc:creator>
  <cp:lastModifiedBy>Windows User</cp:lastModifiedBy>
  <cp:revision>18</cp:revision>
  <dcterms:created xsi:type="dcterms:W3CDTF">2021-08-27T14:57:01Z</dcterms:created>
  <dcterms:modified xsi:type="dcterms:W3CDTF">2021-10-18T11:48:52Z</dcterms:modified>
</cp:coreProperties>
</file>