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301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291" r:id="rId15"/>
    <p:sldId id="292" r:id="rId16"/>
    <p:sldId id="293" r:id="rId17"/>
    <p:sldId id="307" r:id="rId18"/>
    <p:sldId id="326" r:id="rId19"/>
    <p:sldId id="3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5214-6CFE-43FD-AB50-AB0232E8C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11ACC-0D86-4A58-9D8A-A3320C129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7443F-660B-4394-8A07-A4AAF603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6FAD1B-D12E-4CC5-B8E9-5698F1C4E6D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E3DFA-D80C-4EB3-90F3-0336D090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BB855-A53F-4234-A351-5D295600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5FF37-0C95-4193-A6D7-D231D86E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0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0038-7C08-4E00-930D-DD49F29E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88851-F7D6-4260-8103-3CE883239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35176-4203-4169-9FDA-AD9DAD62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6FAD1B-D12E-4CC5-B8E9-5698F1C4E6D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417B3-477C-4FCB-B487-299E194C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226DD-353D-4844-B614-74D11E27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5FF37-0C95-4193-A6D7-D231D86E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4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B193F-80E3-44F9-B1E2-89EF80C6E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F1267-6394-44C2-8E7F-374BC4801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EFB56-F1D6-4CAA-ADE4-184C31B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6FAD1B-D12E-4CC5-B8E9-5698F1C4E6D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8CF5-2DAF-4DA6-9D9E-601249FD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3EAF5-3E7F-4CAD-9DAC-E684BE98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5FF37-0C95-4193-A6D7-D231D86E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E6B26-48AB-4C71-A118-B2D09FFE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859DC-5D0B-45A6-8CA3-174A1A6B7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7DC11-42CC-4BC9-AA25-457860B5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6FAD1B-D12E-4CC5-B8E9-5698F1C4E6D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71148-8C46-488A-A15F-37B202D9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D80B1-1F22-4C38-9C59-7CC7073D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5FF37-0C95-4193-A6D7-D231D86E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73DA-DC4F-471C-A95B-D883E99D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8DB0A-DC68-47A9-B832-05A54D5AF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2D356-3A8F-483C-8365-5BC5ABAA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6FAD1B-D12E-4CC5-B8E9-5698F1C4E6D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6603E-8A61-4BE7-BD05-D3A7668F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F481D-42A8-4C70-ADB1-F2E8894F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5FF37-0C95-4193-A6D7-D231D86E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4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8F11-51B3-46D9-A6DD-32D3FE5B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878E4-ADA8-4D4A-87E4-536EB55D4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15E21-3359-4471-9EC4-9E3180E95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5CCE3-702D-41E6-A17C-6C91C79F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6FAD1B-D12E-4CC5-B8E9-5698F1C4E6D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5B898-65FE-4820-A3A8-C603E46A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AE41D-FFBA-4234-B8E0-ACD3C447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5FF37-0C95-4193-A6D7-D231D86E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64E1-48CE-4F2A-93FB-D0C56968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13679-3FEE-4988-ABC8-7BB99D2C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E8BBF-1404-43BF-A4EA-FBA93C1A1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25835-4660-4457-9FB1-29C9B7E44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6C07F-7DA2-4C8D-B853-424AF1656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99ED6-1487-42DE-9A02-4AC57A62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6FAD1B-D12E-4CC5-B8E9-5698F1C4E6D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85E34-9C3F-4D22-A027-997D4CFA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F2A43-7AA2-49AA-AB4B-53274876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5FF37-0C95-4193-A6D7-D231D86E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2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3BB8-C6B9-4498-80B3-BF2A2AEB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0166D-D8C0-4F26-9469-4E48D1AE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6FAD1B-D12E-4CC5-B8E9-5698F1C4E6D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23BDC-8AC6-4414-8AB3-A00FB7DD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96467-B0C7-4B26-B5B9-1A4F511E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5FF37-0C95-4193-A6D7-D231D86E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3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4B0F3-F502-4AC0-B874-ADF8B380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6FAD1B-D12E-4CC5-B8E9-5698F1C4E6D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7680C-A48A-4B7F-BB2F-B331CA15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253CF-6DE2-42C3-A758-A827F1DD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5FF37-0C95-4193-A6D7-D231D86E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8FBF4-3065-4AAA-A558-D08614B7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D7F7-A5AD-4A5A-BA17-240FC795B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414C6-E0A9-4820-90CD-A019D8A92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45600-7282-43CE-B8D6-CE4D5BD2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6FAD1B-D12E-4CC5-B8E9-5698F1C4E6D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C139D-3035-4E15-BE46-89CE2E85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A0B-7F1B-44B6-8B85-4E21557E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5FF37-0C95-4193-A6D7-D231D86E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8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F4DA-A4CA-42F8-92EF-48BE7445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F04B0-5A80-4EB9-A63D-BA16C6609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BF26E-2766-4F4D-8204-02F1C04A4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E7A7-FF60-4DC0-A3C1-1A41177B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6FAD1B-D12E-4CC5-B8E9-5698F1C4E6D3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AFC71-A364-4613-AC14-57CC6624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4AFAA-41D8-4E7E-BDF7-9674FB22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5FF37-0C95-4193-A6D7-D231D86E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FB5AB8-720B-4656-985E-34DFC07107E4}"/>
              </a:ext>
            </a:extLst>
          </p:cNvPr>
          <p:cNvSpPr/>
          <p:nvPr userDrawn="1"/>
        </p:nvSpPr>
        <p:spPr>
          <a:xfrm>
            <a:off x="0" y="0"/>
            <a:ext cx="12192000" cy="3135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GIÁO DỤC CÔNG DÂN                                                                                                                                       KHỐI LỚP 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00E961-3246-47DD-9C4B-4A2029FA0F89}"/>
              </a:ext>
            </a:extLst>
          </p:cNvPr>
          <p:cNvSpPr/>
          <p:nvPr userDrawn="1"/>
        </p:nvSpPr>
        <p:spPr>
          <a:xfrm>
            <a:off x="0" y="6439990"/>
            <a:ext cx="12192000" cy="31350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ÁN ĐIỆN TỬ                                                                                                                                        NĂM HỌC: 2021 - 2022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412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6DA25-B20A-42D2-ACE0-0C3B83F50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195"/>
            <a:ext cx="12191999" cy="6086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19645E-554E-49BD-8D4D-4568C9D75C2E}"/>
              </a:ext>
            </a:extLst>
          </p:cNvPr>
          <p:cNvSpPr txBox="1"/>
          <p:nvPr/>
        </p:nvSpPr>
        <p:spPr>
          <a:xfrm>
            <a:off x="2014875" y="1674623"/>
            <a:ext cx="77188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THCS HUỲNH VĂN NGHỆ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 ÁN ONLINE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HỌC 2021 - 2022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8AC81-ACEE-4856-BBC0-63291B508AB8}"/>
              </a:ext>
            </a:extLst>
          </p:cNvPr>
          <p:cNvSpPr txBox="1"/>
          <p:nvPr/>
        </p:nvSpPr>
        <p:spPr>
          <a:xfrm>
            <a:off x="1483971" y="3582939"/>
            <a:ext cx="9224056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GIÁO DỤC CÔNG DÂN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LỚP: 8</a:t>
            </a:r>
          </a:p>
        </p:txBody>
      </p:sp>
    </p:spTree>
    <p:extLst>
      <p:ext uri="{BB962C8B-B14F-4D97-AF65-F5344CB8AC3E}">
        <p14:creationId xmlns:p14="http://schemas.microsoft.com/office/powerpoint/2010/main" val="41201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E7E3BA-E09F-4DD3-B72D-6C2E80D17DA6}"/>
              </a:ext>
            </a:extLst>
          </p:cNvPr>
          <p:cNvSpPr txBox="1"/>
          <p:nvPr/>
        </p:nvSpPr>
        <p:spPr>
          <a:xfrm>
            <a:off x="514066" y="627431"/>
            <a:ext cx="11163868" cy="5603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 TÔN TRỌNG VÀ HỌC HỎI CÁC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 TỘC KHÁC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5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DFAEE-6117-4D17-A9F6-250C3D55C10C}"/>
              </a:ext>
            </a:extLst>
          </p:cNvPr>
          <p:cNvSpPr txBox="1"/>
          <p:nvPr/>
        </p:nvSpPr>
        <p:spPr>
          <a:xfrm>
            <a:off x="0" y="559849"/>
            <a:ext cx="8379726" cy="57383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9: GÓP PHẦN XÂY DỰNG NẾP SỐNG VĂN HÓA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CỘNG ĐỒNG DÂN CƯ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114300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giềng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algn="just">
              <a:lnSpc>
                <a:spcPct val="107000"/>
              </a:lnSpc>
              <a:spcAft>
                <a:spcPts val="800"/>
              </a:spcAft>
              <a:tabLst>
                <a:tab pos="6858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EF687-C0ED-4A95-9808-7D9442069EFC}"/>
              </a:ext>
            </a:extLst>
          </p:cNvPr>
          <p:cNvSpPr txBox="1"/>
          <p:nvPr/>
        </p:nvSpPr>
        <p:spPr>
          <a:xfrm>
            <a:off x="8748214" y="1659285"/>
            <a:ext cx="3330055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229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50E46A-D37D-4A2E-B608-6E6F99EBFAC5}"/>
              </a:ext>
            </a:extLst>
          </p:cNvPr>
          <p:cNvSpPr txBox="1"/>
          <p:nvPr/>
        </p:nvSpPr>
        <p:spPr>
          <a:xfrm>
            <a:off x="50042" y="451262"/>
            <a:ext cx="12091916" cy="59554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BÀI 10: TỰ LẬP</a:t>
            </a:r>
          </a:p>
          <a:p>
            <a:pPr marL="342900"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165" indent="-342900" algn="just">
              <a:spcBef>
                <a:spcPts val="600"/>
              </a:spcBef>
              <a:spcAft>
                <a:spcPts val="0"/>
              </a:spcAft>
              <a:buAutoNum type="alphaLcParenR"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015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015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265" algn="just">
              <a:spcBef>
                <a:spcPts val="60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015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015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4300" indent="228600"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Bef>
                <a:spcPts val="600"/>
              </a:spcBef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499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9FC798-D483-401D-87D7-AE46A33572F3}"/>
              </a:ext>
            </a:extLst>
          </p:cNvPr>
          <p:cNvSpPr txBox="1"/>
          <p:nvPr/>
        </p:nvSpPr>
        <p:spPr>
          <a:xfrm>
            <a:off x="491321" y="606442"/>
            <a:ext cx="1097280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BÀI 11: LAO ĐỘNG TỰ GIÁC VÀ SÁNG TẠO</a:t>
            </a:r>
          </a:p>
          <a:p>
            <a:pPr marL="342900"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85750" algn="just">
              <a:buFontTx/>
              <a:buChar char="-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85750" algn="just">
              <a:buFontTx/>
              <a:buChar char="-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tòi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85750" algn="just"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628650" indent="-285750" algn="just"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85750" algn="just"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85750" algn="just"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79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0BC9E8-1B69-42C7-B6B3-C4F7E4651E6E}"/>
              </a:ext>
            </a:extLst>
          </p:cNvPr>
          <p:cNvSpPr/>
          <p:nvPr/>
        </p:nvSpPr>
        <p:spPr>
          <a:xfrm>
            <a:off x="332096" y="2462199"/>
            <a:ext cx="1195543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Gia đình là :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nôi nuôi dưỡng mỗi người;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quan trọng hình thành và giáo dục nhân cách.</a:t>
            </a:r>
          </a:p>
          <a:p>
            <a:pPr algn="just"/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3DEC9-3C7C-42B5-8629-6D95F2D1A9AF}"/>
              </a:ext>
            </a:extLst>
          </p:cNvPr>
          <p:cNvSpPr txBox="1"/>
          <p:nvPr/>
        </p:nvSpPr>
        <p:spPr>
          <a:xfrm>
            <a:off x="1878842" y="330524"/>
            <a:ext cx="843431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QUYỀN VÀ NGHĨA VỤ CỦA CÔNG DÂN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 GIA ĐÌNH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0BC9E8-1B69-42C7-B6B3-C4F7E4651E6E}"/>
              </a:ext>
            </a:extLst>
          </p:cNvPr>
          <p:cNvSpPr/>
          <p:nvPr/>
        </p:nvSpPr>
        <p:spPr>
          <a:xfrm>
            <a:off x="0" y="431041"/>
            <a:ext cx="1195543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+mj-lt"/>
              </a:rPr>
              <a:t>2. Pháp luật nước ta qui định: 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vi-VN" sz="3200" dirty="0">
                <a:solidFill>
                  <a:srgbClr val="0070C0"/>
                </a:solidFill>
                <a:latin typeface="+mj-lt"/>
              </a:rPr>
              <a:t>a) Nghĩa vụ và quyền của cha mẹ, ông bà: 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+mj-lt"/>
              </a:rPr>
              <a:t>- 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Cha mẹ :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+mj-lt"/>
              </a:rPr>
              <a:t>	+ Thương yêu, trông nom, nuôi dưỡng con thành công dân tốt;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+mj-lt"/>
              </a:rPr>
              <a:t>	+ Bảo vệ quyền và lợi ích hợp pháp của con, tôn trọng ý kiến của con;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+mj-lt"/>
              </a:rPr>
              <a:t>	+ Không được phân biệt đối xử, ngược đãi, xúc phạm, ép con làm điều trái pháp luật, trái đạo đức.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+mj-lt"/>
              </a:rPr>
              <a:t>- 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Ông bà :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+mj-lt"/>
              </a:rPr>
              <a:t>	+ Trông nom, chăm sóc, giáo dục cháu;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+mj-lt"/>
              </a:rPr>
              <a:t>	+ Sống mẫu mực và nêu gương tốt cho cháu.</a:t>
            </a:r>
          </a:p>
          <a:p>
            <a:pPr algn="just"/>
            <a:endParaRPr lang="vi-VN" sz="3200" dirty="0">
              <a:latin typeface="+mj-lt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410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0BC9E8-1B69-42C7-B6B3-C4F7E4651E6E}"/>
              </a:ext>
            </a:extLst>
          </p:cNvPr>
          <p:cNvSpPr/>
          <p:nvPr/>
        </p:nvSpPr>
        <p:spPr>
          <a:xfrm>
            <a:off x="0" y="431041"/>
            <a:ext cx="1195543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vi-VN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Nghĩa vụ và quyền của con, cháu: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quí, kính trọng, biết ơn cha mẹ, ông bà;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Chăm sóc, nuôi dưỡng ông bà, cha mẹ;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Nghiêm cấm mọi hành vi ngược đãi, xúc phạm cha mẹ, ông bà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Anh chị em phải có bổn phận thương yêu, chăm sóc, giúp đỡ nhau và nuôi dưỡng nhau nếu không còn cha mẹ.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solidFill>
                <a:srgbClr val="002060"/>
              </a:solidFill>
              <a:latin typeface="+mj-lt"/>
            </a:endParaRPr>
          </a:p>
          <a:p>
            <a:pPr algn="just"/>
            <a:endParaRPr lang="vi-VN" sz="3200" dirty="0">
              <a:latin typeface="+mj-lt"/>
            </a:endParaRPr>
          </a:p>
          <a:p>
            <a:pPr algn="just"/>
            <a:endParaRPr lang="vi-VN" sz="3200" dirty="0">
              <a:latin typeface="+mj-lt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894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0BC9E8-1B69-42C7-B6B3-C4F7E4651E6E}"/>
              </a:ext>
            </a:extLst>
          </p:cNvPr>
          <p:cNvSpPr/>
          <p:nvPr/>
        </p:nvSpPr>
        <p:spPr>
          <a:xfrm>
            <a:off x="0" y="431041"/>
            <a:ext cx="1195543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vi-VN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Ý nghĩa:</a:t>
            </a:r>
          </a:p>
          <a:p>
            <a:pPr algn="just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qui định trên nhằm: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gia đình hòa thuận, hạnh phúc;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 gìn và phát huy truyền thống tốt đẹp của gia đình.</a:t>
            </a:r>
          </a:p>
          <a:p>
            <a:pPr algn="just"/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latin typeface="+mj-lt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0300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68FBF3-78D3-4066-BAA7-72AC8B074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977"/>
            <a:ext cx="12192000" cy="6071119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E79AE0F3-D061-4AE1-9411-C5297C8B3906}"/>
              </a:ext>
            </a:extLst>
          </p:cNvPr>
          <p:cNvSpPr/>
          <p:nvPr/>
        </p:nvSpPr>
        <p:spPr>
          <a:xfrm>
            <a:off x="805218" y="974249"/>
            <a:ext cx="10249469" cy="52165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cần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ở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chủ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vào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Ở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chủ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2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Ở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mỗi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tầm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75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6DA25-B20A-42D2-ACE0-0C3B83F50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195"/>
            <a:ext cx="12191999" cy="6086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19645E-554E-49BD-8D4D-4568C9D75C2E}"/>
              </a:ext>
            </a:extLst>
          </p:cNvPr>
          <p:cNvSpPr txBox="1"/>
          <p:nvPr/>
        </p:nvSpPr>
        <p:spPr>
          <a:xfrm>
            <a:off x="2014875" y="1674623"/>
            <a:ext cx="77188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THCS HUỲNH VĂN NGHỆ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 ÁN ONLINE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HỌC 2021 - 2022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8AC81-ACEE-4856-BBC0-63291B508AB8}"/>
              </a:ext>
            </a:extLst>
          </p:cNvPr>
          <p:cNvSpPr txBox="1"/>
          <p:nvPr/>
        </p:nvSpPr>
        <p:spPr>
          <a:xfrm>
            <a:off x="1483971" y="3582939"/>
            <a:ext cx="9224056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GIÁO DỤC CÔNG DÂN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LỚP: 8</a:t>
            </a:r>
          </a:p>
        </p:txBody>
      </p:sp>
    </p:spTree>
    <p:extLst>
      <p:ext uri="{BB962C8B-B14F-4D97-AF65-F5344CB8AC3E}">
        <p14:creationId xmlns:p14="http://schemas.microsoft.com/office/powerpoint/2010/main" val="35949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2D9A66-627C-4BBB-B2A0-80ED93541BBD}"/>
              </a:ext>
            </a:extLst>
          </p:cNvPr>
          <p:cNvSpPr/>
          <p:nvPr/>
        </p:nvSpPr>
        <p:spPr>
          <a:xfrm>
            <a:off x="177421" y="624077"/>
            <a:ext cx="118735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MÔN GIÁO DỤC CÔNG DÂN 8 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 TẬP KIỂM TRA CUỐI KỲ 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95205-FE9E-4597-A711-D50D7FEAD1E5}"/>
              </a:ext>
            </a:extLst>
          </p:cNvPr>
          <p:cNvSpPr txBox="1"/>
          <p:nvPr/>
        </p:nvSpPr>
        <p:spPr>
          <a:xfrm>
            <a:off x="758588" y="1832718"/>
            <a:ext cx="10674823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Tất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I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1, 2, 3, 4, 6, 8, 9, 10, 11, 12)</a:t>
            </a:r>
          </a:p>
          <a:p>
            <a:pPr algn="just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13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ý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huống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68FBF3-78D3-4066-BAA7-72AC8B074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977"/>
            <a:ext cx="12192000" cy="6071119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E79AE0F3-D061-4AE1-9411-C5297C8B3906}"/>
              </a:ext>
            </a:extLst>
          </p:cNvPr>
          <p:cNvSpPr/>
          <p:nvPr/>
        </p:nvSpPr>
        <p:spPr>
          <a:xfrm>
            <a:off x="1249464" y="974249"/>
            <a:ext cx="9053515" cy="52165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cần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chủ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221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E16F36-5362-4558-8190-EC8FD498D1A6}"/>
              </a:ext>
            </a:extLst>
          </p:cNvPr>
          <p:cNvSpPr txBox="1"/>
          <p:nvPr/>
        </p:nvSpPr>
        <p:spPr>
          <a:xfrm>
            <a:off x="122830" y="617291"/>
            <a:ext cx="11955439" cy="5902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TÔN TRỌNG LẼ PHẢI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indent="226695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057400" lvl="4" indent="-2286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8001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057400" lvl="4" indent="-2286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8001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6695" indent="226695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057400" lvl="4" indent="-2286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8001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057400" lvl="4" indent="-2286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8001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057400" lvl="4" indent="-2286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8001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3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CFB6EF-F1BC-4BA8-B90D-38853FDA6990}"/>
              </a:ext>
            </a:extLst>
          </p:cNvPr>
          <p:cNvSpPr txBox="1"/>
          <p:nvPr/>
        </p:nvSpPr>
        <p:spPr>
          <a:xfrm>
            <a:off x="1514901" y="865991"/>
            <a:ext cx="8434316" cy="4862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TÔN TRỌNG LẼ PHẢI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Ý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indent="226695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</a:t>
            </a:r>
          </a:p>
          <a:p>
            <a:pPr marL="2057400" lvl="4" indent="-2286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800100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057400" lvl="4" indent="-2286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800100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057400" lvl="4" indent="-2286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800100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38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16FEA4-FC90-4069-9A58-A36905CC9F50}"/>
              </a:ext>
            </a:extLst>
          </p:cNvPr>
          <p:cNvSpPr txBox="1"/>
          <p:nvPr/>
        </p:nvSpPr>
        <p:spPr>
          <a:xfrm>
            <a:off x="177421" y="512609"/>
            <a:ext cx="5704764" cy="5142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LIÊM KHIẾT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indent="226695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 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3895" indent="-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3895" indent="-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3895" indent="-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nhen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4EAD2-BD2E-493A-A889-8A26E740CF9F}"/>
              </a:ext>
            </a:extLst>
          </p:cNvPr>
          <p:cNvSpPr txBox="1"/>
          <p:nvPr/>
        </p:nvSpPr>
        <p:spPr>
          <a:xfrm>
            <a:off x="6096000" y="512609"/>
            <a:ext cx="5595582" cy="44759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marR="0" lvl="0" indent="22669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3895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3895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3895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5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E4EF6-EAEA-4BF5-A923-846853BE0D2A}"/>
              </a:ext>
            </a:extLst>
          </p:cNvPr>
          <p:cNvSpPr txBox="1"/>
          <p:nvPr/>
        </p:nvSpPr>
        <p:spPr>
          <a:xfrm>
            <a:off x="477671" y="772663"/>
            <a:ext cx="5117911" cy="53126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TÔN TRỌNG NGƯỜI KHÁC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indent="226695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683895" indent="-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6695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A9146-8143-41BA-A5E2-B156D5ABAA3D}"/>
              </a:ext>
            </a:extLst>
          </p:cNvPr>
          <p:cNvSpPr txBox="1"/>
          <p:nvPr/>
        </p:nvSpPr>
        <p:spPr>
          <a:xfrm>
            <a:off x="5795749" y="1114424"/>
            <a:ext cx="6036861" cy="4629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6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78C69-5502-4E0D-B57E-80B83558B18C}"/>
              </a:ext>
            </a:extLst>
          </p:cNvPr>
          <p:cNvSpPr txBox="1"/>
          <p:nvPr/>
        </p:nvSpPr>
        <p:spPr>
          <a:xfrm>
            <a:off x="1878842" y="793823"/>
            <a:ext cx="8434316" cy="52703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GIỮ CHỮ TÍN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indent="226695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2445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2445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5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F55AD-CC95-4571-90C4-81EF94197BDD}"/>
              </a:ext>
            </a:extLst>
          </p:cNvPr>
          <p:cNvSpPr txBox="1"/>
          <p:nvPr/>
        </p:nvSpPr>
        <p:spPr>
          <a:xfrm>
            <a:off x="145577" y="304027"/>
            <a:ext cx="8561695" cy="59604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XÂY DỰNG TÌNH BẠN TRONG SÁNG, LÀNH MẠNH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265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265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9465" indent="-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9465" indent="-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9465" indent="-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tin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9465" indent="-4572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16126-6928-4FFB-A00C-3C77A8F81786}"/>
              </a:ext>
            </a:extLst>
          </p:cNvPr>
          <p:cNvSpPr txBox="1"/>
          <p:nvPr/>
        </p:nvSpPr>
        <p:spPr>
          <a:xfrm>
            <a:off x="8802805" y="938915"/>
            <a:ext cx="3243618" cy="47573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marR="0" lvl="0" indent="22669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3895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3895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65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1549</Words>
  <Application>Microsoft Office PowerPoint</Application>
  <PresentationFormat>Widescreen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 Trọng Tâm</cp:lastModifiedBy>
  <cp:revision>46</cp:revision>
  <dcterms:created xsi:type="dcterms:W3CDTF">2020-11-24T05:51:16Z</dcterms:created>
  <dcterms:modified xsi:type="dcterms:W3CDTF">2022-01-10T13:06:42Z</dcterms:modified>
</cp:coreProperties>
</file>