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80" r:id="rId2"/>
    <p:sldId id="258" r:id="rId3"/>
    <p:sldId id="259" r:id="rId4"/>
    <p:sldId id="272" r:id="rId5"/>
    <p:sldId id="273" r:id="rId6"/>
    <p:sldId id="285" r:id="rId7"/>
    <p:sldId id="265" r:id="rId8"/>
    <p:sldId id="286" r:id="rId9"/>
    <p:sldId id="266" r:id="rId10"/>
    <p:sldId id="276" r:id="rId11"/>
    <p:sldId id="277" r:id="rId12"/>
    <p:sldId id="281" r:id="rId13"/>
    <p:sldId id="282" r:id="rId14"/>
    <p:sldId id="283" r:id="rId1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99FF"/>
    <a:srgbClr val="0000CC"/>
    <a:srgbClr val="61BBFF"/>
    <a:srgbClr val="159BFF"/>
    <a:srgbClr val="312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6F32292-E997-414F-BAE5-7C50CB4B6358}" type="datetimeFigureOut">
              <a:rPr lang="en-US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7E56733-0E7A-4D1C-BD95-CE578FCD1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10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4EE990-CD8D-4968-BB70-1AE5AF73AA5E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1B2E4-5E6D-4EFE-A387-E98B3B7C25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4" y="2349219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1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FD82DF-79DE-40DF-BCF7-436EF243A544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8AEB1-75BE-4FD4-8E63-44AD11B23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8B2CCC-67E9-494D-A6F2-0366153AC8A8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625EC5-9C9A-40DD-9A96-1D8D9AB68B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6" y="548641"/>
            <a:ext cx="4829287" cy="36710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3F6F81-B4C7-48DD-9CFF-9140BE8E376F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645554-16C6-4E75-85F0-3601B0842F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E40CF4-9E29-4F9D-BBBD-CA5F70DF4F32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47DD75-9484-4ADF-B8EB-EFA1FBC83C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7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2E9E6-680B-4606-BBAC-6E8A0844ECB1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05BE91-6ED8-4610-B9BD-950AA63AE9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1D1689-089E-4C5D-90BD-0A5EE28C90DD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1AD8F-E2B9-4D03-B207-8D1A8DF278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1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1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C505B2-8369-451F-B87C-28CB9DC98CE1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2420E7-A04C-4197-B908-2D9F391976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3350"/>
            <a:ext cx="5943600" cy="857250"/>
          </a:xfrm>
        </p:spPr>
        <p:txBody>
          <a:bodyPr/>
          <a:lstStyle>
            <a:lvl1pPr marL="0" indent="0" algn="l">
              <a:buNone/>
              <a:defRPr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1371600" y="2114550"/>
            <a:ext cx="3505200" cy="914400"/>
          </a:xfrm>
        </p:spPr>
        <p:txBody>
          <a:bodyPr>
            <a:noAutofit/>
          </a:bodyPr>
          <a:lstStyle>
            <a:lvl1pPr>
              <a:defRPr sz="24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400">
                <a:latin typeface="Times New Roman" pitchFamily="18" charset="0"/>
                <a:cs typeface="Times New Roman" pitchFamily="18" charset="0"/>
              </a:defRPr>
            </a:lvl3pPr>
            <a:lvl4pPr>
              <a:defRPr sz="2400">
                <a:latin typeface="Times New Roman" pitchFamily="18" charset="0"/>
                <a:cs typeface="Times New Roman" pitchFamily="18" charset="0"/>
              </a:defRPr>
            </a:lvl4pPr>
            <a:lvl5pPr>
              <a:defRPr sz="24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554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BB9326-FAF6-4651-9074-4D648B430D03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3588B-321A-4573-A951-1B75843025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8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8" y="548641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2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C83038-0652-4391-A8C4-0F8988CF8DA0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1BF3E-B9E2-46E8-8F7C-8EC3D9D558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2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D2B752F0-1FAF-43B2-A0A4-F25917CFD628}" type="datetimeFigureOut">
              <a:rPr lang="en-US" smtClean="0"/>
              <a:pPr>
                <a:defRPr/>
              </a:pPr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2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7F492ED-6649-476E-97E9-DC9F098E52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2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B96FE68-2B58-435F-AF1A-945D087E822C}"/>
              </a:ext>
            </a:extLst>
          </p:cNvPr>
          <p:cNvSpPr txBox="1"/>
          <p:nvPr/>
        </p:nvSpPr>
        <p:spPr>
          <a:xfrm>
            <a:off x="304800" y="1308616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n-lt"/>
              </a:rPr>
              <a:t>§6. PHÂN TÍCH ĐA THỨC THÀNH NHÂN TỬ BẰNG PHƯƠNG PHÁP ĐẶT NHÂN TỬ CHUNG </a:t>
            </a:r>
          </a:p>
        </p:txBody>
      </p:sp>
    </p:spTree>
    <p:extLst>
      <p:ext uri="{BB962C8B-B14F-4D97-AF65-F5344CB8AC3E}">
        <p14:creationId xmlns:p14="http://schemas.microsoft.com/office/powerpoint/2010/main" val="287811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3204" y="2190750"/>
            <a:ext cx="7467600" cy="2057400"/>
          </a:xfrm>
        </p:spPr>
        <p:txBody>
          <a:bodyPr>
            <a:noAutofit/>
          </a:bodyPr>
          <a:lstStyle/>
          <a:p>
            <a:pPr>
              <a:buFont typeface="Arial" charset="0"/>
              <a:buNone/>
            </a:pP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Ta </a:t>
            </a:r>
            <a:r>
              <a:rPr lang="fr-FR" sz="2800" b="1" dirty="0" err="1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có</a:t>
            </a: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: 55</a:t>
            </a:r>
            <a:r>
              <a:rPr lang="fr-FR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n+1</a:t>
            </a:r>
            <a:r>
              <a:rPr lang="fr-FR" sz="2800" dirty="0">
                <a:cs typeface="Times New Roman" pitchFamily="18" charset="0"/>
              </a:rPr>
              <a:t> – </a:t>
            </a: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55</a:t>
            </a:r>
            <a:r>
              <a:rPr lang="fr-FR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 </a:t>
            </a: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= 55</a:t>
            </a:r>
            <a:r>
              <a:rPr lang="fr-FR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</a:t>
            </a: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.55 </a:t>
            </a:r>
            <a:r>
              <a:rPr lang="fr-FR" sz="28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–</a:t>
            </a: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55</a:t>
            </a:r>
            <a:r>
              <a:rPr lang="fr-FR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</a:t>
            </a:r>
            <a:endParaRPr lang="fr-FR" sz="2800" b="1" dirty="0">
              <a:solidFill>
                <a:schemeClr val="bg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		             = 55</a:t>
            </a:r>
            <a:r>
              <a:rPr lang="fr-FR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</a:t>
            </a: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.(55</a:t>
            </a:r>
            <a:r>
              <a:rPr lang="fr-FR" sz="28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 – 1)</a:t>
            </a:r>
            <a:endParaRPr lang="fr-FR" sz="2800" b="1" dirty="0">
              <a:solidFill>
                <a:schemeClr val="bg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                           = 55</a:t>
            </a:r>
            <a:r>
              <a:rPr lang="fr-FR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</a:t>
            </a: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. 54 </a:t>
            </a:r>
            <a:r>
              <a:rPr lang="vi-VN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 ⋮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54</a:t>
            </a:r>
            <a:endParaRPr lang="en-US" sz="2800" dirty="0">
              <a:solidFill>
                <a:schemeClr val="bg2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fr-FR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    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=&gt;  55</a:t>
            </a:r>
            <a:r>
              <a:rPr lang="en-US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n+1  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- 55</a:t>
            </a:r>
            <a:r>
              <a:rPr lang="en-US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   </a:t>
            </a:r>
            <a:r>
              <a:rPr lang="vi-VN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⋮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54</a:t>
            </a:r>
          </a:p>
          <a:p>
            <a:pPr>
              <a:buFont typeface="Arial" charset="0"/>
              <a:buNone/>
            </a:pP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        </a:t>
            </a:r>
            <a:r>
              <a:rPr lang="en-US" sz="2800" b="1" dirty="0" err="1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Vậy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55</a:t>
            </a:r>
            <a:r>
              <a:rPr lang="en-US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n+1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- 55</a:t>
            </a:r>
            <a:r>
              <a:rPr lang="en-US" sz="2800" b="1" baseline="30000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n </a:t>
            </a:r>
            <a:r>
              <a:rPr lang="vi-VN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⋮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54(</a:t>
            </a:r>
            <a:r>
              <a:rPr lang="en-US" sz="2800" b="1" dirty="0" err="1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đpcm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)</a:t>
            </a:r>
            <a:endParaRPr lang="en-US" sz="2800" dirty="0">
              <a:solidFill>
                <a:schemeClr val="bg2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3626" y="1821418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C00000"/>
                </a:solidFill>
                <a:latin typeface="+mn-lt"/>
              </a:rPr>
              <a:t>Giải</a:t>
            </a:r>
            <a:endParaRPr lang="en-US" sz="2800" b="1" u="sng" dirty="0">
              <a:solidFill>
                <a:srgbClr val="C0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95142BDB-E9D8-49A2-9EA3-FD9D2B927A85}"/>
                  </a:ext>
                </a:extLst>
              </p:cNvPr>
              <p:cNvSpPr txBox="1"/>
              <p:nvPr/>
            </p:nvSpPr>
            <p:spPr>
              <a:xfrm>
                <a:off x="76201" y="-19050"/>
                <a:ext cx="8991599" cy="1394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err="1" smtClean="0">
                    <a:solidFill>
                      <a:srgbClr val="FF0000"/>
                    </a:solidFill>
                    <a:latin typeface="+mn-lt"/>
                  </a:rPr>
                  <a:t>Bài</a:t>
                </a:r>
                <a:r>
                  <a:rPr lang="en-US" sz="2800" b="1" u="sng" dirty="0" smtClean="0">
                    <a:solidFill>
                      <a:srgbClr val="FF0000"/>
                    </a:solidFill>
                    <a:latin typeface="+mn-lt"/>
                  </a:rPr>
                  <a:t> 3</a:t>
                </a:r>
                <a:r>
                  <a:rPr lang="en-US" sz="2800" b="1" u="sng" dirty="0" smtClean="0">
                    <a:solidFill>
                      <a:srgbClr val="FF0000"/>
                    </a:solidFill>
                    <a:latin typeface="+mn-lt"/>
                    <a:sym typeface="Wingdings" pitchFamily="2" charset="2"/>
                  </a:rPr>
                  <a:t>: (</a:t>
                </a:r>
                <a:r>
                  <a:rPr lang="en-US" sz="2800" b="1" u="sng" dirty="0" err="1" smtClean="0">
                    <a:solidFill>
                      <a:srgbClr val="FF0000"/>
                    </a:solidFill>
                    <a:latin typeface="+mn-lt"/>
                    <a:sym typeface="Wingdings" pitchFamily="2" charset="2"/>
                  </a:rPr>
                  <a:t>Bài</a:t>
                </a:r>
                <a:r>
                  <a:rPr lang="en-US" sz="2800" b="1" u="sng" dirty="0" smtClean="0">
                    <a:solidFill>
                      <a:srgbClr val="FF0000"/>
                    </a:solidFill>
                    <a:latin typeface="+mn-lt"/>
                    <a:sym typeface="Wingdings" pitchFamily="2" charset="2"/>
                  </a:rPr>
                  <a:t> 42/</a:t>
                </a:r>
                <a:r>
                  <a:rPr lang="en-US" sz="2800" b="1" u="sng" dirty="0" err="1" smtClean="0">
                    <a:solidFill>
                      <a:srgbClr val="FF0000"/>
                    </a:solidFill>
                    <a:latin typeface="+mn-lt"/>
                    <a:sym typeface="Wingdings" pitchFamily="2" charset="2"/>
                  </a:rPr>
                  <a:t>sgk</a:t>
                </a:r>
                <a:r>
                  <a:rPr lang="en-US" sz="2800" b="1" u="sng" dirty="0" smtClean="0">
                    <a:solidFill>
                      <a:srgbClr val="FF0000"/>
                    </a:solidFill>
                    <a:latin typeface="+mn-lt"/>
                    <a:sym typeface="Wingdings" pitchFamily="2" charset="2"/>
                  </a:rPr>
                  <a:t>)</a:t>
                </a:r>
                <a:r>
                  <a:rPr lang="en-US" sz="2800" b="1" u="sng" dirty="0" smtClean="0">
                    <a:solidFill>
                      <a:srgbClr val="FF0000"/>
                    </a:solidFill>
                    <a:latin typeface="+mn-lt"/>
                  </a:rPr>
                  <a:t> </a:t>
                </a:r>
              </a:p>
              <a:p>
                <a:r>
                  <a:rPr lang="en-US" sz="2800" dirty="0" smtClean="0">
                    <a:solidFill>
                      <a:srgbClr val="FF0000"/>
                    </a:solidFill>
                    <a:latin typeface="+mn-lt"/>
                  </a:rPr>
                  <a:t>        </a:t>
                </a:r>
                <a:r>
                  <a:rPr lang="en-US" sz="2800" b="1" dirty="0" err="1" smtClean="0">
                    <a:latin typeface="+mn-lt"/>
                  </a:rPr>
                  <a:t>Chứng</a:t>
                </a:r>
                <a:r>
                  <a:rPr lang="en-US" sz="2800" b="1" dirty="0" smtClean="0">
                    <a:latin typeface="+mn-lt"/>
                  </a:rPr>
                  <a:t> </a:t>
                </a:r>
                <a:r>
                  <a:rPr lang="en-US" sz="2800" b="1" dirty="0">
                    <a:latin typeface="+mn-lt"/>
                  </a:rPr>
                  <a:t>minh </a:t>
                </a:r>
                <a:r>
                  <a:rPr lang="en-US" sz="2800" b="1" dirty="0" err="1">
                    <a:latin typeface="+mn-lt"/>
                  </a:rPr>
                  <a:t>rằng</a:t>
                </a:r>
                <a:r>
                  <a:rPr lang="en-US" sz="2800" b="1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𝟓𝟓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𝟓𝟓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sz="2800" b="1" dirty="0">
                    <a:latin typeface="+mn-lt"/>
                  </a:rPr>
                  <a:t> chia </a:t>
                </a:r>
                <a:r>
                  <a:rPr lang="en-US" sz="2800" b="1" dirty="0" err="1">
                    <a:latin typeface="+mn-lt"/>
                  </a:rPr>
                  <a:t>hết</a:t>
                </a:r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err="1">
                    <a:latin typeface="+mn-lt"/>
                  </a:rPr>
                  <a:t>cho</a:t>
                </a:r>
                <a:r>
                  <a:rPr lang="en-US" sz="2800" b="1" dirty="0">
                    <a:latin typeface="+mn-lt"/>
                  </a:rPr>
                  <a:t> 54 </a:t>
                </a:r>
                <a:endParaRPr lang="en-US" sz="2800" b="1" dirty="0" smtClean="0">
                  <a:latin typeface="+mn-lt"/>
                </a:endParaRPr>
              </a:p>
              <a:p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smtClean="0">
                    <a:latin typeface="+mn-lt"/>
                  </a:rPr>
                  <a:t>                  (</a:t>
                </a:r>
                <a:r>
                  <a:rPr lang="en-US" sz="2800" b="1" dirty="0" err="1">
                    <a:latin typeface="+mn-lt"/>
                  </a:rPr>
                  <a:t>với</a:t>
                </a:r>
                <a:r>
                  <a:rPr lang="en-US" sz="2800" b="1" dirty="0">
                    <a:latin typeface="+mn-lt"/>
                  </a:rPr>
                  <a:t> n </a:t>
                </a:r>
                <a:r>
                  <a:rPr lang="en-US" sz="2800" b="1" dirty="0" err="1">
                    <a:latin typeface="+mn-lt"/>
                  </a:rPr>
                  <a:t>là</a:t>
                </a:r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err="1">
                    <a:latin typeface="+mn-lt"/>
                  </a:rPr>
                  <a:t>số</a:t>
                </a:r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err="1">
                    <a:latin typeface="+mn-lt"/>
                  </a:rPr>
                  <a:t>tự</a:t>
                </a:r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err="1">
                    <a:latin typeface="+mn-lt"/>
                  </a:rPr>
                  <a:t>nhiên</a:t>
                </a:r>
                <a:r>
                  <a:rPr lang="en-US" sz="2800" b="1" dirty="0">
                    <a:latin typeface="+mn-lt"/>
                  </a:rPr>
                  <a:t>)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5142BDB-E9D8-49A2-9EA3-FD9D2B927A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-19050"/>
                <a:ext cx="8991599" cy="1394741"/>
              </a:xfrm>
              <a:prstGeom prst="rect">
                <a:avLst/>
              </a:prstGeom>
              <a:blipFill rotWithShape="1">
                <a:blip r:embed="rId2"/>
                <a:stretch>
                  <a:fillRect l="-1424" t="-4367" b="-113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57024" y="133350"/>
            <a:ext cx="48221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Bài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4: </a:t>
            </a:r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Chọn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đáp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án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đúng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nhất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8600" y="895350"/>
                <a:ext cx="8867492" cy="3512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 dirty="0">
                    <a:solidFill>
                      <a:srgbClr val="FF0000"/>
                    </a:solidFill>
                    <a:latin typeface="+mn-lt"/>
                  </a:rPr>
                  <a:t>Câu 1: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Giá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trị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của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biểu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thức</a:t>
                </a:r>
                <a:r>
                  <a:rPr lang="en-US" sz="2400" dirty="0">
                    <a:latin typeface="+mn-lt"/>
                  </a:rPr>
                  <a:t> 15.91,5 + 150.0,85 </a:t>
                </a:r>
                <a:r>
                  <a:rPr lang="en-US" sz="2400" dirty="0" err="1">
                    <a:latin typeface="+mn-lt"/>
                  </a:rPr>
                  <a:t>là</a:t>
                </a:r>
                <a:r>
                  <a:rPr lang="en-US" sz="2400" dirty="0">
                    <a:latin typeface="+mn-lt"/>
                  </a:rPr>
                  <a:t>:</a:t>
                </a:r>
              </a:p>
              <a:p>
                <a:r>
                  <a:rPr lang="en-US" sz="2400" dirty="0">
                    <a:latin typeface="+mn-lt"/>
                  </a:rPr>
                  <a:t>	A. 150                           B. 1500	</a:t>
                </a:r>
              </a:p>
              <a:p>
                <a:r>
                  <a:rPr lang="en-US" sz="2400" dirty="0">
                    <a:latin typeface="+mn-lt"/>
                  </a:rPr>
                  <a:t>            C. 1000	              D. 15000</a:t>
                </a:r>
              </a:p>
              <a:p>
                <a:endParaRPr lang="en-US" sz="2400" dirty="0">
                  <a:latin typeface="+mn-lt"/>
                </a:endParaRPr>
              </a:p>
              <a:p>
                <a:endParaRPr lang="en-US" sz="2400" dirty="0">
                  <a:latin typeface="+mn-lt"/>
                </a:endParaRPr>
              </a:p>
              <a:p>
                <a:r>
                  <a:rPr lang="en-US" sz="2400" b="1" u="sng" dirty="0" err="1">
                    <a:solidFill>
                      <a:srgbClr val="FF0000"/>
                    </a:solidFill>
                    <a:latin typeface="+mn-lt"/>
                  </a:rPr>
                  <a:t>Câu</a:t>
                </a:r>
                <a:r>
                  <a:rPr lang="en-US" sz="2400" b="1" u="sng" dirty="0">
                    <a:solidFill>
                      <a:srgbClr val="FF0000"/>
                    </a:solidFill>
                    <a:latin typeface="+mn-lt"/>
                  </a:rPr>
                  <a:t> 2: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Kết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quả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phân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tích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đa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thức</a:t>
                </a:r>
                <a:r>
                  <a:rPr lang="en-US" sz="2400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thành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nhân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tử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là:</a:t>
                </a:r>
              </a:p>
              <a:p>
                <a:r>
                  <a:rPr lang="fr-FR" sz="2400" dirty="0">
                    <a:latin typeface="+mn-lt"/>
                    <a:cs typeface="Times New Roman" pitchFamily="18" charset="0"/>
                  </a:rPr>
                  <a:t>	A.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+5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𝑥𝑦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)	                 B.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(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+5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	</a:t>
                </a:r>
              </a:p>
              <a:p>
                <a:r>
                  <a:rPr lang="fr-FR" sz="2400" dirty="0">
                    <a:latin typeface="+mn-lt"/>
                    <a:cs typeface="Times New Roman" pitchFamily="18" charset="0"/>
                  </a:rPr>
                  <a:t>            C.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fr-FR" sz="2400" dirty="0">
                        <a:cs typeface="Times New Roman" pitchFamily="18" charset="0"/>
                      </a:rPr>
                      <m:t>(</m:t>
                    </m:r>
                    <m:f>
                      <m:fPr>
                        <m:ctrlPr>
                          <a:rPr lang="fr-FR" sz="24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+5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𝑦</m:t>
                    </m:r>
                    <m:r>
                      <m:rPr>
                        <m:nor/>
                      </m:rPr>
                      <a:rPr lang="fr-FR" sz="2400" dirty="0"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	     D.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fr-FR" sz="2400" dirty="0">
                        <a:cs typeface="Times New Roman" pitchFamily="18" charset="0"/>
                      </a:rPr>
                      <m:t>(</m:t>
                    </m:r>
                    <m:f>
                      <m:fPr>
                        <m:ctrlPr>
                          <a:rPr lang="fr-FR" sz="24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+5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itchFamily="18" charset="0"/>
                      </a:rPr>
                      <m:t>𝑦</m:t>
                    </m:r>
                    <m:r>
                      <m:rPr>
                        <m:nor/>
                      </m:rPr>
                      <a:rPr lang="fr-FR" sz="2400" dirty="0">
                        <a:cs typeface="Times New Roman" pitchFamily="18" charset="0"/>
                      </a:rPr>
                      <m:t>)</m:t>
                    </m:r>
                  </m:oMath>
                </a14:m>
                <a:endParaRPr lang="fr-FR" sz="2400" dirty="0">
                  <a:latin typeface="+mn-lt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895350"/>
                <a:ext cx="8867492" cy="3512885"/>
              </a:xfrm>
              <a:prstGeom prst="rect">
                <a:avLst/>
              </a:prstGeom>
              <a:blipFill rotWithShape="1">
                <a:blip r:embed="rId2"/>
                <a:stretch>
                  <a:fillRect l="-1100" t="-1389" b="-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/>
          <p:cNvSpPr/>
          <p:nvPr/>
        </p:nvSpPr>
        <p:spPr>
          <a:xfrm>
            <a:off x="4038600" y="135255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181600" y="386715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0F0CF142-6F74-45B7-B229-DB485F5B4F56}"/>
                  </a:ext>
                </a:extLst>
              </p:cNvPr>
              <p:cNvSpPr txBox="1"/>
              <p:nvPr/>
            </p:nvSpPr>
            <p:spPr>
              <a:xfrm>
                <a:off x="266700" y="1023110"/>
                <a:ext cx="8610600" cy="35055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fr-FR" sz="2400" b="1" u="sng" dirty="0">
                    <a:solidFill>
                      <a:srgbClr val="FF0000"/>
                    </a:solidFill>
                    <a:latin typeface="+mn-lt"/>
                    <a:cs typeface="Times New Roman" pitchFamily="18" charset="0"/>
                  </a:rPr>
                  <a:t>Câu 3: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+mn-lt"/>
                  </a:rPr>
                  <a:t>Kết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quả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phân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tích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đa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thức</a:t>
                </a:r>
                <a:r>
                  <a:rPr lang="en-US" sz="2400" dirty="0">
                    <a:latin typeface="+mn-lt"/>
                  </a:rPr>
                  <a:t> 10x(x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y) – 8y(y – x)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thành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nhân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</a:t>
                </a:r>
                <a:r>
                  <a:rPr lang="fr-FR" sz="2400" dirty="0" err="1">
                    <a:latin typeface="+mn-lt"/>
                    <a:cs typeface="Times New Roman" pitchFamily="18" charset="0"/>
                  </a:rPr>
                  <a:t>tử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là:</a:t>
                </a:r>
              </a:p>
              <a:p>
                <a:r>
                  <a:rPr lang="en-US" sz="2400" dirty="0">
                    <a:latin typeface="+mn-lt"/>
                  </a:rPr>
                  <a:t>	A. (x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y</a:t>
                </a:r>
                <a:r>
                  <a:rPr lang="en-US" sz="2400" dirty="0">
                    <a:latin typeface="+mn-lt"/>
                  </a:rPr>
                  <a:t>)(10x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8y</a:t>
                </a:r>
                <a:r>
                  <a:rPr lang="en-US" sz="2400" dirty="0">
                    <a:latin typeface="+mn-lt"/>
                  </a:rPr>
                  <a:t>)		B. 2(x 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–</a:t>
                </a:r>
                <a:r>
                  <a:rPr lang="en-US" sz="2400" dirty="0">
                    <a:latin typeface="+mn-lt"/>
                  </a:rPr>
                  <a:t> y)(5x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4y</a:t>
                </a:r>
                <a:r>
                  <a:rPr lang="en-US" sz="2400" dirty="0">
                    <a:latin typeface="+mn-lt"/>
                  </a:rPr>
                  <a:t>)</a:t>
                </a:r>
              </a:p>
              <a:p>
                <a:r>
                  <a:rPr lang="en-US" sz="2400" dirty="0">
                    <a:latin typeface="+mn-lt"/>
                  </a:rPr>
                  <a:t>	C. (x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+ </a:t>
                </a:r>
                <a:r>
                  <a:rPr lang="en-US" sz="2400" dirty="0">
                    <a:latin typeface="+mn-lt"/>
                    <a:cs typeface="Times New Roman" pitchFamily="18" charset="0"/>
                  </a:rPr>
                  <a:t>y</a:t>
                </a:r>
                <a:r>
                  <a:rPr lang="en-US" sz="2400" dirty="0">
                    <a:latin typeface="+mn-lt"/>
                  </a:rPr>
                  <a:t>)(5x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4y</a:t>
                </a:r>
                <a:r>
                  <a:rPr lang="en-US" sz="2400" dirty="0">
                    <a:latin typeface="+mn-lt"/>
                  </a:rPr>
                  <a:t>)		D. 2(x</a:t>
                </a:r>
                <a:r>
                  <a:rPr lang="fr-FR" sz="2400" dirty="0">
                    <a:latin typeface="+mn-lt"/>
                    <a:cs typeface="Times New Roman" pitchFamily="18" charset="0"/>
                  </a:rPr>
                  <a:t> – y</a:t>
                </a:r>
                <a:r>
                  <a:rPr lang="en-US" sz="2400" dirty="0">
                    <a:latin typeface="+mn-lt"/>
                  </a:rPr>
                  <a:t>)(5x +4y)	</a:t>
                </a:r>
              </a:p>
              <a:p>
                <a:endParaRPr lang="en-US" sz="2400" dirty="0">
                  <a:latin typeface="+mn-lt"/>
                </a:endParaRPr>
              </a:p>
              <a:p>
                <a:endParaRPr lang="en-US" sz="2400" dirty="0">
                  <a:latin typeface="+mn-lt"/>
                </a:endParaRPr>
              </a:p>
              <a:p>
                <a:r>
                  <a:rPr lang="en-US" sz="2400" b="1" u="sng" dirty="0" err="1">
                    <a:solidFill>
                      <a:srgbClr val="FF0000"/>
                    </a:solidFill>
                    <a:latin typeface="+mn-lt"/>
                  </a:rPr>
                  <a:t>Câu</a:t>
                </a:r>
                <a:r>
                  <a:rPr lang="en-US" sz="2400" b="1" u="sng" dirty="0">
                    <a:solidFill>
                      <a:srgbClr val="FF0000"/>
                    </a:solidFill>
                    <a:latin typeface="+mn-lt"/>
                  </a:rPr>
                  <a:t> 4:</a:t>
                </a:r>
                <a:r>
                  <a:rPr lang="en-US" sz="2400" dirty="0">
                    <a:latin typeface="+mn-lt"/>
                  </a:rPr>
                  <a:t> </a:t>
                </a:r>
                <a:r>
                  <a:rPr lang="en-US" sz="2400" dirty="0" err="1">
                    <a:latin typeface="+mn-lt"/>
                  </a:rPr>
                  <a:t>Tìm</a:t>
                </a:r>
                <a:r>
                  <a:rPr lang="en-US" sz="2400" dirty="0">
                    <a:latin typeface="+mn-lt"/>
                  </a:rPr>
                  <a:t> x </a:t>
                </a:r>
                <a:r>
                  <a:rPr lang="en-US" sz="2400" dirty="0" err="1">
                    <a:latin typeface="+mn-lt"/>
                  </a:rPr>
                  <a:t>biết</a:t>
                </a:r>
                <a:r>
                  <a:rPr lang="en-US" sz="2400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−16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fr-FR" sz="2400" dirty="0">
                  <a:latin typeface="+mn-lt"/>
                  <a:cs typeface="Times New Roman" pitchFamily="18" charset="0"/>
                </a:endParaRPr>
              </a:p>
              <a:p>
                <a:r>
                  <a:rPr lang="fr-FR" sz="2400" dirty="0">
                    <a:latin typeface="+mn-lt"/>
                    <a:cs typeface="Times New Roman" pitchFamily="18" charset="0"/>
                  </a:rPr>
                  <a:t>	A. x = 4	 	B. x = 0</a:t>
                </a:r>
              </a:p>
              <a:p>
                <a:r>
                  <a:rPr lang="fr-FR" sz="2400" dirty="0">
                    <a:latin typeface="+mn-lt"/>
                    <a:cs typeface="Times New Roman" pitchFamily="18" charset="0"/>
                  </a:rPr>
                  <a:t>	C. x 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−4</m:t>
                    </m:r>
                  </m:oMath>
                </a14:m>
                <a:r>
                  <a:rPr lang="fr-FR" sz="2400" dirty="0">
                    <a:latin typeface="+mn-lt"/>
                    <a:cs typeface="Times New Roman" pitchFamily="18" charset="0"/>
                  </a:rPr>
                  <a:t>	            D.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=0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h𝑎𝑦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=−4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h𝑎𝑦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=4</m:t>
                    </m:r>
                  </m:oMath>
                </a14:m>
                <a:endParaRPr lang="en-US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0F0CF142-6F74-45B7-B229-DB485F5B4F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1023110"/>
                <a:ext cx="8610600" cy="3505511"/>
              </a:xfrm>
              <a:prstGeom prst="rect">
                <a:avLst/>
              </a:prstGeom>
              <a:blipFill rotWithShape="1">
                <a:blip r:embed="rId2"/>
                <a:stretch>
                  <a:fillRect l="-1133" t="-1391" b="-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="" xmlns:a16="http://schemas.microsoft.com/office/drawing/2014/main" id="{802A4AEA-9635-4BD0-9A00-1D7A8EACC080}"/>
              </a:ext>
            </a:extLst>
          </p:cNvPr>
          <p:cNvSpPr/>
          <p:nvPr/>
        </p:nvSpPr>
        <p:spPr>
          <a:xfrm>
            <a:off x="4800600" y="215759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D9C53418-77C1-40C6-BCC2-06D261C8FA27}"/>
              </a:ext>
            </a:extLst>
          </p:cNvPr>
          <p:cNvSpPr/>
          <p:nvPr/>
        </p:nvSpPr>
        <p:spPr>
          <a:xfrm>
            <a:off x="3886200" y="399491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80023" y="209550"/>
            <a:ext cx="48221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Bài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4: </a:t>
            </a:r>
            <a:r>
              <a:rPr lang="en-US" sz="2800" b="1" dirty="0" err="1" smtClean="0">
                <a:solidFill>
                  <a:srgbClr val="C00000"/>
                </a:solidFill>
                <a:latin typeface="+mn-lt"/>
              </a:rPr>
              <a:t>Chọn</a:t>
            </a:r>
            <a:r>
              <a:rPr lang="en-US" sz="28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đáp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án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đúng</a:t>
            </a:r>
            <a:r>
              <a:rPr lang="en-US" sz="2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+mn-lt"/>
              </a:rPr>
              <a:t>nhất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879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/>
          <p:cNvSpPr/>
          <p:nvPr/>
        </p:nvSpPr>
        <p:spPr>
          <a:xfrm>
            <a:off x="6215270" y="1404730"/>
            <a:ext cx="2158738" cy="901843"/>
          </a:xfrm>
          <a:custGeom>
            <a:avLst/>
            <a:gdLst>
              <a:gd name="connsiteX0" fmla="*/ 0 w 2158738"/>
              <a:gd name="connsiteY0" fmla="*/ 622853 h 901843"/>
              <a:gd name="connsiteX1" fmla="*/ 384313 w 2158738"/>
              <a:gd name="connsiteY1" fmla="*/ 848140 h 901843"/>
              <a:gd name="connsiteX2" fmla="*/ 2014330 w 2158738"/>
              <a:gd name="connsiteY2" fmla="*/ 821635 h 901843"/>
              <a:gd name="connsiteX3" fmla="*/ 1974573 w 2158738"/>
              <a:gd name="connsiteY3" fmla="*/ 0 h 901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8738" h="901843">
                <a:moveTo>
                  <a:pt x="0" y="622853"/>
                </a:moveTo>
                <a:cubicBezTo>
                  <a:pt x="24295" y="718931"/>
                  <a:pt x="48591" y="815010"/>
                  <a:pt x="384313" y="848140"/>
                </a:cubicBezTo>
                <a:cubicBezTo>
                  <a:pt x="720035" y="881270"/>
                  <a:pt x="1749287" y="962992"/>
                  <a:pt x="2014330" y="821635"/>
                </a:cubicBezTo>
                <a:cubicBezTo>
                  <a:pt x="2279373" y="680278"/>
                  <a:pt x="2126973" y="340139"/>
                  <a:pt x="1974573" y="0"/>
                </a:cubicBezTo>
              </a:path>
            </a:pathLst>
          </a:cu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272209" y="1510748"/>
            <a:ext cx="2237748" cy="848139"/>
          </a:xfrm>
          <a:custGeom>
            <a:avLst/>
            <a:gdLst>
              <a:gd name="connsiteX0" fmla="*/ 2107095 w 2237748"/>
              <a:gd name="connsiteY0" fmla="*/ 848139 h 848139"/>
              <a:gd name="connsiteX1" fmla="*/ 2067339 w 2237748"/>
              <a:gd name="connsiteY1" fmla="*/ 410817 h 848139"/>
              <a:gd name="connsiteX2" fmla="*/ 437321 w 2237748"/>
              <a:gd name="connsiteY2" fmla="*/ 450574 h 848139"/>
              <a:gd name="connsiteX3" fmla="*/ 0 w 2237748"/>
              <a:gd name="connsiteY3" fmla="*/ 0 h 84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37748" h="848139">
                <a:moveTo>
                  <a:pt x="2107095" y="848139"/>
                </a:moveTo>
                <a:cubicBezTo>
                  <a:pt x="2226365" y="662608"/>
                  <a:pt x="2345635" y="477078"/>
                  <a:pt x="2067339" y="410817"/>
                </a:cubicBezTo>
                <a:cubicBezTo>
                  <a:pt x="1789043" y="344556"/>
                  <a:pt x="781877" y="519043"/>
                  <a:pt x="437321" y="450574"/>
                </a:cubicBezTo>
                <a:cubicBezTo>
                  <a:pt x="92764" y="382104"/>
                  <a:pt x="46382" y="191052"/>
                  <a:pt x="0" y="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638013" y="3515918"/>
            <a:ext cx="1919314" cy="562762"/>
          </a:xfrm>
          <a:custGeom>
            <a:avLst/>
            <a:gdLst>
              <a:gd name="connsiteX0" fmla="*/ 1448972 w 1851182"/>
              <a:gd name="connsiteY0" fmla="*/ 0 h 463162"/>
              <a:gd name="connsiteX1" fmla="*/ 1758461 w 1851182"/>
              <a:gd name="connsiteY1" fmla="*/ 436098 h 463162"/>
              <a:gd name="connsiteX2" fmla="*/ 0 w 1851182"/>
              <a:gd name="connsiteY2" fmla="*/ 379827 h 463162"/>
              <a:gd name="connsiteX0" fmla="*/ 1501981 w 1865525"/>
              <a:gd name="connsiteY0" fmla="*/ 0 h 505847"/>
              <a:gd name="connsiteX1" fmla="*/ 1758461 w 1865525"/>
              <a:gd name="connsiteY1" fmla="*/ 475855 h 505847"/>
              <a:gd name="connsiteX2" fmla="*/ 0 w 1865525"/>
              <a:gd name="connsiteY2" fmla="*/ 419584 h 505847"/>
              <a:gd name="connsiteX0" fmla="*/ 1501981 w 1851831"/>
              <a:gd name="connsiteY0" fmla="*/ 0 h 505847"/>
              <a:gd name="connsiteX1" fmla="*/ 1758461 w 1851831"/>
              <a:gd name="connsiteY1" fmla="*/ 475855 h 505847"/>
              <a:gd name="connsiteX2" fmla="*/ 0 w 1851831"/>
              <a:gd name="connsiteY2" fmla="*/ 419584 h 505847"/>
              <a:gd name="connsiteX0" fmla="*/ 1661008 w 1900979"/>
              <a:gd name="connsiteY0" fmla="*/ 0 h 562762"/>
              <a:gd name="connsiteX1" fmla="*/ 1758461 w 1900979"/>
              <a:gd name="connsiteY1" fmla="*/ 528863 h 562762"/>
              <a:gd name="connsiteX2" fmla="*/ 0 w 1900979"/>
              <a:gd name="connsiteY2" fmla="*/ 472592 h 562762"/>
              <a:gd name="connsiteX0" fmla="*/ 1661008 w 1919314"/>
              <a:gd name="connsiteY0" fmla="*/ 0 h 562762"/>
              <a:gd name="connsiteX1" fmla="*/ 1758461 w 1919314"/>
              <a:gd name="connsiteY1" fmla="*/ 528863 h 562762"/>
              <a:gd name="connsiteX2" fmla="*/ 0 w 1919314"/>
              <a:gd name="connsiteY2" fmla="*/ 472592 h 56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314" h="562762">
                <a:moveTo>
                  <a:pt x="1661008" y="0"/>
                </a:moveTo>
                <a:cubicBezTo>
                  <a:pt x="1923248" y="239405"/>
                  <a:pt x="2035296" y="450098"/>
                  <a:pt x="1758461" y="528863"/>
                </a:cubicBezTo>
                <a:cubicBezTo>
                  <a:pt x="1481626" y="607628"/>
                  <a:pt x="758483" y="532379"/>
                  <a:pt x="0" y="472592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429000" y="819150"/>
            <a:ext cx="2743200" cy="2971800"/>
            <a:chOff x="3234517" y="933450"/>
            <a:chExt cx="2743200" cy="2971800"/>
          </a:xfrm>
        </p:grpSpPr>
        <p:sp>
          <p:nvSpPr>
            <p:cNvPr id="6" name="Teardrop 5"/>
            <p:cNvSpPr/>
            <p:nvPr/>
          </p:nvSpPr>
          <p:spPr>
            <a:xfrm rot="18754245">
              <a:off x="3120217" y="1047750"/>
              <a:ext cx="2971800" cy="2743200"/>
            </a:xfrm>
            <a:prstGeom prst="teardrop">
              <a:avLst>
                <a:gd name="adj" fmla="val 79724"/>
              </a:avLst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05200" y="1315581"/>
              <a:ext cx="228600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>
                  <a:rot lat="0" lon="0" rev="0"/>
                </a:camera>
                <a:lightRig rig="sunset" dir="t">
                  <a:rot lat="0" lon="0" rev="4200000"/>
                </a:lightRig>
              </a:scene3d>
              <a:sp3d contourW="6350" prstMaterial="plastic">
                <a:bevelT w="0"/>
                <a:bevelB w="0"/>
                <a:extrusionClr>
                  <a:schemeClr val="bg2"/>
                </a:extrusionClr>
              </a:sp3d>
            </a:bodyPr>
            <a:lstStyle/>
            <a:p>
              <a:pPr algn="ctr"/>
              <a:r>
                <a:rPr lang="en-US" sz="28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HÂN </a:t>
              </a:r>
              <a:r>
                <a:rPr lang="en-US" sz="28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T</a:t>
              </a:r>
              <a:r>
                <a:rPr lang="en-US" sz="20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ÍCH</a:t>
              </a:r>
            </a:p>
            <a:p>
              <a:pPr algn="ctr"/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B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ẰNG </a:t>
              </a:r>
            </a:p>
            <a:p>
              <a:pPr algn="ctr"/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HƯƠNG </a:t>
              </a:r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HÁP</a:t>
              </a:r>
            </a:p>
            <a:p>
              <a:pPr algn="ctr"/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ĐẶT </a:t>
              </a:r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N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HÂN </a:t>
              </a:r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T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Ử</a:t>
              </a:r>
            </a:p>
            <a:p>
              <a:pPr algn="ctr"/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C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HUNG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773834" y="361950"/>
            <a:ext cx="2370166" cy="1072823"/>
            <a:chOff x="6773834" y="432127"/>
            <a:chExt cx="2370166" cy="1072823"/>
          </a:xfrm>
        </p:grpSpPr>
        <p:sp>
          <p:nvSpPr>
            <p:cNvPr id="8" name="Rounded Rectangle 7"/>
            <p:cNvSpPr/>
            <p:nvPr/>
          </p:nvSpPr>
          <p:spPr>
            <a:xfrm>
              <a:off x="6773834" y="432127"/>
              <a:ext cx="2217766" cy="103765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926234" y="489287"/>
              <a:ext cx="221776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Biến đổi 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đa thức</a:t>
              </a:r>
            </a:p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thành </a:t>
              </a:r>
              <a:r>
                <a:rPr lang="en-US" sz="2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 của </a:t>
              </a:r>
              <a:r>
                <a:rPr lang="en-US" sz="2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nhiều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 đa thức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845124" y="3855136"/>
            <a:ext cx="1593526" cy="684858"/>
            <a:chOff x="5845124" y="3855136"/>
            <a:chExt cx="1593526" cy="684858"/>
          </a:xfrm>
        </p:grpSpPr>
        <p:sp>
          <p:nvSpPr>
            <p:cNvPr id="18" name="Pentagon 17"/>
            <p:cNvSpPr/>
            <p:nvPr/>
          </p:nvSpPr>
          <p:spPr>
            <a:xfrm>
              <a:off x="5873260" y="3855136"/>
              <a:ext cx="1565390" cy="684858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45124" y="3965626"/>
              <a:ext cx="15254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A</a:t>
              </a:r>
              <a:r>
                <a:rPr lang="en-US" sz="2400"/>
                <a:t>.B + </a:t>
              </a:r>
              <a:r>
                <a:rPr lang="en-US" sz="2400">
                  <a:solidFill>
                    <a:srgbClr val="FF0000"/>
                  </a:solidFill>
                </a:rPr>
                <a:t>A</a:t>
              </a:r>
              <a:r>
                <a:rPr lang="en-US" sz="2400"/>
                <a:t>.C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397260" y="3855136"/>
            <a:ext cx="1746740" cy="684858"/>
            <a:chOff x="7397260" y="3855136"/>
            <a:chExt cx="1746740" cy="684858"/>
          </a:xfrm>
        </p:grpSpPr>
        <p:sp>
          <p:nvSpPr>
            <p:cNvPr id="15" name="Pentagon 14"/>
            <p:cNvSpPr/>
            <p:nvPr/>
          </p:nvSpPr>
          <p:spPr>
            <a:xfrm>
              <a:off x="7473460" y="3855136"/>
              <a:ext cx="1670540" cy="684858"/>
            </a:xfrm>
            <a:prstGeom prst="homePlate">
              <a:avLst>
                <a:gd name="adj" fmla="val 17134"/>
              </a:avLst>
            </a:prstGeom>
            <a:solidFill>
              <a:schemeClr val="accent6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397260" y="3965626"/>
              <a:ext cx="17049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= </a:t>
              </a:r>
              <a:r>
                <a:rPr lang="en-US" sz="2400" dirty="0">
                  <a:solidFill>
                    <a:srgbClr val="FF0000"/>
                  </a:solidFill>
                </a:rPr>
                <a:t>A</a:t>
              </a:r>
              <a:r>
                <a:rPr lang="en-US" sz="2400" dirty="0"/>
                <a:t>.</a:t>
              </a:r>
              <a:r>
                <a:rPr lang="en-US" sz="2400" dirty="0">
                  <a:solidFill>
                    <a:schemeClr val="bg2">
                      <a:lumMod val="75000"/>
                    </a:schemeClr>
                  </a:solidFill>
                </a:rPr>
                <a:t>(</a:t>
              </a:r>
              <a:r>
                <a:rPr lang="en-US" sz="2400" dirty="0"/>
                <a:t>B + C</a:t>
              </a:r>
              <a:r>
                <a:rPr lang="en-US" sz="2400" dirty="0">
                  <a:solidFill>
                    <a:schemeClr val="bg2">
                      <a:lumMod val="75000"/>
                    </a:schemeClr>
                  </a:solidFill>
                </a:rPr>
                <a:t>)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434" y="2268102"/>
            <a:ext cx="879195" cy="783097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235783" y="285750"/>
            <a:ext cx="2479281" cy="1323439"/>
            <a:chOff x="147617" y="285750"/>
            <a:chExt cx="2479281" cy="1323439"/>
          </a:xfrm>
        </p:grpSpPr>
        <p:sp>
          <p:nvSpPr>
            <p:cNvPr id="14" name="Rounded Rectangle 13"/>
            <p:cNvSpPr/>
            <p:nvPr/>
          </p:nvSpPr>
          <p:spPr>
            <a:xfrm>
              <a:off x="152400" y="285750"/>
              <a:ext cx="2474498" cy="1272450"/>
            </a:xfrm>
            <a:prstGeom prst="round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47617" y="285750"/>
              <a:ext cx="2464137" cy="132343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/>
                <a:t>Để</a:t>
              </a:r>
              <a:r>
                <a:rPr lang="en-US" sz="2000" dirty="0"/>
                <a:t> </a:t>
              </a:r>
              <a:r>
                <a:rPr lang="en-US" sz="2000" dirty="0" err="1"/>
                <a:t>xuất</a:t>
              </a:r>
              <a:r>
                <a:rPr lang="en-US" sz="2000" dirty="0"/>
                <a:t> </a:t>
              </a:r>
              <a:r>
                <a:rPr lang="en-US" sz="2000" dirty="0" err="1"/>
                <a:t>hiện</a:t>
              </a:r>
              <a:r>
                <a:rPr lang="en-US" sz="2000" dirty="0"/>
                <a:t> </a:t>
              </a:r>
            </a:p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nhân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tử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chung</a:t>
              </a:r>
              <a:endParaRPr lang="en-US" sz="2000" dirty="0">
                <a:solidFill>
                  <a:srgbClr val="FF0000"/>
                </a:solidFill>
              </a:endParaRPr>
            </a:p>
            <a:p>
              <a:pPr algn="ctr"/>
              <a:r>
                <a:rPr lang="en-US" sz="2000" dirty="0" err="1"/>
                <a:t>cần</a:t>
              </a:r>
              <a:r>
                <a:rPr lang="en-US" sz="2000" dirty="0"/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đổi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>
                  <a:solidFill>
                    <a:srgbClr val="FF0000"/>
                  </a:solidFill>
                </a:rPr>
                <a:t>dấu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  <a:r>
                <a:rPr lang="en-US" sz="2000" dirty="0" err="1"/>
                <a:t>hạng</a:t>
              </a:r>
              <a:r>
                <a:rPr lang="en-US" sz="2000" dirty="0"/>
                <a:t> </a:t>
              </a:r>
              <a:r>
                <a:rPr lang="en-US" sz="2000" dirty="0" err="1"/>
                <a:t>tử</a:t>
              </a:r>
              <a:endParaRPr lang="en-US" sz="2000" dirty="0"/>
            </a:p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A = - (- A)</a:t>
              </a:r>
            </a:p>
          </p:txBody>
        </p:sp>
      </p:grpSp>
      <p:sp>
        <p:nvSpPr>
          <p:cNvPr id="24" name="Freeform 23"/>
          <p:cNvSpPr/>
          <p:nvPr/>
        </p:nvSpPr>
        <p:spPr>
          <a:xfrm>
            <a:off x="1378832" y="3114412"/>
            <a:ext cx="1590178" cy="877548"/>
          </a:xfrm>
          <a:custGeom>
            <a:avLst/>
            <a:gdLst>
              <a:gd name="connsiteX0" fmla="*/ 259773 w 436570"/>
              <a:gd name="connsiteY0" fmla="*/ 862445 h 870918"/>
              <a:gd name="connsiteX1" fmla="*/ 51954 w 436570"/>
              <a:gd name="connsiteY1" fmla="*/ 779318 h 870918"/>
              <a:gd name="connsiteX2" fmla="*/ 436418 w 436570"/>
              <a:gd name="connsiteY2" fmla="*/ 207818 h 870918"/>
              <a:gd name="connsiteX3" fmla="*/ 0 w 436570"/>
              <a:gd name="connsiteY3" fmla="*/ 0 h 870918"/>
              <a:gd name="connsiteX0" fmla="*/ 857684 w 1050704"/>
              <a:gd name="connsiteY0" fmla="*/ 875697 h 884170"/>
              <a:gd name="connsiteX1" fmla="*/ 649865 w 1050704"/>
              <a:gd name="connsiteY1" fmla="*/ 792570 h 884170"/>
              <a:gd name="connsiteX2" fmla="*/ 1034329 w 1050704"/>
              <a:gd name="connsiteY2" fmla="*/ 221070 h 884170"/>
              <a:gd name="connsiteX3" fmla="*/ 0 w 1050704"/>
              <a:gd name="connsiteY3" fmla="*/ 0 h 884170"/>
              <a:gd name="connsiteX0" fmla="*/ 857684 w 1032222"/>
              <a:gd name="connsiteY0" fmla="*/ 875697 h 886787"/>
              <a:gd name="connsiteX1" fmla="*/ 649865 w 1032222"/>
              <a:gd name="connsiteY1" fmla="*/ 792570 h 886787"/>
              <a:gd name="connsiteX2" fmla="*/ 1015348 w 1032222"/>
              <a:gd name="connsiteY2" fmla="*/ 154809 h 886787"/>
              <a:gd name="connsiteX3" fmla="*/ 0 w 1032222"/>
              <a:gd name="connsiteY3" fmla="*/ 0 h 886787"/>
              <a:gd name="connsiteX0" fmla="*/ 857684 w 1035289"/>
              <a:gd name="connsiteY0" fmla="*/ 875697 h 877548"/>
              <a:gd name="connsiteX1" fmla="*/ 687828 w 1035289"/>
              <a:gd name="connsiteY1" fmla="*/ 713057 h 877548"/>
              <a:gd name="connsiteX2" fmla="*/ 1015348 w 1035289"/>
              <a:gd name="connsiteY2" fmla="*/ 154809 h 877548"/>
              <a:gd name="connsiteX3" fmla="*/ 0 w 1035289"/>
              <a:gd name="connsiteY3" fmla="*/ 0 h 877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289" h="877548">
                <a:moveTo>
                  <a:pt x="857684" y="875697"/>
                </a:moveTo>
                <a:cubicBezTo>
                  <a:pt x="739054" y="888686"/>
                  <a:pt x="661551" y="833205"/>
                  <a:pt x="687828" y="713057"/>
                </a:cubicBezTo>
                <a:cubicBezTo>
                  <a:pt x="714105" y="592909"/>
                  <a:pt x="1129986" y="273652"/>
                  <a:pt x="1015348" y="154809"/>
                </a:cubicBezTo>
                <a:cubicBezTo>
                  <a:pt x="900710" y="35966"/>
                  <a:pt x="213879" y="38966"/>
                  <a:pt x="0" y="0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28600" y="3092633"/>
            <a:ext cx="1219200" cy="416617"/>
          </a:xfrm>
          <a:custGeom>
            <a:avLst/>
            <a:gdLst>
              <a:gd name="connsiteX0" fmla="*/ 1855305 w 1855305"/>
              <a:gd name="connsiteY0" fmla="*/ 45271 h 416617"/>
              <a:gd name="connsiteX1" fmla="*/ 1802296 w 1855305"/>
              <a:gd name="connsiteY1" fmla="*/ 18767 h 416617"/>
              <a:gd name="connsiteX2" fmla="*/ 1590261 w 1855305"/>
              <a:gd name="connsiteY2" fmla="*/ 32019 h 416617"/>
              <a:gd name="connsiteX3" fmla="*/ 1563757 w 1855305"/>
              <a:gd name="connsiteY3" fmla="*/ 389828 h 416617"/>
              <a:gd name="connsiteX4" fmla="*/ 0 w 1855305"/>
              <a:gd name="connsiteY4" fmla="*/ 363323 h 416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305" h="416617">
                <a:moveTo>
                  <a:pt x="1855305" y="45271"/>
                </a:moveTo>
                <a:cubicBezTo>
                  <a:pt x="1850887" y="33123"/>
                  <a:pt x="1846470" y="20976"/>
                  <a:pt x="1802296" y="18767"/>
                </a:cubicBezTo>
                <a:cubicBezTo>
                  <a:pt x="1758122" y="16558"/>
                  <a:pt x="1630017" y="-29824"/>
                  <a:pt x="1590261" y="32019"/>
                </a:cubicBezTo>
                <a:cubicBezTo>
                  <a:pt x="1550505" y="93862"/>
                  <a:pt x="1828801" y="334611"/>
                  <a:pt x="1563757" y="389828"/>
                </a:cubicBezTo>
                <a:cubicBezTo>
                  <a:pt x="1298713" y="445045"/>
                  <a:pt x="649356" y="404184"/>
                  <a:pt x="0" y="363323"/>
                </a:cubicBezTo>
              </a:path>
            </a:pathLst>
          </a:cu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24242" y="2453288"/>
            <a:ext cx="1150539" cy="674223"/>
          </a:xfrm>
          <a:custGeom>
            <a:avLst/>
            <a:gdLst>
              <a:gd name="connsiteX0" fmla="*/ 2040835 w 2281840"/>
              <a:gd name="connsiteY0" fmla="*/ 596348 h 596348"/>
              <a:gd name="connsiteX1" fmla="*/ 1948070 w 2281840"/>
              <a:gd name="connsiteY1" fmla="*/ 543339 h 596348"/>
              <a:gd name="connsiteX2" fmla="*/ 1895061 w 2281840"/>
              <a:gd name="connsiteY2" fmla="*/ 397565 h 596348"/>
              <a:gd name="connsiteX3" fmla="*/ 2186609 w 2281840"/>
              <a:gd name="connsiteY3" fmla="*/ 92765 h 596348"/>
              <a:gd name="connsiteX4" fmla="*/ 0 w 2281840"/>
              <a:gd name="connsiteY4" fmla="*/ 0 h 596348"/>
              <a:gd name="connsiteX0" fmla="*/ 2040835 w 2211155"/>
              <a:gd name="connsiteY0" fmla="*/ 623065 h 623065"/>
              <a:gd name="connsiteX1" fmla="*/ 1948070 w 2211155"/>
              <a:gd name="connsiteY1" fmla="*/ 570056 h 623065"/>
              <a:gd name="connsiteX2" fmla="*/ 1895061 w 2211155"/>
              <a:gd name="connsiteY2" fmla="*/ 424282 h 623065"/>
              <a:gd name="connsiteX3" fmla="*/ 2107096 w 2211155"/>
              <a:gd name="connsiteY3" fmla="*/ 26717 h 623065"/>
              <a:gd name="connsiteX4" fmla="*/ 0 w 2211155"/>
              <a:gd name="connsiteY4" fmla="*/ 26717 h 623065"/>
              <a:gd name="connsiteX0" fmla="*/ 2054088 w 2225324"/>
              <a:gd name="connsiteY0" fmla="*/ 649357 h 649357"/>
              <a:gd name="connsiteX1" fmla="*/ 1961323 w 2225324"/>
              <a:gd name="connsiteY1" fmla="*/ 596348 h 649357"/>
              <a:gd name="connsiteX2" fmla="*/ 1908314 w 2225324"/>
              <a:gd name="connsiteY2" fmla="*/ 450574 h 649357"/>
              <a:gd name="connsiteX3" fmla="*/ 2120349 w 2225324"/>
              <a:gd name="connsiteY3" fmla="*/ 53009 h 649357"/>
              <a:gd name="connsiteX4" fmla="*/ 0 w 2225324"/>
              <a:gd name="connsiteY4" fmla="*/ 0 h 649357"/>
              <a:gd name="connsiteX0" fmla="*/ 2054088 w 2225324"/>
              <a:gd name="connsiteY0" fmla="*/ 664118 h 664118"/>
              <a:gd name="connsiteX1" fmla="*/ 1961323 w 2225324"/>
              <a:gd name="connsiteY1" fmla="*/ 611109 h 664118"/>
              <a:gd name="connsiteX2" fmla="*/ 1908314 w 2225324"/>
              <a:gd name="connsiteY2" fmla="*/ 465335 h 664118"/>
              <a:gd name="connsiteX3" fmla="*/ 2120349 w 2225324"/>
              <a:gd name="connsiteY3" fmla="*/ 67770 h 664118"/>
              <a:gd name="connsiteX4" fmla="*/ 0 w 2225324"/>
              <a:gd name="connsiteY4" fmla="*/ 14761 h 664118"/>
              <a:gd name="connsiteX0" fmla="*/ 2054088 w 2167819"/>
              <a:gd name="connsiteY0" fmla="*/ 674223 h 674223"/>
              <a:gd name="connsiteX1" fmla="*/ 1961323 w 2167819"/>
              <a:gd name="connsiteY1" fmla="*/ 621214 h 674223"/>
              <a:gd name="connsiteX2" fmla="*/ 1908314 w 2167819"/>
              <a:gd name="connsiteY2" fmla="*/ 475440 h 674223"/>
              <a:gd name="connsiteX3" fmla="*/ 2054088 w 2167819"/>
              <a:gd name="connsiteY3" fmla="*/ 51371 h 674223"/>
              <a:gd name="connsiteX4" fmla="*/ 0 w 2167819"/>
              <a:gd name="connsiteY4" fmla="*/ 24866 h 674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7819" h="674223">
                <a:moveTo>
                  <a:pt x="2054088" y="674223"/>
                </a:moveTo>
                <a:cubicBezTo>
                  <a:pt x="2019853" y="664284"/>
                  <a:pt x="1985619" y="654345"/>
                  <a:pt x="1961323" y="621214"/>
                </a:cubicBezTo>
                <a:cubicBezTo>
                  <a:pt x="1937027" y="588083"/>
                  <a:pt x="1892853" y="570414"/>
                  <a:pt x="1908314" y="475440"/>
                </a:cubicBezTo>
                <a:cubicBezTo>
                  <a:pt x="1923775" y="380466"/>
                  <a:pt x="2372140" y="126467"/>
                  <a:pt x="2054088" y="51371"/>
                </a:cubicBezTo>
                <a:cubicBezTo>
                  <a:pt x="1736036" y="-23725"/>
                  <a:pt x="895625" y="-1639"/>
                  <a:pt x="0" y="24866"/>
                </a:cubicBezTo>
              </a:path>
            </a:pathLst>
          </a:cu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78296" y="4015409"/>
            <a:ext cx="2736240" cy="624127"/>
          </a:xfrm>
          <a:custGeom>
            <a:avLst/>
            <a:gdLst>
              <a:gd name="connsiteX0" fmla="*/ 2411895 w 2736240"/>
              <a:gd name="connsiteY0" fmla="*/ 0 h 624127"/>
              <a:gd name="connsiteX1" fmla="*/ 2199861 w 2736240"/>
              <a:gd name="connsiteY1" fmla="*/ 106017 h 624127"/>
              <a:gd name="connsiteX2" fmla="*/ 2637182 w 2736240"/>
              <a:gd name="connsiteY2" fmla="*/ 543339 h 624127"/>
              <a:gd name="connsiteX3" fmla="*/ 0 w 2736240"/>
              <a:gd name="connsiteY3" fmla="*/ 622852 h 624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6240" h="624127">
                <a:moveTo>
                  <a:pt x="2411895" y="0"/>
                </a:moveTo>
                <a:cubicBezTo>
                  <a:pt x="2287104" y="7730"/>
                  <a:pt x="2162313" y="15460"/>
                  <a:pt x="2199861" y="106017"/>
                </a:cubicBezTo>
                <a:cubicBezTo>
                  <a:pt x="2237409" y="196574"/>
                  <a:pt x="3003826" y="457200"/>
                  <a:pt x="2637182" y="543339"/>
                </a:cubicBezTo>
                <a:cubicBezTo>
                  <a:pt x="2270538" y="629478"/>
                  <a:pt x="1135269" y="626165"/>
                  <a:pt x="0" y="622852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5239616" y="2822713"/>
            <a:ext cx="1083833" cy="1457739"/>
          </a:xfrm>
          <a:custGeom>
            <a:avLst/>
            <a:gdLst>
              <a:gd name="connsiteX0" fmla="*/ 856384 w 1083833"/>
              <a:gd name="connsiteY0" fmla="*/ 0 h 1457739"/>
              <a:gd name="connsiteX1" fmla="*/ 1028662 w 1083833"/>
              <a:gd name="connsiteY1" fmla="*/ 437322 h 1457739"/>
              <a:gd name="connsiteX2" fmla="*/ 8245 w 1083833"/>
              <a:gd name="connsiteY2" fmla="*/ 1232452 h 1457739"/>
              <a:gd name="connsiteX3" fmla="*/ 631097 w 1083833"/>
              <a:gd name="connsiteY3" fmla="*/ 1457739 h 145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3833" h="1457739">
                <a:moveTo>
                  <a:pt x="856384" y="0"/>
                </a:moveTo>
                <a:cubicBezTo>
                  <a:pt x="1013201" y="115956"/>
                  <a:pt x="1170018" y="231913"/>
                  <a:pt x="1028662" y="437322"/>
                </a:cubicBezTo>
                <a:cubicBezTo>
                  <a:pt x="887306" y="642731"/>
                  <a:pt x="74506" y="1062383"/>
                  <a:pt x="8245" y="1232452"/>
                </a:cubicBezTo>
                <a:cubicBezTo>
                  <a:pt x="-58016" y="1402521"/>
                  <a:pt x="286540" y="1430130"/>
                  <a:pt x="631097" y="1457739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713468" y="1934817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Khái niệm</a:t>
            </a:r>
          </a:p>
        </p:txBody>
      </p:sp>
      <p:sp>
        <p:nvSpPr>
          <p:cNvPr id="37" name="TextBox 36"/>
          <p:cNvSpPr txBox="1"/>
          <p:nvPr/>
        </p:nvSpPr>
        <p:spPr>
          <a:xfrm rot="19447698">
            <a:off x="5105706" y="3303873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Công thức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57528" y="3676972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phân</a:t>
            </a:r>
            <a:r>
              <a:rPr lang="en-US" b="1" dirty="0"/>
              <a:t> </a:t>
            </a:r>
            <a:r>
              <a:rPr lang="en-US" b="1" dirty="0" err="1"/>
              <a:t>tích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700685" y="165735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Lưu ý</a:t>
            </a:r>
          </a:p>
        </p:txBody>
      </p:sp>
      <p:sp>
        <p:nvSpPr>
          <p:cNvPr id="40" name="TextBox 39"/>
          <p:cNvSpPr txBox="1"/>
          <p:nvPr/>
        </p:nvSpPr>
        <p:spPr>
          <a:xfrm rot="275308">
            <a:off x="1493786" y="2868863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Tìm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 </a:t>
            </a:r>
            <a:r>
              <a:rPr lang="en-US" b="1" dirty="0" err="1"/>
              <a:t>tử</a:t>
            </a:r>
            <a:endParaRPr lang="en-US" b="1" dirty="0"/>
          </a:p>
          <a:p>
            <a:r>
              <a:rPr lang="en-US" b="1" dirty="0" err="1">
                <a:solidFill>
                  <a:srgbClr val="FF0000"/>
                </a:solidFill>
              </a:rPr>
              <a:t>chung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24242" y="208343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Hệ số</a:t>
            </a:r>
          </a:p>
        </p:txBody>
      </p:sp>
      <p:sp>
        <p:nvSpPr>
          <p:cNvPr id="42" name="TextBox 41"/>
          <p:cNvSpPr txBox="1"/>
          <p:nvPr/>
        </p:nvSpPr>
        <p:spPr>
          <a:xfrm rot="160694">
            <a:off x="269100" y="315991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Biến số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27768" y="4295633"/>
            <a:ext cx="3810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NTC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38380" y="3645244"/>
            <a:ext cx="1019420" cy="155402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380" y="3645244"/>
            <a:ext cx="1019420" cy="155402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038600" y="157500"/>
            <a:ext cx="1870883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GHI NHỚ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65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0" grpId="0" animBg="1"/>
      <p:bldP spid="22" grpId="0" animBg="1"/>
      <p:bldP spid="24" grpId="0" animBg="1"/>
      <p:bldP spid="27" grpId="0" animBg="1"/>
      <p:bldP spid="28" grpId="0" animBg="1"/>
      <p:bldP spid="29" grpId="0" animBg="1"/>
      <p:bldP spid="31" grpId="0" animBg="1"/>
      <p:bldP spid="33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9D7C0CA-E2AE-4600-AFF9-4A6AEF626030}"/>
              </a:ext>
            </a:extLst>
          </p:cNvPr>
          <p:cNvSpPr txBox="1"/>
          <p:nvPr/>
        </p:nvSpPr>
        <p:spPr>
          <a:xfrm>
            <a:off x="76200" y="611684"/>
            <a:ext cx="8915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n-lt"/>
              </a:rPr>
              <a:t>- </a:t>
            </a:r>
            <a:r>
              <a:rPr lang="en-US" sz="2800" b="1" dirty="0" err="1" smtClean="0">
                <a:latin typeface="+mn-lt"/>
              </a:rPr>
              <a:t>Xem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lại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các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bước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phân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tích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đa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thức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thành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nhân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tử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bằng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cách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đặt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nhân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tử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chung</a:t>
            </a:r>
            <a:r>
              <a:rPr lang="en-US" sz="2800" b="1" dirty="0" smtClean="0">
                <a:latin typeface="+mn-lt"/>
              </a:rPr>
              <a:t>, </a:t>
            </a:r>
            <a:r>
              <a:rPr lang="en-US" sz="2800" b="1" dirty="0" err="1" smtClean="0">
                <a:latin typeface="+mn-lt"/>
              </a:rPr>
              <a:t>xem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các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ví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dụ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và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bài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tập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đã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sửa</a:t>
            </a:r>
            <a:r>
              <a:rPr lang="en-US" sz="2800" b="1" dirty="0" smtClean="0">
                <a:latin typeface="+mn-lt"/>
              </a:rPr>
              <a:t>.</a:t>
            </a:r>
          </a:p>
          <a:p>
            <a:r>
              <a:rPr lang="en-US" sz="2800" b="1" dirty="0" smtClean="0">
                <a:latin typeface="+mn-lt"/>
              </a:rPr>
              <a:t>- </a:t>
            </a:r>
            <a:r>
              <a:rPr lang="en-US" sz="2800" b="1" dirty="0" err="1" smtClean="0">
                <a:latin typeface="+mn-lt"/>
              </a:rPr>
              <a:t>Bài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tập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về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nhà</a:t>
            </a:r>
            <a:endParaRPr lang="en-US" sz="2800" b="1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2CD9EAA6-6943-4FFF-A1DB-A94A16CC9C63}"/>
                  </a:ext>
                </a:extLst>
              </p:cNvPr>
              <p:cNvSpPr txBox="1"/>
              <p:nvPr/>
            </p:nvSpPr>
            <p:spPr>
              <a:xfrm>
                <a:off x="288275" y="2014200"/>
                <a:ext cx="3902725" cy="3173176"/>
              </a:xfrm>
              <a:prstGeom prst="rect">
                <a:avLst/>
              </a:prstGeom>
              <a:solidFill>
                <a:srgbClr val="FFCCFF"/>
              </a:solidFill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sz="2800" b="1" dirty="0">
                    <a:latin typeface="+mn-lt"/>
                  </a:rPr>
                  <a:t>Phân </a:t>
                </a:r>
                <a:r>
                  <a:rPr lang="en-US" sz="2800" b="1" dirty="0" err="1">
                    <a:latin typeface="+mn-lt"/>
                  </a:rPr>
                  <a:t>tích</a:t>
                </a:r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err="1">
                    <a:latin typeface="+mn-lt"/>
                  </a:rPr>
                  <a:t>đa</a:t>
                </a:r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err="1">
                    <a:latin typeface="+mn-lt"/>
                  </a:rPr>
                  <a:t>thức</a:t>
                </a:r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err="1">
                    <a:latin typeface="+mn-lt"/>
                  </a:rPr>
                  <a:t>thành</a:t>
                </a:r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err="1">
                    <a:latin typeface="+mn-lt"/>
                  </a:rPr>
                  <a:t>nhân</a:t>
                </a:r>
                <a:r>
                  <a:rPr lang="en-US" sz="2800" b="1" dirty="0">
                    <a:latin typeface="+mn-lt"/>
                  </a:rPr>
                  <a:t> </a:t>
                </a:r>
                <a:r>
                  <a:rPr lang="en-US" sz="2800" b="1" dirty="0" err="1">
                    <a:latin typeface="+mn-lt"/>
                  </a:rPr>
                  <a:t>tử</a:t>
                </a:r>
                <a:r>
                  <a:rPr lang="en-US" sz="2800" b="1" dirty="0">
                    <a:latin typeface="+mn-lt"/>
                  </a:rPr>
                  <a:t>:</a:t>
                </a:r>
              </a:p>
              <a:p>
                <a:r>
                  <a:rPr lang="en-US" sz="2800" dirty="0">
                    <a:latin typeface="+mn-lt"/>
                  </a:rPr>
                  <a:t>a/ </a:t>
                </a:r>
                <a:r>
                  <a:rPr lang="es-UY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3x + 6</a:t>
                </a:r>
                <a:endParaRPr lang="en-US" sz="2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+mn-lt"/>
                  </a:rPr>
                  <a:t>b/ </a:t>
                </a:r>
                <a:r>
                  <a:rPr lang="es-UY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2x</a:t>
                </a:r>
                <a:r>
                  <a:rPr lang="es-UY" sz="2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s-UY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-3x</a:t>
                </a:r>
                <a:endParaRPr lang="en-US" sz="2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+mn-lt"/>
                  </a:rPr>
                  <a:t>c/ </a:t>
                </a:r>
                <a:r>
                  <a:rPr lang="es-UY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10x – 15y  + 5</a:t>
                </a:r>
                <a:endParaRPr lang="en-US" sz="2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+mn-lt"/>
                  </a:rPr>
                  <a:t>d/ </a:t>
                </a:r>
                <a:r>
                  <a:rPr lang="es-UY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3xy – 15x</a:t>
                </a:r>
                <a:r>
                  <a:rPr lang="es-UY" sz="2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s-UY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+ 3x</a:t>
                </a:r>
                <a:endParaRPr lang="en-US" sz="2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marR="0" lv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tabLst>
                    <a:tab pos="1781175" algn="l"/>
                  </a:tabLst>
                </a:pPr>
                <a:r>
                  <a:rPr lang="en-US" sz="2800" dirty="0">
                    <a:latin typeface="+mn-lt"/>
                  </a:rPr>
                  <a:t>e/ </a:t>
                </a:r>
                <a:r>
                  <a:rPr lang="es-UY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x(x</a:t>
                </a:r>
                <a:r>
                  <a:rPr lang="es-UY" sz="2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s-UY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1) + 3(1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s-UY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r>
                  <a:rPr lang="es-UY" sz="28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s-UY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2CD9EAA6-6943-4FFF-A1DB-A94A16CC9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75" y="2014200"/>
                <a:ext cx="3902725" cy="3173176"/>
              </a:xfrm>
              <a:prstGeom prst="rect">
                <a:avLst/>
              </a:prstGeom>
              <a:blipFill rotWithShape="1">
                <a:blip r:embed="rId2"/>
                <a:stretch>
                  <a:fillRect l="-3120" t="-1919" b="-3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038600" y="-19050"/>
            <a:ext cx="1870883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DẶN DÒ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mc="http://schemas.openxmlformats.org/markup-compatibility/2006" xmlns:a14="http://schemas.microsoft.com/office/drawing/2010/main" xmlns:a16="http://schemas.microsoft.com/office/drawing/2014/main" id="{2CD9EAA6-6943-4FFF-A1DB-A94A16CC9C63}"/>
              </a:ext>
            </a:extLst>
          </p:cNvPr>
          <p:cNvSpPr txBox="1"/>
          <p:nvPr/>
        </p:nvSpPr>
        <p:spPr>
          <a:xfrm>
            <a:off x="4533900" y="2408694"/>
            <a:ext cx="4457700" cy="267765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lang="es-UY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UY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s-UY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UY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s-UY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UY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x, </a:t>
            </a:r>
            <a:r>
              <a:rPr lang="es-UY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s-UY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es-UY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a/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+ 6x = 0 </a:t>
            </a:r>
            <a:endParaRPr lang="es-UY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s-UY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b/</a:t>
            </a:r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3x</a:t>
            </a:r>
            <a:r>
              <a:rPr lang="es-UY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6x = 0    </a:t>
            </a:r>
            <a:endParaRPr lang="en-US" sz="2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c/ 3x</a:t>
            </a:r>
            <a:r>
              <a:rPr lang="es-UY" sz="2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x = 0</a:t>
            </a:r>
          </a:p>
          <a:p>
            <a:r>
              <a:rPr lang="es-UY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d/ </a:t>
            </a:r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x(x – 6) + 10(x – 6) = 0</a:t>
            </a:r>
            <a:endParaRPr lang="en-US" sz="2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s-UY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e/ </a:t>
            </a:r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x(x – 4)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2x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s-U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043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/>
          <p:cNvSpPr/>
          <p:nvPr/>
        </p:nvSpPr>
        <p:spPr>
          <a:xfrm>
            <a:off x="6215270" y="1404730"/>
            <a:ext cx="2158738" cy="901843"/>
          </a:xfrm>
          <a:custGeom>
            <a:avLst/>
            <a:gdLst>
              <a:gd name="connsiteX0" fmla="*/ 0 w 2158738"/>
              <a:gd name="connsiteY0" fmla="*/ 622853 h 901843"/>
              <a:gd name="connsiteX1" fmla="*/ 384313 w 2158738"/>
              <a:gd name="connsiteY1" fmla="*/ 848140 h 901843"/>
              <a:gd name="connsiteX2" fmla="*/ 2014330 w 2158738"/>
              <a:gd name="connsiteY2" fmla="*/ 821635 h 901843"/>
              <a:gd name="connsiteX3" fmla="*/ 1974573 w 2158738"/>
              <a:gd name="connsiteY3" fmla="*/ 0 h 901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8738" h="901843">
                <a:moveTo>
                  <a:pt x="0" y="622853"/>
                </a:moveTo>
                <a:cubicBezTo>
                  <a:pt x="24295" y="718931"/>
                  <a:pt x="48591" y="815010"/>
                  <a:pt x="384313" y="848140"/>
                </a:cubicBezTo>
                <a:cubicBezTo>
                  <a:pt x="720035" y="881270"/>
                  <a:pt x="1749287" y="962992"/>
                  <a:pt x="2014330" y="821635"/>
                </a:cubicBezTo>
                <a:cubicBezTo>
                  <a:pt x="2279373" y="680278"/>
                  <a:pt x="2126973" y="340139"/>
                  <a:pt x="1974573" y="0"/>
                </a:cubicBezTo>
              </a:path>
            </a:pathLst>
          </a:cu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272209" y="1510748"/>
            <a:ext cx="2237748" cy="848139"/>
          </a:xfrm>
          <a:custGeom>
            <a:avLst/>
            <a:gdLst>
              <a:gd name="connsiteX0" fmla="*/ 2107095 w 2237748"/>
              <a:gd name="connsiteY0" fmla="*/ 848139 h 848139"/>
              <a:gd name="connsiteX1" fmla="*/ 2067339 w 2237748"/>
              <a:gd name="connsiteY1" fmla="*/ 410817 h 848139"/>
              <a:gd name="connsiteX2" fmla="*/ 437321 w 2237748"/>
              <a:gd name="connsiteY2" fmla="*/ 450574 h 848139"/>
              <a:gd name="connsiteX3" fmla="*/ 0 w 2237748"/>
              <a:gd name="connsiteY3" fmla="*/ 0 h 84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37748" h="848139">
                <a:moveTo>
                  <a:pt x="2107095" y="848139"/>
                </a:moveTo>
                <a:cubicBezTo>
                  <a:pt x="2226365" y="662608"/>
                  <a:pt x="2345635" y="477078"/>
                  <a:pt x="2067339" y="410817"/>
                </a:cubicBezTo>
                <a:cubicBezTo>
                  <a:pt x="1789043" y="344556"/>
                  <a:pt x="781877" y="519043"/>
                  <a:pt x="437321" y="450574"/>
                </a:cubicBezTo>
                <a:cubicBezTo>
                  <a:pt x="92764" y="382104"/>
                  <a:pt x="46382" y="191052"/>
                  <a:pt x="0" y="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1671762" y="3551582"/>
            <a:ext cx="2652327" cy="562762"/>
          </a:xfrm>
          <a:custGeom>
            <a:avLst/>
            <a:gdLst>
              <a:gd name="connsiteX0" fmla="*/ 1448972 w 1851182"/>
              <a:gd name="connsiteY0" fmla="*/ 0 h 463162"/>
              <a:gd name="connsiteX1" fmla="*/ 1758461 w 1851182"/>
              <a:gd name="connsiteY1" fmla="*/ 436098 h 463162"/>
              <a:gd name="connsiteX2" fmla="*/ 0 w 1851182"/>
              <a:gd name="connsiteY2" fmla="*/ 379827 h 463162"/>
              <a:gd name="connsiteX0" fmla="*/ 1501981 w 1865525"/>
              <a:gd name="connsiteY0" fmla="*/ 0 h 505847"/>
              <a:gd name="connsiteX1" fmla="*/ 1758461 w 1865525"/>
              <a:gd name="connsiteY1" fmla="*/ 475855 h 505847"/>
              <a:gd name="connsiteX2" fmla="*/ 0 w 1865525"/>
              <a:gd name="connsiteY2" fmla="*/ 419584 h 505847"/>
              <a:gd name="connsiteX0" fmla="*/ 1501981 w 1851831"/>
              <a:gd name="connsiteY0" fmla="*/ 0 h 505847"/>
              <a:gd name="connsiteX1" fmla="*/ 1758461 w 1851831"/>
              <a:gd name="connsiteY1" fmla="*/ 475855 h 505847"/>
              <a:gd name="connsiteX2" fmla="*/ 0 w 1851831"/>
              <a:gd name="connsiteY2" fmla="*/ 419584 h 505847"/>
              <a:gd name="connsiteX0" fmla="*/ 1661008 w 1900979"/>
              <a:gd name="connsiteY0" fmla="*/ 0 h 562762"/>
              <a:gd name="connsiteX1" fmla="*/ 1758461 w 1900979"/>
              <a:gd name="connsiteY1" fmla="*/ 528863 h 562762"/>
              <a:gd name="connsiteX2" fmla="*/ 0 w 1900979"/>
              <a:gd name="connsiteY2" fmla="*/ 472592 h 562762"/>
              <a:gd name="connsiteX0" fmla="*/ 1661008 w 1919314"/>
              <a:gd name="connsiteY0" fmla="*/ 0 h 562762"/>
              <a:gd name="connsiteX1" fmla="*/ 1758461 w 1919314"/>
              <a:gd name="connsiteY1" fmla="*/ 528863 h 562762"/>
              <a:gd name="connsiteX2" fmla="*/ 0 w 1919314"/>
              <a:gd name="connsiteY2" fmla="*/ 472592 h 56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9314" h="562762">
                <a:moveTo>
                  <a:pt x="1661008" y="0"/>
                </a:moveTo>
                <a:cubicBezTo>
                  <a:pt x="1923248" y="239405"/>
                  <a:pt x="2035296" y="450098"/>
                  <a:pt x="1758461" y="528863"/>
                </a:cubicBezTo>
                <a:cubicBezTo>
                  <a:pt x="1481626" y="607628"/>
                  <a:pt x="758483" y="532379"/>
                  <a:pt x="0" y="472592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429000" y="819150"/>
            <a:ext cx="2743200" cy="2971800"/>
            <a:chOff x="3234517" y="933450"/>
            <a:chExt cx="2743200" cy="2971800"/>
          </a:xfrm>
        </p:grpSpPr>
        <p:sp>
          <p:nvSpPr>
            <p:cNvPr id="6" name="Teardrop 5"/>
            <p:cNvSpPr/>
            <p:nvPr/>
          </p:nvSpPr>
          <p:spPr>
            <a:xfrm rot="18754245">
              <a:off x="3120217" y="1047750"/>
              <a:ext cx="2971800" cy="2743200"/>
            </a:xfrm>
            <a:prstGeom prst="teardrop">
              <a:avLst>
                <a:gd name="adj" fmla="val 79724"/>
              </a:avLst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softEdge rad="31750"/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05200" y="1315581"/>
              <a:ext cx="228600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>
                  <a:rot lat="0" lon="0" rev="0"/>
                </a:camera>
                <a:lightRig rig="sunset" dir="t">
                  <a:rot lat="0" lon="0" rev="4200000"/>
                </a:lightRig>
              </a:scene3d>
              <a:sp3d contourW="6350" prstMaterial="plastic">
                <a:bevelT w="0"/>
                <a:bevelB w="0"/>
                <a:extrusionClr>
                  <a:schemeClr val="bg2"/>
                </a:extrusionClr>
              </a:sp3d>
            </a:bodyPr>
            <a:lstStyle/>
            <a:p>
              <a:pPr algn="ctr"/>
              <a:r>
                <a:rPr lang="en-US" sz="28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HÂN </a:t>
              </a:r>
              <a:r>
                <a:rPr lang="en-US" sz="28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T</a:t>
              </a:r>
              <a:r>
                <a:rPr lang="en-US" sz="2000" b="1">
                  <a:solidFill>
                    <a:srgbClr val="0070C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ÍCH</a:t>
              </a:r>
            </a:p>
            <a:p>
              <a:pPr algn="ctr"/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B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ẰNG </a:t>
              </a:r>
            </a:p>
            <a:p>
              <a:pPr algn="ctr"/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HƯƠNG </a:t>
              </a:r>
              <a:r>
                <a:rPr lang="en-US" sz="28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P</a:t>
              </a:r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HÁP</a:t>
              </a:r>
            </a:p>
            <a:p>
              <a:pPr algn="ctr"/>
              <a:r>
                <a:rPr lang="en-US" sz="2000" b="1"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ĐẶT </a:t>
              </a:r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N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HÂN </a:t>
              </a:r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T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Ử</a:t>
              </a:r>
            </a:p>
            <a:p>
              <a:pPr algn="ctr"/>
              <a:r>
                <a:rPr lang="en-US" sz="28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C</a:t>
              </a:r>
              <a:r>
                <a:rPr lang="en-US" sz="2000" b="1">
                  <a:solidFill>
                    <a:srgbClr val="FF0000"/>
                  </a:solidFill>
                  <a:effectLst>
                    <a:glow rad="101600">
                      <a:schemeClr val="accent5">
                        <a:satMod val="175000"/>
                        <a:alpha val="40000"/>
                      </a:schemeClr>
                    </a:glow>
                  </a:effectLst>
                  <a:latin typeface="Sylfaen" pitchFamily="18" charset="0"/>
                </a:rPr>
                <a:t>HUNG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886136" y="526806"/>
            <a:ext cx="2257864" cy="901844"/>
            <a:chOff x="6886136" y="596983"/>
            <a:chExt cx="2257864" cy="901844"/>
          </a:xfrm>
        </p:grpSpPr>
        <p:sp>
          <p:nvSpPr>
            <p:cNvPr id="8" name="Rounded Rectangle 7"/>
            <p:cNvSpPr/>
            <p:nvPr/>
          </p:nvSpPr>
          <p:spPr>
            <a:xfrm>
              <a:off x="7819509" y="596983"/>
              <a:ext cx="664816" cy="901844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86136" y="730281"/>
              <a:ext cx="22578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?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845124" y="3855136"/>
            <a:ext cx="1593526" cy="684858"/>
            <a:chOff x="5845124" y="3855136"/>
            <a:chExt cx="1593526" cy="684858"/>
          </a:xfrm>
        </p:grpSpPr>
        <p:sp>
          <p:nvSpPr>
            <p:cNvPr id="18" name="Pentagon 17"/>
            <p:cNvSpPr/>
            <p:nvPr/>
          </p:nvSpPr>
          <p:spPr>
            <a:xfrm>
              <a:off x="5873260" y="3855136"/>
              <a:ext cx="1565390" cy="684858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45124" y="3965626"/>
              <a:ext cx="15254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</a:rPr>
                <a:t>A</a:t>
              </a:r>
              <a:r>
                <a:rPr lang="en-US" sz="2400"/>
                <a:t>.B + </a:t>
              </a:r>
              <a:r>
                <a:rPr lang="en-US" sz="2400">
                  <a:solidFill>
                    <a:srgbClr val="FF0000"/>
                  </a:solidFill>
                </a:rPr>
                <a:t>A</a:t>
              </a:r>
              <a:r>
                <a:rPr lang="en-US" sz="2400"/>
                <a:t>.C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424704" y="3855136"/>
            <a:ext cx="601712" cy="684858"/>
            <a:chOff x="7473460" y="3855136"/>
            <a:chExt cx="1670540" cy="684858"/>
          </a:xfrm>
        </p:grpSpPr>
        <p:sp>
          <p:nvSpPr>
            <p:cNvPr id="15" name="Pentagon 14"/>
            <p:cNvSpPr/>
            <p:nvPr/>
          </p:nvSpPr>
          <p:spPr>
            <a:xfrm>
              <a:off x="7473460" y="3855136"/>
              <a:ext cx="1670540" cy="684858"/>
            </a:xfrm>
            <a:prstGeom prst="homePlate">
              <a:avLst>
                <a:gd name="adj" fmla="val 17134"/>
              </a:avLst>
            </a:prstGeom>
            <a:solidFill>
              <a:schemeClr val="accent6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914972" y="3960590"/>
              <a:ext cx="3561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?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434" y="2268102"/>
            <a:ext cx="879195" cy="783097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934443" y="767940"/>
            <a:ext cx="847248" cy="742288"/>
            <a:chOff x="152400" y="285750"/>
            <a:chExt cx="2474498" cy="1272450"/>
          </a:xfrm>
        </p:grpSpPr>
        <p:sp>
          <p:nvSpPr>
            <p:cNvPr id="14" name="Rounded Rectangle 13"/>
            <p:cNvSpPr/>
            <p:nvPr/>
          </p:nvSpPr>
          <p:spPr>
            <a:xfrm>
              <a:off x="152400" y="285750"/>
              <a:ext cx="2474498" cy="1272450"/>
            </a:xfrm>
            <a:prstGeom prst="round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1518" y="386308"/>
              <a:ext cx="1261073" cy="110795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+mn-lt"/>
                </a:rPr>
                <a:t>?</a:t>
              </a:r>
              <a:endParaRPr lang="en-US" sz="3600" dirty="0">
                <a:solidFill>
                  <a:srgbClr val="FF0000"/>
                </a:solidFill>
                <a:latin typeface="+mn-lt"/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>
            <a:off x="5239616" y="2822713"/>
            <a:ext cx="1083833" cy="1457739"/>
          </a:xfrm>
          <a:custGeom>
            <a:avLst/>
            <a:gdLst>
              <a:gd name="connsiteX0" fmla="*/ 856384 w 1083833"/>
              <a:gd name="connsiteY0" fmla="*/ 0 h 1457739"/>
              <a:gd name="connsiteX1" fmla="*/ 1028662 w 1083833"/>
              <a:gd name="connsiteY1" fmla="*/ 437322 h 1457739"/>
              <a:gd name="connsiteX2" fmla="*/ 8245 w 1083833"/>
              <a:gd name="connsiteY2" fmla="*/ 1232452 h 1457739"/>
              <a:gd name="connsiteX3" fmla="*/ 631097 w 1083833"/>
              <a:gd name="connsiteY3" fmla="*/ 1457739 h 145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3833" h="1457739">
                <a:moveTo>
                  <a:pt x="856384" y="0"/>
                </a:moveTo>
                <a:cubicBezTo>
                  <a:pt x="1013201" y="115956"/>
                  <a:pt x="1170018" y="231913"/>
                  <a:pt x="1028662" y="437322"/>
                </a:cubicBezTo>
                <a:cubicBezTo>
                  <a:pt x="887306" y="642731"/>
                  <a:pt x="74506" y="1062383"/>
                  <a:pt x="8245" y="1232452"/>
                </a:cubicBezTo>
                <a:cubicBezTo>
                  <a:pt x="-58016" y="1402521"/>
                  <a:pt x="286540" y="1430130"/>
                  <a:pt x="631097" y="1457739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713468" y="1934817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Khái niệm</a:t>
            </a:r>
          </a:p>
        </p:txBody>
      </p:sp>
      <p:sp>
        <p:nvSpPr>
          <p:cNvPr id="37" name="TextBox 36"/>
          <p:cNvSpPr txBox="1"/>
          <p:nvPr/>
        </p:nvSpPr>
        <p:spPr>
          <a:xfrm rot="19447698">
            <a:off x="5105706" y="3303873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Công thức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05753" y="3664863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phân</a:t>
            </a:r>
            <a:r>
              <a:rPr lang="en-US" b="1" dirty="0"/>
              <a:t> </a:t>
            </a:r>
            <a:r>
              <a:rPr lang="en-US" b="1" dirty="0" err="1"/>
              <a:t>tích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700685" y="165735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Lưu ý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38380" y="3645244"/>
            <a:ext cx="1019420" cy="155402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380" y="3645244"/>
            <a:ext cx="1019420" cy="1554023"/>
          </a:xfrm>
          <a:prstGeom prst="rect">
            <a:avLst/>
          </a:prstGeom>
        </p:spPr>
      </p:pic>
      <p:sp>
        <p:nvSpPr>
          <p:cNvPr id="45" name="Rounded Rectangle 7">
            <a:extLst>
              <a:ext uri="{FF2B5EF4-FFF2-40B4-BE49-F238E27FC236}">
                <a16:creationId xmlns="" xmlns:a16="http://schemas.microsoft.com/office/drawing/2014/main" id="{8D8E2C0A-E375-442F-8781-0A230B2B087A}"/>
              </a:ext>
            </a:extLst>
          </p:cNvPr>
          <p:cNvSpPr/>
          <p:nvPr/>
        </p:nvSpPr>
        <p:spPr>
          <a:xfrm>
            <a:off x="979865" y="3569852"/>
            <a:ext cx="664816" cy="9018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4D9FAAD4-FE5A-4926-A2AA-10B824682734}"/>
              </a:ext>
            </a:extLst>
          </p:cNvPr>
          <p:cNvSpPr txBox="1"/>
          <p:nvPr/>
        </p:nvSpPr>
        <p:spPr>
          <a:xfrm>
            <a:off x="70902" y="3670568"/>
            <a:ext cx="2257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  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0" grpId="0" animBg="1"/>
      <p:bldP spid="22" grpId="0" animBg="1"/>
      <p:bldP spid="31" grpId="0" animBg="1"/>
      <p:bldP spid="33" grpId="0"/>
      <p:bldP spid="37" grpId="0"/>
      <p:bldP spid="38" grpId="0"/>
      <p:bldP spid="39" grpId="0"/>
      <p:bldP spid="45" grpId="0" animBg="1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828800" y="361950"/>
            <a:ext cx="5181600" cy="533400"/>
          </a:xfrm>
        </p:spPr>
        <p:txBody>
          <a:bodyPr/>
          <a:lstStyle/>
          <a:p>
            <a:pPr marL="0" indent="0" algn="l">
              <a:buNone/>
            </a:pP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A, B, C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04052" y="1278412"/>
            <a:ext cx="1789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A</a:t>
            </a:r>
            <a:r>
              <a:rPr lang="en-US" sz="2400"/>
              <a:t>.B + </a:t>
            </a:r>
            <a:r>
              <a:rPr lang="en-US" sz="2400">
                <a:solidFill>
                  <a:srgbClr val="FF0000"/>
                </a:solidFill>
              </a:rPr>
              <a:t>A</a:t>
            </a:r>
            <a:r>
              <a:rPr lang="en-US" sz="2400"/>
              <a:t>.C =</a:t>
            </a:r>
          </a:p>
        </p:txBody>
      </p:sp>
      <p:sp>
        <p:nvSpPr>
          <p:cNvPr id="5" name="Freeform 4"/>
          <p:cNvSpPr/>
          <p:nvPr/>
        </p:nvSpPr>
        <p:spPr>
          <a:xfrm>
            <a:off x="2663687" y="1654947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43400" y="1654947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24519" y="127157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A</a:t>
            </a:r>
            <a:endParaRPr lang="en-US" sz="2400"/>
          </a:p>
        </p:txBody>
      </p:sp>
      <p:sp>
        <p:nvSpPr>
          <p:cNvPr id="8" name="Freeform 7"/>
          <p:cNvSpPr/>
          <p:nvPr/>
        </p:nvSpPr>
        <p:spPr>
          <a:xfrm>
            <a:off x="2822713" y="971550"/>
            <a:ext cx="1616765" cy="371143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604591" y="1064292"/>
            <a:ext cx="887896" cy="291653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38934" y="1273947"/>
            <a:ext cx="12522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/>
              <a:t>.(B + 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95600" y="1938898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TỔNG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86925" y="193889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TÍCH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1000" y="2571750"/>
                <a:ext cx="5250155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Ví </a:t>
                </a:r>
                <a:r>
                  <a:rPr lang="en-US" dirty="0" err="1"/>
                  <a:t>dụ</a:t>
                </a:r>
                <a:r>
                  <a:rPr lang="en-US" dirty="0"/>
                  <a:t>. </a:t>
                </a:r>
                <a:r>
                  <a:rPr lang="en-US" dirty="0" err="1"/>
                  <a:t>Viết</a:t>
                </a:r>
                <a:r>
                  <a:rPr lang="en-US" dirty="0"/>
                  <a:t> </a:t>
                </a:r>
                <a:r>
                  <a:rPr lang="en-US" dirty="0" err="1"/>
                  <a:t>đa</a:t>
                </a:r>
                <a:r>
                  <a:rPr lang="en-US" dirty="0"/>
                  <a:t> </a:t>
                </a:r>
                <a:r>
                  <a:rPr lang="en-US" dirty="0" err="1"/>
                  <a:t>thức</a:t>
                </a:r>
                <a:r>
                  <a:rPr lang="en-US" dirty="0"/>
                  <a:t> </a:t>
                </a:r>
                <a:r>
                  <a:rPr lang="en-US" dirty="0" err="1"/>
                  <a:t>sau</a:t>
                </a:r>
                <a:r>
                  <a:rPr lang="en-US" dirty="0"/>
                  <a:t> </a:t>
                </a:r>
                <a:r>
                  <a:rPr lang="en-US" dirty="0" err="1"/>
                  <a:t>thành</a:t>
                </a:r>
                <a:r>
                  <a:rPr lang="en-US" dirty="0"/>
                  <a:t> </a:t>
                </a:r>
                <a:r>
                  <a:rPr lang="en-US" dirty="0" err="1"/>
                  <a:t>tích</a:t>
                </a:r>
                <a:r>
                  <a:rPr lang="en-US" dirty="0"/>
                  <a:t>: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571750"/>
                <a:ext cx="5250155" cy="470000"/>
              </a:xfrm>
              <a:prstGeom prst="rect">
                <a:avLst/>
              </a:prstGeom>
              <a:blipFill>
                <a:blip r:embed="rId2"/>
                <a:stretch>
                  <a:fillRect l="-1045" b="-16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623544" y="3414415"/>
            <a:ext cx="2061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=</a:t>
            </a:r>
            <a:r>
              <a:rPr lang="en-US" sz="2400" dirty="0">
                <a:solidFill>
                  <a:srgbClr val="FF0000"/>
                </a:solidFill>
              </a:rPr>
              <a:t>2x</a:t>
            </a:r>
            <a:r>
              <a:rPr lang="en-US" sz="2400" dirty="0"/>
              <a:t>.x - </a:t>
            </a:r>
            <a:r>
              <a:rPr lang="en-US" sz="2400" dirty="0">
                <a:solidFill>
                  <a:srgbClr val="FF0000"/>
                </a:solidFill>
              </a:rPr>
              <a:t>2x</a:t>
            </a:r>
            <a:r>
              <a:rPr lang="en-US" sz="2400" dirty="0"/>
              <a:t>.2=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01769" y="3407628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2x</a:t>
            </a:r>
            <a:endParaRPr lang="en-US" sz="2400" dirty="0"/>
          </a:p>
        </p:txBody>
      </p:sp>
      <p:sp>
        <p:nvSpPr>
          <p:cNvPr id="20" name="Freeform 19"/>
          <p:cNvSpPr/>
          <p:nvPr/>
        </p:nvSpPr>
        <p:spPr>
          <a:xfrm>
            <a:off x="3047999" y="3107553"/>
            <a:ext cx="1637031" cy="371143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886199" y="3200295"/>
            <a:ext cx="878405" cy="291653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844179" y="3397745"/>
                <a:ext cx="13487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−2)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4179" y="3397745"/>
                <a:ext cx="1348703" cy="461665"/>
              </a:xfrm>
              <a:prstGeom prst="rect">
                <a:avLst/>
              </a:prstGeom>
              <a:blipFill>
                <a:blip r:embed="rId3"/>
                <a:stretch>
                  <a:fillRect r="-452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81000" y="4248150"/>
            <a:ext cx="8561959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Quá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trình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này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gọi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phân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tích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thức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thành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nhân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tử</a:t>
            </a:r>
            <a:endParaRPr lang="en-US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7451B87D-6280-4B11-A84B-13A18F778028}"/>
                  </a:ext>
                </a:extLst>
              </p:cNvPr>
              <p:cNvSpPr txBox="1"/>
              <p:nvPr/>
            </p:nvSpPr>
            <p:spPr>
              <a:xfrm>
                <a:off x="1373902" y="3414415"/>
                <a:ext cx="1415541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451B87D-6280-4B11-A84B-13A18F7780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902" y="3414415"/>
                <a:ext cx="1415541" cy="470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6" grpId="0"/>
      <p:bldP spid="8" grpId="0" animBg="1"/>
      <p:bldP spid="9" grpId="0" animBg="1"/>
      <p:bldP spid="10" grpId="0"/>
      <p:bldP spid="11" grpId="0"/>
      <p:bldP spid="13" grpId="0"/>
      <p:bldP spid="12" grpId="0"/>
      <p:bldP spid="16" grpId="0"/>
      <p:bldP spid="19" grpId="0"/>
      <p:bldP spid="20" grpId="0" animBg="1"/>
      <p:bldP spid="21" grpId="0" animBg="1"/>
      <p:bldP spid="22" grpId="0"/>
      <p:bldP spid="15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840480" y="3611225"/>
            <a:ext cx="1697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.(                )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1054953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 tích đa thức thành nhân tử (hay thừa số) là biến đổi đa thức đó thành một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của những đa thức.</a:t>
            </a:r>
            <a:endParaRPr lang="en-US" sz="24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264552" y="1980282"/>
                <a:ext cx="7379021" cy="4953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effectLst/>
            </p:spPr>
            <p:txBody>
              <a:bodyPr vert="horz" lIns="91440" tIns="45720" rIns="91440" bIns="45720" rtlCol="0" anchor="t" anchorCtr="0">
                <a:noAutofit/>
              </a:bodyPr>
              <a:lstStyle>
                <a:lvl1pPr marL="320040" indent="-320040" algn="r" defTabSz="914400" rtl="0" eaLnBrk="1" latinLnBrk="0" hangingPunct="1">
                  <a:spcBef>
                    <a:spcPct val="0"/>
                  </a:spcBef>
                  <a:buClr>
                    <a:schemeClr val="accent6">
                      <a:lumMod val="75000"/>
                    </a:schemeClr>
                  </a:buClr>
                  <a:buSzPct val="128000"/>
                  <a:buFont typeface="Georgia" pitchFamily="18" charset="0"/>
                  <a:buChar char="*"/>
                  <a:defRPr sz="4600" b="1" i="0" kern="1200">
                    <a:gradFill>
                      <a:gsLst>
                        <a:gs pos="0">
                          <a:schemeClr val="tx1"/>
                        </a:gs>
                        <a:gs pos="40000">
                          <a:schemeClr val="tx1">
                            <a:lumMod val="75000"/>
                            <a:lumOff val="25000"/>
                          </a:schemeClr>
                        </a:gs>
                        <a:gs pos="100000">
                          <a:schemeClr val="tx2">
                            <a:alpha val="65000"/>
                          </a:schemeClr>
                        </a:gs>
                      </a:gsLst>
                      <a:lin ang="5400000" scaled="0"/>
                    </a:gradFill>
                    <a:effectLst>
                      <a:reflection blurRad="6350" stA="55000" endA="300" endPos="45500" dir="5400000" sy="-100000" algn="bl" rotWithShape="0"/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marL="0" indent="0" algn="l">
                  <a:buNone/>
                </a:pPr>
                <a:r>
                  <a:rPr lang="en-US" sz="2400" b="0" dirty="0" smtClean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VD: </a:t>
                </a:r>
                <a:r>
                  <a:rPr lang="en-US" sz="2400" b="0" dirty="0" err="1" smtClean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Hãy</a:t>
                </a:r>
                <a:r>
                  <a:rPr lang="en-US" sz="2400" b="0" dirty="0" smtClean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15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cs typeface="Times New Roman" pitchFamily="18" charset="0"/>
                      </a:rPr>
                      <m:t>+10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cs typeface="Times New Roman" pitchFamily="18" charset="0"/>
                      </a:rPr>
                      <m:t>𝑥</m:t>
                    </m:r>
                  </m:oMath>
                </a14:m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đa</a:t>
                </a:r>
                <a:r>
                  <a:rPr lang="en-US" sz="2400" b="0" dirty="0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0" dirty="0" err="1"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thức</a:t>
                </a:r>
                <a:endParaRPr lang="en-US" sz="2400" b="0" dirty="0"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552" y="1980282"/>
                <a:ext cx="7379021" cy="495300"/>
              </a:xfrm>
              <a:prstGeom prst="rect">
                <a:avLst/>
              </a:prstGeom>
              <a:blipFill rotWithShape="1">
                <a:blip r:embed="rId2"/>
                <a:stretch>
                  <a:fillRect l="-1239" t="-9877" b="-20988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28600" y="2495550"/>
            <a:ext cx="713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831141" y="3024088"/>
                <a:ext cx="2608771" cy="495300"/>
              </a:xfrm>
              <a:prstGeom prst="rect">
                <a:avLst/>
              </a:prstGeom>
              <a:effectLst/>
            </p:spPr>
            <p:txBody>
              <a:bodyPr vert="horz" lIns="91440" tIns="45720" rIns="91440" bIns="45720" rtlCol="0" anchor="t" anchorCtr="0">
                <a:noAutofit/>
              </a:bodyPr>
              <a:lstStyle>
                <a:lvl1pPr marL="320040" indent="-320040" algn="r" defTabSz="914400" rtl="0" eaLnBrk="1" latinLnBrk="0" hangingPunct="1">
                  <a:spcBef>
                    <a:spcPct val="0"/>
                  </a:spcBef>
                  <a:buClr>
                    <a:schemeClr val="accent6">
                      <a:lumMod val="75000"/>
                    </a:schemeClr>
                  </a:buClr>
                  <a:buSzPct val="128000"/>
                  <a:buFont typeface="Georgia" pitchFamily="18" charset="0"/>
                  <a:buChar char="*"/>
                  <a:defRPr sz="4600" b="1" i="0" kern="1200">
                    <a:gradFill>
                      <a:gsLst>
                        <a:gs pos="0">
                          <a:schemeClr val="tx1"/>
                        </a:gs>
                        <a:gs pos="40000">
                          <a:schemeClr val="tx1">
                            <a:lumMod val="75000"/>
                            <a:lumOff val="25000"/>
                          </a:schemeClr>
                        </a:gs>
                        <a:gs pos="100000">
                          <a:schemeClr val="tx2">
                            <a:alpha val="65000"/>
                          </a:schemeClr>
                        </a:gs>
                      </a:gsLst>
                      <a:lin ang="5400000" scaled="0"/>
                    </a:gradFill>
                    <a:effectLst>
                      <a:reflection blurRad="6350" stA="55000" endA="300" endPos="45500" dir="5400000" sy="-100000" algn="bl" rotWithShape="0"/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15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5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cs typeface="Times New Roman" pitchFamily="18" charset="0"/>
                        </a:rPr>
                        <m:t>+10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cs typeface="Times New Roman" pitchFamily="18" charset="0"/>
                        </a:rPr>
                        <m:t>𝑥</m:t>
                      </m:r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141" y="3024088"/>
                <a:ext cx="2608771" cy="4953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 txBox="1">
            <a:spLocks/>
          </p:cNvSpPr>
          <p:nvPr/>
        </p:nvSpPr>
        <p:spPr>
          <a:xfrm>
            <a:off x="3276600" y="3032414"/>
            <a:ext cx="4572000" cy="4953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.3x</a:t>
            </a:r>
            <a:r>
              <a:rPr lang="en-US" sz="2400" b="0" baseline="30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.x + </a:t>
            </a:r>
            <a:r>
              <a:rPr lang="en-US" sz="2400" b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en-US" sz="2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99810" y="3634085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22575" y="303165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5x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63208" y="303238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5x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30160" y="302448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5x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05296" y="3033283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3x</a:t>
            </a:r>
            <a:r>
              <a:rPr lang="en-US" sz="2400" baseline="30000" dirty="0">
                <a:latin typeface="+mn-lt"/>
              </a:rPr>
              <a:t>2</a:t>
            </a:r>
            <a:endParaRPr lang="en-US" sz="2400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7409" y="3036046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n-lt"/>
              </a:rPr>
              <a:t>- </a:t>
            </a:r>
            <a:r>
              <a:rPr lang="en-US" sz="2400" dirty="0">
                <a:latin typeface="+mn-lt"/>
              </a:rPr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62600" y="3028950"/>
            <a:ext cx="588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+ 2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E1F5DBE-47E1-4A9E-9C02-2F7BBE3C77B6}"/>
              </a:ext>
            </a:extLst>
          </p:cNvPr>
          <p:cNvSpPr txBox="1"/>
          <p:nvPr/>
        </p:nvSpPr>
        <p:spPr>
          <a:xfrm>
            <a:off x="304800" y="438150"/>
            <a:ext cx="2995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+mn-lt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latin typeface="+mn-lt"/>
              </a:rPr>
              <a:t>Khái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niệm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14F5A168-8B5D-41EC-ACDC-95CA1A9301AB}"/>
              </a:ext>
            </a:extLst>
          </p:cNvPr>
          <p:cNvSpPr txBox="1"/>
          <p:nvPr/>
        </p:nvSpPr>
        <p:spPr>
          <a:xfrm>
            <a:off x="228600" y="4137451"/>
            <a:ext cx="86868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Cách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làm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như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ví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dụ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trên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được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gọi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là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phân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tích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đa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thức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thành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nhân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tử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bằng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pháp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đặt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nhân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tử</a:t>
            </a:r>
            <a:r>
              <a:rPr lang="en-US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+mn-lt"/>
              </a:rPr>
              <a:t>chung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40741E-7 L 0.00486 0.11821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589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7.40741E-7 L -0.1099 0.1182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3" y="589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0124 L -0.20417 0.1175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09877E-6 L 0.00851 0.1175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5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45679E-6 L -0.03246 0.1175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2" y="5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2.09877E-6 L -0.07431 0.1175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3" y="5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" grpId="0" animBg="1"/>
      <p:bldP spid="3" grpId="0"/>
      <p:bldP spid="6" grpId="0"/>
      <p:bldP spid="7" grpId="0"/>
      <p:bldP spid="5" grpId="0"/>
      <p:bldP spid="8" grpId="0"/>
      <p:bldP spid="8" grpId="1"/>
      <p:bldP spid="10" grpId="0"/>
      <p:bldP spid="10" grpId="1"/>
      <p:bldP spid="11" grpId="0"/>
      <p:bldP spid="11" grpId="1"/>
      <p:bldP spid="13" grpId="0"/>
      <p:bldP spid="13" grpId="1"/>
      <p:bldP spid="15" grpId="0"/>
      <p:bldP spid="15" grpId="1"/>
      <p:bldP spid="16" grpId="0"/>
      <p:bldP spid="16" grpId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563054"/>
            <a:ext cx="7897091" cy="327725"/>
          </a:xfrm>
        </p:spPr>
        <p:txBody>
          <a:bodyPr anchor="ctr"/>
          <a:lstStyle/>
          <a:p>
            <a:pPr algn="l"/>
            <a:r>
              <a:rPr lang="en-US" b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Hệ số (dương): là </a:t>
            </a:r>
            <a:r>
              <a:rPr lang="en-US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ƯCLN</a:t>
            </a:r>
            <a:r>
              <a:rPr lang="en-US" b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giữa các hệ số của các hạng tử.</a:t>
            </a:r>
            <a:endParaRPr lang="en-US" b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3043179"/>
            <a:ext cx="8610600" cy="823971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81446" y="1352550"/>
            <a:ext cx="8104909" cy="609600"/>
          </a:xfrm>
        </p:spPr>
        <p:txBody>
          <a:bodyPr anchor="ctr"/>
          <a:lstStyle/>
          <a:p>
            <a:pPr marL="0" indent="0" algn="l">
              <a:buNone/>
            </a:pPr>
            <a:r>
              <a:rPr lang="en-US" sz="2400" b="0" u="sng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Các bước phân tích đa thức thành nhân tử bằng phương pháp </a:t>
            </a:r>
            <a:br>
              <a:rPr lang="en-US" sz="2400" b="0" u="sng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400" b="0" u="sng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đặt nhân tử chung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1446" y="238651"/>
            <a:ext cx="3715056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* </a:t>
            </a:r>
            <a:r>
              <a:rPr lang="en-US" sz="2800" b="1" u="sng" dirty="0" err="1" smtClean="0">
                <a:solidFill>
                  <a:schemeClr val="bg2">
                    <a:lumMod val="50000"/>
                  </a:schemeClr>
                </a:solidFill>
              </a:rPr>
              <a:t>Công</a:t>
            </a:r>
            <a:r>
              <a:rPr lang="en-US" sz="2800" b="1" u="sng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b="1" u="sng" dirty="0" err="1">
                <a:solidFill>
                  <a:schemeClr val="bg2">
                    <a:lumMod val="50000"/>
                  </a:schemeClr>
                </a:solidFill>
              </a:rPr>
              <a:t>thức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en-US" sz="2800" b="1" dirty="0"/>
              <a:t>.B ± </a:t>
            </a: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en-US" sz="2800" b="1" dirty="0"/>
              <a:t>.C = </a:t>
            </a: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en-US" sz="2800" b="1" dirty="0"/>
              <a:t>.(B ± C)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0" y="715704"/>
            <a:ext cx="3371436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A</a:t>
            </a:r>
            <a:r>
              <a:rPr lang="en-US" sz="2400" b="1" dirty="0">
                <a:latin typeface="+mn-lt"/>
              </a:rPr>
              <a:t>: </a:t>
            </a:r>
            <a:r>
              <a:rPr lang="en-US" sz="2400" b="1" dirty="0" err="1">
                <a:latin typeface="+mn-lt"/>
              </a:rPr>
              <a:t>Gọi</a:t>
            </a:r>
            <a:r>
              <a:rPr lang="en-US" sz="2400" b="1" dirty="0">
                <a:latin typeface="+mn-lt"/>
              </a:rPr>
              <a:t> </a:t>
            </a:r>
            <a:r>
              <a:rPr lang="en-US" sz="2400" b="1" dirty="0" err="1">
                <a:latin typeface="+mn-lt"/>
              </a:rPr>
              <a:t>là</a:t>
            </a:r>
            <a:r>
              <a:rPr lang="en-US" sz="2400" b="1" dirty="0">
                <a:latin typeface="+mn-lt"/>
              </a:rPr>
              <a:t> </a:t>
            </a:r>
            <a:r>
              <a:rPr lang="en-US" sz="2400" b="1" dirty="0" err="1">
                <a:latin typeface="+mn-lt"/>
              </a:rPr>
              <a:t>nhân</a:t>
            </a:r>
            <a:r>
              <a:rPr lang="en-US" sz="2400" b="1" dirty="0">
                <a:latin typeface="+mn-lt"/>
              </a:rPr>
              <a:t> </a:t>
            </a:r>
            <a:r>
              <a:rPr lang="en-US" sz="2400" b="1" dirty="0" err="1">
                <a:latin typeface="+mn-lt"/>
              </a:rPr>
              <a:t>tử</a:t>
            </a:r>
            <a:r>
              <a:rPr lang="en-US" sz="2400" b="1" dirty="0">
                <a:latin typeface="+mn-lt"/>
              </a:rPr>
              <a:t> </a:t>
            </a:r>
            <a:r>
              <a:rPr lang="en-US" sz="2400" b="1" dirty="0" err="1">
                <a:latin typeface="+mn-lt"/>
              </a:rPr>
              <a:t>chung</a:t>
            </a:r>
            <a:endParaRPr lang="en-US" sz="2400" b="1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9564" y="2095440"/>
            <a:ext cx="3571812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Bước</a:t>
            </a:r>
            <a:r>
              <a:rPr lang="en-US" sz="2000" b="1" dirty="0">
                <a:solidFill>
                  <a:srgbClr val="0000CC"/>
                </a:solidFill>
                <a:sym typeface="Wingdings"/>
              </a:rPr>
              <a:t> 1: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tìm</a:t>
            </a:r>
            <a:r>
              <a:rPr lang="en-US" sz="2000" b="1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nhân</a:t>
            </a:r>
            <a:r>
              <a:rPr lang="en-US" sz="2000" b="1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tử</a:t>
            </a:r>
            <a:r>
              <a:rPr lang="en-US" sz="2000" b="1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chung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564" y="3848040"/>
            <a:ext cx="3573414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Bước</a:t>
            </a:r>
            <a:r>
              <a:rPr lang="en-US" sz="2000" b="1" dirty="0">
                <a:solidFill>
                  <a:srgbClr val="0000CC"/>
                </a:solidFill>
                <a:sym typeface="Wingdings"/>
              </a:rPr>
              <a:t> 2: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đặt</a:t>
            </a:r>
            <a:r>
              <a:rPr lang="en-US" sz="2000" b="1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nhân</a:t>
            </a:r>
            <a:r>
              <a:rPr lang="en-US" sz="2000" b="1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tử</a:t>
            </a:r>
            <a:r>
              <a:rPr lang="en-US" sz="2000" b="1" dirty="0">
                <a:solidFill>
                  <a:srgbClr val="0000CC"/>
                </a:solidFill>
                <a:sym typeface="Wingdings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sym typeface="Wingdings"/>
              </a:rPr>
              <a:t>chung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381000" y="4237970"/>
            <a:ext cx="8610600" cy="695980"/>
          </a:xfrm>
        </p:spPr>
        <p:txBody>
          <a:bodyPr anchor="ctr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b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8194" grpId="0"/>
      <p:bldP spid="2" grpId="0" animBg="1"/>
      <p:bldP spid="5" grpId="0" animBg="1"/>
      <p:bldP spid="6" grpId="0" animBg="1"/>
      <p:bldP spid="8" grpId="0" animBg="1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47402" y="890885"/>
            <a:ext cx="655819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?1: Phân </a:t>
            </a:r>
            <a:r>
              <a:rPr lang="pt-BR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tích đa thức sau thành nhân tử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285750"/>
            <a:ext cx="1959191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2. </a:t>
            </a:r>
            <a:r>
              <a:rPr lang="en-US" sz="2400" b="1" dirty="0" err="1" smtClean="0">
                <a:solidFill>
                  <a:srgbClr val="FF0000"/>
                </a:solidFill>
              </a:rPr>
              <a:t>Áp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dụng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</a:p>
        </p:txBody>
      </p:sp>
      <p:sp>
        <p:nvSpPr>
          <p:cNvPr id="8" name="Rectangle 7"/>
          <p:cNvSpPr/>
          <p:nvPr/>
        </p:nvSpPr>
        <p:spPr>
          <a:xfrm>
            <a:off x="240726" y="2696071"/>
            <a:ext cx="25699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b) 14x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y-21xy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+28x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42389" y="1504950"/>
            <a:ext cx="65915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GIẢI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94500" y="2696071"/>
            <a:ext cx="30729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7xy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.2x - 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7xy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.3y + 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7xy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.4xy</a:t>
            </a:r>
            <a:endParaRPr lang="en-US" sz="2000"/>
          </a:p>
        </p:txBody>
      </p:sp>
      <p:sp>
        <p:nvSpPr>
          <p:cNvPr id="11" name="Rectangle 10"/>
          <p:cNvSpPr/>
          <p:nvPr/>
        </p:nvSpPr>
        <p:spPr>
          <a:xfrm>
            <a:off x="5633293" y="2696071"/>
            <a:ext cx="23150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.(2x - 3y + 4xy)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5664086" y="2703111"/>
            <a:ext cx="7136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7xy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138164" y="2427488"/>
            <a:ext cx="2832936" cy="333263"/>
          </a:xfrm>
          <a:custGeom>
            <a:avLst/>
            <a:gdLst>
              <a:gd name="connsiteX0" fmla="*/ 110518 w 2832936"/>
              <a:gd name="connsiteY0" fmla="*/ 332660 h 333263"/>
              <a:gd name="connsiteX1" fmla="*/ 172863 w 2832936"/>
              <a:gd name="connsiteY1" fmla="*/ 280706 h 333263"/>
              <a:gd name="connsiteX2" fmla="*/ 1741891 w 2832936"/>
              <a:gd name="connsiteY2" fmla="*/ 151 h 333263"/>
              <a:gd name="connsiteX3" fmla="*/ 2832936 w 2832936"/>
              <a:gd name="connsiteY3" fmla="*/ 322269 h 333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2936" h="333263">
                <a:moveTo>
                  <a:pt x="110518" y="332660"/>
                </a:moveTo>
                <a:cubicBezTo>
                  <a:pt x="5743" y="334392"/>
                  <a:pt x="-99032" y="336124"/>
                  <a:pt x="172863" y="280706"/>
                </a:cubicBezTo>
                <a:cubicBezTo>
                  <a:pt x="444758" y="225288"/>
                  <a:pt x="1298546" y="-6776"/>
                  <a:pt x="1741891" y="151"/>
                </a:cubicBezTo>
                <a:cubicBezTo>
                  <a:pt x="2185236" y="7078"/>
                  <a:pt x="2509086" y="164673"/>
                  <a:pt x="2832936" y="322269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007218" y="2396454"/>
            <a:ext cx="1953491" cy="374085"/>
          </a:xfrm>
          <a:custGeom>
            <a:avLst/>
            <a:gdLst>
              <a:gd name="connsiteX0" fmla="*/ 0 w 1953491"/>
              <a:gd name="connsiteY0" fmla="*/ 374085 h 374085"/>
              <a:gd name="connsiteX1" fmla="*/ 893618 w 1953491"/>
              <a:gd name="connsiteY1" fmla="*/ 12 h 374085"/>
              <a:gd name="connsiteX2" fmla="*/ 1953491 w 1953491"/>
              <a:gd name="connsiteY2" fmla="*/ 363694 h 37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3491" h="374085">
                <a:moveTo>
                  <a:pt x="0" y="374085"/>
                </a:moveTo>
                <a:cubicBezTo>
                  <a:pt x="284018" y="187914"/>
                  <a:pt x="568036" y="1744"/>
                  <a:pt x="893618" y="12"/>
                </a:cubicBezTo>
                <a:cubicBezTo>
                  <a:pt x="1219200" y="-1720"/>
                  <a:pt x="1586345" y="180987"/>
                  <a:pt x="1953491" y="363694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5035918" y="2521088"/>
            <a:ext cx="1018309" cy="270233"/>
          </a:xfrm>
          <a:custGeom>
            <a:avLst/>
            <a:gdLst>
              <a:gd name="connsiteX0" fmla="*/ 0 w 1018309"/>
              <a:gd name="connsiteY0" fmla="*/ 249451 h 270233"/>
              <a:gd name="connsiteX1" fmla="*/ 561109 w 1018309"/>
              <a:gd name="connsiteY1" fmla="*/ 69 h 270233"/>
              <a:gd name="connsiteX2" fmla="*/ 1018309 w 1018309"/>
              <a:gd name="connsiteY2" fmla="*/ 270233 h 270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8309" h="270233">
                <a:moveTo>
                  <a:pt x="0" y="249451"/>
                </a:moveTo>
                <a:cubicBezTo>
                  <a:pt x="195695" y="123028"/>
                  <a:pt x="391391" y="-3395"/>
                  <a:pt x="561109" y="69"/>
                </a:cubicBezTo>
                <a:cubicBezTo>
                  <a:pt x="730827" y="3533"/>
                  <a:pt x="874568" y="136883"/>
                  <a:pt x="1018309" y="27023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23513" y="2696533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2x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57974" y="2694794"/>
            <a:ext cx="590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n-lt"/>
              </a:rPr>
              <a:t>- 3y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63077" y="2696071"/>
            <a:ext cx="777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+ 4xy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3300" y="1980493"/>
            <a:ext cx="129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a) x</a:t>
            </a:r>
            <a:r>
              <a:rPr lang="fr-FR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– x          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0353" y="1979012"/>
            <a:ext cx="12474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.x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.1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2343150" y="1980487"/>
            <a:ext cx="5854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94900" y="1720742"/>
            <a:ext cx="1143000" cy="374085"/>
          </a:xfrm>
          <a:custGeom>
            <a:avLst/>
            <a:gdLst>
              <a:gd name="connsiteX0" fmla="*/ 0 w 1953491"/>
              <a:gd name="connsiteY0" fmla="*/ 374085 h 374085"/>
              <a:gd name="connsiteX1" fmla="*/ 893618 w 1953491"/>
              <a:gd name="connsiteY1" fmla="*/ 12 h 374085"/>
              <a:gd name="connsiteX2" fmla="*/ 1953491 w 1953491"/>
              <a:gd name="connsiteY2" fmla="*/ 363694 h 37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3491" h="374085">
                <a:moveTo>
                  <a:pt x="0" y="374085"/>
                </a:moveTo>
                <a:cubicBezTo>
                  <a:pt x="284018" y="187914"/>
                  <a:pt x="568036" y="1744"/>
                  <a:pt x="893618" y="12"/>
                </a:cubicBezTo>
                <a:cubicBezTo>
                  <a:pt x="1219200" y="-1720"/>
                  <a:pt x="1586345" y="180987"/>
                  <a:pt x="1953491" y="363694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128301" y="1845376"/>
            <a:ext cx="685800" cy="270233"/>
          </a:xfrm>
          <a:custGeom>
            <a:avLst/>
            <a:gdLst>
              <a:gd name="connsiteX0" fmla="*/ 0 w 1018309"/>
              <a:gd name="connsiteY0" fmla="*/ 249451 h 270233"/>
              <a:gd name="connsiteX1" fmla="*/ 561109 w 1018309"/>
              <a:gd name="connsiteY1" fmla="*/ 69 h 270233"/>
              <a:gd name="connsiteX2" fmla="*/ 1018309 w 1018309"/>
              <a:gd name="connsiteY2" fmla="*/ 270233 h 270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8309" h="270233">
                <a:moveTo>
                  <a:pt x="0" y="249451"/>
                </a:moveTo>
                <a:cubicBezTo>
                  <a:pt x="195695" y="123028"/>
                  <a:pt x="391391" y="-3395"/>
                  <a:pt x="561109" y="69"/>
                </a:cubicBezTo>
                <a:cubicBezTo>
                  <a:pt x="730827" y="3533"/>
                  <a:pt x="874568" y="136883"/>
                  <a:pt x="1018309" y="27023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594414" y="1982976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x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3520" y="1980492"/>
            <a:ext cx="461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n-lt"/>
              </a:rPr>
              <a:t>- 1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53140" y="1982976"/>
            <a:ext cx="8883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.(x - 1)</a:t>
            </a:r>
            <a:endParaRPr lang="en-US" sz="2000"/>
          </a:p>
        </p:txBody>
      </p:sp>
      <p:sp>
        <p:nvSpPr>
          <p:cNvPr id="27" name="Rectangle 26"/>
          <p:cNvSpPr/>
          <p:nvPr/>
        </p:nvSpPr>
        <p:spPr>
          <a:xfrm>
            <a:off x="224009" y="4370666"/>
            <a:ext cx="2539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d)5x</a:t>
            </a:r>
            <a:r>
              <a:rPr lang="fr-FR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(x-2y)-15x(x-2y)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83427" y="4381057"/>
            <a:ext cx="2539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= 5x</a:t>
            </a:r>
            <a:r>
              <a:rPr lang="fr-FR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(x-2y)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-15x</a:t>
            </a: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(x-2y)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61807" y="4381057"/>
            <a:ext cx="28471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= x.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5x(x-2y)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-3.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5x(x-2y)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223067" y="4378957"/>
            <a:ext cx="12891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5x(x-2y)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5757130" y="4103966"/>
            <a:ext cx="2136497" cy="374085"/>
          </a:xfrm>
          <a:custGeom>
            <a:avLst/>
            <a:gdLst>
              <a:gd name="connsiteX0" fmla="*/ 0 w 1953491"/>
              <a:gd name="connsiteY0" fmla="*/ 374085 h 374085"/>
              <a:gd name="connsiteX1" fmla="*/ 893618 w 1953491"/>
              <a:gd name="connsiteY1" fmla="*/ 12 h 374085"/>
              <a:gd name="connsiteX2" fmla="*/ 1953491 w 1953491"/>
              <a:gd name="connsiteY2" fmla="*/ 363694 h 37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3491" h="374085">
                <a:moveTo>
                  <a:pt x="0" y="374085"/>
                </a:moveTo>
                <a:cubicBezTo>
                  <a:pt x="284018" y="187914"/>
                  <a:pt x="568036" y="1744"/>
                  <a:pt x="893618" y="12"/>
                </a:cubicBezTo>
                <a:cubicBezTo>
                  <a:pt x="1219200" y="-1720"/>
                  <a:pt x="1586345" y="180987"/>
                  <a:pt x="1953491" y="363694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6903513" y="4142066"/>
            <a:ext cx="990114" cy="270233"/>
          </a:xfrm>
          <a:custGeom>
            <a:avLst/>
            <a:gdLst>
              <a:gd name="connsiteX0" fmla="*/ 0 w 1018309"/>
              <a:gd name="connsiteY0" fmla="*/ 249451 h 270233"/>
              <a:gd name="connsiteX1" fmla="*/ 561109 w 1018309"/>
              <a:gd name="connsiteY1" fmla="*/ 69 h 270233"/>
              <a:gd name="connsiteX2" fmla="*/ 1018309 w 1018309"/>
              <a:gd name="connsiteY2" fmla="*/ 270233 h 270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8309" h="270233">
                <a:moveTo>
                  <a:pt x="0" y="249451"/>
                </a:moveTo>
                <a:cubicBezTo>
                  <a:pt x="195695" y="123028"/>
                  <a:pt x="391391" y="-3395"/>
                  <a:pt x="561109" y="69"/>
                </a:cubicBezTo>
                <a:cubicBezTo>
                  <a:pt x="730827" y="3533"/>
                  <a:pt x="874568" y="136883"/>
                  <a:pt x="1018309" y="27023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964777" y="4378286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58147" y="4378956"/>
            <a:ext cx="461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- 3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289867" y="4381440"/>
            <a:ext cx="8883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.(x - 3)</a:t>
            </a:r>
            <a:endParaRPr lang="en-US" sz="2000"/>
          </a:p>
        </p:txBody>
      </p:sp>
      <p:sp>
        <p:nvSpPr>
          <p:cNvPr id="36" name="Rectangle 35"/>
          <p:cNvSpPr/>
          <p:nvPr/>
        </p:nvSpPr>
        <p:spPr>
          <a:xfrm>
            <a:off x="225137" y="3486150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c) 3x(x + y) - 5y(x + y)</a:t>
            </a:r>
            <a:r>
              <a:rPr lang="pt-BR" sz="20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635858" y="3486150"/>
            <a:ext cx="2539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= 3x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 + y)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- 5y</a:t>
            </a:r>
            <a:r>
              <a:rPr lang="fr-FR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 + y)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004034" y="3480166"/>
            <a:ext cx="1091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(x + y)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3581401" y="3220415"/>
            <a:ext cx="2318108" cy="374085"/>
          </a:xfrm>
          <a:custGeom>
            <a:avLst/>
            <a:gdLst>
              <a:gd name="connsiteX0" fmla="*/ 0 w 1953491"/>
              <a:gd name="connsiteY0" fmla="*/ 374085 h 374085"/>
              <a:gd name="connsiteX1" fmla="*/ 893618 w 1953491"/>
              <a:gd name="connsiteY1" fmla="*/ 12 h 374085"/>
              <a:gd name="connsiteX2" fmla="*/ 1953491 w 1953491"/>
              <a:gd name="connsiteY2" fmla="*/ 363694 h 374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3491" h="374085">
                <a:moveTo>
                  <a:pt x="0" y="374085"/>
                </a:moveTo>
                <a:cubicBezTo>
                  <a:pt x="284018" y="187914"/>
                  <a:pt x="568036" y="1744"/>
                  <a:pt x="893618" y="12"/>
                </a:cubicBezTo>
                <a:cubicBezTo>
                  <a:pt x="1219200" y="-1720"/>
                  <a:pt x="1586345" y="180987"/>
                  <a:pt x="1953491" y="363694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4909394" y="3258515"/>
            <a:ext cx="990114" cy="270233"/>
          </a:xfrm>
          <a:custGeom>
            <a:avLst/>
            <a:gdLst>
              <a:gd name="connsiteX0" fmla="*/ 0 w 1018309"/>
              <a:gd name="connsiteY0" fmla="*/ 249451 h 270233"/>
              <a:gd name="connsiteX1" fmla="*/ 561109 w 1018309"/>
              <a:gd name="connsiteY1" fmla="*/ 69 h 270233"/>
              <a:gd name="connsiteX2" fmla="*/ 1018309 w 1018309"/>
              <a:gd name="connsiteY2" fmla="*/ 270233 h 270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8309" h="270233">
                <a:moveTo>
                  <a:pt x="0" y="249451"/>
                </a:moveTo>
                <a:cubicBezTo>
                  <a:pt x="195695" y="123028"/>
                  <a:pt x="391391" y="-3395"/>
                  <a:pt x="561109" y="69"/>
                </a:cubicBezTo>
                <a:cubicBezTo>
                  <a:pt x="730827" y="3533"/>
                  <a:pt x="874568" y="136883"/>
                  <a:pt x="1018309" y="27023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842260" y="348711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3x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794760" y="3487785"/>
            <a:ext cx="590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- 5y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890260" y="3497889"/>
            <a:ext cx="11448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.(3x - 5y)</a:t>
            </a:r>
            <a:endParaRPr lang="en-US" sz="2000"/>
          </a:p>
        </p:txBody>
      </p:sp>
      <p:sp>
        <p:nvSpPr>
          <p:cNvPr id="3" name="TextBox 2"/>
          <p:cNvSpPr txBox="1"/>
          <p:nvPr/>
        </p:nvSpPr>
        <p:spPr>
          <a:xfrm>
            <a:off x="2514600" y="4781550"/>
            <a:ext cx="6355742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= </a:t>
            </a:r>
            <a:r>
              <a:rPr lang="en-US" sz="2000" b="1" dirty="0" smtClean="0">
                <a:solidFill>
                  <a:srgbClr val="FF0000"/>
                </a:solidFill>
              </a:rPr>
              <a:t>(x-2y) </a:t>
            </a:r>
            <a:r>
              <a:rPr lang="en-US" sz="2000" b="1" dirty="0" smtClean="0"/>
              <a:t>(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fr-FR" sz="2000" b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-15x) =</a:t>
            </a:r>
            <a:r>
              <a:rPr lang="en-US" sz="2000" b="1" dirty="0"/>
              <a:t> (x-2y) (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.x</a:t>
            </a:r>
            <a:r>
              <a:rPr lang="fr-FR" sz="2000" b="1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.3)=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.(x-2y)(x-3)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4990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71605E-6 L 0.14132 -2.71605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07407E-6 L 0.12396 -4.07407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60494E-6 L 0.33368 -1.60494E-6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96296E-6 L 0.29271 -2.96296E-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500"/>
                            </p:stCondLst>
                            <p:childTnLst>
                              <p:par>
                                <p:cTn id="9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0.25 -2.96296E-6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0"/>
                            </p:stCondLst>
                            <p:childTnLst>
                              <p:par>
                                <p:cTn id="9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69136E-6 L 0.34843 4.69136E-6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000"/>
                            </p:stCondLst>
                            <p:childTnLst>
                              <p:par>
                                <p:cTn id="13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69136E-6 L 0.28611 4.69136E-6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0"/>
                            </p:stCondLst>
                            <p:childTnLst>
                              <p:par>
                                <p:cTn id="14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23457E-7 L 0.3783 1.23457E-7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500"/>
                            </p:stCondLst>
                            <p:childTnLst>
                              <p:par>
                                <p:cTn id="1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3000"/>
                            </p:stCondLst>
                            <p:childTnLst>
                              <p:par>
                                <p:cTn id="18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23457E-7 L 0.29479 1.23457E-7 " pathEditMode="relative" rAng="0" ptsTypes="AA">
                                      <p:cBhvr>
                                        <p:cTn id="18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0"/>
                            </p:stCondLst>
                            <p:childTnLst>
                              <p:par>
                                <p:cTn id="18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1" grpId="0"/>
      <p:bldP spid="9" grpId="0"/>
      <p:bldP spid="12" grpId="0" animBg="1"/>
      <p:bldP spid="13" grpId="0" animBg="1"/>
      <p:bldP spid="14" grpId="0" animBg="1"/>
      <p:bldP spid="15" grpId="0"/>
      <p:bldP spid="15" grpId="1"/>
      <p:bldP spid="15" grpId="2"/>
      <p:bldP spid="17" grpId="0"/>
      <p:bldP spid="17" grpId="1"/>
      <p:bldP spid="17" grpId="2"/>
      <p:bldP spid="18" grpId="0"/>
      <p:bldP spid="18" grpId="1"/>
      <p:bldP spid="18" grpId="2"/>
      <p:bldP spid="20" grpId="0"/>
      <p:bldP spid="21" grpId="0"/>
      <p:bldP spid="22" grpId="0" animBg="1"/>
      <p:bldP spid="23" grpId="0" animBg="1"/>
      <p:bldP spid="24" grpId="0"/>
      <p:bldP spid="24" grpId="1"/>
      <p:bldP spid="24" grpId="2"/>
      <p:bldP spid="25" grpId="0"/>
      <p:bldP spid="25" grpId="1"/>
      <p:bldP spid="25" grpId="2"/>
      <p:bldP spid="26" grpId="0"/>
      <p:bldP spid="28" grpId="0"/>
      <p:bldP spid="29" grpId="0"/>
      <p:bldP spid="30" grpId="0"/>
      <p:bldP spid="31" grpId="0" animBg="1"/>
      <p:bldP spid="32" grpId="0" animBg="1"/>
      <p:bldP spid="33" grpId="0"/>
      <p:bldP spid="33" grpId="1"/>
      <p:bldP spid="33" grpId="2"/>
      <p:bldP spid="34" grpId="0"/>
      <p:bldP spid="34" grpId="1"/>
      <p:bldP spid="34" grpId="2"/>
      <p:bldP spid="35" grpId="0"/>
      <p:bldP spid="37" grpId="0"/>
      <p:bldP spid="39" grpId="0"/>
      <p:bldP spid="40" grpId="0" animBg="1"/>
      <p:bldP spid="41" grpId="0" animBg="1"/>
      <p:bldP spid="42" grpId="0"/>
      <p:bldP spid="42" grpId="1"/>
      <p:bldP spid="42" grpId="2"/>
      <p:bldP spid="43" grpId="0"/>
      <p:bldP spid="43" grpId="1"/>
      <p:bldP spid="43" grpId="2"/>
      <p:bldP spid="44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8622" y="-19050"/>
            <a:ext cx="1405232" cy="520456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/>
          <a:p>
            <a:pPr marL="0" indent="0" algn="l">
              <a:buNone/>
            </a:pPr>
            <a:r>
              <a:rPr lang="fr-FR" sz="2800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fr-FR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 :</a:t>
            </a:r>
            <a:endParaRPr lang="en-US" sz="2800" b="0" u="sng" dirty="0"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1272" y="590550"/>
            <a:ext cx="83121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A = - (-A)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2" y="-95250"/>
            <a:ext cx="596900" cy="596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2" y="-95250"/>
            <a:ext cx="596900" cy="596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1422" y="1581150"/>
            <a:ext cx="3634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+mn-lt"/>
              </a:rPr>
              <a:t>Ví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dụ</a:t>
            </a:r>
            <a:r>
              <a:rPr lang="en-US" sz="2800" dirty="0">
                <a:latin typeface="+mn-lt"/>
              </a:rPr>
              <a:t>: </a:t>
            </a:r>
            <a:r>
              <a:rPr lang="en-US" sz="2800" dirty="0" smtClean="0">
                <a:latin typeface="+mn-lt"/>
              </a:rPr>
              <a:t>(</a:t>
            </a:r>
            <a:r>
              <a:rPr lang="en-US" sz="2800" b="1" dirty="0" smtClean="0">
                <a:latin typeface="+mn-lt"/>
              </a:rPr>
              <a:t>y – x) </a:t>
            </a:r>
            <a:r>
              <a:rPr lang="en-US" sz="2800" b="1" dirty="0">
                <a:latin typeface="+mn-lt"/>
              </a:rPr>
              <a:t>= 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-</a:t>
            </a:r>
            <a:r>
              <a:rPr lang="en-US" sz="2800" b="1" dirty="0">
                <a:latin typeface="+mn-lt"/>
              </a:rPr>
              <a:t> (x - y)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626" y="2060243"/>
            <a:ext cx="6861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+mn-lt"/>
              </a:rPr>
              <a:t>Ví</a:t>
            </a:r>
            <a:r>
              <a:rPr lang="en-US" sz="2800" b="1" u="sng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+mn-lt"/>
              </a:rPr>
              <a:t>dụ</a:t>
            </a:r>
            <a:r>
              <a:rPr lang="en-US" sz="2800" b="1" u="sng" dirty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pt-BR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Phân tích đa thức sau thành nhân </a:t>
            </a:r>
            <a:r>
              <a:rPr lang="pt-B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80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355249"/>
            <a:ext cx="2999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latin typeface="+mn-lt"/>
                <a:cs typeface="Times New Roman" pitchFamily="18" charset="0"/>
              </a:rPr>
              <a:t>3(x </a:t>
            </a:r>
            <a:r>
              <a:rPr lang="fr-FR" sz="2800" dirty="0">
                <a:latin typeface="+mn-lt"/>
                <a:cs typeface="Times New Roman" pitchFamily="18" charset="0"/>
              </a:rPr>
              <a:t>– </a:t>
            </a:r>
            <a:r>
              <a:rPr lang="fr-FR" sz="2800" dirty="0" smtClean="0">
                <a:latin typeface="+mn-lt"/>
                <a:cs typeface="Times New Roman" pitchFamily="18" charset="0"/>
              </a:rPr>
              <a:t>y) </a:t>
            </a:r>
            <a:r>
              <a:rPr lang="fr-FR" sz="2800" dirty="0">
                <a:latin typeface="+mn-lt"/>
                <a:cs typeface="Times New Roman" pitchFamily="18" charset="0"/>
              </a:rPr>
              <a:t>– </a:t>
            </a:r>
            <a:r>
              <a:rPr lang="fr-FR" sz="2800" dirty="0" smtClean="0">
                <a:latin typeface="+mn-lt"/>
                <a:cs typeface="Times New Roman" pitchFamily="18" charset="0"/>
              </a:rPr>
              <a:t>5x(y </a:t>
            </a:r>
            <a:r>
              <a:rPr lang="fr-FR" sz="2800" dirty="0">
                <a:latin typeface="+mn-lt"/>
                <a:cs typeface="Times New Roman" pitchFamily="18" charset="0"/>
              </a:rPr>
              <a:t>– x)</a:t>
            </a:r>
            <a:endParaRPr lang="en-US" sz="28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07896" y="3355249"/>
            <a:ext cx="3801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= </a:t>
            </a:r>
            <a:r>
              <a:rPr lang="fr-FR" sz="2800" dirty="0" smtClean="0">
                <a:latin typeface="+mn-lt"/>
                <a:cs typeface="Times New Roman" pitchFamily="18" charset="0"/>
              </a:rPr>
              <a:t>3(x </a:t>
            </a:r>
            <a:r>
              <a:rPr lang="fr-FR" sz="2800" dirty="0">
                <a:latin typeface="+mn-lt"/>
                <a:cs typeface="Times New Roman" pitchFamily="18" charset="0"/>
              </a:rPr>
              <a:t>– </a:t>
            </a:r>
            <a:r>
              <a:rPr lang="fr-FR" sz="2800" dirty="0" smtClean="0">
                <a:latin typeface="+mn-lt"/>
                <a:cs typeface="Times New Roman" pitchFamily="18" charset="0"/>
              </a:rPr>
              <a:t>y) </a:t>
            </a:r>
            <a:r>
              <a:rPr lang="fr-FR" sz="2800" dirty="0">
                <a:latin typeface="+mn-lt"/>
                <a:cs typeface="Times New Roman" pitchFamily="18" charset="0"/>
              </a:rPr>
              <a:t>– </a:t>
            </a:r>
            <a:r>
              <a:rPr lang="fr-FR" sz="28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[– </a:t>
            </a:r>
            <a:r>
              <a:rPr lang="fr-FR" sz="28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5x(x </a:t>
            </a:r>
            <a:r>
              <a:rPr lang="fr-FR" sz="28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– </a:t>
            </a:r>
            <a:r>
              <a:rPr lang="fr-FR" sz="28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y)]</a:t>
            </a:r>
            <a:endParaRPr lang="en-US" sz="28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99539" y="3372922"/>
            <a:ext cx="3801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= </a:t>
            </a:r>
            <a:r>
              <a:rPr lang="fr-FR" sz="2800" dirty="0" smtClean="0">
                <a:latin typeface="+mn-lt"/>
                <a:cs typeface="Times New Roman" pitchFamily="18" charset="0"/>
              </a:rPr>
              <a:t>3</a:t>
            </a:r>
            <a:r>
              <a:rPr lang="fr-FR" sz="28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</a:t>
            </a:r>
            <a:r>
              <a:rPr lang="fr-FR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– </a:t>
            </a:r>
            <a:r>
              <a:rPr lang="fr-FR" sz="28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y)</a:t>
            </a:r>
            <a:r>
              <a:rPr lang="fr-FR" sz="2800" dirty="0" smtClean="0">
                <a:latin typeface="+mn-lt"/>
                <a:cs typeface="Times New Roman" pitchFamily="18" charset="0"/>
              </a:rPr>
              <a:t> </a:t>
            </a:r>
            <a:r>
              <a:rPr lang="fr-FR" sz="2800" dirty="0">
                <a:latin typeface="+mn-lt"/>
                <a:cs typeface="Times New Roman" pitchFamily="18" charset="0"/>
              </a:rPr>
              <a:t>– </a:t>
            </a:r>
            <a:r>
              <a:rPr lang="fr-FR" sz="28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[– </a:t>
            </a:r>
            <a:r>
              <a:rPr lang="fr-FR" sz="28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5x</a:t>
            </a:r>
            <a:r>
              <a:rPr lang="fr-FR" sz="28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</a:t>
            </a:r>
            <a:r>
              <a:rPr lang="fr-FR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– </a:t>
            </a:r>
            <a:r>
              <a:rPr lang="fr-FR" sz="28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y)</a:t>
            </a:r>
            <a:r>
              <a:rPr lang="fr-FR" sz="28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]</a:t>
            </a:r>
            <a:endParaRPr lang="en-US" sz="28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8418" y="3384690"/>
            <a:ext cx="2505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= </a:t>
            </a:r>
            <a:r>
              <a:rPr lang="fr-FR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</a:t>
            </a:r>
            <a:r>
              <a:rPr lang="fr-FR" sz="28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y)</a:t>
            </a:r>
            <a:r>
              <a:rPr lang="fr-FR" sz="2800" dirty="0" smtClean="0">
                <a:latin typeface="+mn-lt"/>
                <a:cs typeface="Times New Roman" pitchFamily="18" charset="0"/>
              </a:rPr>
              <a:t>.(3+5x)</a:t>
            </a:r>
            <a:endParaRPr lang="en-US" sz="2800" dirty="0"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90800" y="2583463"/>
            <a:ext cx="2999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latin typeface="+mn-lt"/>
                <a:cs typeface="Times New Roman" pitchFamily="18" charset="0"/>
              </a:rPr>
              <a:t>3(x </a:t>
            </a:r>
            <a:r>
              <a:rPr lang="fr-FR" sz="2800" dirty="0">
                <a:latin typeface="+mn-lt"/>
                <a:cs typeface="Times New Roman" pitchFamily="18" charset="0"/>
              </a:rPr>
              <a:t>– </a:t>
            </a:r>
            <a:r>
              <a:rPr lang="fr-FR" sz="2800" dirty="0" smtClean="0">
                <a:latin typeface="+mn-lt"/>
                <a:cs typeface="Times New Roman" pitchFamily="18" charset="0"/>
              </a:rPr>
              <a:t>y) </a:t>
            </a:r>
            <a:r>
              <a:rPr lang="fr-FR" sz="2800" dirty="0">
                <a:latin typeface="+mn-lt"/>
                <a:cs typeface="Times New Roman" pitchFamily="18" charset="0"/>
              </a:rPr>
              <a:t>– </a:t>
            </a:r>
            <a:r>
              <a:rPr lang="fr-FR" sz="2800" dirty="0" smtClean="0">
                <a:latin typeface="+mn-lt"/>
                <a:cs typeface="Times New Roman" pitchFamily="18" charset="0"/>
              </a:rPr>
              <a:t>5x(y </a:t>
            </a:r>
            <a:r>
              <a:rPr lang="fr-FR" sz="2800" dirty="0">
                <a:latin typeface="+mn-lt"/>
                <a:cs typeface="Times New Roman" pitchFamily="18" charset="0"/>
              </a:rPr>
              <a:t>– x)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10" grpId="0"/>
      <p:bldP spid="11" grpId="0"/>
      <p:bldP spid="14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57150"/>
            <a:ext cx="813876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+mn-lt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+mn-lt"/>
              </a:rPr>
              <a:t> 40/</a:t>
            </a:r>
            <a:r>
              <a:rPr lang="en-US" sz="2800" b="1" u="sng" dirty="0" err="1" smtClean="0">
                <a:solidFill>
                  <a:srgbClr val="FF0000"/>
                </a:solidFill>
                <a:latin typeface="+mn-lt"/>
              </a:rPr>
              <a:t>sgk</a:t>
            </a:r>
            <a:r>
              <a:rPr lang="en-US" sz="2800" b="1" u="sng" dirty="0" smtClean="0">
                <a:solidFill>
                  <a:srgbClr val="FF0000"/>
                </a:solidFill>
                <a:latin typeface="+mn-lt"/>
              </a:rPr>
              <a:t>. </a:t>
            </a:r>
            <a:r>
              <a:rPr lang="en-US" sz="2800" dirty="0" err="1" smtClean="0">
                <a:latin typeface="+mn-lt"/>
              </a:rPr>
              <a:t>Tính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giá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trị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biểu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thức</a:t>
            </a:r>
            <a:r>
              <a:rPr lang="en-US" sz="2800" dirty="0">
                <a:latin typeface="+mn-lt"/>
              </a:rPr>
              <a:t>: </a:t>
            </a:r>
            <a:endParaRPr lang="en-US" sz="2800" dirty="0" smtClean="0">
              <a:latin typeface="+mn-lt"/>
            </a:endParaRPr>
          </a:p>
          <a:p>
            <a:r>
              <a:rPr lang="en-US" sz="2800" dirty="0">
                <a:latin typeface="+mn-lt"/>
                <a:cs typeface="Times New Roman" pitchFamily="18" charset="0"/>
              </a:rPr>
              <a:t> </a:t>
            </a:r>
            <a:r>
              <a:rPr lang="en-US" sz="2800" dirty="0" smtClean="0">
                <a:latin typeface="+mn-lt"/>
                <a:cs typeface="Times New Roman" pitchFamily="18" charset="0"/>
              </a:rPr>
              <a:t>                  </a:t>
            </a:r>
            <a:r>
              <a:rPr lang="fr-FR" sz="2800" dirty="0" smtClean="0">
                <a:latin typeface="+mn-lt"/>
                <a:cs typeface="Times New Roman" pitchFamily="18" charset="0"/>
              </a:rPr>
              <a:t>x(x </a:t>
            </a:r>
            <a:r>
              <a:rPr lang="fr-FR" sz="2800" dirty="0">
                <a:latin typeface="+mn-lt"/>
                <a:cs typeface="Times New Roman" pitchFamily="18" charset="0"/>
              </a:rPr>
              <a:t>– 1) – y(1 – x) </a:t>
            </a:r>
            <a:r>
              <a:rPr lang="fr-FR" sz="2800" dirty="0" err="1">
                <a:latin typeface="+mn-lt"/>
                <a:cs typeface="Times New Roman" pitchFamily="18" charset="0"/>
              </a:rPr>
              <a:t>tại</a:t>
            </a:r>
            <a:r>
              <a:rPr lang="fr-FR" sz="2800" dirty="0">
                <a:latin typeface="+mn-lt"/>
                <a:cs typeface="Times New Roman" pitchFamily="18" charset="0"/>
              </a:rPr>
              <a:t> x = 2001 </a:t>
            </a:r>
            <a:r>
              <a:rPr lang="fr-FR" sz="2800" dirty="0" err="1">
                <a:latin typeface="+mn-lt"/>
                <a:cs typeface="Times New Roman" pitchFamily="18" charset="0"/>
              </a:rPr>
              <a:t>và</a:t>
            </a:r>
            <a:r>
              <a:rPr lang="fr-FR" sz="2800" dirty="0">
                <a:latin typeface="+mn-lt"/>
                <a:cs typeface="Times New Roman" pitchFamily="18" charset="0"/>
              </a:rPr>
              <a:t> y = 1999</a:t>
            </a:r>
            <a:endParaRPr lang="en-US" sz="2800" dirty="0">
              <a:latin typeface="+mn-lt"/>
              <a:cs typeface="Times New Roman" pitchFamily="18" charset="0"/>
            </a:endParaRPr>
          </a:p>
          <a:p>
            <a:endParaRPr lang="en-US" sz="28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9433" y="971735"/>
            <a:ext cx="96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+mn-lt"/>
              </a:rPr>
              <a:t>Giải</a:t>
            </a:r>
            <a:r>
              <a:rPr lang="en-US" sz="2800" b="1" u="sng" dirty="0">
                <a:solidFill>
                  <a:srgbClr val="FF0000"/>
                </a:solidFill>
                <a:latin typeface="+mn-lt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451628" y="1579703"/>
            <a:ext cx="2820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x(x – 1) – y(1 – x)</a:t>
            </a:r>
            <a:endParaRPr lang="en-US" sz="28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894" y="2124730"/>
            <a:ext cx="3621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= x(x – 1) – </a:t>
            </a:r>
            <a:r>
              <a:rPr lang="fr-FR" sz="28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[– y(x – 1)]</a:t>
            </a:r>
            <a:endParaRPr lang="en-US" sz="28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877" y="2130938"/>
            <a:ext cx="3621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= x</a:t>
            </a:r>
            <a:r>
              <a:rPr lang="fr-FR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1)</a:t>
            </a:r>
            <a:r>
              <a:rPr lang="fr-FR" sz="2800" dirty="0">
                <a:latin typeface="+mn-lt"/>
                <a:cs typeface="Times New Roman" pitchFamily="18" charset="0"/>
              </a:rPr>
              <a:t> – </a:t>
            </a:r>
            <a:r>
              <a:rPr lang="fr-FR" sz="28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[– y</a:t>
            </a:r>
            <a:r>
              <a:rPr lang="fr-FR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1)</a:t>
            </a:r>
            <a:r>
              <a:rPr lang="fr-FR" sz="28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]</a:t>
            </a:r>
            <a:endParaRPr lang="en-US" sz="28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788" y="2800350"/>
            <a:ext cx="25955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= </a:t>
            </a:r>
            <a:r>
              <a:rPr lang="fr-FR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1)</a:t>
            </a:r>
            <a:r>
              <a:rPr lang="fr-FR" sz="2800" dirty="0">
                <a:latin typeface="+mn-lt"/>
                <a:cs typeface="Times New Roman" pitchFamily="18" charset="0"/>
              </a:rPr>
              <a:t>.(x +  y)</a:t>
            </a:r>
            <a:endParaRPr lang="en-US" sz="2800" dirty="0"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0229" y="3638550"/>
            <a:ext cx="7507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err="1">
                <a:latin typeface="+mn-lt"/>
                <a:cs typeface="Times New Roman" pitchFamily="18" charset="0"/>
              </a:rPr>
              <a:t>Với</a:t>
            </a:r>
            <a:r>
              <a:rPr lang="fr-FR" sz="2800" dirty="0">
                <a:latin typeface="+mn-lt"/>
                <a:cs typeface="Times New Roman" pitchFamily="18" charset="0"/>
              </a:rPr>
              <a:t> x = 2001 </a:t>
            </a:r>
            <a:r>
              <a:rPr lang="fr-FR" sz="2800" dirty="0" err="1">
                <a:latin typeface="+mn-lt"/>
                <a:cs typeface="Times New Roman" pitchFamily="18" charset="0"/>
              </a:rPr>
              <a:t>và</a:t>
            </a:r>
            <a:r>
              <a:rPr lang="fr-FR" sz="2800" dirty="0">
                <a:latin typeface="+mn-lt"/>
                <a:cs typeface="Times New Roman" pitchFamily="18" charset="0"/>
              </a:rPr>
              <a:t> y = 1999, </a:t>
            </a:r>
            <a:r>
              <a:rPr lang="fr-FR" sz="2800" dirty="0" err="1">
                <a:latin typeface="+mn-lt"/>
                <a:cs typeface="Times New Roman" pitchFamily="18" charset="0"/>
              </a:rPr>
              <a:t>thay</a:t>
            </a:r>
            <a:r>
              <a:rPr lang="fr-FR" sz="2800" dirty="0">
                <a:latin typeface="+mn-lt"/>
                <a:cs typeface="Times New Roman" pitchFamily="18" charset="0"/>
              </a:rPr>
              <a:t> </a:t>
            </a:r>
            <a:r>
              <a:rPr lang="fr-FR" sz="2800" dirty="0" err="1">
                <a:latin typeface="+mn-lt"/>
                <a:cs typeface="Times New Roman" pitchFamily="18" charset="0"/>
              </a:rPr>
              <a:t>vào</a:t>
            </a:r>
            <a:r>
              <a:rPr lang="fr-FR" sz="2800" dirty="0">
                <a:latin typeface="+mn-lt"/>
                <a:cs typeface="Times New Roman" pitchFamily="18" charset="0"/>
              </a:rPr>
              <a:t> </a:t>
            </a:r>
            <a:r>
              <a:rPr lang="fr-FR" sz="2800" dirty="0" err="1">
                <a:latin typeface="+mn-lt"/>
                <a:cs typeface="Times New Roman" pitchFamily="18" charset="0"/>
              </a:rPr>
              <a:t>biểu</a:t>
            </a:r>
            <a:r>
              <a:rPr lang="fr-FR" sz="2800" dirty="0">
                <a:latin typeface="+mn-lt"/>
                <a:cs typeface="Times New Roman" pitchFamily="18" charset="0"/>
              </a:rPr>
              <a:t> </a:t>
            </a:r>
            <a:r>
              <a:rPr lang="fr-FR" sz="2800" dirty="0" err="1">
                <a:latin typeface="+mn-lt"/>
                <a:cs typeface="Times New Roman" pitchFamily="18" charset="0"/>
              </a:rPr>
              <a:t>thức</a:t>
            </a:r>
            <a:r>
              <a:rPr lang="fr-FR" sz="2800" dirty="0">
                <a:latin typeface="+mn-lt"/>
                <a:cs typeface="Times New Roman" pitchFamily="18" charset="0"/>
              </a:rPr>
              <a:t> ta </a:t>
            </a:r>
            <a:r>
              <a:rPr lang="fr-FR" sz="2800" dirty="0" err="1">
                <a:latin typeface="+mn-lt"/>
                <a:cs typeface="Times New Roman" pitchFamily="18" charset="0"/>
              </a:rPr>
              <a:t>có</a:t>
            </a:r>
            <a:endParaRPr lang="en-US" sz="2800" dirty="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78219" y="4324350"/>
            <a:ext cx="2002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= 2000.4000</a:t>
            </a:r>
            <a:endParaRPr lang="en-US" sz="2800" dirty="0"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880690" y="4319152"/>
            <a:ext cx="1912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= 8 000 000</a:t>
            </a:r>
            <a:endParaRPr lang="en-US" sz="2800" dirty="0"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2C8FBC54-71EC-4A6D-B455-CC58767D2A7E}"/>
              </a:ext>
            </a:extLst>
          </p:cNvPr>
          <p:cNvSpPr/>
          <p:nvPr/>
        </p:nvSpPr>
        <p:spPr>
          <a:xfrm>
            <a:off x="240229" y="4324350"/>
            <a:ext cx="3560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latin typeface="+mn-lt"/>
                <a:cs typeface="Times New Roman" pitchFamily="18" charset="0"/>
              </a:rPr>
              <a:t>(2001 </a:t>
            </a:r>
            <a:r>
              <a:rPr lang="fr-FR" sz="2800" dirty="0">
                <a:latin typeface="+mn-lt"/>
                <a:cs typeface="Times New Roman" pitchFamily="18" charset="0"/>
              </a:rPr>
              <a:t>– 1</a:t>
            </a:r>
            <a:r>
              <a:rPr lang="fr-FR" sz="2800" dirty="0" smtClean="0">
                <a:latin typeface="+mn-lt"/>
                <a:cs typeface="Times New Roman" pitchFamily="18" charset="0"/>
              </a:rPr>
              <a:t>)(2001+1999)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788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4" grpId="0"/>
      <p:bldP spid="15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05310" y="285750"/>
            <a:ext cx="8733890" cy="914400"/>
          </a:xfrm>
        </p:spPr>
        <p:txBody>
          <a:bodyPr/>
          <a:lstStyle/>
          <a:p>
            <a:pPr marL="0" indent="0" algn="l">
              <a:buNone/>
            </a:pPr>
            <a:r>
              <a:rPr lang="fr-FR" sz="2800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8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2: (</a:t>
            </a:r>
            <a:r>
              <a:rPr lang="fr-FR" sz="2800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8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41/SGK) </a:t>
            </a:r>
            <a:r>
              <a:rPr lang="fr-FR" sz="2800" b="0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fr-FR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fr-FR" sz="2800" b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fr-FR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fr-FR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:	</a:t>
            </a:r>
            <a:r>
              <a:rPr lang="fr-FR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800" b="0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fr-FR" sz="2800" b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3x</a:t>
            </a:r>
            <a:r>
              <a:rPr lang="fr-FR" sz="2800" b="0" baseline="30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8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0" dirty="0">
                <a:effectLst/>
                <a:latin typeface="+mn-lt"/>
                <a:cs typeface="Times New Roman" pitchFamily="18" charset="0"/>
              </a:rPr>
              <a:t>–</a:t>
            </a:r>
            <a:r>
              <a:rPr lang="fr-FR" sz="2800" dirty="0">
                <a:effectLst/>
                <a:cs typeface="Times New Roman" pitchFamily="18" charset="0"/>
              </a:rPr>
              <a:t> </a:t>
            </a:r>
            <a:r>
              <a:rPr lang="fr-FR" sz="28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6x = 0 </a:t>
            </a:r>
            <a:r>
              <a:rPr lang="fr-FR" sz="28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b) </a:t>
            </a:r>
            <a:r>
              <a:rPr lang="fr-FR" sz="28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5x(x </a:t>
            </a:r>
            <a:r>
              <a:rPr lang="fr-FR" sz="2800" dirty="0">
                <a:effectLst/>
                <a:cs typeface="Times New Roman" pitchFamily="18" charset="0"/>
              </a:rPr>
              <a:t>–</a:t>
            </a:r>
            <a:r>
              <a:rPr lang="fr-FR" sz="28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2000) </a:t>
            </a:r>
            <a:r>
              <a:rPr lang="fr-FR" sz="2800" dirty="0">
                <a:effectLst/>
                <a:cs typeface="Times New Roman" pitchFamily="18" charset="0"/>
              </a:rPr>
              <a:t>–</a:t>
            </a:r>
            <a:r>
              <a:rPr lang="fr-FR" sz="28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x + 2000 = 0</a:t>
            </a:r>
            <a:endParaRPr lang="en-US" sz="28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2451" y="2095440"/>
            <a:ext cx="2422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a) 3x</a:t>
            </a:r>
            <a:r>
              <a:rPr lang="fr-FR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cs typeface="Times New Roman" pitchFamily="18" charset="0"/>
              </a:rPr>
              <a:t>–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6x = 0 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28600" y="1504950"/>
            <a:ext cx="8018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u="sng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1554" y="2500745"/>
            <a:ext cx="2472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.x </a:t>
            </a:r>
            <a:r>
              <a:rPr lang="fr-FR" sz="2800" dirty="0">
                <a:cs typeface="Times New Roman" pitchFamily="18" charset="0"/>
              </a:rPr>
              <a:t>–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.2 = 0 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694756" y="2900855"/>
            <a:ext cx="2263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.(x </a:t>
            </a:r>
            <a:r>
              <a:rPr lang="fr-FR" sz="2800">
                <a:cs typeface="Times New Roman" pitchFamily="18" charset="0"/>
              </a:rPr>
              <a:t>–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 2) = 0 </a:t>
            </a:r>
            <a:endParaRPr lang="en-US" sz="2800"/>
          </a:p>
        </p:txBody>
      </p:sp>
      <p:sp>
        <p:nvSpPr>
          <p:cNvPr id="7" name="Rectangle 6"/>
          <p:cNvSpPr/>
          <p:nvPr/>
        </p:nvSpPr>
        <p:spPr>
          <a:xfrm>
            <a:off x="105310" y="3300965"/>
            <a:ext cx="323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3x = 0 </a:t>
            </a:r>
            <a:r>
              <a:rPr lang="fr-FR" sz="2800" dirty="0" err="1">
                <a:latin typeface="+mn-lt"/>
                <a:cs typeface="Times New Roman" pitchFamily="18" charset="0"/>
              </a:rPr>
              <a:t>hoặc</a:t>
            </a:r>
            <a:r>
              <a:rPr lang="fr-FR" sz="2800" dirty="0">
                <a:latin typeface="+mn-lt"/>
                <a:cs typeface="Times New Roman" pitchFamily="18" charset="0"/>
              </a:rPr>
              <a:t> x – 2 = 0</a:t>
            </a:r>
            <a:endParaRPr lang="en-US" sz="280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7271" y="3701075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x = 0 </a:t>
            </a:r>
            <a:r>
              <a:rPr lang="fr-FR" sz="2800" dirty="0" err="1">
                <a:latin typeface="+mn-lt"/>
                <a:cs typeface="Times New Roman" pitchFamily="18" charset="0"/>
              </a:rPr>
              <a:t>hoặc</a:t>
            </a:r>
            <a:r>
              <a:rPr lang="fr-FR" sz="2800" dirty="0">
                <a:latin typeface="+mn-lt"/>
                <a:cs typeface="Times New Roman" pitchFamily="18" charset="0"/>
              </a:rPr>
              <a:t> x = 2</a:t>
            </a:r>
            <a:endParaRPr lang="en-US" sz="2800" dirty="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352800" y="2095440"/>
            <a:ext cx="0" cy="230511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2092615"/>
            <a:ext cx="46297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b) 5x(x – 2000) – x + 2000 = 0</a:t>
            </a:r>
            <a:endParaRPr lang="en-US" sz="2800" dirty="0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57600" y="2500745"/>
            <a:ext cx="48173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    5x(x – 2000) – </a:t>
            </a:r>
            <a:r>
              <a:rPr lang="fr-FR" sz="2800" dirty="0">
                <a:solidFill>
                  <a:srgbClr val="0000CC"/>
                </a:solidFill>
                <a:latin typeface="+mn-lt"/>
                <a:cs typeface="Times New Roman" pitchFamily="18" charset="0"/>
              </a:rPr>
              <a:t>(x – 2000) </a:t>
            </a:r>
            <a:r>
              <a:rPr lang="fr-FR" sz="2800" dirty="0">
                <a:latin typeface="+mn-lt"/>
                <a:cs typeface="Times New Roman" pitchFamily="18" charset="0"/>
              </a:rPr>
              <a:t>= 0</a:t>
            </a:r>
            <a:endParaRPr lang="en-US" sz="2800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60076" y="2494504"/>
            <a:ext cx="50866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    5x</a:t>
            </a:r>
            <a:r>
              <a:rPr lang="fr-FR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2000)</a:t>
            </a:r>
            <a:r>
              <a:rPr lang="fr-FR" sz="2800" dirty="0">
                <a:latin typeface="+mn-lt"/>
                <a:cs typeface="Times New Roman" pitchFamily="18" charset="0"/>
              </a:rPr>
              <a:t> – </a:t>
            </a:r>
            <a:r>
              <a:rPr lang="fr-FR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2000)</a:t>
            </a:r>
            <a:r>
              <a:rPr lang="fr-FR" sz="2800" dirty="0">
                <a:latin typeface="+mn-lt"/>
                <a:cs typeface="Times New Roman" pitchFamily="18" charset="0"/>
              </a:rPr>
              <a:t>.1 = 0</a:t>
            </a:r>
            <a:endParaRPr lang="en-US" sz="2800" dirty="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67200" y="2932227"/>
            <a:ext cx="3829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    </a:t>
            </a:r>
            <a:r>
              <a:rPr lang="fr-FR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(x – 2000).</a:t>
            </a:r>
            <a:r>
              <a:rPr lang="fr-FR" sz="2800" dirty="0">
                <a:latin typeface="+mn-lt"/>
                <a:cs typeface="Times New Roman" pitchFamily="18" charset="0"/>
              </a:rPr>
              <a:t>(5x – 1) = 0</a:t>
            </a:r>
            <a:endParaRPr lang="en-US" sz="2800" dirty="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0" y="3352033"/>
            <a:ext cx="44069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+mn-lt"/>
                <a:cs typeface="Times New Roman" pitchFamily="18" charset="0"/>
              </a:rPr>
              <a:t> x – 2000 = 0 </a:t>
            </a:r>
            <a:r>
              <a:rPr lang="fr-FR" sz="2800" dirty="0" err="1">
                <a:latin typeface="+mn-lt"/>
                <a:cs typeface="Times New Roman" pitchFamily="18" charset="0"/>
              </a:rPr>
              <a:t>hoặc</a:t>
            </a:r>
            <a:r>
              <a:rPr lang="fr-FR" sz="2800" dirty="0">
                <a:latin typeface="+mn-lt"/>
                <a:cs typeface="Times New Roman" pitchFamily="18" charset="0"/>
              </a:rPr>
              <a:t> 5x – 1 = 0</a:t>
            </a:r>
            <a:endParaRPr lang="en-US" sz="28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941961" y="3771840"/>
                <a:ext cx="3122971" cy="7033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800" dirty="0">
                    <a:latin typeface="+mn-lt"/>
                    <a:cs typeface="Times New Roman" pitchFamily="18" charset="0"/>
                  </a:rPr>
                  <a:t> x = 2000 </a:t>
                </a:r>
                <a:r>
                  <a:rPr lang="fr-FR" sz="2800" dirty="0" err="1">
                    <a:latin typeface="+mn-lt"/>
                    <a:cs typeface="Times New Roman" pitchFamily="18" charset="0"/>
                  </a:rPr>
                  <a:t>hoặc</a:t>
                </a:r>
                <a:r>
                  <a:rPr lang="fr-FR" sz="2800" dirty="0">
                    <a:latin typeface="+mn-lt"/>
                    <a:cs typeface="Times New Roman" pitchFamily="18" charset="0"/>
                  </a:rPr>
                  <a:t>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>
                  <a:latin typeface="+mn-lt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961" y="3771840"/>
                <a:ext cx="3122971" cy="703398"/>
              </a:xfrm>
              <a:prstGeom prst="rect">
                <a:avLst/>
              </a:prstGeom>
              <a:blipFill rotWithShape="1">
                <a:blip r:embed="rId2"/>
                <a:stretch>
                  <a:fillRect l="-1172"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3" grpId="0"/>
      <p:bldP spid="13" grpId="1"/>
      <p:bldP spid="14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drop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imes">
      <a:majorFont>
        <a:latin typeface="VNI-Ariston"/>
        <a:ea typeface=""/>
        <a:cs typeface=""/>
      </a:majorFont>
      <a:minorFont>
        <a:latin typeface="Times New Roman"/>
        <a:ea typeface=""/>
        <a:cs typeface="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</Template>
  <TotalTime>1807</TotalTime>
  <Words>1125</Words>
  <Application>Microsoft Office PowerPoint</Application>
  <PresentationFormat>On-screen Show (16:9)</PresentationFormat>
  <Paragraphs>179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drop</vt:lpstr>
      <vt:lpstr>PowerPoint Presentation</vt:lpstr>
      <vt:lpstr>PowerPoint Presentation</vt:lpstr>
      <vt:lpstr>Với A, B, C là các đa thức tùy ý:</vt:lpstr>
      <vt:lpstr>PowerPoint Presentation</vt:lpstr>
      <vt:lpstr> Các bước phân tích đa thức thành nhân tử bằng phương pháp   đặt nhân tử chung</vt:lpstr>
      <vt:lpstr>PowerPoint Presentation</vt:lpstr>
      <vt:lpstr>Lưu ý :</vt:lpstr>
      <vt:lpstr>PowerPoint Presentation</vt:lpstr>
      <vt:lpstr>Bài 2: (Bài 41/SGK) Tìm x sao cho:   a) 3x2 – 6x = 0                 b) 5x(x – 2000) – x + 2000 = 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 nhan tu chung</dc:title>
  <dc:subject>Phan tich da thuc</dc:subject>
  <dc:creator>Luân Đặng</dc:creator>
  <cp:lastModifiedBy>Quang Minh Do</cp:lastModifiedBy>
  <cp:revision>21</cp:revision>
  <dcterms:created xsi:type="dcterms:W3CDTF">2019-09-20T02:57:30Z</dcterms:created>
  <dcterms:modified xsi:type="dcterms:W3CDTF">2021-10-04T08:57:43Z</dcterms:modified>
  <cp:category>Dai so 8</cp:category>
</cp:coreProperties>
</file>