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</p:sldIdLst>
  <p:sldSz cx="9144000" cy="6858000" type="screen4x3"/>
  <p:notesSz cx="6858000" cy="9144000"/>
  <p:embeddedFontLst>
    <p:embeddedFont>
      <p:font typeface=".VnTime" panose="020B720000000000000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D4D"/>
    <a:srgbClr val="3EB4F1"/>
    <a:srgbClr val="D34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4366D6-15B3-405C-9755-27D21EE1A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33CB0-5488-492D-B2B2-43F43E1C1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9C621F-B996-4DE0-A726-74903C1D5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D523B-C998-44BC-A47E-D443E5601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86070-AD28-4F41-A10F-5D62B78C2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228C04-8940-460D-A4C6-A084753DF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B3D0E9-16A8-45E8-A9C1-6BAE11FC4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228E7-14FE-4C9F-80CD-24D6386EF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5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44F56-FD16-480E-841F-7D74110F9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FCA8D-4FB5-49F2-8D64-4CA4271C7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44EE8-66FB-453B-889F-7DCB43616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7B835-A297-44B6-B0BF-720E475AB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73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54" y="1124712"/>
            <a:ext cx="8277606" cy="317296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54" y="4727448"/>
            <a:ext cx="8277606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54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2260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624870" y="434802"/>
            <a:ext cx="146304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433989" y="4501201"/>
            <a:ext cx="827602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0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78024"/>
            <a:ext cx="7626096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418658" y="4981421"/>
            <a:ext cx="8351217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374126" y="5118581"/>
            <a:ext cx="109728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8" y="640080"/>
            <a:ext cx="8167878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5102352"/>
            <a:ext cx="795528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76" y="2478024"/>
            <a:ext cx="370332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452" y="2478024"/>
            <a:ext cx="370332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76" y="2372650"/>
            <a:ext cx="370332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76" y="3203688"/>
            <a:ext cx="370332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452" y="2372650"/>
            <a:ext cx="370332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452" y="3203688"/>
            <a:ext cx="370332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0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499390" y="1533525"/>
            <a:ext cx="8187797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456813" y="2971798"/>
            <a:ext cx="9601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44" y="1938528"/>
            <a:ext cx="7632954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7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418658" y="1162033"/>
            <a:ext cx="2805555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374126" y="1618375"/>
            <a:ext cx="109728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4862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894" y="1709928"/>
            <a:ext cx="5047488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3429000"/>
            <a:ext cx="2324862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A7E771-21EE-4CC2-A698-811BFF0B9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1E397F-5E45-4C87-B134-689947462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3433B-4A58-43EA-BFAD-E4AED73BA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0C060-6C80-44BB-AD95-AAAEDEADC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340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418658" y="1162033"/>
            <a:ext cx="2805555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374126" y="1618375"/>
            <a:ext cx="109728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4862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23894" y="1161288"/>
            <a:ext cx="5047488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3438144"/>
            <a:ext cx="2324862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11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A61A58-D041-45E4-B45A-BC27D3133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C46974-AF2E-4235-9A23-688498A6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B517FF-A77B-49E1-910C-146281142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FD415-243D-4CDB-8C0C-6BAD1D9C0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0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3BF95-9789-4893-BE82-8847BFF0C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FBAE3-CEFA-4DA9-A35B-D504C7FB6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C25CA-633E-4DB7-A610-77377C912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EE51A-338B-4C25-A738-74A3A62FB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10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908A68-8ABA-43D9-B8EE-D96AAD7B3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7A1D8E-065B-44AB-843F-7C26531CF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C4997C-8FC0-4997-A7A1-3EDDCABFD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FEAF1-AD55-444C-9897-B5050709A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45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2EF48A-A42D-4A43-A5BD-C4B2D9F20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18209B-AE7A-4936-B6A4-E7C297E05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9AD678-3D1B-46FD-8B48-22AF0C9E3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985CF-9266-4130-BB91-B2B490B4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92E458-D574-4042-94E2-97A37630D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2D7F42-F7AD-415C-9460-5676CC3D7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78808-584E-4D13-8BCE-E8E3B485B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9B2AF-7300-4E31-8F0A-A6728B8C5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4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42D4E-525C-4C92-956C-71234323F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6FAAD-5C5E-49E1-A165-EEB913C83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125C8-D0BA-4296-A9D7-7FDE4B266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C4ACC-7388-4CD9-A410-A305D0337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49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3D68F-5DE6-4AFF-97D6-86EA53826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2CCEA-7445-43F4-8DCB-D918C4254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9B84-7EA7-487D-AFAA-30B104657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0F9F2-023A-4E7A-B05D-B82EB7CF6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5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F55480-E055-41E2-BB3B-75230FDDA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F589AC-A075-4E62-B089-20EDEA5F5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44724E-33F4-4218-92FC-519993448F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556676-2A3F-4F9B-B875-D9A661C121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B3BDA5-313D-47E8-AAB8-D7332B3D91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769863-0BAE-49B4-A110-8C75481D55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114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HU%20Y.gsp" TargetMode="External"/><Relationship Id="rId2" Type="http://schemas.openxmlformats.org/officeDocument/2006/relationships/hyperlink" Target="duong%20tron.gs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doi%20xung%20tam.gs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hyperlink" Target="doi%20xung%20truc.gs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F6FFA5-0ADB-4FF8-9566-70A2B5102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8"/>
          <a:stretch/>
        </p:blipFill>
        <p:spPr>
          <a:xfrm>
            <a:off x="-2285" y="-76200"/>
            <a:ext cx="9143999" cy="6934199"/>
          </a:xfrm>
          <a:prstGeom prst="rect">
            <a:avLst/>
          </a:prstGeom>
        </p:spPr>
      </p:pic>
      <p:sp>
        <p:nvSpPr>
          <p:cNvPr id="40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512951"/>
            <a:ext cx="9143999" cy="237161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45411" y="3883772"/>
            <a:ext cx="4053178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17A562D-0567-4914-9226-AE7BC1C9D7D1}"/>
              </a:ext>
            </a:extLst>
          </p:cNvPr>
          <p:cNvSpPr/>
          <p:nvPr/>
        </p:nvSpPr>
        <p:spPr>
          <a:xfrm>
            <a:off x="2286" y="-107066"/>
            <a:ext cx="7236714" cy="7010400"/>
          </a:xfrm>
          <a:prstGeom prst="ellipse">
            <a:avLst/>
          </a:prstGeom>
          <a:solidFill>
            <a:srgbClr val="D4DD4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XÁC ĐỊNH CỦA ĐƯỜNG TRÒN.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ĐỐI XỨNG CỦA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329414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70DD1DB0-6927-4A7F-8BBF-F95BCEB45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0"/>
            <a:ext cx="90741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="1" u="sng">
                <a:solidFill>
                  <a:srgbClr val="9900FF"/>
                </a:solidFill>
                <a:cs typeface="Arial" panose="020B0604020202020204" pitchFamily="34" charset="0"/>
              </a:rPr>
              <a:t>ương II:</a:t>
            </a:r>
            <a:r>
              <a:rPr lang="en-US" altLang="en-US" b="1">
                <a:cs typeface="Arial" panose="020B0604020202020204" pitchFamily="34" charset="0"/>
              </a:rPr>
              <a:t>   </a:t>
            </a:r>
            <a:r>
              <a:rPr lang="en-US" altLang="en-US" sz="20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XÁC ĐỊNH ĐƯỜNG TRÒN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ĐỐI XỨNG CỦA ĐƯỜNG TRÒN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71FA1378-FEAB-4871-8AD0-AFD22D1B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93788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vi-VN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 Nh</a:t>
            </a:r>
            <a:r>
              <a:rPr lang="en-US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ắc</a:t>
            </a:r>
            <a:r>
              <a:rPr lang="vi-VN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 l</a:t>
            </a:r>
            <a:r>
              <a:rPr lang="en-US" altLang="en-US" sz="2400" b="1" u="sng" dirty="0" err="1">
                <a:solidFill>
                  <a:srgbClr val="0000FF"/>
                </a:solidFill>
                <a:cs typeface="Arial" panose="020B0604020202020204" pitchFamily="34" charset="0"/>
              </a:rPr>
              <a:t>ại</a:t>
            </a:r>
            <a:r>
              <a:rPr lang="vi-VN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 v</a:t>
            </a:r>
            <a:r>
              <a:rPr lang="en-US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ề</a:t>
            </a:r>
            <a:r>
              <a:rPr lang="vi-VN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u="sng" dirty="0">
                <a:solidFill>
                  <a:srgbClr val="0000FF"/>
                </a:solidFill>
                <a:cs typeface="Arial" panose="020B0604020202020204" pitchFamily="34" charset="0"/>
              </a:rPr>
              <a:t>đường tròn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71B1A456-2568-4524-AC5D-A9C1BA4E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1892300"/>
            <a:ext cx="5976937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Đường tròn tâm O bán kính R ( R&gt;0 ) là hình gồm các điểm cách O một khoảng bằng 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Kí hiệu 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(O;R) hoặc (O)</a:t>
            </a:r>
            <a:endParaRPr lang="en-US" alt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42C2D65D-8962-4433-9043-BA0B35931D1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12900"/>
            <a:ext cx="2232025" cy="2232025"/>
            <a:chOff x="1882" y="2251"/>
            <a:chExt cx="1406" cy="1406"/>
          </a:xfrm>
        </p:grpSpPr>
        <p:sp>
          <p:nvSpPr>
            <p:cNvPr id="4108" name="Oval 6">
              <a:extLst>
                <a:ext uri="{FF2B5EF4-FFF2-40B4-BE49-F238E27FC236}">
                  <a16:creationId xmlns:a16="http://schemas.microsoft.com/office/drawing/2014/main" id="{441B27A9-225A-4715-A7AF-143A5DFA6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51"/>
              <a:ext cx="1406" cy="1406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9" name="Text Box 7">
              <a:extLst>
                <a:ext uri="{FF2B5EF4-FFF2-40B4-BE49-F238E27FC236}">
                  <a16:creationId xmlns:a16="http://schemas.microsoft.com/office/drawing/2014/main" id="{5F3CA0B0-F2E7-48CD-A9B5-04A2700DF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9" y="2659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en-US" altLang="en-US" sz="3600">
                  <a:solidFill>
                    <a:srgbClr val="0000FF"/>
                  </a:solidFill>
                  <a:cs typeface="Arial" panose="020B0604020202020204" pitchFamily="34" charset="0"/>
                </a:rPr>
                <a:t>o.</a:t>
              </a:r>
            </a:p>
          </p:txBody>
        </p:sp>
        <p:sp>
          <p:nvSpPr>
            <p:cNvPr id="4110" name="Line 8">
              <a:extLst>
                <a:ext uri="{FF2B5EF4-FFF2-40B4-BE49-F238E27FC236}">
                  <a16:creationId xmlns:a16="http://schemas.microsoft.com/office/drawing/2014/main" id="{BB1153D5-D097-48DA-8704-CD2A38FB4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2" y="2581"/>
              <a:ext cx="59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Text Box 9">
              <a:extLst>
                <a:ext uri="{FF2B5EF4-FFF2-40B4-BE49-F238E27FC236}">
                  <a16:creationId xmlns:a16="http://schemas.microsoft.com/office/drawing/2014/main" id="{6F3F7671-0411-41AB-8431-C71B013A9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2562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cs typeface="Arial" panose="020B0604020202020204" pitchFamily="34" charset="0"/>
                </a:rPr>
                <a:t>R</a:t>
              </a: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BB4DA211-D651-4675-A651-AD48145F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35400"/>
            <a:ext cx="193516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5A5AE56F-DFCA-4FAD-B5D7-7543A387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730625"/>
            <a:ext cx="2130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>
            <a:extLst>
              <a:ext uri="{FF2B5EF4-FFF2-40B4-BE49-F238E27FC236}">
                <a16:creationId xmlns:a16="http://schemas.microsoft.com/office/drawing/2014/main" id="{2E016FD4-B4A8-4F8F-B1C6-F2B4B579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92455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OM &lt; R</a:t>
            </a:r>
          </a:p>
        </p:txBody>
      </p:sp>
      <p:pic>
        <p:nvPicPr>
          <p:cNvPr id="5133" name="Picture 13">
            <a:extLst>
              <a:ext uri="{FF2B5EF4-FFF2-40B4-BE49-F238E27FC236}">
                <a16:creationId xmlns:a16="http://schemas.microsoft.com/office/drawing/2014/main" id="{795A6F9F-ECF1-4579-A784-E2F62EB0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48063"/>
            <a:ext cx="207327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4">
            <a:extLst>
              <a:ext uri="{FF2B5EF4-FFF2-40B4-BE49-F238E27FC236}">
                <a16:creationId xmlns:a16="http://schemas.microsoft.com/office/drawing/2014/main" id="{81681684-9A5B-41CB-8252-6FF7E08C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9436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OM = R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8A12C0BB-7C4D-4CC2-AC2B-599D4AF5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8674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OM &gt;R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build="p" autoUpdateAnimBg="0"/>
      <p:bldP spid="5132" grpId="0" autoUpdateAnimBg="0"/>
      <p:bldP spid="5134" grpId="0" autoUpdateAnimBg="0"/>
      <p:bldP spid="51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330CF932-D6E7-4049-B732-9776711A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27113"/>
            <a:ext cx="453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Nh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ắc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l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ại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v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ề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đường tròn</a:t>
            </a:r>
          </a:p>
        </p:txBody>
      </p:sp>
      <p:sp>
        <p:nvSpPr>
          <p:cNvPr id="6147" name="Oval 3">
            <a:extLst>
              <a:ext uri="{FF2B5EF4-FFF2-40B4-BE49-F238E27FC236}">
                <a16:creationId xmlns:a16="http://schemas.microsoft.com/office/drawing/2014/main" id="{B1B4890C-C4E9-4B29-BB96-013A32FA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498600"/>
            <a:ext cx="2160588" cy="216058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798FA21-DA80-4849-9FCC-616E6AED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2200275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</a:rPr>
              <a:t>O.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170ACD10-F3C0-49A2-8594-229901DCF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36838"/>
            <a:ext cx="792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</a:rPr>
              <a:t>.</a:t>
            </a:r>
            <a:r>
              <a:rPr lang="en-US" altLang="en-US" sz="2400">
                <a:cs typeface="Arial" panose="020B0604020202020204" pitchFamily="34" charset="0"/>
              </a:rPr>
              <a:t>H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AE1D7407-39F7-4C99-BA10-EC5F050F0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1628775"/>
            <a:ext cx="792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Arial" panose="020B0604020202020204" pitchFamily="34" charset="0"/>
              </a:rPr>
              <a:t>K</a:t>
            </a:r>
            <a:r>
              <a:rPr lang="en-US" altLang="en-US" sz="28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BD521586-F7B5-4B51-BF50-F4F419CB4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6325" y="200342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038174B4-0B2B-48CB-9DDC-8F23B8313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003425"/>
            <a:ext cx="10080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3289031D-EA31-4815-868B-85C793FF02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56325" y="2579688"/>
            <a:ext cx="16557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287BBB7C-E910-412F-9198-EB30E571714E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1693863"/>
            <a:ext cx="4537075" cy="1735137"/>
            <a:chOff x="454" y="1067"/>
            <a:chExt cx="2858" cy="1093"/>
          </a:xfrm>
        </p:grpSpPr>
        <p:sp>
          <p:nvSpPr>
            <p:cNvPr id="5146" name="Text Box 11">
              <a:extLst>
                <a:ext uri="{FF2B5EF4-FFF2-40B4-BE49-F238E27FC236}">
                  <a16:creationId xmlns:a16="http://schemas.microsoft.com/office/drawing/2014/main" id="{144CBCB9-37A1-4993-9FDB-88832B07C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" y="1067"/>
              <a:ext cx="2858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 Cho điểm H nằm bên ngoài đường tròn (O), điểm K nằm bên trong đường tròn (O).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Hãy so sánh OKH và OHK</a:t>
              </a:r>
            </a:p>
          </p:txBody>
        </p:sp>
        <p:grpSp>
          <p:nvGrpSpPr>
            <p:cNvPr id="5147" name="Group 12">
              <a:extLst>
                <a:ext uri="{FF2B5EF4-FFF2-40B4-BE49-F238E27FC236}">
                  <a16:creationId xmlns:a16="http://schemas.microsoft.com/office/drawing/2014/main" id="{772CCB6E-4948-4DFE-A1D0-6B2D441AA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" y="1854"/>
              <a:ext cx="261" cy="48"/>
              <a:chOff x="1825" y="2795"/>
              <a:chExt cx="351" cy="70"/>
            </a:xfrm>
          </p:grpSpPr>
          <p:sp>
            <p:nvSpPr>
              <p:cNvPr id="5151" name="Line 13">
                <a:extLst>
                  <a:ext uri="{FF2B5EF4-FFF2-40B4-BE49-F238E27FC236}">
                    <a16:creationId xmlns:a16="http://schemas.microsoft.com/office/drawing/2014/main" id="{9E260662-20A1-4107-BDA3-926E9E16C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5" y="2795"/>
                <a:ext cx="172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Line 14">
                <a:extLst>
                  <a:ext uri="{FF2B5EF4-FFF2-40B4-BE49-F238E27FC236}">
                    <a16:creationId xmlns:a16="http://schemas.microsoft.com/office/drawing/2014/main" id="{6555BB27-6408-464E-BD61-C7FF27DFD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04" y="2795"/>
                <a:ext cx="172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8" name="Group 15">
              <a:extLst>
                <a:ext uri="{FF2B5EF4-FFF2-40B4-BE49-F238E27FC236}">
                  <a16:creationId xmlns:a16="http://schemas.microsoft.com/office/drawing/2014/main" id="{8D267346-B464-4C56-ACFB-AED9A9E71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" y="1852"/>
              <a:ext cx="261" cy="48"/>
              <a:chOff x="1825" y="2795"/>
              <a:chExt cx="351" cy="70"/>
            </a:xfrm>
          </p:grpSpPr>
          <p:sp>
            <p:nvSpPr>
              <p:cNvPr id="5149" name="Line 16">
                <a:extLst>
                  <a:ext uri="{FF2B5EF4-FFF2-40B4-BE49-F238E27FC236}">
                    <a16:creationId xmlns:a16="http://schemas.microsoft.com/office/drawing/2014/main" id="{D829FF77-03B7-48EA-8309-DB252F445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5" y="2795"/>
                <a:ext cx="172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17">
                <a:extLst>
                  <a:ext uri="{FF2B5EF4-FFF2-40B4-BE49-F238E27FC236}">
                    <a16:creationId xmlns:a16="http://schemas.microsoft.com/office/drawing/2014/main" id="{5D940059-0824-45CC-BAE6-DD7C81535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04" y="2795"/>
                <a:ext cx="172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62" name="Text Box 18">
            <a:extLst>
              <a:ext uri="{FF2B5EF4-FFF2-40B4-BE49-F238E27FC236}">
                <a16:creationId xmlns:a16="http://schemas.microsoft.com/office/drawing/2014/main" id="{E5F3DCE9-916F-4475-A3C4-A7D4F0EE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2075"/>
            <a:ext cx="6626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Giải</a:t>
            </a: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Vì điểm K nằm trong đường tròn nên OK &lt; R </a:t>
            </a: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09C84238-876B-44F3-9402-044AA0AC0031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5270500"/>
            <a:ext cx="6626225" cy="825500"/>
            <a:chOff x="2360" y="2448"/>
            <a:chExt cx="4174" cy="520"/>
          </a:xfrm>
        </p:grpSpPr>
        <p:sp>
          <p:nvSpPr>
            <p:cNvPr id="5139" name="Text Box 20">
              <a:extLst>
                <a:ext uri="{FF2B5EF4-FFF2-40B4-BE49-F238E27FC236}">
                  <a16:creationId xmlns:a16="http://schemas.microsoft.com/office/drawing/2014/main" id="{E9A61C8E-5BF0-4BE8-8E04-F87823FC8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0" y="2450"/>
              <a:ext cx="417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40000"/>
                </a:spcBef>
              </a:pPr>
              <a:r>
                <a:rPr lang="en-US" altLang="en-US" sz="2400">
                  <a:solidFill>
                    <a:srgbClr val="0000FF"/>
                  </a:solidFill>
                  <a:cs typeface="Arial" panose="020B0604020202020204" pitchFamily="34" charset="0"/>
                </a:rPr>
                <a:t>=&gt; OK &lt; OH =&gt;OKH &gt; OHK (quan hệ giữa cạnh và góc trong tam giác )</a:t>
              </a:r>
            </a:p>
          </p:txBody>
        </p:sp>
        <p:grpSp>
          <p:nvGrpSpPr>
            <p:cNvPr id="5140" name="Group 21">
              <a:extLst>
                <a:ext uri="{FF2B5EF4-FFF2-40B4-BE49-F238E27FC236}">
                  <a16:creationId xmlns:a16="http://schemas.microsoft.com/office/drawing/2014/main" id="{7E679C92-B484-4DD3-B5D3-9B508A3F4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0" y="2448"/>
              <a:ext cx="261" cy="48"/>
              <a:chOff x="1825" y="2795"/>
              <a:chExt cx="351" cy="70"/>
            </a:xfrm>
          </p:grpSpPr>
          <p:sp>
            <p:nvSpPr>
              <p:cNvPr id="5144" name="Line 22">
                <a:extLst>
                  <a:ext uri="{FF2B5EF4-FFF2-40B4-BE49-F238E27FC236}">
                    <a16:creationId xmlns:a16="http://schemas.microsoft.com/office/drawing/2014/main" id="{FBB1171E-1D86-451D-A030-16B097B6E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5" y="2795"/>
                <a:ext cx="172" cy="7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Line 23">
                <a:extLst>
                  <a:ext uri="{FF2B5EF4-FFF2-40B4-BE49-F238E27FC236}">
                    <a16:creationId xmlns:a16="http://schemas.microsoft.com/office/drawing/2014/main" id="{94460780-8A3E-40F2-8202-586C336BF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04" y="2795"/>
                <a:ext cx="172" cy="7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1" name="Group 24">
              <a:extLst>
                <a:ext uri="{FF2B5EF4-FFF2-40B4-BE49-F238E27FC236}">
                  <a16:creationId xmlns:a16="http://schemas.microsoft.com/office/drawing/2014/main" id="{EE7DFD3D-89FF-4A80-B38B-FA9BD3C5C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0" y="2448"/>
              <a:ext cx="261" cy="48"/>
              <a:chOff x="1825" y="2795"/>
              <a:chExt cx="351" cy="70"/>
            </a:xfrm>
          </p:grpSpPr>
          <p:sp>
            <p:nvSpPr>
              <p:cNvPr id="5142" name="Line 25">
                <a:extLst>
                  <a:ext uri="{FF2B5EF4-FFF2-40B4-BE49-F238E27FC236}">
                    <a16:creationId xmlns:a16="http://schemas.microsoft.com/office/drawing/2014/main" id="{90ECA6B0-1980-4DC6-B849-6425934FB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5" y="2795"/>
                <a:ext cx="172" cy="7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Line 26">
                <a:extLst>
                  <a:ext uri="{FF2B5EF4-FFF2-40B4-BE49-F238E27FC236}">
                    <a16:creationId xmlns:a16="http://schemas.microsoft.com/office/drawing/2014/main" id="{30E98CE6-FB66-4331-A4B6-6B75E32F6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04" y="2795"/>
                <a:ext cx="172" cy="7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3" name="Text Box 27">
            <a:extLst>
              <a:ext uri="{FF2B5EF4-FFF2-40B4-BE49-F238E27FC236}">
                <a16:creationId xmlns:a16="http://schemas.microsoft.com/office/drawing/2014/main" id="{E901C2FC-47D5-43D2-A913-B9C922C49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701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XÁC ĐỊNH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ĐỐI XỨNG CỦA ĐƯỜNG TRÒN</a:t>
            </a:r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1ABF0E16-1347-4B85-96F7-C2D1F7538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4800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Vì điểm H nằm ngoài đường tròn nên OH &gt; R </a:t>
            </a:r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E75D9A96-D144-4D6E-8A3C-EBBF61C0EFB0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1547813"/>
            <a:ext cx="463550" cy="469900"/>
            <a:chOff x="96" y="1104"/>
            <a:chExt cx="384" cy="384"/>
          </a:xfrm>
        </p:grpSpPr>
        <p:sp>
          <p:nvSpPr>
            <p:cNvPr id="5136" name="WordArt 30" descr="White marble">
              <a:extLst>
                <a:ext uri="{FF2B5EF4-FFF2-40B4-BE49-F238E27FC236}">
                  <a16:creationId xmlns:a16="http://schemas.microsoft.com/office/drawing/2014/main" id="{A0459245-BAA7-40F7-B09E-C86F38B02A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" y="1188"/>
              <a:ext cx="47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1</a:t>
              </a:r>
            </a:p>
          </p:txBody>
        </p:sp>
        <p:pic>
          <p:nvPicPr>
            <p:cNvPr id="5137" name="Picture 31" descr="dau hoi">
              <a:extLst>
                <a:ext uri="{FF2B5EF4-FFF2-40B4-BE49-F238E27FC236}">
                  <a16:creationId xmlns:a16="http://schemas.microsoft.com/office/drawing/2014/main" id="{185A3B6F-2F8B-4B77-86C1-963AE93C86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2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8" name="Rectangle 32">
              <a:extLst>
                <a:ext uri="{FF2B5EF4-FFF2-40B4-BE49-F238E27FC236}">
                  <a16:creationId xmlns:a16="http://schemas.microsoft.com/office/drawing/2014/main" id="{9EDEADB2-C4DE-433D-8B73-57D9F5808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104"/>
              <a:ext cx="384" cy="384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utoUpdateAnimBg="0"/>
      <p:bldP spid="6149" grpId="0" autoUpdateAnimBg="0"/>
      <p:bldP spid="6150" grpId="0" autoUpdateAnimBg="0"/>
      <p:bldP spid="6162" grpId="0" autoUpdateAnimBg="0"/>
      <p:bldP spid="61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45FCFE4-7952-4039-B87E-3B8FFAD0ADE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616450"/>
            <a:ext cx="3924300" cy="247650"/>
            <a:chOff x="624" y="2908"/>
            <a:chExt cx="2472" cy="156"/>
          </a:xfrm>
        </p:grpSpPr>
        <p:pic>
          <p:nvPicPr>
            <p:cNvPr id="6164" name="Picture 3">
              <a:extLst>
                <a:ext uri="{FF2B5EF4-FFF2-40B4-BE49-F238E27FC236}">
                  <a16:creationId xmlns:a16="http://schemas.microsoft.com/office/drawing/2014/main" id="{337DB10F-98EC-4189-AFD7-FAB406E99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908"/>
              <a:ext cx="247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Rectangle 4">
              <a:extLst>
                <a:ext uri="{FF2B5EF4-FFF2-40B4-BE49-F238E27FC236}">
                  <a16:creationId xmlns:a16="http://schemas.microsoft.com/office/drawing/2014/main" id="{DDFA9BAD-C0F0-4A58-9396-8EF88CDB0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939"/>
              <a:ext cx="48" cy="4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173" name="Oval 5">
            <a:extLst>
              <a:ext uri="{FF2B5EF4-FFF2-40B4-BE49-F238E27FC236}">
                <a16:creationId xmlns:a16="http://schemas.microsoft.com/office/drawing/2014/main" id="{5702FE61-C796-4B55-BD0C-D1AB67056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3651250"/>
            <a:ext cx="2181225" cy="2171700"/>
          </a:xfrm>
          <a:prstGeom prst="ellipse">
            <a:avLst/>
          </a:prstGeom>
          <a:noFill/>
          <a:ln w="9525">
            <a:solidFill>
              <a:srgbClr val="8A66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7B5F96C1-F5EB-4020-B99E-421A63E1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8449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998D7E6-5DA7-4401-8C83-CC957089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3786188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>
            <a:extLst>
              <a:ext uri="{FF2B5EF4-FFF2-40B4-BE49-F238E27FC236}">
                <a16:creationId xmlns:a16="http://schemas.microsoft.com/office/drawing/2014/main" id="{267B9B31-8F13-47F5-A954-CFDFF6891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4239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2. Cách xác định đường tròn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9B73A33-38D4-44F8-8016-9F50BDB5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991225"/>
            <a:ext cx="8748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cs typeface="Arial" panose="020B0604020202020204" pitchFamily="34" charset="0"/>
              </a:rPr>
              <a:t>b)</a:t>
            </a:r>
            <a:r>
              <a:rPr lang="en-US" altLang="en-US" sz="24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Nhận</a:t>
            </a:r>
            <a:r>
              <a:rPr lang="en-US" altLang="en-US" sz="2400" b="1" i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xét</a:t>
            </a:r>
            <a:r>
              <a:rPr lang="en-US" altLang="en-US" sz="2400" b="1" i="1" dirty="0">
                <a:cs typeface="Arial" panose="020B0604020202020204" pitchFamily="34" charset="0"/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Cã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v«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sè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®­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ường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trßn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®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qua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®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iÓm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A,B.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T©m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cña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chóng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n»m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trªn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®­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ường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trung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trùc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cña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AB.</a:t>
            </a:r>
            <a:endParaRPr lang="en-US" altLang="en-US" sz="24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C15C498B-F30D-4429-A927-131A5CE8F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884363"/>
            <a:ext cx="62658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000" b="1" dirty="0">
                <a:cs typeface="Arial" panose="020B0604020202020204" pitchFamily="34" charset="0"/>
              </a:rPr>
              <a:t> Cho </a:t>
            </a:r>
            <a:r>
              <a:rPr lang="en-US" altLang="en-US" sz="2000" b="1" dirty="0" err="1">
                <a:cs typeface="Arial" panose="020B0604020202020204" pitchFamily="34" charset="0"/>
              </a:rPr>
              <a:t>hai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điểm</a:t>
            </a:r>
            <a:r>
              <a:rPr lang="en-US" altLang="en-US" sz="2000" b="1" dirty="0">
                <a:cs typeface="Arial" panose="020B0604020202020204" pitchFamily="34" charset="0"/>
              </a:rPr>
              <a:t> A </a:t>
            </a:r>
            <a:r>
              <a:rPr lang="en-US" altLang="en-US" sz="2000" b="1" dirty="0" err="1"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cs typeface="Arial" panose="020B0604020202020204" pitchFamily="34" charset="0"/>
              </a:rPr>
              <a:t> B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 dirty="0" err="1">
                <a:cs typeface="Arial" panose="020B0604020202020204" pitchFamily="34" charset="0"/>
              </a:rPr>
              <a:t>Hãy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vẽ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đường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tròn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đi</a:t>
            </a:r>
            <a:r>
              <a:rPr lang="en-US" altLang="en-US" sz="2000" b="1" dirty="0">
                <a:cs typeface="Arial" panose="020B0604020202020204" pitchFamily="34" charset="0"/>
              </a:rPr>
              <a:t> qua </a:t>
            </a:r>
            <a:r>
              <a:rPr lang="en-US" altLang="en-US" sz="2000" b="1" dirty="0" err="1">
                <a:cs typeface="Arial" panose="020B0604020202020204" pitchFamily="34" charset="0"/>
              </a:rPr>
              <a:t>hai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điểm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đó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b)  </a:t>
            </a:r>
            <a:r>
              <a:rPr lang="en-US" altLang="en-US" sz="2000" b="1" dirty="0" err="1"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cs typeface="Arial" panose="020B0604020202020204" pitchFamily="34" charset="0"/>
              </a:rPr>
              <a:t> bao </a:t>
            </a:r>
            <a:r>
              <a:rPr lang="en-US" altLang="en-US" sz="2000" b="1" dirty="0" err="1">
                <a:cs typeface="Arial" panose="020B0604020202020204" pitchFamily="34" charset="0"/>
              </a:rPr>
              <a:t>nhiêu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đường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tròn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như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vậy</a:t>
            </a:r>
            <a:r>
              <a:rPr lang="en-US" altLang="en-US" sz="2000" b="1" dirty="0">
                <a:cs typeface="Arial" panose="020B0604020202020204" pitchFamily="34" charset="0"/>
              </a:rPr>
              <a:t> ? </a:t>
            </a:r>
            <a:r>
              <a:rPr lang="en-US" altLang="en-US" sz="2000" b="1" dirty="0" err="1">
                <a:cs typeface="Arial" panose="020B0604020202020204" pitchFamily="34" charset="0"/>
              </a:rPr>
              <a:t>Tâm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chúng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nằm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trên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đường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nào</a:t>
            </a:r>
            <a:r>
              <a:rPr lang="en-US" altLang="en-US" sz="2000" b="1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6153" name="Text Box 11">
            <a:extLst>
              <a:ext uri="{FF2B5EF4-FFF2-40B4-BE49-F238E27FC236}">
                <a16:creationId xmlns:a16="http://schemas.microsoft.com/office/drawing/2014/main" id="{DC785F45-601B-4E62-9E8D-5FA7DAFF1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27113"/>
            <a:ext cx="453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Nh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ắc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l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ại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v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ề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đường tròn</a:t>
            </a:r>
          </a:p>
        </p:txBody>
      </p:sp>
      <p:sp>
        <p:nvSpPr>
          <p:cNvPr id="6154" name="Text Box 12">
            <a:extLst>
              <a:ext uri="{FF2B5EF4-FFF2-40B4-BE49-F238E27FC236}">
                <a16:creationId xmlns:a16="http://schemas.microsoft.com/office/drawing/2014/main" id="{C09D2D46-4A39-4F00-AFB2-CF38E780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-15875"/>
            <a:ext cx="93964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XÁC ĐỊNH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ĐỐI XỨNG CỦA ĐƯỜNG TRÒN</a:t>
            </a:r>
          </a:p>
        </p:txBody>
      </p:sp>
      <p:pic>
        <p:nvPicPr>
          <p:cNvPr id="7181" name="Picture 13">
            <a:extLst>
              <a:ext uri="{FF2B5EF4-FFF2-40B4-BE49-F238E27FC236}">
                <a16:creationId xmlns:a16="http://schemas.microsoft.com/office/drawing/2014/main" id="{B474D8BA-4CB6-4852-AC14-0E202B2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33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5B88F607-3B1E-4A76-8979-5372B014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86200"/>
            <a:ext cx="238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4D9F1749-979E-43A1-A666-A805CCA1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900488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Oval 16">
            <a:extLst>
              <a:ext uri="{FF2B5EF4-FFF2-40B4-BE49-F238E27FC236}">
                <a16:creationId xmlns:a16="http://schemas.microsoft.com/office/drawing/2014/main" id="{520A3CDF-8C7C-428D-90B4-27ABFCB5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471805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9B48FB6B-0DA3-4F9E-BF2C-894D05F8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1EC80779-E0E8-43C3-B2C8-247675BEF4F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81200"/>
            <a:ext cx="533400" cy="557213"/>
            <a:chOff x="192" y="1248"/>
            <a:chExt cx="336" cy="351"/>
          </a:xfrm>
        </p:grpSpPr>
        <p:sp>
          <p:nvSpPr>
            <p:cNvPr id="6161" name="WordArt 19" descr="White marble">
              <a:extLst>
                <a:ext uri="{FF2B5EF4-FFF2-40B4-BE49-F238E27FC236}">
                  <a16:creationId xmlns:a16="http://schemas.microsoft.com/office/drawing/2014/main" id="{F7F12130-017A-4844-A6BD-B220E9C06E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9" y="1333"/>
              <a:ext cx="115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8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2</a:t>
              </a:r>
            </a:p>
          </p:txBody>
        </p:sp>
        <p:pic>
          <p:nvPicPr>
            <p:cNvPr id="6162" name="Picture 20" descr="dau hoi">
              <a:extLst>
                <a:ext uri="{FF2B5EF4-FFF2-40B4-BE49-F238E27FC236}">
                  <a16:creationId xmlns:a16="http://schemas.microsoft.com/office/drawing/2014/main" id="{DF92407F-BB99-4E79-85C5-FD991A0622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333"/>
              <a:ext cx="14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Rectangle 21">
              <a:extLst>
                <a:ext uri="{FF2B5EF4-FFF2-40B4-BE49-F238E27FC236}">
                  <a16:creationId xmlns:a16="http://schemas.microsoft.com/office/drawing/2014/main" id="{B62F019E-30D9-4FD9-BC55-8D7D86E46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48"/>
              <a:ext cx="336" cy="351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6" grpId="0" autoUpdateAnimBg="0"/>
      <p:bldP spid="7177" grpId="0" autoUpdateAnimBg="0"/>
      <p:bldP spid="7178" grpId="0" autoUpdateAnimBg="0"/>
      <p:bldP spid="7184" grpId="0" animBg="1"/>
      <p:bldP spid="71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hlinkClick r:id="rId2" action="ppaction://hlinkfile"/>
            <a:extLst>
              <a:ext uri="{FF2B5EF4-FFF2-40B4-BE49-F238E27FC236}">
                <a16:creationId xmlns:a16="http://schemas.microsoft.com/office/drawing/2014/main" id="{EDB2E472-BF99-4A08-9424-424A5A501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209800"/>
            <a:ext cx="8820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      Cho ba điểm A, B, C không thẳng hàng. Hãy vẽ đường tròn đi qua ba điểm đó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1008EF6-63DB-4317-AC30-F5F23B485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4239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2. Cách xác định đường tròn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95F6D3ED-DD7B-4BE7-9586-833FF349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27113"/>
            <a:ext cx="453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Nh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ắc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l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ại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v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ề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đường tròn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448201AF-7DAB-466E-A189-291359A5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-15875"/>
            <a:ext cx="93964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XÁC ĐỊNH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ĐỐI XỨNG CỦA ĐƯỜNG TRÒN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A8A75954-A21D-413A-A939-00C6CF11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14800"/>
            <a:ext cx="874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Kh«ng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vÏ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®­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ược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®­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êng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trßn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nµo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®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qua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®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iÓm</a:t>
            </a:r>
            <a:r>
              <a:rPr lang="en-US" altLang="en-US" sz="2400" b="1" i="1" dirty="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 th¼ng </a:t>
            </a:r>
            <a:r>
              <a:rPr lang="en-US" altLang="en-US" sz="2400" b="1" i="1" dirty="0" err="1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hµng</a:t>
            </a:r>
            <a:endParaRPr lang="en-US" altLang="en-US" sz="2400" b="1" i="1" dirty="0">
              <a:solidFill>
                <a:srgbClr val="0000FF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8199" name="Text Box 7">
            <a:hlinkClick r:id="rId3" action="ppaction://hlinkfile"/>
            <a:extLst>
              <a:ext uri="{FF2B5EF4-FFF2-40B4-BE49-F238E27FC236}">
                <a16:creationId xmlns:a16="http://schemas.microsoft.com/office/drawing/2014/main" id="{9E72EAA3-12D9-479E-B531-02A83162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7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rPr>
              <a:t>Chó ý: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20FCE621-023F-4B34-97E9-CBDC03ED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133725"/>
            <a:ext cx="889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FF3300"/>
                </a:solidFill>
                <a:cs typeface="Arial" panose="020B0604020202020204" pitchFamily="34" charset="0"/>
              </a:rPr>
              <a:t>Qua ba điểm không thẳng hàng ta vẽ được một và chỉ một đường tròn</a:t>
            </a:r>
          </a:p>
        </p:txBody>
      </p:sp>
      <p:grpSp>
        <p:nvGrpSpPr>
          <p:cNvPr id="7177" name="Group 9">
            <a:extLst>
              <a:ext uri="{FF2B5EF4-FFF2-40B4-BE49-F238E27FC236}">
                <a16:creationId xmlns:a16="http://schemas.microsoft.com/office/drawing/2014/main" id="{2BB7B0B4-CFE9-4974-94DC-603CA7001FB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05000"/>
            <a:ext cx="533400" cy="557213"/>
            <a:chOff x="192" y="1248"/>
            <a:chExt cx="336" cy="351"/>
          </a:xfrm>
        </p:grpSpPr>
        <p:sp>
          <p:nvSpPr>
            <p:cNvPr id="7178" name="WordArt 10" descr="White marble">
              <a:extLst>
                <a:ext uri="{FF2B5EF4-FFF2-40B4-BE49-F238E27FC236}">
                  <a16:creationId xmlns:a16="http://schemas.microsoft.com/office/drawing/2014/main" id="{FC26074F-5C07-4900-94C6-3FBEF1D6DC6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9" y="1333"/>
              <a:ext cx="115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3</a:t>
              </a:r>
            </a:p>
          </p:txBody>
        </p:sp>
        <p:pic>
          <p:nvPicPr>
            <p:cNvPr id="7179" name="Picture 11" descr="dau hoi">
              <a:extLst>
                <a:ext uri="{FF2B5EF4-FFF2-40B4-BE49-F238E27FC236}">
                  <a16:creationId xmlns:a16="http://schemas.microsoft.com/office/drawing/2014/main" id="{BE16EA9C-B9E8-412F-9A5A-ED63EB6FC1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333"/>
              <a:ext cx="14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Rectangle 12">
              <a:extLst>
                <a:ext uri="{FF2B5EF4-FFF2-40B4-BE49-F238E27FC236}">
                  <a16:creationId xmlns:a16="http://schemas.microsoft.com/office/drawing/2014/main" id="{BE260D61-E55B-4AC9-B3CB-8CB484706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48"/>
              <a:ext cx="336" cy="351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8" grpId="0" autoUpdateAnimBg="0"/>
      <p:bldP spid="8199" grpId="0" autoUpdateAnimBg="0"/>
      <p:bldP spid="82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589BC68D-9C75-46C4-A210-D09E5DF3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2281238"/>
            <a:ext cx="5148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3. Tâm đối xứng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E48FE34D-95B6-4BCA-80D7-AE4C5A4B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79600"/>
            <a:ext cx="889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FF3300"/>
                </a:solidFill>
                <a:cs typeface="Arial" panose="020B0604020202020204" pitchFamily="34" charset="0"/>
              </a:rPr>
              <a:t>Qua ba điểm không thẳng hàng ta vẽ được một và chỉ một đường tròn</a:t>
            </a:r>
          </a:p>
        </p:txBody>
      </p:sp>
      <p:sp>
        <p:nvSpPr>
          <p:cNvPr id="9220" name="Text Box 4">
            <a:hlinkClick r:id="rId2" action="ppaction://hlinkfile"/>
            <a:extLst>
              <a:ext uri="{FF2B5EF4-FFF2-40B4-BE49-F238E27FC236}">
                <a16:creationId xmlns:a16="http://schemas.microsoft.com/office/drawing/2014/main" id="{3BB91ACF-BF69-4B9D-B7D7-F995B3778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2820988"/>
            <a:ext cx="55451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           Cho đường tròn (O), A là một điểm bất kì trên đường tròn. vẽ điểm A’ đối xứng với A qua tâm O chứng minh rằng điểm A’ cũng thuộc đường tròn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2216516A-832D-416A-BFD6-CE8574C9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4763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3300"/>
                </a:solidFill>
                <a:cs typeface="Arial" panose="020B0604020202020204" pitchFamily="34" charset="0"/>
              </a:rPr>
              <a:t>Đường tròn là hình có tâm đối xứng. Tâm của đường tròn là tâm đối xứng của đường tròn đó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B6B9C89B-67DF-44F6-A162-6CDAFF56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35238"/>
            <a:ext cx="273526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90FB1DDF-5582-4E61-B2FE-4011268D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4239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2. Cách xác định đường tròn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2F6DF529-30C8-42CC-B7AD-507FD616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27113"/>
            <a:ext cx="453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Nh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ắc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l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ại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v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ề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đường tròn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C70522AC-6A5D-4305-BF99-9939FE11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0"/>
            <a:ext cx="93964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XÁC ĐỊNH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ĐỐI XỨNG CỦA ĐƯỜNG TRÒN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DAD6266-5AF7-4595-B1B3-DD9974CF92D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701925"/>
            <a:ext cx="533400" cy="557213"/>
            <a:chOff x="144" y="1680"/>
            <a:chExt cx="336" cy="351"/>
          </a:xfrm>
        </p:grpSpPr>
        <p:sp>
          <p:nvSpPr>
            <p:cNvPr id="8203" name="WordArt 11" descr="White marble">
              <a:extLst>
                <a:ext uri="{FF2B5EF4-FFF2-40B4-BE49-F238E27FC236}">
                  <a16:creationId xmlns:a16="http://schemas.microsoft.com/office/drawing/2014/main" id="{90DE2A78-35C1-49ED-A40E-57CE3EDA2F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1" y="1765"/>
              <a:ext cx="115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4</a:t>
              </a:r>
            </a:p>
          </p:txBody>
        </p:sp>
        <p:pic>
          <p:nvPicPr>
            <p:cNvPr id="8204" name="Picture 12" descr="dau hoi">
              <a:extLst>
                <a:ext uri="{FF2B5EF4-FFF2-40B4-BE49-F238E27FC236}">
                  <a16:creationId xmlns:a16="http://schemas.microsoft.com/office/drawing/2014/main" id="{30E0B64B-B420-4877-BF64-7CE1230E1C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765"/>
              <a:ext cx="14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Rectangle 13">
              <a:extLst>
                <a:ext uri="{FF2B5EF4-FFF2-40B4-BE49-F238E27FC236}">
                  <a16:creationId xmlns:a16="http://schemas.microsoft.com/office/drawing/2014/main" id="{2955F6B6-5495-4461-AA81-61FFD504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336" cy="351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41055721-B6AD-41AC-9064-169AD941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2317750"/>
            <a:ext cx="5148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3. Tâm đối xứng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0F72D145-3D38-4800-A105-F498D77A5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57388"/>
            <a:ext cx="889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FF3300"/>
                </a:solidFill>
                <a:cs typeface="Arial" panose="020B0604020202020204" pitchFamily="34" charset="0"/>
              </a:rPr>
              <a:t>Qua ba điểm không thẳng hàng ta vẽ được một và chỉ một đường tròn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4A3C6DA-6961-4E77-9197-BE7C070F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75"/>
            <a:ext cx="856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FF3300"/>
                </a:solidFill>
                <a:cs typeface="Arial" panose="020B0604020202020204" pitchFamily="34" charset="0"/>
              </a:rPr>
              <a:t>Đường tròn là hình có tâm đối xứng. Tâm của đường tròn là tâm đối xứng của đường tròn đó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D89BD679-1DA5-450A-A19D-BEEA1D581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3462338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4. Trục đối xứng</a:t>
            </a:r>
          </a:p>
        </p:txBody>
      </p:sp>
      <p:sp>
        <p:nvSpPr>
          <p:cNvPr id="10246" name="Text Box 6">
            <a:hlinkClick r:id="rId2" action="ppaction://hlinkfile"/>
            <a:extLst>
              <a:ext uri="{FF2B5EF4-FFF2-40B4-BE49-F238E27FC236}">
                <a16:creationId xmlns:a16="http://schemas.microsoft.com/office/drawing/2014/main" id="{D5C025D4-AE0C-49E2-95FE-B7630493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037013"/>
            <a:ext cx="66373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400" b="1">
                <a:cs typeface="Arial" panose="020B0604020202020204" pitchFamily="34" charset="0"/>
              </a:rPr>
              <a:t> Cho đường tròn (O) AB là một đường kính bất kì và C là một điểm thuộc đường tròn. vẽ C’ đối xứng với C qua AB chứng minh rằng C’ cũng thuộc đường tròn (O)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039E8E22-EE9D-406A-B34E-B853D03FA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02300"/>
            <a:ext cx="8208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3300"/>
                </a:solidFill>
                <a:cs typeface="Arial" panose="020B0604020202020204" pitchFamily="34" charset="0"/>
              </a:rPr>
              <a:t>Đường tròn là hình có trục đối xứng. Bất kì đường kính nào cũng là trục đối xứng của đường tròn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61E0DA4-996C-4B61-B461-7713297C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4239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2. Cách xác định đường tròn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F0281949-6C00-4E15-80AF-FF335A34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27113"/>
            <a:ext cx="453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Nh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ắc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l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ại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v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ề</a:t>
            </a:r>
            <a:r>
              <a:rPr lang="vi-VN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u="sng">
                <a:solidFill>
                  <a:srgbClr val="0000FF"/>
                </a:solidFill>
                <a:cs typeface="Arial" panose="020B0604020202020204" pitchFamily="34" charset="0"/>
              </a:rPr>
              <a:t>đường tròn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0CDCD192-57F3-40B6-9A80-34759EF63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-15875"/>
            <a:ext cx="93964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XÁC ĐỊNH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ĐỐI XỨNG CỦA ĐƯỜNG TRÒN</a:t>
            </a: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E9E9193B-11D9-4E64-8935-8DCBA0E5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8513"/>
            <a:ext cx="2305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75CE8730-6F33-4234-87C1-EFFDE8A7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265488"/>
            <a:ext cx="550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>
            <a:extLst>
              <a:ext uri="{FF2B5EF4-FFF2-40B4-BE49-F238E27FC236}">
                <a16:creationId xmlns:a16="http://schemas.microsoft.com/office/drawing/2014/main" id="{BAF21E68-BB8E-4F91-AB23-8F9747FD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09963"/>
            <a:ext cx="392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id="{7FECC544-8BA6-4F3D-AAC8-EE800AC4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57650"/>
            <a:ext cx="3540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>
            <a:extLst>
              <a:ext uri="{FF2B5EF4-FFF2-40B4-BE49-F238E27FC236}">
                <a16:creationId xmlns:a16="http://schemas.microsoft.com/office/drawing/2014/main" id="{464E9305-39DF-4D19-92A2-18F46B4F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41838"/>
            <a:ext cx="6032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Rectangle 16">
            <a:extLst>
              <a:ext uri="{FF2B5EF4-FFF2-40B4-BE49-F238E27FC236}">
                <a16:creationId xmlns:a16="http://schemas.microsoft.com/office/drawing/2014/main" id="{6EE3B753-BE4A-422C-9DEA-7886DE50D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411321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521DA226-CBA8-47BD-A6FD-8F363185F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39338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A8E2CB11-D23A-47ED-B46F-FC35DB188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44894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5" name="Group 19">
            <a:extLst>
              <a:ext uri="{FF2B5EF4-FFF2-40B4-BE49-F238E27FC236}">
                <a16:creationId xmlns:a16="http://schemas.microsoft.com/office/drawing/2014/main" id="{8490188F-CF2D-4BA2-8A81-0A3A8780CE7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14775"/>
            <a:ext cx="533400" cy="557213"/>
            <a:chOff x="192" y="2400"/>
            <a:chExt cx="336" cy="351"/>
          </a:xfrm>
        </p:grpSpPr>
        <p:sp>
          <p:nvSpPr>
            <p:cNvPr id="9236" name="WordArt 20" descr="White marble">
              <a:extLst>
                <a:ext uri="{FF2B5EF4-FFF2-40B4-BE49-F238E27FC236}">
                  <a16:creationId xmlns:a16="http://schemas.microsoft.com/office/drawing/2014/main" id="{14982EEB-9856-40A1-A35A-F89A8E2BF34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9" y="2485"/>
              <a:ext cx="115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8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5</a:t>
              </a:r>
            </a:p>
          </p:txBody>
        </p:sp>
        <p:pic>
          <p:nvPicPr>
            <p:cNvPr id="9237" name="Picture 21" descr="dau hoi">
              <a:extLst>
                <a:ext uri="{FF2B5EF4-FFF2-40B4-BE49-F238E27FC236}">
                  <a16:creationId xmlns:a16="http://schemas.microsoft.com/office/drawing/2014/main" id="{5BB92E2B-4B36-4139-AB74-4287A47A88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2485"/>
              <a:ext cx="14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Rectangle 22">
              <a:extLst>
                <a:ext uri="{FF2B5EF4-FFF2-40B4-BE49-F238E27FC236}">
                  <a16:creationId xmlns:a16="http://schemas.microsoft.com/office/drawing/2014/main" id="{C4A0E8CD-7B8C-457E-BAD7-D8A7FF6EE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400"/>
              <a:ext cx="336" cy="351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9FAFB32E-5939-457F-8B7B-54235D4B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16000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vi-VN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 Nh</a:t>
            </a:r>
            <a:r>
              <a:rPr lang="en-US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ắc</a:t>
            </a:r>
            <a:r>
              <a:rPr lang="vi-VN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 l</a:t>
            </a:r>
            <a:r>
              <a:rPr lang="en-US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ại</a:t>
            </a:r>
            <a:r>
              <a:rPr lang="vi-VN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 v</a:t>
            </a:r>
            <a:r>
              <a:rPr lang="en-US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ề</a:t>
            </a:r>
            <a:r>
              <a:rPr lang="vi-VN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đường tròn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8AE310A-644A-460B-BB9A-A84A85EF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2182813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3300"/>
                </a:solidFill>
                <a:cs typeface="Arial" panose="020B0604020202020204" pitchFamily="34" charset="0"/>
              </a:rPr>
              <a:t>OM &lt; R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06199337-644F-4424-8A04-04E47DFDB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2182813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3300"/>
                </a:solidFill>
                <a:cs typeface="Arial" panose="020B0604020202020204" pitchFamily="34" charset="0"/>
              </a:rPr>
              <a:t>OM = R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A917FAC-EE7B-4E4E-820A-F1BA870D0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182813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3300"/>
                </a:solidFill>
                <a:cs typeface="Arial" panose="020B0604020202020204" pitchFamily="34" charset="0"/>
              </a:rPr>
              <a:t>OM &gt; R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D29ECA3B-06D1-408E-9BC2-6C47CBEA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2139950"/>
            <a:ext cx="619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2. Cách xác định đường tròn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69B1F039-6ACA-417D-8C7B-62B88802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44775"/>
            <a:ext cx="4176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FF3300"/>
                </a:solidFill>
                <a:cs typeface="Arial" panose="020B0604020202020204" pitchFamily="34" charset="0"/>
              </a:rPr>
              <a:t>Qua ba điểm không thẳng hàng ta vẽ được một và chỉ một đường tròn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849CB3D4-F966-4B16-82F6-79166475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3652838"/>
            <a:ext cx="5148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3. Tâm đối xứng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B46F03F3-9EAD-4B4E-8010-71251BEF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4149725"/>
            <a:ext cx="43545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FF3300"/>
                </a:solidFill>
                <a:cs typeface="Arial" panose="020B0604020202020204" pitchFamily="34" charset="0"/>
              </a:rPr>
              <a:t>Đường tròn là hình có tâm đối xứng. Tâm của đường tròn là tâm đối xứng của đường tròn đó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C261A52D-7B39-4FE6-BF5D-68DCCDAD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5092700"/>
            <a:ext cx="2627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0000FF"/>
                </a:solidFill>
                <a:cs typeface="Arial" panose="020B0604020202020204" pitchFamily="34" charset="0"/>
              </a:rPr>
              <a:t>4. trục đối xứng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0014824F-0DF6-4E79-BB42-689DFD313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445125"/>
            <a:ext cx="4392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FF3300"/>
                </a:solidFill>
                <a:cs typeface="Arial" panose="020B0604020202020204" pitchFamily="34" charset="0"/>
              </a:rPr>
              <a:t>Đường tròn là hình có trục đối xứng. Bất kì đường kính nào cũng là trục đối xứng của đường tròn</a:t>
            </a:r>
          </a:p>
        </p:txBody>
      </p:sp>
      <p:sp>
        <p:nvSpPr>
          <p:cNvPr id="10252" name="AutoShape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AF3A143-1245-453F-9052-7720FAF3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vi-VN" altLang="en-US" b="1">
                <a:cs typeface="Arial" panose="020B0604020202020204" pitchFamily="34" charset="0"/>
              </a:rPr>
              <a:t>BT</a:t>
            </a:r>
            <a:endParaRPr lang="en-US" altLang="en-US" b="1">
              <a:cs typeface="Arial" panose="020B0604020202020204" pitchFamily="34" charset="0"/>
            </a:endParaRPr>
          </a:p>
        </p:txBody>
      </p:sp>
      <p:pic>
        <p:nvPicPr>
          <p:cNvPr id="11277" name="Picture 13">
            <a:extLst>
              <a:ext uri="{FF2B5EF4-FFF2-40B4-BE49-F238E27FC236}">
                <a16:creationId xmlns:a16="http://schemas.microsoft.com/office/drawing/2014/main" id="{DF37ED27-F192-43E1-9966-DE2FD441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31875"/>
            <a:ext cx="12969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>
            <a:extLst>
              <a:ext uri="{FF2B5EF4-FFF2-40B4-BE49-F238E27FC236}">
                <a16:creationId xmlns:a16="http://schemas.microsoft.com/office/drawing/2014/main" id="{B74C9F8E-079E-4704-99FA-66B372B0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836613"/>
            <a:ext cx="13858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>
            <a:extLst>
              <a:ext uri="{FF2B5EF4-FFF2-40B4-BE49-F238E27FC236}">
                <a16:creationId xmlns:a16="http://schemas.microsoft.com/office/drawing/2014/main" id="{7C81D2C8-29C2-4B85-A764-67A58983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87413"/>
            <a:ext cx="12969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>
            <a:extLst>
              <a:ext uri="{FF2B5EF4-FFF2-40B4-BE49-F238E27FC236}">
                <a16:creationId xmlns:a16="http://schemas.microsoft.com/office/drawing/2014/main" id="{813D9617-583E-4488-84DD-EA18E01E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03650"/>
            <a:ext cx="194468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Text Box 17">
            <a:extLst>
              <a:ext uri="{FF2B5EF4-FFF2-40B4-BE49-F238E27FC236}">
                <a16:creationId xmlns:a16="http://schemas.microsoft.com/office/drawing/2014/main" id="{47B79811-5E2E-4DD1-8CE1-CEC59ECA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-15875"/>
            <a:ext cx="93964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XÁC ĐỊNH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ĐỐI XỨNG CỦA ĐƯỜNG TRÒN</a:t>
            </a:r>
          </a:p>
        </p:txBody>
      </p:sp>
      <p:pic>
        <p:nvPicPr>
          <p:cNvPr id="11282" name="Picture 18">
            <a:extLst>
              <a:ext uri="{FF2B5EF4-FFF2-40B4-BE49-F238E27FC236}">
                <a16:creationId xmlns:a16="http://schemas.microsoft.com/office/drawing/2014/main" id="{2E8D2192-9F3A-4C34-9EA3-29A802F2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17272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>
            <a:extLst>
              <a:ext uri="{FF2B5EF4-FFF2-40B4-BE49-F238E27FC236}">
                <a16:creationId xmlns:a16="http://schemas.microsoft.com/office/drawing/2014/main" id="{4219FBEF-6BB8-498E-A9DF-79FCC031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941888"/>
            <a:ext cx="167481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2DF2D3A6-FBA7-47A3-BF58-3DEF9507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Hướng</a:t>
            </a:r>
            <a:r>
              <a:rPr lang="vi-VN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 d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ẫn</a:t>
            </a:r>
            <a:r>
              <a:rPr lang="vi-VN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 v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ề</a:t>
            </a:r>
            <a:r>
              <a:rPr lang="vi-VN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 nh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à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CE80E733-EA60-44DE-BC75-1644584F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23975"/>
            <a:ext cx="85693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cs typeface="Arial" panose="020B0604020202020204" pitchFamily="34" charset="0"/>
              </a:rPr>
              <a:t>Học kĩ lý thuyết và học thuộc định lí, kêt luận</a:t>
            </a:r>
          </a:p>
          <a:p>
            <a:pPr eaLnBrk="1" hangingPunct="1"/>
            <a:r>
              <a:rPr lang="en-US" altLang="en-US" sz="2200" b="1">
                <a:cs typeface="Arial" panose="020B0604020202020204" pitchFamily="34" charset="0"/>
              </a:rPr>
              <a:t>Làm các bài tập 1; 3; 4; SGK; 3; 4; 5 SBT</a:t>
            </a:r>
          </a:p>
          <a:p>
            <a:pPr eaLnBrk="1" hangingPunct="1"/>
            <a:r>
              <a:rPr lang="en-US" altLang="en-US" sz="2400" b="1">
                <a:cs typeface="Arial" panose="020B0604020202020204" pitchFamily="34" charset="0"/>
              </a:rPr>
              <a:t>H</a:t>
            </a:r>
            <a:r>
              <a:rPr lang="en-US" altLang="en-US" b="1">
                <a:cs typeface="Arial" panose="020B0604020202020204" pitchFamily="34" charset="0"/>
              </a:rPr>
              <a:t>ướng dẫn BT 3 SGK 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Chứng minh định lí sau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a) Tâm đường tròn ngoại  tiếp tam giác vuông là trung điểm của cạnh huyền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b) Nếu một tam giác có một cạnh là đường  kính của đường tròn ngoại tiếp thì tam giác đó là tam giác vuông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B6D24F73-DBBF-42C9-8473-E1677FC0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73688"/>
            <a:ext cx="4248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Sử dụng tính chất đường trung tuyến của tam giác vuông để chứng minh </a:t>
            </a:r>
          </a:p>
          <a:p>
            <a:pPr eaLnBrk="1" hangingPunct="1"/>
            <a:r>
              <a:rPr lang="en-U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     OA = OB = OC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15BA8E08-CD48-4907-AB97-55BF9880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300663"/>
            <a:ext cx="4067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b) Chứng minh tam giác ABC có trung tuyến OA bằng nữa cạnh BC suy ra tam giác ABC vuông 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E54784C-3B61-4BA7-9FE0-25E737A9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0"/>
            <a:ext cx="93964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XÁC ĐỊNH ĐƯỜNG TRÒN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ĐỐI XỨNG CỦA ĐƯỜNG TRÒN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26345EB5-8260-476A-B761-2EE2D255FF15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3124200"/>
            <a:ext cx="2692400" cy="2320925"/>
            <a:chOff x="3061" y="1968"/>
            <a:chExt cx="1696" cy="1462"/>
          </a:xfrm>
        </p:grpSpPr>
        <p:pic>
          <p:nvPicPr>
            <p:cNvPr id="13323" name="Picture 8">
              <a:extLst>
                <a:ext uri="{FF2B5EF4-FFF2-40B4-BE49-F238E27FC236}">
                  <a16:creationId xmlns:a16="http://schemas.microsoft.com/office/drawing/2014/main" id="{6C70F33C-956C-41A3-BDDF-28C79030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968"/>
              <a:ext cx="1696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Line 9">
              <a:extLst>
                <a:ext uri="{FF2B5EF4-FFF2-40B4-BE49-F238E27FC236}">
                  <a16:creationId xmlns:a16="http://schemas.microsoft.com/office/drawing/2014/main" id="{C5827E88-03C4-4AFF-AE0A-8A86665D0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0">
              <a:extLst>
                <a:ext uri="{FF2B5EF4-FFF2-40B4-BE49-F238E27FC236}">
                  <a16:creationId xmlns:a16="http://schemas.microsoft.com/office/drawing/2014/main" id="{B6B54976-3DF8-440A-8E3A-E7E26668C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269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1">
              <a:extLst>
                <a:ext uri="{FF2B5EF4-FFF2-40B4-BE49-F238E27FC236}">
                  <a16:creationId xmlns:a16="http://schemas.microsoft.com/office/drawing/2014/main" id="{D59924E8-BF91-47AA-AA02-87D94FE33E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015708">
              <a:off x="3787" y="2478"/>
              <a:ext cx="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57F2E66E-C7F4-44EA-AF8D-9A5D6DB193C2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411538"/>
            <a:ext cx="3384550" cy="2028825"/>
            <a:chOff x="204" y="2149"/>
            <a:chExt cx="2132" cy="1278"/>
          </a:xfrm>
        </p:grpSpPr>
        <p:pic>
          <p:nvPicPr>
            <p:cNvPr id="13321" name="Picture 13">
              <a:extLst>
                <a:ext uri="{FF2B5EF4-FFF2-40B4-BE49-F238E27FC236}">
                  <a16:creationId xmlns:a16="http://schemas.microsoft.com/office/drawing/2014/main" id="{34DE79DD-C24E-4AD0-934A-830465E0F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49"/>
              <a:ext cx="2132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Rectangle 14">
              <a:extLst>
                <a:ext uri="{FF2B5EF4-FFF2-40B4-BE49-F238E27FC236}">
                  <a16:creationId xmlns:a16="http://schemas.microsoft.com/office/drawing/2014/main" id="{69381663-0F46-4F71-850F-A8CD684185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64816">
              <a:off x="940" y="2456"/>
              <a:ext cx="90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  <p:bldP spid="14340" grpId="0"/>
      <p:bldP spid="1434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33351E"/>
      </a:dk2>
      <a:lt2>
        <a:srgbClr val="E8E2E3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AE697A"/>
      </a:hlink>
      <a:folHlink>
        <a:srgbClr val="7F7F7F"/>
      </a:folHlink>
    </a:clrScheme>
    <a:fontScheme name="Avenir">
      <a:majorFont>
        <a:latin typeface="Palatino Linotyp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907</Words>
  <Application>Microsoft Office PowerPoint</Application>
  <PresentationFormat>Trình chiếu Trên màn hình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Arial</vt:lpstr>
      <vt:lpstr>.VnTime</vt:lpstr>
      <vt:lpstr>Times New Roman</vt:lpstr>
      <vt:lpstr>Palatino Linotype</vt:lpstr>
      <vt:lpstr>Calibri</vt:lpstr>
      <vt:lpstr>Arial Black</vt:lpstr>
      <vt:lpstr>Default Design</vt:lpstr>
      <vt:lpstr>AccentBoxVTI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 thi thanh xuan</dc:creator>
  <cp:lastModifiedBy>Hương Phan</cp:lastModifiedBy>
  <cp:revision>8</cp:revision>
  <dcterms:created xsi:type="dcterms:W3CDTF">2009-05-03T08:45:12Z</dcterms:created>
  <dcterms:modified xsi:type="dcterms:W3CDTF">2021-10-22T05:03:00Z</dcterms:modified>
</cp:coreProperties>
</file>