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6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12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949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4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2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7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3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0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62" r:id="rId3"/>
    <p:sldLayoutId id="2147483861" r:id="rId4"/>
    <p:sldLayoutId id="2147483860" r:id="rId5"/>
    <p:sldLayoutId id="2147483859" r:id="rId6"/>
    <p:sldLayoutId id="2147483858" r:id="rId7"/>
    <p:sldLayoutId id="2147483857" r:id="rId8"/>
    <p:sldLayoutId id="2147483856" r:id="rId9"/>
    <p:sldLayoutId id="2147483855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54" r:id="rId16"/>
    <p:sldLayoutId id="2147483853" r:id="rId17"/>
    <p:sldLayoutId id="2147483852" r:id="rId18"/>
    <p:sldLayoutId id="2147483848" r:id="rId19"/>
    <p:sldLayoutId id="2147483849" r:id="rId20"/>
    <p:sldLayoutId id="2147483850" r:id="rId21"/>
    <p:sldLayoutId id="2147483851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hyperlink" Target="http://www.pngall.com/rabbit-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hyperlink" Target="https://freepngimg.com/png/30122-cute-cartoon-hd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llenoirmag.blogspot.com/2012/01/new-year-improved-you-be-person-you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vincere.blogspot.com/2008/02/chicken-or-egg.html" TargetMode="Externa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1F06-871F-4CB7-B23E-7AB7BA7A0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at home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CD712F-B6F4-44A0-86F7-44BCFF7611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LANGUAGE FOCUS</a:t>
            </a:r>
          </a:p>
        </p:txBody>
      </p:sp>
    </p:spTree>
    <p:extLst>
      <p:ext uri="{BB962C8B-B14F-4D97-AF65-F5344CB8AC3E}">
        <p14:creationId xmlns:p14="http://schemas.microsoft.com/office/powerpoint/2010/main" val="404568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3DA1CD2-6D20-4517-A8B2-3A43D3395F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Use “ought to” to give advice for these people.</a:t>
            </a:r>
          </a:p>
        </p:txBody>
      </p:sp>
      <p:pic>
        <p:nvPicPr>
          <p:cNvPr id="12292" name="Picture 4" descr="Write2c">
            <a:extLst>
              <a:ext uri="{FF2B5EF4-FFF2-40B4-BE49-F238E27FC236}">
                <a16:creationId xmlns:a16="http://schemas.microsoft.com/office/drawing/2014/main" id="{E8936488-64FC-40EB-8A10-71F1AD4F3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51" y="3886201"/>
            <a:ext cx="2976349" cy="231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Write2d">
            <a:extLst>
              <a:ext uri="{FF2B5EF4-FFF2-40B4-BE49-F238E27FC236}">
                <a16:creationId xmlns:a16="http://schemas.microsoft.com/office/drawing/2014/main" id="{208ADC26-B934-4EB4-AFB0-2A2362268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90" y="4152900"/>
            <a:ext cx="3203812" cy="249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Write2b">
            <a:extLst>
              <a:ext uri="{FF2B5EF4-FFF2-40B4-BE49-F238E27FC236}">
                <a16:creationId xmlns:a16="http://schemas.microsoft.com/office/drawing/2014/main" id="{7A4FA7C2-4C80-4947-A704-641B6678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48" y="789077"/>
            <a:ext cx="3096904" cy="2485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AutoShape 9">
            <a:extLst>
              <a:ext uri="{FF2B5EF4-FFF2-40B4-BE49-F238E27FC236}">
                <a16:creationId xmlns:a16="http://schemas.microsoft.com/office/drawing/2014/main" id="{570F3A31-854D-4905-9B2F-17052B331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583972"/>
            <a:ext cx="3581400" cy="1447800"/>
          </a:xfrm>
          <a:prstGeom prst="wedgeEllipseCallout">
            <a:avLst>
              <a:gd name="adj1" fmla="val -56398"/>
              <a:gd name="adj2" fmla="val 36965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CC00"/>
                </a:solidFill>
                <a:latin typeface="Arial" panose="020B0604020202020204" pitchFamily="34" charset="0"/>
              </a:rPr>
              <a:t>You ought to get up earlier.</a:t>
            </a:r>
          </a:p>
          <a:p>
            <a:pPr algn="ctr" eaLnBrk="1" hangingPunct="1"/>
            <a:endParaRPr lang="en-US" alt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F727AE9B-CA65-4D69-88F3-C825FEA9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582" y="1371600"/>
            <a:ext cx="4081818" cy="2514600"/>
          </a:xfrm>
          <a:prstGeom prst="cloudCallout">
            <a:avLst>
              <a:gd name="adj1" fmla="val -27681"/>
              <a:gd name="adj2" fmla="val 6603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CC00"/>
                </a:solidFill>
                <a:latin typeface="Arial" panose="020B0604020202020204" pitchFamily="34" charset="0"/>
              </a:rPr>
              <a:t>You ought to eat more fruit and vegetables</a:t>
            </a:r>
          </a:p>
        </p:txBody>
      </p:sp>
      <p:sp>
        <p:nvSpPr>
          <p:cNvPr id="12299" name="AutoShape 11">
            <a:extLst>
              <a:ext uri="{FF2B5EF4-FFF2-40B4-BE49-F238E27FC236}">
                <a16:creationId xmlns:a16="http://schemas.microsoft.com/office/drawing/2014/main" id="{5CD02FDE-2733-45F7-830E-3D0085D8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3153770"/>
            <a:ext cx="2362200" cy="1752600"/>
          </a:xfrm>
          <a:prstGeom prst="wedgeRoundRectCallout">
            <a:avLst>
              <a:gd name="adj1" fmla="val -70699"/>
              <a:gd name="adj2" fmla="val 91306"/>
              <a:gd name="adj3" fmla="val 16667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CC00"/>
                </a:solidFill>
                <a:latin typeface="Arial" panose="020B0604020202020204" pitchFamily="34" charset="0"/>
              </a:rPr>
              <a:t>You ought to go to the dentist’s.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47C38-04E8-41E8-B808-C17B946C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643" y="198029"/>
            <a:ext cx="6460714" cy="1166747"/>
          </a:xfrm>
        </p:spPr>
        <p:txBody>
          <a:bodyPr/>
          <a:lstStyle/>
          <a:p>
            <a:pPr algn="ctr"/>
            <a:r>
              <a:rPr lang="en-US" dirty="0"/>
              <a:t>look at the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238A0-B6E6-43E9-933A-9AB60752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994" y="1403603"/>
            <a:ext cx="11709006" cy="5454397"/>
          </a:xfrm>
        </p:spPr>
        <p:txBody>
          <a:bodyPr>
            <a:normAutofit/>
          </a:bodyPr>
          <a:lstStyle/>
          <a:p>
            <a:r>
              <a:rPr lang="en-US" sz="2800" dirty="0"/>
              <a:t>You do your homework and nobody helps you.</a:t>
            </a:r>
          </a:p>
          <a:p>
            <a:pPr marL="0" indent="0">
              <a:buNone/>
            </a:pPr>
            <a:r>
              <a:rPr lang="en-US" sz="2800" dirty="0"/>
              <a:t>You say “ I do my homework </a:t>
            </a:r>
            <a:r>
              <a:rPr lang="en-US" sz="2800" dirty="0">
                <a:solidFill>
                  <a:srgbClr val="FF0000"/>
                </a:solidFill>
              </a:rPr>
              <a:t>myself</a:t>
            </a:r>
            <a:r>
              <a:rPr lang="en-US" sz="2800" dirty="0"/>
              <a:t>”</a:t>
            </a:r>
          </a:p>
          <a:p>
            <a:r>
              <a:rPr lang="en-US" sz="2800" dirty="0"/>
              <a:t>Ba drew that picture.</a:t>
            </a:r>
          </a:p>
          <a:p>
            <a:pPr marL="0" indent="0">
              <a:buNone/>
            </a:pPr>
            <a:r>
              <a:rPr lang="en-US" sz="2800" dirty="0"/>
              <a:t>We say “He drew it </a:t>
            </a:r>
            <a:r>
              <a:rPr lang="en-US" sz="2800" dirty="0">
                <a:solidFill>
                  <a:srgbClr val="FF0000"/>
                </a:solidFill>
              </a:rPr>
              <a:t>himself</a:t>
            </a:r>
            <a:r>
              <a:rPr lang="en-US" sz="2800" dirty="0"/>
              <a:t>”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B050"/>
                </a:solidFill>
              </a:rPr>
              <a:t> Notes:</a:t>
            </a:r>
          </a:p>
          <a:p>
            <a:pPr marL="0" indent="0">
              <a:buNone/>
            </a:pP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(Reflexive pronouns)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hành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ngay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, </a:t>
            </a:r>
            <a:r>
              <a:rPr lang="en-US" sz="2800" dirty="0" err="1"/>
              <a:t>Đại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phản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,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chủ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bổ</a:t>
            </a:r>
            <a:r>
              <a:rPr lang="en-US" sz="2800" dirty="0"/>
              <a:t> </a:t>
            </a:r>
            <a:r>
              <a:rPr lang="en-US" sz="2800" dirty="0" err="1"/>
              <a:t>ngữ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19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0A45A39-1859-4EBA-A802-E0753D30E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842" y="0"/>
            <a:ext cx="10986448" cy="13843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rgbClr val="002060"/>
                </a:solidFill>
              </a:rPr>
              <a:t>Match a pronoun with a suitable reflexive pronoun.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5D813B13-3FCA-4CC2-86AE-EFEBCB2B8E6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676400"/>
            <a:ext cx="1981200" cy="411480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altLang="en-US" sz="2800" u="sng" dirty="0">
                <a:solidFill>
                  <a:srgbClr val="990000"/>
                </a:solidFill>
              </a:rPr>
              <a:t>Pronouns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I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You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We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They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He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She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00B050"/>
                </a:solidFill>
              </a:rPr>
              <a:t>It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525B19C3-5AE8-4BDF-8D26-21477D18A7D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altLang="en-US" sz="2800" u="sng" dirty="0">
                <a:solidFill>
                  <a:srgbClr val="990000"/>
                </a:solidFill>
              </a:rPr>
              <a:t>Reflexive pronouns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Yourself/ Yourselves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Themselves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Herself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Himself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Itself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Ourselves</a:t>
            </a:r>
          </a:p>
          <a:p>
            <a:pPr eaLnBrk="1" hangingPunct="1">
              <a:defRPr/>
            </a:pPr>
            <a:r>
              <a:rPr lang="en-US" altLang="en-US" sz="2800" dirty="0">
                <a:solidFill>
                  <a:srgbClr val="FF00FF"/>
                </a:solidFill>
              </a:rPr>
              <a:t>Myself</a:t>
            </a:r>
          </a:p>
          <a:p>
            <a:pPr eaLnBrk="1" hangingPunct="1">
              <a:buFontTx/>
              <a:buNone/>
              <a:defRPr/>
            </a:pPr>
            <a:endParaRPr lang="en-US" altLang="en-US" sz="2800" dirty="0">
              <a:solidFill>
                <a:srgbClr val="FF00FF"/>
              </a:solidFill>
            </a:endParaRPr>
          </a:p>
        </p:txBody>
      </p:sp>
      <p:sp>
        <p:nvSpPr>
          <p:cNvPr id="18438" name="Line 6">
            <a:extLst>
              <a:ext uri="{FF2B5EF4-FFF2-40B4-BE49-F238E27FC236}">
                <a16:creationId xmlns:a16="http://schemas.microsoft.com/office/drawing/2014/main" id="{E5CE66A3-6651-491E-B6A0-C0AF71C37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362200"/>
            <a:ext cx="2057400" cy="3124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>
            <a:extLst>
              <a:ext uri="{FF2B5EF4-FFF2-40B4-BE49-F238E27FC236}">
                <a16:creationId xmlns:a16="http://schemas.microsoft.com/office/drawing/2014/main" id="{656F4A1F-821D-43D8-AA21-59879D7B04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14688" y="2438400"/>
            <a:ext cx="1509712" cy="4714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D295CEAB-9C71-4DEC-97D1-9052CCAAC51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9926" y="3429000"/>
            <a:ext cx="1590675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>
            <a:extLst>
              <a:ext uri="{FF2B5EF4-FFF2-40B4-BE49-F238E27FC236}">
                <a16:creationId xmlns:a16="http://schemas.microsoft.com/office/drawing/2014/main" id="{418E4E0D-E5EA-4538-97CA-CAA08930F1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1838" y="2971801"/>
            <a:ext cx="1528762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>
            <a:extLst>
              <a:ext uri="{FF2B5EF4-FFF2-40B4-BE49-F238E27FC236}">
                <a16:creationId xmlns:a16="http://schemas.microsoft.com/office/drawing/2014/main" id="{0D56525E-5C7A-4E55-9D0C-976E4CB39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8488" y="3962401"/>
            <a:ext cx="1662112" cy="485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AC3BD561-152D-4077-B482-78D6B6935A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9926" y="3429000"/>
            <a:ext cx="1514475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AA99FCF3-1880-4BC4-BC03-2FEDF96E5C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4495801"/>
            <a:ext cx="1752600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D12336A-A1AB-4E32-8C95-67A7541D880D}"/>
              </a:ext>
            </a:extLst>
          </p:cNvPr>
          <p:cNvSpPr txBox="1"/>
          <p:nvPr/>
        </p:nvSpPr>
        <p:spPr>
          <a:xfrm>
            <a:off x="251460" y="571500"/>
            <a:ext cx="1149858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a) Miss Lien:		Did someone help Ba draw that picture?</a:t>
            </a:r>
          </a:p>
          <a:p>
            <a:pPr lvl="1"/>
            <a:r>
              <a:rPr lang="en-US" sz="2400" dirty="0"/>
              <a:t>	Bao:			No, he did it __________________.</a:t>
            </a:r>
          </a:p>
          <a:p>
            <a:pPr lvl="1"/>
            <a:r>
              <a:rPr lang="en-US" sz="2400" dirty="0"/>
              <a:t>b) Nga:			The repairman can’t fix the washing machine until tomorrow.</a:t>
            </a:r>
          </a:p>
          <a:p>
            <a:pPr lvl="1"/>
            <a:r>
              <a:rPr lang="en-US" sz="2400" dirty="0"/>
              <a:t>     Mrs. Linh:		Come on. We’ll have to try and do it (1) ___________________</a:t>
            </a:r>
          </a:p>
          <a:p>
            <a:pPr lvl="1"/>
            <a:r>
              <a:rPr lang="en-US" sz="2400" dirty="0"/>
              <a:t>c) Aunt Thanh:	What’s the matter, </a:t>
            </a:r>
            <a:r>
              <a:rPr lang="en-US" sz="2400" dirty="0" err="1"/>
              <a:t>Hoa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     </a:t>
            </a:r>
            <a:r>
              <a:rPr lang="en-US" sz="2400" dirty="0" err="1"/>
              <a:t>Hoa</a:t>
            </a:r>
            <a:r>
              <a:rPr lang="en-US" sz="2400" dirty="0"/>
              <a:t>:			I cut (2) _____________________</a:t>
            </a:r>
          </a:p>
          <a:p>
            <a:pPr lvl="1"/>
            <a:r>
              <a:rPr lang="en-US" sz="2400" dirty="0"/>
              <a:t>     Aunt Thanh:	Let me see. Oh, it’s all right.</a:t>
            </a:r>
          </a:p>
          <a:p>
            <a:pPr lvl="1"/>
            <a:r>
              <a:rPr lang="en-US" sz="2400" dirty="0"/>
              <a:t>					You didn’t cut (3) __________________ badly.</a:t>
            </a:r>
          </a:p>
          <a:p>
            <a:pPr lvl="1"/>
            <a:r>
              <a:rPr lang="en-US" sz="2400" dirty="0"/>
              <a:t>d) Lan:			Why are you crying, Nga?</a:t>
            </a:r>
          </a:p>
          <a:p>
            <a:pPr lvl="1"/>
            <a:r>
              <a:rPr lang="en-US" sz="2400" dirty="0"/>
              <a:t>     Nga:			I just watched the movie Romeo and Juliet.</a:t>
            </a:r>
          </a:p>
          <a:p>
            <a:pPr lvl="1"/>
            <a:r>
              <a:rPr lang="en-US" sz="2400" dirty="0"/>
              <a:t>					The boy killed (4) __________________ and then the girl 							killed (5) _________________ as well.</a:t>
            </a:r>
          </a:p>
          <a:p>
            <a:pPr lvl="1"/>
            <a:r>
              <a:rPr lang="en-US" sz="2400" dirty="0"/>
              <a:t>     Lan:			Why did they kill (6) _______________?</a:t>
            </a:r>
          </a:p>
          <a:p>
            <a:pPr lvl="1"/>
            <a:r>
              <a:rPr lang="en-US" sz="2400" dirty="0"/>
              <a:t>     Nga:			It’s a long story.</a:t>
            </a:r>
          </a:p>
          <a:p>
            <a:pPr lvl="1"/>
            <a:r>
              <a:rPr lang="en-US" sz="2400" dirty="0"/>
              <a:t>e) Mr. </a:t>
            </a:r>
            <a:r>
              <a:rPr lang="en-US" sz="2400" dirty="0" err="1"/>
              <a:t>Nhat</a:t>
            </a:r>
            <a:r>
              <a:rPr lang="en-US" sz="2400" dirty="0"/>
              <a:t>:		Boys and girls, you’ll do this experiment this afternoon.</a:t>
            </a:r>
          </a:p>
          <a:p>
            <a:pPr lvl="1"/>
            <a:r>
              <a:rPr lang="en-US" sz="2400" dirty="0"/>
              <a:t>     Students:		Will you come to help us?</a:t>
            </a:r>
          </a:p>
          <a:p>
            <a:pPr lvl="1"/>
            <a:r>
              <a:rPr lang="en-US" sz="2400" dirty="0"/>
              <a:t>     </a:t>
            </a:r>
            <a:r>
              <a:rPr lang="en-US" sz="2400" dirty="0" err="1"/>
              <a:t>Mr.Nhat</a:t>
            </a:r>
            <a:r>
              <a:rPr lang="en-US" sz="2400" dirty="0"/>
              <a:t>:		Yes, I will. But you’ll have to do it (7) _____________ first.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35454-1263-46FB-9B57-B4C55D0EC51D}"/>
              </a:ext>
            </a:extLst>
          </p:cNvPr>
          <p:cNvSpPr txBox="1"/>
          <p:nvPr/>
        </p:nvSpPr>
        <p:spPr>
          <a:xfrm>
            <a:off x="2388870" y="0"/>
            <a:ext cx="6732270" cy="5847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these dialogues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C33A92E-E791-4656-8CDB-6B133B38F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140" y="1603058"/>
            <a:ext cx="2023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ourselves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696429E-3D73-4A59-8E64-EA8974C55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2369608"/>
            <a:ext cx="2023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myself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021A9C88-CCCF-4B7B-968D-834A2DC7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0750" y="3067918"/>
            <a:ext cx="2023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yourself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7FED1C-54B6-48D6-BF18-D1FB0EEA4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162638"/>
            <a:ext cx="2023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himself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F7B5544D-3123-4571-8279-F08702636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818" y="4528356"/>
            <a:ext cx="2023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herself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9FF64F9-1E41-4C61-9B0B-7637A4BA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33040"/>
            <a:ext cx="2259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themselves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8661CB83-FCE5-4156-B7AF-0C5416AE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9110" y="6334780"/>
            <a:ext cx="2259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CC0000"/>
                </a:solidFill>
                <a:latin typeface="Arial" panose="020B0604020202020204" pitchFamily="34" charset="0"/>
              </a:rPr>
              <a:t>yourselves</a:t>
            </a:r>
          </a:p>
        </p:txBody>
      </p:sp>
    </p:spTree>
    <p:extLst>
      <p:ext uri="{BB962C8B-B14F-4D97-AF65-F5344CB8AC3E}">
        <p14:creationId xmlns:p14="http://schemas.microsoft.com/office/powerpoint/2010/main" val="37978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6164B7B-11E7-4D93-A1EF-994920AD8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Look at the picture and answer</a:t>
            </a:r>
          </a:p>
        </p:txBody>
      </p:sp>
      <p:pic>
        <p:nvPicPr>
          <p:cNvPr id="20484" name="Picture 4" descr="Write4a">
            <a:extLst>
              <a:ext uri="{FF2B5EF4-FFF2-40B4-BE49-F238E27FC236}">
                <a16:creationId xmlns:a16="http://schemas.microsoft.com/office/drawing/2014/main" id="{EFEFEDE5-E116-47CE-B254-B98B28FA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648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4287AD28-CC82-4984-9556-7E9F2BDB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762001"/>
            <a:ext cx="556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What’s the matter with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E266DDF9-1A99-4719-9D77-1D6E59F0E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19201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Why did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Hoa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go to school late this evening?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E70DD599-8D32-43C0-AED6-35365AD77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905001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She’s late for school.</a:t>
            </a: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B2498FEB-2B30-481C-88B3-2A2248963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514600"/>
            <a:ext cx="449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Because she watched TV late last night.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B717EC4C-6966-4D48-89DD-E9EE1EE27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856162"/>
            <a:ext cx="556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Arial" panose="020B0604020202020204" pitchFamily="34" charset="0"/>
              </a:rPr>
              <a:t>Why …?: ask for reasons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34CD7D26-CCB6-4DAD-815D-88160F89D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435600"/>
            <a:ext cx="6276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rgbClr val="CC0000"/>
                </a:solidFill>
                <a:latin typeface="Arial" panose="020B0604020202020204" pitchFamily="34" charset="0"/>
              </a:rPr>
              <a:t>Because … : give reasons</a:t>
            </a:r>
          </a:p>
        </p:txBody>
      </p:sp>
      <p:sp>
        <p:nvSpPr>
          <p:cNvPr id="20491" name="Text Box 11">
            <a:extLst>
              <a:ext uri="{FF2B5EF4-FFF2-40B4-BE49-F238E27FC236}">
                <a16:creationId xmlns:a16="http://schemas.microsoft.com/office/drawing/2014/main" id="{A792EF1F-A914-4A87-98B0-01FF84C99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1148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u="sng">
                <a:solidFill>
                  <a:schemeClr val="accent2"/>
                </a:solidFill>
                <a:latin typeface="Arial" panose="020B0604020202020204" pitchFamily="34" charset="0"/>
              </a:rPr>
              <a:t>Notes: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  <p:bldP spid="20487" grpId="0"/>
      <p:bldP spid="20489" grpId="0"/>
      <p:bldP spid="20490" grpId="0"/>
      <p:bldP spid="204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149DCBF-6489-4D95-9230-69C8B4860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76200"/>
            <a:ext cx="86868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FF0000"/>
                </a:solidFill>
              </a:rPr>
              <a:t>Look at these pictures and give situations</a:t>
            </a:r>
          </a:p>
        </p:txBody>
      </p:sp>
      <p:pic>
        <p:nvPicPr>
          <p:cNvPr id="13316" name="Picture 4" descr="Write4e">
            <a:extLst>
              <a:ext uri="{FF2B5EF4-FFF2-40B4-BE49-F238E27FC236}">
                <a16:creationId xmlns:a16="http://schemas.microsoft.com/office/drawing/2014/main" id="{66313153-8232-44FD-A18C-F4D9C7492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9686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Write4b">
            <a:extLst>
              <a:ext uri="{FF2B5EF4-FFF2-40B4-BE49-F238E27FC236}">
                <a16:creationId xmlns:a16="http://schemas.microsoft.com/office/drawing/2014/main" id="{0B8552BD-835B-44A7-8CE7-2DB796A41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3" y="1295401"/>
            <a:ext cx="300250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Write4c">
            <a:extLst>
              <a:ext uri="{FF2B5EF4-FFF2-40B4-BE49-F238E27FC236}">
                <a16:creationId xmlns:a16="http://schemas.microsoft.com/office/drawing/2014/main" id="{D1FD5127-955F-474A-8D10-078748A8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157" y="1152525"/>
            <a:ext cx="278974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Write4d">
            <a:extLst>
              <a:ext uri="{FF2B5EF4-FFF2-40B4-BE49-F238E27FC236}">
                <a16:creationId xmlns:a16="http://schemas.microsoft.com/office/drawing/2014/main" id="{501ED1AA-F727-49A8-8DB2-2807EDFC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810000"/>
            <a:ext cx="296862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6" name="AutoShape 14">
            <a:extLst>
              <a:ext uri="{FF2B5EF4-FFF2-40B4-BE49-F238E27FC236}">
                <a16:creationId xmlns:a16="http://schemas.microsoft.com/office/drawing/2014/main" id="{8361C55A-F632-4256-8B03-BCE36B955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50" y="1009934"/>
            <a:ext cx="2724150" cy="1961866"/>
          </a:xfrm>
          <a:prstGeom prst="cloudCallout">
            <a:avLst>
              <a:gd name="adj1" fmla="val -63704"/>
              <a:gd name="adj2" fmla="val 4337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Nam had to cook dinner.</a:t>
            </a:r>
          </a:p>
          <a:p>
            <a:pPr algn="ctr" eaLnBrk="1" hangingPunct="1"/>
            <a:endParaRPr lang="en-US" altLang="en-US" sz="2000" dirty="0">
              <a:solidFill>
                <a:srgbClr val="990000"/>
              </a:solidFill>
              <a:latin typeface="Arial" panose="020B0604020202020204" pitchFamily="34" charset="0"/>
            </a:endParaRPr>
          </a:p>
        </p:txBody>
      </p:sp>
      <p:sp>
        <p:nvSpPr>
          <p:cNvPr id="13327" name="AutoShape 15">
            <a:extLst>
              <a:ext uri="{FF2B5EF4-FFF2-40B4-BE49-F238E27FC236}">
                <a16:creationId xmlns:a16="http://schemas.microsoft.com/office/drawing/2014/main" id="{C109322A-F7EA-4B7D-89D3-2BBEAF7B7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3002507" cy="1524000"/>
          </a:xfrm>
          <a:prstGeom prst="cloudCallout">
            <a:avLst>
              <a:gd name="adj1" fmla="val 53587"/>
              <a:gd name="adj2" fmla="val 2949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Ha failed her English test.</a:t>
            </a:r>
          </a:p>
        </p:txBody>
      </p:sp>
      <p:sp>
        <p:nvSpPr>
          <p:cNvPr id="13330" name="AutoShape 18">
            <a:extLst>
              <a:ext uri="{FF2B5EF4-FFF2-40B4-BE49-F238E27FC236}">
                <a16:creationId xmlns:a16="http://schemas.microsoft.com/office/drawing/2014/main" id="{01D52F61-8132-451A-986A-257F96111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597" y="3810000"/>
            <a:ext cx="3277603" cy="1828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</a:rPr>
              <a:t>Nga didn’t go to the movies.</a:t>
            </a:r>
          </a:p>
        </p:txBody>
      </p:sp>
      <p:sp>
        <p:nvSpPr>
          <p:cNvPr id="13331" name="AutoShape 19">
            <a:extLst>
              <a:ext uri="{FF2B5EF4-FFF2-40B4-BE49-F238E27FC236}">
                <a16:creationId xmlns:a16="http://schemas.microsoft.com/office/drawing/2014/main" id="{5129458C-2594-43E8-8702-5FBA8C67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899" y="609600"/>
            <a:ext cx="2918346" cy="1752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Mrs. </a:t>
            </a:r>
            <a:r>
              <a:rPr lang="en-US" altLang="en-US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Vui</a:t>
            </a: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was home late.</a:t>
            </a:r>
          </a:p>
        </p:txBody>
      </p:sp>
      <p:sp>
        <p:nvSpPr>
          <p:cNvPr id="13332" name="Text Box 20">
            <a:extLst>
              <a:ext uri="{FF2B5EF4-FFF2-40B4-BE49-F238E27FC236}">
                <a16:creationId xmlns:a16="http://schemas.microsoft.com/office/drawing/2014/main" id="{4AB36DA2-B212-48C4-BF20-CEEEE8FE6347}"/>
              </a:ext>
            </a:extLst>
          </p:cNvPr>
          <p:cNvSpPr txBox="1">
            <a:spLocks noChangeArrowheads="1"/>
          </p:cNvSpPr>
          <p:nvPr/>
        </p:nvSpPr>
        <p:spPr bwMode="auto">
          <a:xfrm rot="19039043">
            <a:off x="5029200" y="2895600"/>
            <a:ext cx="838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400">
                <a:latin typeface="Arial" panose="020B0604020202020204" pitchFamily="34" charset="0"/>
                <a:sym typeface="Wingdings 2" panose="05020102010507070707" pitchFamily="18" charset="2"/>
              </a:rPr>
              <a:t>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 nodeType="clickPar">
                      <p:stCondLst>
                        <p:cond delay="0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  <p:bldP spid="13326" grpId="0" animBg="1"/>
      <p:bldP spid="13327" grpId="0" animBg="1"/>
      <p:bldP spid="13330" grpId="0" animBg="1"/>
      <p:bldP spid="13331" grpId="0" animBg="1"/>
      <p:bldP spid="133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C6E26F6-AFD8-4363-91E3-426268D7B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7200" dirty="0">
                <a:solidFill>
                  <a:srgbClr val="FF9900"/>
                </a:solidFill>
              </a:rPr>
              <a:t>Homework</a:t>
            </a:r>
            <a:r>
              <a:rPr lang="en-US" altLang="en-US" dirty="0">
                <a:solidFill>
                  <a:srgbClr val="FF9900"/>
                </a:solidFill>
              </a:rPr>
              <a:t>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98A425C-6ED8-4149-95B4-B1C7B6FBE8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399" y="1981199"/>
            <a:ext cx="10060675" cy="416029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Learn grammar notes by heart.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Write all exercises into your notebooks.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rgbClr val="FF0000"/>
                </a:solidFill>
              </a:rPr>
              <a:t>Prepare the next lesson (Unit 4: Our Past – Listen and Read)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2000">
              <a:srgbClr val="92D05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elevision">
            <a:extLst>
              <a:ext uri="{FF2B5EF4-FFF2-40B4-BE49-F238E27FC236}">
                <a16:creationId xmlns:a16="http://schemas.microsoft.com/office/drawing/2014/main" id="{EB72283F-1E1E-4E52-9C7B-37A92CA82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0150" y="0"/>
            <a:ext cx="9235440" cy="7126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5855DD-8AD5-4C12-8711-35889922E460}"/>
              </a:ext>
            </a:extLst>
          </p:cNvPr>
          <p:cNvSpPr txBox="1"/>
          <p:nvPr/>
        </p:nvSpPr>
        <p:spPr>
          <a:xfrm>
            <a:off x="2310765" y="1794510"/>
            <a:ext cx="7307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MODAL VERBS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403A34-3FAE-4AAF-A07A-C776A060C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98055" y="3117949"/>
            <a:ext cx="2320290" cy="16949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181FF9-2586-4817-9189-295637E8F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58379" y="2921735"/>
            <a:ext cx="1990724" cy="19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A9AF26-AA11-4AF1-87B6-36A12E8005F8}"/>
              </a:ext>
            </a:extLst>
          </p:cNvPr>
          <p:cNvSpPr/>
          <p:nvPr/>
        </p:nvSpPr>
        <p:spPr>
          <a:xfrm>
            <a:off x="3911601" y="290285"/>
            <a:ext cx="4738914" cy="1161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MUST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F431CCC-463F-444E-A4E6-324BAA85A6C2}"/>
              </a:ext>
            </a:extLst>
          </p:cNvPr>
          <p:cNvSpPr/>
          <p:nvPr/>
        </p:nvSpPr>
        <p:spPr>
          <a:xfrm>
            <a:off x="-1" y="1901371"/>
            <a:ext cx="1973943" cy="11030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15089-D78A-4C47-B1CD-62366E96E6FD}"/>
              </a:ext>
            </a:extLst>
          </p:cNvPr>
          <p:cNvSpPr txBox="1"/>
          <p:nvPr/>
        </p:nvSpPr>
        <p:spPr>
          <a:xfrm>
            <a:off x="2888342" y="1901371"/>
            <a:ext cx="8447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 + MUST + </a:t>
            </a:r>
            <a:r>
              <a:rPr lang="en-US" sz="6600" dirty="0" err="1"/>
              <a:t>V</a:t>
            </a:r>
            <a:r>
              <a:rPr lang="en-US" sz="4400" dirty="0" err="1"/>
              <a:t>bare</a:t>
            </a:r>
            <a:endParaRPr lang="en-US" sz="6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082B48-4812-4708-BFC6-847E60C67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17837" y="4414763"/>
            <a:ext cx="3054046" cy="24432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E9B817B-7518-47E6-857F-6D2230ED5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00" b="97500" l="6452" r="97581">
                        <a14:foregroundMark x1="37097" y1="54500" x2="34677" y2="75000"/>
                        <a14:foregroundMark x1="66935" y1="62500" x2="54032" y2="82000"/>
                        <a14:foregroundMark x1="85484" y1="49500" x2="88710" y2="66500"/>
                        <a14:foregroundMark x1="38710" y1="57500" x2="35484" y2="79000"/>
                        <a14:foregroundMark x1="62903" y1="54500" x2="47581" y2="76500"/>
                        <a14:foregroundMark x1="51613" y1="54500" x2="77419" y2="54500"/>
                        <a14:foregroundMark x1="57258" y1="57000" x2="52419" y2="61500"/>
                        <a14:foregroundMark x1="25000" y1="55500" x2="14516" y2="70500"/>
                        <a14:foregroundMark x1="14516" y1="70500" x2="14516" y2="70500"/>
                        <a14:foregroundMark x1="34677" y1="53500" x2="21774" y2="59000"/>
                        <a14:foregroundMark x1="31452" y1="44000" x2="25000" y2="57000"/>
                        <a14:foregroundMark x1="38710" y1="82000" x2="41935" y2="89000"/>
                        <a14:foregroundMark x1="62903" y1="83500" x2="64516" y2="96000"/>
                        <a14:foregroundMark x1="24194" y1="97000" x2="25806" y2="97500"/>
                        <a14:foregroundMark x1="61290" y1="94500" x2="66935" y2="96500"/>
                        <a14:foregroundMark x1="21774" y1="74000" x2="24194" y2="84500"/>
                        <a14:foregroundMark x1="98387" y1="45500" x2="96774" y2="50000"/>
                        <a14:foregroundMark x1="61290" y1="11000" x2="40323" y2="9500"/>
                        <a14:foregroundMark x1="6452" y1="22500" x2="12097" y2="27000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81058" y="3841557"/>
            <a:ext cx="1870195" cy="3016443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40FDCA8-7DE3-4D89-83DD-A8822AD449CC}"/>
              </a:ext>
            </a:extLst>
          </p:cNvPr>
          <p:cNvSpPr/>
          <p:nvPr/>
        </p:nvSpPr>
        <p:spPr>
          <a:xfrm>
            <a:off x="313899" y="3429000"/>
            <a:ext cx="5472753" cy="2152934"/>
          </a:xfrm>
          <a:prstGeom prst="wedgeEllipseCallout">
            <a:avLst>
              <a:gd name="adj1" fmla="val 67117"/>
              <a:gd name="adj2" fmla="val 35045"/>
            </a:avLst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Oh! You have a fever! You </a:t>
            </a:r>
            <a:r>
              <a:rPr lang="en-US" sz="3200" dirty="0">
                <a:solidFill>
                  <a:srgbClr val="FF0000"/>
                </a:solidFill>
              </a:rPr>
              <a:t>must</a:t>
            </a:r>
            <a:r>
              <a:rPr lang="en-US" sz="3200" dirty="0"/>
              <a:t> stay at home and rest.</a:t>
            </a:r>
          </a:p>
        </p:txBody>
      </p:sp>
    </p:spTree>
    <p:extLst>
      <p:ext uri="{BB962C8B-B14F-4D97-AF65-F5344CB8AC3E}">
        <p14:creationId xmlns:p14="http://schemas.microsoft.com/office/powerpoint/2010/main" val="3191923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2334937-60BA-4B5F-907E-32B443D415F3}"/>
              </a:ext>
            </a:extLst>
          </p:cNvPr>
          <p:cNvSpPr/>
          <p:nvPr/>
        </p:nvSpPr>
        <p:spPr>
          <a:xfrm>
            <a:off x="0" y="1709382"/>
            <a:ext cx="1973943" cy="11030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4841-D44A-4A8E-AB68-245EFB77CF6D}"/>
              </a:ext>
            </a:extLst>
          </p:cNvPr>
          <p:cNvSpPr txBox="1"/>
          <p:nvPr/>
        </p:nvSpPr>
        <p:spPr>
          <a:xfrm>
            <a:off x="2186565" y="1556521"/>
            <a:ext cx="930365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</a:rPr>
              <a:t>To say that it is necessary to do something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We can use </a:t>
            </a:r>
            <a:r>
              <a:rPr lang="en-US" sz="3200" b="1" i="1" dirty="0">
                <a:solidFill>
                  <a:srgbClr val="000000"/>
                </a:solidFill>
                <a:effectLst/>
              </a:rPr>
              <a:t>must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</a:rPr>
              <a:t>to talk about the </a:t>
            </a:r>
            <a:r>
              <a:rPr lang="en-US" sz="3200" b="1" dirty="0">
                <a:solidFill>
                  <a:srgbClr val="000000"/>
                </a:solidFill>
                <a:effectLst/>
              </a:rPr>
              <a:t>present</a:t>
            </a:r>
            <a:r>
              <a:rPr lang="en-US" sz="3200" b="0" dirty="0">
                <a:solidFill>
                  <a:srgbClr val="000000"/>
                </a:solidFill>
                <a:effectLst/>
              </a:rPr>
              <a:t> or the </a:t>
            </a:r>
            <a:r>
              <a:rPr lang="en-US" sz="3200" b="1" dirty="0">
                <a:solidFill>
                  <a:srgbClr val="000000"/>
                </a:solidFill>
                <a:effectLst/>
              </a:rPr>
              <a:t>future</a:t>
            </a:r>
            <a:r>
              <a:rPr lang="en-US" sz="3200" dirty="0">
                <a:solidFill>
                  <a:srgbClr val="000000"/>
                </a:solidFill>
                <a:effectLst/>
              </a:rPr>
              <a:t>. </a:t>
            </a:r>
          </a:p>
          <a:p>
            <a:endParaRPr lang="en-US" sz="320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0F491F-46E7-4D49-A2DB-70E78C788614}"/>
              </a:ext>
            </a:extLst>
          </p:cNvPr>
          <p:cNvSpPr/>
          <p:nvPr/>
        </p:nvSpPr>
        <p:spPr>
          <a:xfrm>
            <a:off x="3911601" y="290285"/>
            <a:ext cx="4738914" cy="1161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MUST</a:t>
            </a:r>
          </a:p>
        </p:txBody>
      </p:sp>
      <p:pic>
        <p:nvPicPr>
          <p:cNvPr id="1026" name="Picture 2" descr="Watch Cartoon High Res Stock Images | Shutterstock">
            <a:extLst>
              <a:ext uri="{FF2B5EF4-FFF2-40B4-BE49-F238E27FC236}">
                <a16:creationId xmlns:a16="http://schemas.microsoft.com/office/drawing/2014/main" id="{7D26CC28-D826-434D-AB9F-229758A35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1" b="829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27295" y="4629839"/>
            <a:ext cx="2476500" cy="24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4E5E179-9703-4629-AF86-012961245F78}"/>
              </a:ext>
            </a:extLst>
          </p:cNvPr>
          <p:cNvSpPr/>
          <p:nvPr/>
        </p:nvSpPr>
        <p:spPr>
          <a:xfrm>
            <a:off x="2503795" y="3773279"/>
            <a:ext cx="3910653" cy="1713121"/>
          </a:xfrm>
          <a:prstGeom prst="wedgeEllipseCallout">
            <a:avLst>
              <a:gd name="adj1" fmla="val -60564"/>
              <a:gd name="adj2" fmla="val 35679"/>
            </a:avLst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must</a:t>
            </a:r>
            <a:r>
              <a:rPr lang="en-US" sz="3200" dirty="0"/>
              <a:t> go now. It’s too late</a:t>
            </a:r>
          </a:p>
        </p:txBody>
      </p:sp>
    </p:spTree>
    <p:extLst>
      <p:ext uri="{BB962C8B-B14F-4D97-AF65-F5344CB8AC3E}">
        <p14:creationId xmlns:p14="http://schemas.microsoft.com/office/powerpoint/2010/main" val="10825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A9AF26-AA11-4AF1-87B6-36A12E8005F8}"/>
              </a:ext>
            </a:extLst>
          </p:cNvPr>
          <p:cNvSpPr/>
          <p:nvPr/>
        </p:nvSpPr>
        <p:spPr>
          <a:xfrm>
            <a:off x="3911601" y="290285"/>
            <a:ext cx="4738914" cy="1161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Have to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F431CCC-463F-444E-A4E6-324BAA85A6C2}"/>
              </a:ext>
            </a:extLst>
          </p:cNvPr>
          <p:cNvSpPr/>
          <p:nvPr/>
        </p:nvSpPr>
        <p:spPr>
          <a:xfrm>
            <a:off x="-1" y="1901371"/>
            <a:ext cx="1973943" cy="11030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815089-D78A-4C47-B1CD-62366E96E6FD}"/>
              </a:ext>
            </a:extLst>
          </p:cNvPr>
          <p:cNvSpPr txBox="1"/>
          <p:nvPr/>
        </p:nvSpPr>
        <p:spPr>
          <a:xfrm>
            <a:off x="2888342" y="1901371"/>
            <a:ext cx="8447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S + have to + </a:t>
            </a:r>
            <a:r>
              <a:rPr lang="en-US" sz="6600" dirty="0" err="1"/>
              <a:t>V</a:t>
            </a:r>
            <a:r>
              <a:rPr lang="en-US" sz="4400" dirty="0" err="1"/>
              <a:t>bare</a:t>
            </a:r>
            <a:endParaRPr lang="en-US" sz="6600" dirty="0"/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40FDCA8-7DE3-4D89-83DD-A8822AD449CC}"/>
              </a:ext>
            </a:extLst>
          </p:cNvPr>
          <p:cNvSpPr/>
          <p:nvPr/>
        </p:nvSpPr>
        <p:spPr>
          <a:xfrm>
            <a:off x="1504341" y="3138567"/>
            <a:ext cx="5472753" cy="2152934"/>
          </a:xfrm>
          <a:prstGeom prst="wedgeEllipseCallout">
            <a:avLst>
              <a:gd name="adj1" fmla="val 67117"/>
              <a:gd name="adj2" fmla="val 35045"/>
            </a:avLst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can’t come to movie with you, Lan. I </a:t>
            </a:r>
            <a:r>
              <a:rPr lang="en-US" sz="3200" dirty="0">
                <a:solidFill>
                  <a:srgbClr val="FF0000"/>
                </a:solidFill>
              </a:rPr>
              <a:t>have to do </a:t>
            </a:r>
            <a:r>
              <a:rPr lang="en-US" sz="3200" dirty="0"/>
              <a:t>my chores</a:t>
            </a:r>
          </a:p>
        </p:txBody>
      </p:sp>
      <p:pic>
        <p:nvPicPr>
          <p:cNvPr id="2050" name="Picture 2" descr="Cartoon Girl Chores Images, Stock Photos &amp;amp; Vectors | Shutterstock">
            <a:extLst>
              <a:ext uri="{FF2B5EF4-FFF2-40B4-BE49-F238E27FC236}">
                <a16:creationId xmlns:a16="http://schemas.microsoft.com/office/drawing/2014/main" id="{DB8B8F97-B1F5-4F6D-BC5F-5BCDD4406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78929" l="10000" r="91923">
                        <a14:foregroundMark x1="91923" y1="56786" x2="91154" y2="58571"/>
                        <a14:foregroundMark x1="10769" y1="56429" x2="11538" y2="64286"/>
                        <a14:foregroundMark x1="25000" y1="40357" x2="27692" y2="49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111"/>
          <a:stretch/>
        </p:blipFill>
        <p:spPr bwMode="auto">
          <a:xfrm>
            <a:off x="7410735" y="3848634"/>
            <a:ext cx="3048854" cy="288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61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42334937-60BA-4B5F-907E-32B443D415F3}"/>
              </a:ext>
            </a:extLst>
          </p:cNvPr>
          <p:cNvSpPr/>
          <p:nvPr/>
        </p:nvSpPr>
        <p:spPr>
          <a:xfrm>
            <a:off x="0" y="1709382"/>
            <a:ext cx="1973943" cy="110308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34841-D44A-4A8E-AB68-245EFB77CF6D}"/>
              </a:ext>
            </a:extLst>
          </p:cNvPr>
          <p:cNvSpPr txBox="1"/>
          <p:nvPr/>
        </p:nvSpPr>
        <p:spPr>
          <a:xfrm>
            <a:off x="2186565" y="1556521"/>
            <a:ext cx="93036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000000"/>
                </a:solidFill>
              </a:rPr>
              <a:t>To say that it is necessary to do something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0" i="0" dirty="0">
                <a:solidFill>
                  <a:srgbClr val="000000"/>
                </a:solidFill>
                <a:effectLst/>
              </a:rPr>
              <a:t>We can use </a:t>
            </a:r>
            <a:r>
              <a:rPr lang="en-US" sz="3200" b="1" i="1" dirty="0">
                <a:solidFill>
                  <a:srgbClr val="000000"/>
                </a:solidFill>
                <a:effectLst/>
              </a:rPr>
              <a:t>have to</a:t>
            </a:r>
            <a:r>
              <a:rPr lang="en-US" sz="3200" b="0" i="1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</a:rPr>
              <a:t>in </a:t>
            </a:r>
            <a:r>
              <a:rPr lang="en-US" sz="3200" b="0" dirty="0">
                <a:solidFill>
                  <a:srgbClr val="FF0000"/>
                </a:solidFill>
                <a:effectLst/>
              </a:rPr>
              <a:t>all tenses</a:t>
            </a:r>
            <a:endParaRPr lang="en-US" sz="3200" dirty="0">
              <a:solidFill>
                <a:srgbClr val="FF0000"/>
              </a:solidFill>
              <a:effectLst/>
            </a:endParaRPr>
          </a:p>
          <a:p>
            <a:endParaRPr lang="en-US" sz="3200" i="0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0F491F-46E7-4D49-A2DB-70E78C788614}"/>
              </a:ext>
            </a:extLst>
          </p:cNvPr>
          <p:cNvSpPr/>
          <p:nvPr/>
        </p:nvSpPr>
        <p:spPr>
          <a:xfrm>
            <a:off x="3911601" y="290285"/>
            <a:ext cx="4738914" cy="1161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Have to</a:t>
            </a:r>
          </a:p>
        </p:txBody>
      </p:sp>
      <p:pic>
        <p:nvPicPr>
          <p:cNvPr id="1026" name="Picture 2" descr="Watch Cartoon High Res Stock Images | Shutterstock">
            <a:extLst>
              <a:ext uri="{FF2B5EF4-FFF2-40B4-BE49-F238E27FC236}">
                <a16:creationId xmlns:a16="http://schemas.microsoft.com/office/drawing/2014/main" id="{7D26CC28-D826-434D-AB9F-229758A35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1" b="8298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93"/>
          <a:stretch/>
        </p:blipFill>
        <p:spPr bwMode="auto">
          <a:xfrm>
            <a:off x="27295" y="4629839"/>
            <a:ext cx="2476500" cy="245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C4E5E179-9703-4629-AF86-012961245F78}"/>
              </a:ext>
            </a:extLst>
          </p:cNvPr>
          <p:cNvSpPr/>
          <p:nvPr/>
        </p:nvSpPr>
        <p:spPr>
          <a:xfrm>
            <a:off x="2503795" y="3773279"/>
            <a:ext cx="3910653" cy="1713121"/>
          </a:xfrm>
          <a:prstGeom prst="wedgeEllipseCallout">
            <a:avLst>
              <a:gd name="adj1" fmla="val -60564"/>
              <a:gd name="adj2" fmla="val 35679"/>
            </a:avLst>
          </a:prstGeom>
          <a:ln>
            <a:prstDash val="lgDash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have to</a:t>
            </a:r>
            <a:r>
              <a:rPr lang="en-US" sz="3200" dirty="0"/>
              <a:t> go now. It’s too late</a:t>
            </a:r>
          </a:p>
        </p:txBody>
      </p:sp>
    </p:spTree>
    <p:extLst>
      <p:ext uri="{BB962C8B-B14F-4D97-AF65-F5344CB8AC3E}">
        <p14:creationId xmlns:p14="http://schemas.microsoft.com/office/powerpoint/2010/main" val="316380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emium Vector | Happy cute little kid boy girl play with pet dog">
            <a:extLst>
              <a:ext uri="{FF2B5EF4-FFF2-40B4-BE49-F238E27FC236}">
                <a16:creationId xmlns:a16="http://schemas.microsoft.com/office/drawing/2014/main" id="{034C2B1E-1D84-478D-8F0E-17B8D1E1B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23" y1="57816" x2="42319" y2="68737"/>
                        <a14:foregroundMark x1="50000" y1="61670" x2="48494" y2="70878"/>
                        <a14:foregroundMark x1="51657" y1="76231" x2="55271" y2="76874"/>
                        <a14:foregroundMark x1="50000" y1="64668" x2="51355" y2="66167"/>
                        <a14:foregroundMark x1="48946" y1="61670" x2="50301" y2="56317"/>
                        <a14:foregroundMark x1="46386" y1="60600" x2="43825" y2="54604"/>
                        <a14:foregroundMark x1="45181" y1="61884" x2="24849" y2="55889"/>
                        <a14:foregroundMark x1="24849" y1="55889" x2="23343" y2="56103"/>
                        <a14:foregroundMark x1="31476" y1="64882" x2="20934" y2="61028"/>
                        <a14:foregroundMark x1="48795" y1="62741" x2="42922" y2="66595"/>
                        <a14:foregroundMark x1="48946" y1="71734" x2="46386" y2="70236"/>
                        <a14:foregroundMark x1="46235" y1="70236" x2="40512" y2="70450"/>
                        <a14:foregroundMark x1="42922" y1="70450" x2="40361" y2="70450"/>
                        <a14:foregroundMark x1="44428" y1="70878" x2="40361" y2="76017"/>
                        <a14:foregroundMark x1="39307" y1="75375" x2="41265" y2="80086"/>
                        <a14:foregroundMark x1="32982" y1="64882" x2="34789" y2="75589"/>
                        <a14:foregroundMark x1="41416" y1="78158" x2="44428" y2="79657"/>
                        <a14:foregroundMark x1="41867" y1="79657" x2="46386" y2="79015"/>
                        <a14:foregroundMark x1="77711" y1="38972" x2="71837" y2="46467"/>
                        <a14:foregroundMark x1="82681" y1="67452" x2="79217" y2="79443"/>
                        <a14:foregroundMark x1="18524" y1="52891" x2="11596" y2="47109"/>
                        <a14:foregroundMark x1="27560" y1="66167" x2="22289" y2="76445"/>
                        <a14:foregroundMark x1="22289" y1="76445" x2="22289" y2="76874"/>
                        <a14:foregroundMark x1="25904" y1="72377" x2="24247" y2="79015"/>
                        <a14:foregroundMark x1="21386" y1="65525" x2="17319" y2="79015"/>
                        <a14:foregroundMark x1="26958" y1="71734" x2="26054" y2="71949"/>
                        <a14:foregroundMark x1="41867" y1="80086" x2="36747" y2="79443"/>
                        <a14:foregroundMark x1="37500" y1="80300" x2="35542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7465" r="10537" b="13858"/>
          <a:stretch/>
        </p:blipFill>
        <p:spPr bwMode="auto">
          <a:xfrm>
            <a:off x="652302" y="1220487"/>
            <a:ext cx="3420963" cy="25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weeping Floor Cartoon High Res Stock Images | Shutterstock">
            <a:extLst>
              <a:ext uri="{FF2B5EF4-FFF2-40B4-BE49-F238E27FC236}">
                <a16:creationId xmlns:a16="http://schemas.microsoft.com/office/drawing/2014/main" id="{B3543B04-B7B5-461A-8416-8360FDDBDA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"/>
          <a:stretch/>
        </p:blipFill>
        <p:spPr bwMode="auto">
          <a:xfrm>
            <a:off x="4737133" y="1358820"/>
            <a:ext cx="2635581" cy="267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ow to Clean a Fish Tank | 4 Easy Water Change Methods to Try Out - YouTube">
            <a:extLst>
              <a:ext uri="{FF2B5EF4-FFF2-40B4-BE49-F238E27FC236}">
                <a16:creationId xmlns:a16="http://schemas.microsoft.com/office/drawing/2014/main" id="{5177D8AA-ADDB-475D-86DE-A28BBAD29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63" y="4244452"/>
            <a:ext cx="3756573" cy="21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emium Vector | Girl in yellow pajamas making bed in bedroom">
            <a:extLst>
              <a:ext uri="{FF2B5EF4-FFF2-40B4-BE49-F238E27FC236}">
                <a16:creationId xmlns:a16="http://schemas.microsoft.com/office/drawing/2014/main" id="{35E5321F-8EE4-4234-809D-C4BB24E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021" y="1299370"/>
            <a:ext cx="2635582" cy="23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artoon of a Little Girl Dusting the Cabinet. Kids Doing Housework Chores  at Home Concept Stock Vector - Illustration of helper, girl: 204891187">
            <a:extLst>
              <a:ext uri="{FF2B5EF4-FFF2-40B4-BE49-F238E27FC236}">
                <a16:creationId xmlns:a16="http://schemas.microsoft.com/office/drawing/2014/main" id="{82D5357F-CD08-4C67-92FD-E6BFFDF6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48" y="3660982"/>
            <a:ext cx="3005950" cy="300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hores help us think about the needs of others. | lunchbuddiesplus">
            <a:extLst>
              <a:ext uri="{FF2B5EF4-FFF2-40B4-BE49-F238E27FC236}">
                <a16:creationId xmlns:a16="http://schemas.microsoft.com/office/drawing/2014/main" id="{381DDEDA-1999-4880-9F2D-B7AD3E298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205" y="4167669"/>
            <a:ext cx="2450398" cy="218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1536D7-68CB-471F-8A20-82C130EA449C}"/>
              </a:ext>
            </a:extLst>
          </p:cNvPr>
          <p:cNvSpPr/>
          <p:nvPr/>
        </p:nvSpPr>
        <p:spPr>
          <a:xfrm>
            <a:off x="4038436" y="191068"/>
            <a:ext cx="4368585" cy="843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VOCABULARY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CD3005-91ED-404A-B1CE-E24C0DFAAB5E}"/>
              </a:ext>
            </a:extLst>
          </p:cNvPr>
          <p:cNvSpPr txBox="1"/>
          <p:nvPr/>
        </p:nvSpPr>
        <p:spPr>
          <a:xfrm>
            <a:off x="859808" y="3644449"/>
            <a:ext cx="300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feed the dog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8FB244-3667-492F-93C1-F1443CC64754}"/>
              </a:ext>
            </a:extLst>
          </p:cNvPr>
          <p:cNvSpPr txBox="1"/>
          <p:nvPr/>
        </p:nvSpPr>
        <p:spPr>
          <a:xfrm>
            <a:off x="4551948" y="3660982"/>
            <a:ext cx="300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sweep the floor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48AA4-289D-4A19-9F6F-7B6D9535484C}"/>
              </a:ext>
            </a:extLst>
          </p:cNvPr>
          <p:cNvSpPr txBox="1"/>
          <p:nvPr/>
        </p:nvSpPr>
        <p:spPr>
          <a:xfrm>
            <a:off x="8244088" y="3644449"/>
            <a:ext cx="300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tidy the bed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A5F6E4-EE9F-4DA9-B005-3A0EC334192B}"/>
              </a:ext>
            </a:extLst>
          </p:cNvPr>
          <p:cNvSpPr txBox="1"/>
          <p:nvPr/>
        </p:nvSpPr>
        <p:spPr>
          <a:xfrm>
            <a:off x="4366764" y="6143712"/>
            <a:ext cx="300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dust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69DAB9-6FCD-4D9E-84A8-965AB8BB3ABA}"/>
              </a:ext>
            </a:extLst>
          </p:cNvPr>
          <p:cNvSpPr txBox="1"/>
          <p:nvPr/>
        </p:nvSpPr>
        <p:spPr>
          <a:xfrm>
            <a:off x="7886226" y="6251138"/>
            <a:ext cx="336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empty the garbage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0877F6-4460-4688-B603-53EEC4FF6A08}"/>
              </a:ext>
            </a:extLst>
          </p:cNvPr>
          <p:cNvSpPr txBox="1"/>
          <p:nvPr/>
        </p:nvSpPr>
        <p:spPr>
          <a:xfrm>
            <a:off x="281863" y="6251138"/>
            <a:ext cx="336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clean the fish tank </a:t>
            </a:r>
          </a:p>
        </p:txBody>
      </p:sp>
    </p:spTree>
    <p:extLst>
      <p:ext uri="{BB962C8B-B14F-4D97-AF65-F5344CB8AC3E}">
        <p14:creationId xmlns:p14="http://schemas.microsoft.com/office/powerpoint/2010/main" val="395463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6C123D-3D9B-4A7A-A036-F46A3DC162B2}"/>
              </a:ext>
            </a:extLst>
          </p:cNvPr>
          <p:cNvSpPr/>
          <p:nvPr/>
        </p:nvSpPr>
        <p:spPr>
          <a:xfrm>
            <a:off x="4038436" y="191068"/>
            <a:ext cx="4368585" cy="843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Task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2B584-CF44-415E-A850-2B4F72B27E3E}"/>
              </a:ext>
            </a:extLst>
          </p:cNvPr>
          <p:cNvSpPr txBox="1"/>
          <p:nvPr/>
        </p:nvSpPr>
        <p:spPr>
          <a:xfrm>
            <a:off x="326895" y="1173708"/>
            <a:ext cx="11791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Complete the dialogue. Use </a:t>
            </a:r>
            <a:r>
              <a:rPr lang="en-US" sz="2800" i="1" dirty="0"/>
              <a:t>must</a:t>
            </a:r>
            <a:r>
              <a:rPr lang="en-US" sz="2800" dirty="0"/>
              <a:t> or </a:t>
            </a:r>
            <a:r>
              <a:rPr lang="en-US" sz="2800" i="1" dirty="0"/>
              <a:t>have to</a:t>
            </a:r>
            <a:r>
              <a:rPr lang="en-US" sz="2800" dirty="0"/>
              <a:t> and the verbs in the box.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D41510-F463-48E9-B031-32918D3EF256}"/>
              </a:ext>
            </a:extLst>
          </p:cNvPr>
          <p:cNvSpPr txBox="1">
            <a:spLocks noChangeArrowheads="1"/>
          </p:cNvSpPr>
          <p:nvPr/>
        </p:nvSpPr>
        <p:spPr>
          <a:xfrm>
            <a:off x="1862268" y="1668438"/>
            <a:ext cx="8720918" cy="5189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CC0000"/>
                </a:solidFill>
              </a:rPr>
              <a:t>Nga:</a:t>
            </a:r>
            <a:r>
              <a:rPr lang="en-US" altLang="en-US" sz="2400" dirty="0"/>
              <a:t>	Can you come to the movies, Lan?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Lan:</a:t>
            </a:r>
            <a:r>
              <a:rPr lang="en-US" altLang="en-US" sz="2400" dirty="0"/>
              <a:t>	No. I ……………….my chores.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CC0000"/>
                </a:solidFill>
              </a:rPr>
              <a:t>Nga:</a:t>
            </a:r>
            <a:r>
              <a:rPr lang="en-US" altLang="en-US" sz="2400" dirty="0"/>
              <a:t>	What do you have to do?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Lan:</a:t>
            </a:r>
            <a:r>
              <a:rPr lang="en-US" altLang="en-US" sz="2400" dirty="0"/>
              <a:t>	I.………………………..my bedroom. Then I …..……………… the living-room and I ………………………….. the kitchen floor, too.       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CC0000"/>
                </a:solidFill>
              </a:rPr>
              <a:t>Nga:</a:t>
            </a:r>
            <a:r>
              <a:rPr lang="en-US" altLang="en-US" sz="2400" dirty="0"/>
              <a:t>	That won’t take long. What else?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accent2"/>
                </a:solidFill>
              </a:rPr>
              <a:t>Lan:</a:t>
            </a:r>
            <a:r>
              <a:rPr lang="en-US" altLang="en-US" sz="2400" dirty="0"/>
              <a:t>	I………………………. the fish tank and  then I……………….………the garbage. Finally, I….……………………the dog.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en-US" altLang="en-US" sz="2400" dirty="0">
                <a:solidFill>
                  <a:srgbClr val="CC0000"/>
                </a:solidFill>
              </a:rPr>
              <a:t>Nga:</a:t>
            </a:r>
            <a:r>
              <a:rPr lang="en-US" altLang="en-US" sz="2400" dirty="0"/>
              <a:t>	Ok. Let’s start. Then we can go out. </a:t>
            </a:r>
          </a:p>
        </p:txBody>
      </p:sp>
      <p:pic>
        <p:nvPicPr>
          <p:cNvPr id="6" name="Picture 2" descr="Premium Vector | Happy cute little kid boy girl play with pet dog">
            <a:extLst>
              <a:ext uri="{FF2B5EF4-FFF2-40B4-BE49-F238E27FC236}">
                <a16:creationId xmlns:a16="http://schemas.microsoft.com/office/drawing/2014/main" id="{7E35C63C-42FF-40B5-97D5-D5C4E9717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0723" y1="57816" x2="42319" y2="68737"/>
                        <a14:foregroundMark x1="50000" y1="61670" x2="48494" y2="70878"/>
                        <a14:foregroundMark x1="51657" y1="76231" x2="55271" y2="76874"/>
                        <a14:foregroundMark x1="50000" y1="64668" x2="51355" y2="66167"/>
                        <a14:foregroundMark x1="48946" y1="61670" x2="50301" y2="56317"/>
                        <a14:foregroundMark x1="46386" y1="60600" x2="43825" y2="54604"/>
                        <a14:foregroundMark x1="45181" y1="61884" x2="24849" y2="55889"/>
                        <a14:foregroundMark x1="24849" y1="55889" x2="23343" y2="56103"/>
                        <a14:foregroundMark x1="31476" y1="64882" x2="20934" y2="61028"/>
                        <a14:foregroundMark x1="48795" y1="62741" x2="42922" y2="66595"/>
                        <a14:foregroundMark x1="48946" y1="71734" x2="46386" y2="70236"/>
                        <a14:foregroundMark x1="46235" y1="70236" x2="40512" y2="70450"/>
                        <a14:foregroundMark x1="42922" y1="70450" x2="40361" y2="70450"/>
                        <a14:foregroundMark x1="44428" y1="70878" x2="40361" y2="76017"/>
                        <a14:foregroundMark x1="39307" y1="75375" x2="41265" y2="80086"/>
                        <a14:foregroundMark x1="32982" y1="64882" x2="34789" y2="75589"/>
                        <a14:foregroundMark x1="41416" y1="78158" x2="44428" y2="79657"/>
                        <a14:foregroundMark x1="41867" y1="79657" x2="46386" y2="79015"/>
                        <a14:foregroundMark x1="77711" y1="38972" x2="71837" y2="46467"/>
                        <a14:foregroundMark x1="82681" y1="67452" x2="79217" y2="79443"/>
                        <a14:foregroundMark x1="18524" y1="52891" x2="11596" y2="47109"/>
                        <a14:foregroundMark x1="27560" y1="66167" x2="22289" y2="76445"/>
                        <a14:foregroundMark x1="22289" y1="76445" x2="22289" y2="76874"/>
                        <a14:foregroundMark x1="25904" y1="72377" x2="24247" y2="79015"/>
                        <a14:foregroundMark x1="21386" y1="65525" x2="17319" y2="79015"/>
                        <a14:foregroundMark x1="26958" y1="71734" x2="26054" y2="71949"/>
                        <a14:foregroundMark x1="41867" y1="80086" x2="36747" y2="79443"/>
                        <a14:foregroundMark x1="37500" y1="80300" x2="35542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0" t="17465" r="10537" b="13858"/>
          <a:stretch/>
        </p:blipFill>
        <p:spPr bwMode="auto">
          <a:xfrm>
            <a:off x="9094353" y="5189562"/>
            <a:ext cx="2140519" cy="157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A34823-B423-4FBA-AA51-FE6F822DF2E9}"/>
              </a:ext>
            </a:extLst>
          </p:cNvPr>
          <p:cNvSpPr txBox="1"/>
          <p:nvPr/>
        </p:nvSpPr>
        <p:spPr>
          <a:xfrm>
            <a:off x="3493827" y="2142699"/>
            <a:ext cx="1883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have to do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F3B1B-96CD-4D9E-A0AB-E6AC2C04DA86}"/>
              </a:ext>
            </a:extLst>
          </p:cNvPr>
          <p:cNvSpPr txBox="1"/>
          <p:nvPr/>
        </p:nvSpPr>
        <p:spPr>
          <a:xfrm>
            <a:off x="3154908" y="3137519"/>
            <a:ext cx="28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tidy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8425A-2DD2-43D0-A932-C9E72296D15F}"/>
              </a:ext>
            </a:extLst>
          </p:cNvPr>
          <p:cNvSpPr txBox="1"/>
          <p:nvPr/>
        </p:nvSpPr>
        <p:spPr>
          <a:xfrm>
            <a:off x="1862268" y="3584552"/>
            <a:ext cx="288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dust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330984-C205-432D-B4B4-94995911BBA6}"/>
              </a:ext>
            </a:extLst>
          </p:cNvPr>
          <p:cNvSpPr txBox="1"/>
          <p:nvPr/>
        </p:nvSpPr>
        <p:spPr>
          <a:xfrm>
            <a:off x="2186895" y="3875677"/>
            <a:ext cx="3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sweep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1A64-52B5-4289-AA1E-4815048BC99E}"/>
              </a:ext>
            </a:extLst>
          </p:cNvPr>
          <p:cNvSpPr txBox="1"/>
          <p:nvPr/>
        </p:nvSpPr>
        <p:spPr>
          <a:xfrm>
            <a:off x="2986100" y="4935605"/>
            <a:ext cx="3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clean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D8937-B257-4AE6-90A2-497BF6C2ACEF}"/>
              </a:ext>
            </a:extLst>
          </p:cNvPr>
          <p:cNvSpPr txBox="1"/>
          <p:nvPr/>
        </p:nvSpPr>
        <p:spPr>
          <a:xfrm>
            <a:off x="2186895" y="5312977"/>
            <a:ext cx="3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empty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DE4C1-A10E-4552-8A8C-04284E05C221}"/>
              </a:ext>
            </a:extLst>
          </p:cNvPr>
          <p:cNvSpPr txBox="1"/>
          <p:nvPr/>
        </p:nvSpPr>
        <p:spPr>
          <a:xfrm>
            <a:off x="2169024" y="5684292"/>
            <a:ext cx="3208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must/have to feed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4562277-98F2-413B-8403-54B642D064E3}"/>
              </a:ext>
            </a:extLst>
          </p:cNvPr>
          <p:cNvSpPr/>
          <p:nvPr/>
        </p:nvSpPr>
        <p:spPr>
          <a:xfrm>
            <a:off x="9988777" y="1815152"/>
            <a:ext cx="1518153" cy="3374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feed</a:t>
            </a:r>
          </a:p>
          <a:p>
            <a:pPr algn="ctr"/>
            <a:r>
              <a:rPr lang="en-US" sz="2800" dirty="0"/>
              <a:t>empty</a:t>
            </a:r>
          </a:p>
          <a:p>
            <a:pPr algn="ctr"/>
            <a:r>
              <a:rPr lang="en-US" sz="2800" dirty="0"/>
              <a:t>tidy</a:t>
            </a:r>
          </a:p>
          <a:p>
            <a:pPr algn="ctr"/>
            <a:r>
              <a:rPr lang="en-US" sz="2800" dirty="0"/>
              <a:t>sweep</a:t>
            </a:r>
          </a:p>
          <a:p>
            <a:pPr algn="ctr"/>
            <a:r>
              <a:rPr lang="en-US" sz="2800" dirty="0"/>
              <a:t>clean</a:t>
            </a:r>
          </a:p>
          <a:p>
            <a:pPr algn="ctr"/>
            <a:r>
              <a:rPr lang="en-US" sz="2800" dirty="0"/>
              <a:t>dust</a:t>
            </a:r>
          </a:p>
        </p:txBody>
      </p:sp>
      <p:pic>
        <p:nvPicPr>
          <p:cNvPr id="15" name="Picture 6" descr="Sweeping Floor Cartoon High Res Stock Images | Shutterstock">
            <a:extLst>
              <a:ext uri="{FF2B5EF4-FFF2-40B4-BE49-F238E27FC236}">
                <a16:creationId xmlns:a16="http://schemas.microsoft.com/office/drawing/2014/main" id="{3D5BE5A9-BDD0-4695-A08B-BFB0E7145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7"/>
          <a:stretch/>
        </p:blipFill>
        <p:spPr bwMode="auto">
          <a:xfrm>
            <a:off x="216288" y="1696928"/>
            <a:ext cx="1444471" cy="146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Cartoon of a Little Girl Dusting the Cabinet. Kids Doing Housework Chores  at Home Concept Stock Vector - Illustration of helper, girl: 204891187">
            <a:extLst>
              <a:ext uri="{FF2B5EF4-FFF2-40B4-BE49-F238E27FC236}">
                <a16:creationId xmlns:a16="http://schemas.microsoft.com/office/drawing/2014/main" id="{7BED111C-E434-4617-9295-1E6DA206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0" y="3076699"/>
            <a:ext cx="1477370" cy="14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Premium Vector | Girl in yellow pajamas making bed in bedroom">
            <a:extLst>
              <a:ext uri="{FF2B5EF4-FFF2-40B4-BE49-F238E27FC236}">
                <a16:creationId xmlns:a16="http://schemas.microsoft.com/office/drawing/2014/main" id="{B5AE237D-E163-43BD-B0B3-F7556E5A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9" y="4786745"/>
            <a:ext cx="1268160" cy="112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6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940F3F-005F-4F93-86D2-C6E55EE289D2}"/>
              </a:ext>
            </a:extLst>
          </p:cNvPr>
          <p:cNvSpPr txBox="1"/>
          <p:nvPr/>
        </p:nvSpPr>
        <p:spPr>
          <a:xfrm>
            <a:off x="1112520" y="349151"/>
            <a:ext cx="590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 the situation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F71A0A-2A35-476F-AE00-81413199E585}"/>
              </a:ext>
            </a:extLst>
          </p:cNvPr>
          <p:cNvSpPr txBox="1"/>
          <p:nvPr/>
        </p:nvSpPr>
        <p:spPr>
          <a:xfrm>
            <a:off x="438150" y="995482"/>
            <a:ext cx="896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is very sad because she failed her English test</a:t>
            </a:r>
            <a:r>
              <a:rPr lang="en-US" dirty="0"/>
              <a:t>.</a:t>
            </a:r>
          </a:p>
        </p:txBody>
      </p:sp>
      <p:pic>
        <p:nvPicPr>
          <p:cNvPr id="1030" name="Picture 6" descr="Kid Fail Grade Stock Illustrations – 48 Kid Fail Grade Stock Illustrations,  Vectors &amp;amp; Clipart - Dreamstime">
            <a:extLst>
              <a:ext uri="{FF2B5EF4-FFF2-40B4-BE49-F238E27FC236}">
                <a16:creationId xmlns:a16="http://schemas.microsoft.com/office/drawing/2014/main" id="{3E2DD9EE-E0D2-4823-AD28-EB9C79D060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125" y1="41452" x2="47125" y2="44629"/>
                        <a14:foregroundMark x1="55125" y1="39183" x2="55750" y2="43116"/>
                        <a14:foregroundMark x1="57375" y1="42663" x2="54875" y2="45840"/>
                        <a14:foregroundMark x1="45875" y1="40696" x2="46750" y2="43419"/>
                        <a14:foregroundMark x1="48125" y1="40696" x2="44500" y2="4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11" t="17795" r="22055" b="15387"/>
          <a:stretch/>
        </p:blipFill>
        <p:spPr bwMode="auto">
          <a:xfrm>
            <a:off x="596265" y="1641813"/>
            <a:ext cx="2539462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067DE0-FC07-4568-9FF6-557858F6B9A4}"/>
              </a:ext>
            </a:extLst>
          </p:cNvPr>
          <p:cNvSpPr txBox="1"/>
          <p:nvPr/>
        </p:nvSpPr>
        <p:spPr>
          <a:xfrm>
            <a:off x="3589020" y="1882915"/>
            <a:ext cx="8968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should you say to advice her?</a:t>
            </a:r>
            <a:endParaRPr lang="en-US" dirty="0"/>
          </a:p>
        </p:txBody>
      </p:sp>
      <p:pic>
        <p:nvPicPr>
          <p:cNvPr id="1032" name="Picture 8" descr="Studying Hard Cartoon High Res Stock Images | Shutterstock">
            <a:extLst>
              <a:ext uri="{FF2B5EF4-FFF2-40B4-BE49-F238E27FC236}">
                <a16:creationId xmlns:a16="http://schemas.microsoft.com/office/drawing/2014/main" id="{446AC136-D65A-4451-88FE-6911A83DA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9"/>
          <a:stretch/>
        </p:blipFill>
        <p:spPr bwMode="auto">
          <a:xfrm>
            <a:off x="796290" y="4092237"/>
            <a:ext cx="2476500" cy="2416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C049BE5-467D-4EFA-8CF1-68147BA3C36F}"/>
              </a:ext>
            </a:extLst>
          </p:cNvPr>
          <p:cNvSpPr/>
          <p:nvPr/>
        </p:nvSpPr>
        <p:spPr>
          <a:xfrm>
            <a:off x="4471033" y="2406135"/>
            <a:ext cx="6924677" cy="1822430"/>
          </a:xfrm>
          <a:prstGeom prst="cloudCallout">
            <a:avLst>
              <a:gd name="adj1" fmla="val -68301"/>
              <a:gd name="adj2" fmla="val 494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 </a:t>
            </a:r>
            <a:r>
              <a:rPr lang="en-US" sz="2400" dirty="0">
                <a:solidFill>
                  <a:srgbClr val="FF0000"/>
                </a:solidFill>
              </a:rPr>
              <a:t>should</a:t>
            </a:r>
            <a:r>
              <a:rPr lang="en-US" sz="2400" dirty="0"/>
              <a:t> study harder.</a:t>
            </a:r>
          </a:p>
          <a:p>
            <a:pPr algn="ctr"/>
            <a:r>
              <a:rPr lang="en-US" sz="2400" dirty="0"/>
              <a:t>or You </a:t>
            </a:r>
            <a:r>
              <a:rPr lang="en-US" sz="2400" dirty="0">
                <a:solidFill>
                  <a:srgbClr val="FF0000"/>
                </a:solidFill>
              </a:rPr>
              <a:t>ought to </a:t>
            </a:r>
            <a:r>
              <a:rPr lang="en-US" sz="2400" dirty="0"/>
              <a:t>study harder.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EF65EBD-EE89-490A-9D84-EE9291B26331}"/>
              </a:ext>
            </a:extLst>
          </p:cNvPr>
          <p:cNvSpPr/>
          <p:nvPr/>
        </p:nvSpPr>
        <p:spPr>
          <a:xfrm rot="5400000">
            <a:off x="7701914" y="4319053"/>
            <a:ext cx="742950" cy="561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EB8737-31F1-4F48-8E32-B0665736758D}"/>
              </a:ext>
            </a:extLst>
          </p:cNvPr>
          <p:cNvSpPr txBox="1"/>
          <p:nvPr/>
        </p:nvSpPr>
        <p:spPr>
          <a:xfrm>
            <a:off x="3852861" y="4974372"/>
            <a:ext cx="8161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Should / ought to: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khuyên</a:t>
            </a:r>
            <a:r>
              <a:rPr lang="en-US" sz="2400" dirty="0"/>
              <a:t> hay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nghị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Should not / ought not to</a:t>
            </a:r>
            <a:r>
              <a:rPr lang="en-US" sz="2400" dirty="0"/>
              <a:t>: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07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7436206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539</TotalTime>
  <Words>872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Rockwell</vt:lpstr>
      <vt:lpstr>Rockwell Condensed</vt:lpstr>
      <vt:lpstr>Wingdings</vt:lpstr>
      <vt:lpstr>Wood Type</vt:lpstr>
      <vt:lpstr>unit 3: at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“ought to” to give advice for these people.</vt:lpstr>
      <vt:lpstr>look at the example</vt:lpstr>
      <vt:lpstr>Match a pronoun with a suitable reflexive pronoun.</vt:lpstr>
      <vt:lpstr>PowerPoint Presentation</vt:lpstr>
      <vt:lpstr>Look at the picture and answer</vt:lpstr>
      <vt:lpstr>Look at these pictures and give situations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at home</dc:title>
  <dc:creator>Phan  Như Ngọc</dc:creator>
  <cp:lastModifiedBy>Phan  Như Ngọc</cp:lastModifiedBy>
  <cp:revision>6</cp:revision>
  <dcterms:created xsi:type="dcterms:W3CDTF">2021-09-28T16:06:26Z</dcterms:created>
  <dcterms:modified xsi:type="dcterms:W3CDTF">2021-10-01T02:59:20Z</dcterms:modified>
</cp:coreProperties>
</file>