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66" r:id="rId4"/>
    <p:sldId id="258" r:id="rId5"/>
    <p:sldId id="259" r:id="rId6"/>
    <p:sldId id="260" r:id="rId7"/>
    <p:sldId id="263" r:id="rId8"/>
    <p:sldId id="262" r:id="rId9"/>
    <p:sldId id="265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2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7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54" r:id="rId3"/>
    <p:sldLayoutId id="2147483853" r:id="rId4"/>
    <p:sldLayoutId id="214748385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FBB5-FB5E-4613-AD26-AD1529641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unit 3: at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21A9B-A0F3-459D-9EE1-C1250EAFE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134153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2B6D-63FA-483C-A400-6EF66E8D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62306"/>
            <a:ext cx="10058400" cy="1046988"/>
          </a:xfrm>
        </p:spPr>
        <p:txBody>
          <a:bodyPr/>
          <a:lstStyle/>
          <a:p>
            <a:pPr algn="ctr"/>
            <a:r>
              <a:rPr lang="en-US" dirty="0"/>
              <a:t>vocabulary</a:t>
            </a:r>
          </a:p>
        </p:txBody>
      </p:sp>
      <p:pic>
        <p:nvPicPr>
          <p:cNvPr id="1026" name="Picture 2" descr="Hand Painted Cartoon Wardrobe, Cartoon Clipart, Colour, Cartoon PNG  Transparent Clipart Image and PSD File for Free Download | Cartoon clip  art, Clip art, Cartoons png">
            <a:extLst>
              <a:ext uri="{FF2B5EF4-FFF2-40B4-BE49-F238E27FC236}">
                <a16:creationId xmlns:a16="http://schemas.microsoft.com/office/drawing/2014/main" id="{C5D60B00-A49C-4921-B553-F82EB5890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8167" l="3084" r="99780">
                        <a14:foregroundMark x1="16740" y1="18500" x2="19824" y2="78500"/>
                        <a14:foregroundMark x1="81057" y1="25500" x2="76211" y2="58833"/>
                        <a14:foregroundMark x1="99780" y1="31667" x2="84141" y2="70500"/>
                        <a14:foregroundMark x1="83040" y1="74167" x2="51542" y2="79833"/>
                        <a14:foregroundMark x1="51542" y1="79833" x2="38987" y2="89167"/>
                        <a14:foregroundMark x1="48899" y1="62500" x2="48899" y2="84000"/>
                        <a14:foregroundMark x1="18502" y1="14333" x2="21145" y2="66333"/>
                        <a14:foregroundMark x1="32819" y1="14333" x2="19824" y2="73833"/>
                        <a14:foregroundMark x1="27974" y1="7167" x2="60132" y2="16167"/>
                        <a14:foregroundMark x1="60132" y1="16167" x2="60132" y2="16167"/>
                        <a14:foregroundMark x1="61233" y1="10000" x2="25991" y2="4500"/>
                        <a14:foregroundMark x1="37225" y1="3000" x2="44053" y2="2500"/>
                        <a14:foregroundMark x1="13656" y1="17500" x2="3084" y2="69500"/>
                        <a14:foregroundMark x1="3084" y1="69500" x2="3744" y2="72333"/>
                        <a14:foregroundMark x1="48899" y1="4500" x2="50220" y2="46667"/>
                        <a14:foregroundMark x1="67401" y1="13833" x2="65639" y2="43833"/>
                        <a14:foregroundMark x1="37665" y1="45167" x2="22907" y2="85500"/>
                        <a14:foregroundMark x1="3744" y1="80833" x2="44053" y2="81667"/>
                        <a14:foregroundMark x1="44053" y1="81667" x2="44053" y2="82167"/>
                        <a14:foregroundMark x1="68062" y1="93500" x2="4405" y2="92500"/>
                        <a14:foregroundMark x1="68722" y1="94833" x2="68062" y2="9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8" y="858393"/>
            <a:ext cx="1824876" cy="24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E1034-9E65-4DFB-8653-EBB1AEA94532}"/>
              </a:ext>
            </a:extLst>
          </p:cNvPr>
          <p:cNvSpPr txBox="1"/>
          <p:nvPr/>
        </p:nvSpPr>
        <p:spPr>
          <a:xfrm>
            <a:off x="304856" y="3270123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wardrobe</a:t>
            </a:r>
          </a:p>
        </p:txBody>
      </p:sp>
      <p:pic>
        <p:nvPicPr>
          <p:cNvPr id="1028" name="Picture 4" descr="Towel clipart 2 » Clipart Station">
            <a:extLst>
              <a:ext uri="{FF2B5EF4-FFF2-40B4-BE49-F238E27FC236}">
                <a16:creationId xmlns:a16="http://schemas.microsoft.com/office/drawing/2014/main" id="{C210EFD9-AC17-42DB-AF8B-A9A22E73C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05" y="1073658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A4E6D0-319C-4756-B43C-72182F05BDBE}"/>
              </a:ext>
            </a:extLst>
          </p:cNvPr>
          <p:cNvSpPr txBox="1"/>
          <p:nvPr/>
        </p:nvSpPr>
        <p:spPr>
          <a:xfrm>
            <a:off x="2834696" y="3270123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towel rack</a:t>
            </a:r>
          </a:p>
        </p:txBody>
      </p:sp>
      <p:pic>
        <p:nvPicPr>
          <p:cNvPr id="1030" name="Picture 6" descr="Premium Vector | Cute glass jar cartoon character">
            <a:extLst>
              <a:ext uri="{FF2B5EF4-FFF2-40B4-BE49-F238E27FC236}">
                <a16:creationId xmlns:a16="http://schemas.microsoft.com/office/drawing/2014/main" id="{EDFEBAA3-8960-4B2D-972E-4315F49FB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1"/>
          <a:stretch/>
        </p:blipFill>
        <p:spPr bwMode="auto">
          <a:xfrm>
            <a:off x="5750586" y="965074"/>
            <a:ext cx="260108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D92D1D-C22C-4940-979C-A19AE7F032A4}"/>
              </a:ext>
            </a:extLst>
          </p:cNvPr>
          <p:cNvSpPr txBox="1"/>
          <p:nvPr/>
        </p:nvSpPr>
        <p:spPr>
          <a:xfrm>
            <a:off x="5923998" y="3270123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jar</a:t>
            </a:r>
          </a:p>
        </p:txBody>
      </p:sp>
      <p:pic>
        <p:nvPicPr>
          <p:cNvPr id="1032" name="Picture 8" descr="Folder open symbol cute kawaii cartoon Royalty Free Vector">
            <a:extLst>
              <a:ext uri="{FF2B5EF4-FFF2-40B4-BE49-F238E27FC236}">
                <a16:creationId xmlns:a16="http://schemas.microsoft.com/office/drawing/2014/main" id="{42DB036D-210D-4A1E-B639-4590EAE0B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2"/>
          <a:stretch/>
        </p:blipFill>
        <p:spPr bwMode="auto">
          <a:xfrm>
            <a:off x="8915554" y="1225297"/>
            <a:ext cx="2257425" cy="182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B00007-AFEE-4EC1-9D67-9C100B6CEB87}"/>
              </a:ext>
            </a:extLst>
          </p:cNvPr>
          <p:cNvSpPr txBox="1"/>
          <p:nvPr/>
        </p:nvSpPr>
        <p:spPr>
          <a:xfrm>
            <a:off x="9095863" y="3270123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folder</a:t>
            </a:r>
          </a:p>
        </p:txBody>
      </p:sp>
      <p:pic>
        <p:nvPicPr>
          <p:cNvPr id="1034" name="Picture 10" descr="Cartoon Flower Vase Vector Images (over 2,800)">
            <a:extLst>
              <a:ext uri="{FF2B5EF4-FFF2-40B4-BE49-F238E27FC236}">
                <a16:creationId xmlns:a16="http://schemas.microsoft.com/office/drawing/2014/main" id="{A56E40F3-CDB9-4FD5-9580-55E4961CB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4008608"/>
            <a:ext cx="2305050" cy="242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2D325B-2377-4130-A88F-C5113D26DAE2}"/>
              </a:ext>
            </a:extLst>
          </p:cNvPr>
          <p:cNvSpPr txBox="1"/>
          <p:nvPr/>
        </p:nvSpPr>
        <p:spPr>
          <a:xfrm>
            <a:off x="5612373" y="5060255"/>
            <a:ext cx="314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vase of flowers</a:t>
            </a:r>
          </a:p>
        </p:txBody>
      </p:sp>
    </p:spTree>
    <p:extLst>
      <p:ext uri="{BB962C8B-B14F-4D97-AF65-F5344CB8AC3E}">
        <p14:creationId xmlns:p14="http://schemas.microsoft.com/office/powerpoint/2010/main" val="349492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1C11E668-6014-455C-91A8-3B987EEA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452438"/>
            <a:ext cx="5605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u="sng">
                <a:solidFill>
                  <a:srgbClr val="00FF00"/>
                </a:solidFill>
                <a:latin typeface="Arial" panose="020B0604020202020204" pitchFamily="34" charset="0"/>
              </a:rPr>
              <a:t>* Checking Vocabulary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B93639C-9275-4CD6-8FD6-3D73F2C9F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130300"/>
            <a:ext cx="3657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   </a:t>
            </a:r>
            <a:r>
              <a:rPr lang="en-US" altLang="en-US" sz="4000">
                <a:latin typeface="Arial" panose="020B0604020202020204" pitchFamily="34" charset="0"/>
              </a:rPr>
              <a:t>- a  wardrobe :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67E6279-54E1-4D9B-AFD4-553FE02F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47888"/>
            <a:ext cx="441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   - </a:t>
            </a:r>
            <a:r>
              <a:rPr lang="en-US" altLang="en-US" sz="3600">
                <a:latin typeface="Arial" panose="020B0604020202020204" pitchFamily="34" charset="0"/>
              </a:rPr>
              <a:t>a  towel rack</a:t>
            </a:r>
            <a:r>
              <a:rPr lang="en-US" altLang="en-US" sz="2800">
                <a:latin typeface="Arial" panose="020B0604020202020204" pitchFamily="34" charset="0"/>
              </a:rPr>
              <a:t>    : 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7F046E41-4523-48BD-BF4E-BD1CF53BF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78150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   </a:t>
            </a:r>
            <a:r>
              <a:rPr lang="en-US" altLang="en-US" sz="3600">
                <a:latin typeface="Arial" panose="020B0604020202020204" pitchFamily="34" charset="0"/>
              </a:rPr>
              <a:t>-</a:t>
            </a:r>
            <a:r>
              <a:rPr lang="en-US" altLang="en-US" sz="4800">
                <a:latin typeface="Arial" panose="020B0604020202020204" pitchFamily="34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a</a:t>
            </a:r>
            <a:r>
              <a:rPr lang="en-US" altLang="en-US" sz="4400">
                <a:latin typeface="Arial" panose="020B0604020202020204" pitchFamily="34" charset="0"/>
              </a:rPr>
              <a:t> </a:t>
            </a:r>
            <a:r>
              <a:rPr lang="en-US" altLang="en-US" sz="3600">
                <a:latin typeface="Arial" panose="020B0604020202020204" pitchFamily="34" charset="0"/>
              </a:rPr>
              <a:t> jar              </a:t>
            </a:r>
            <a:r>
              <a:rPr lang="en-US" altLang="en-US" sz="4000">
                <a:latin typeface="Arial" panose="020B0604020202020204" pitchFamily="34" charset="0"/>
              </a:rPr>
              <a:t>: 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B78BE67B-CC94-452A-8DC7-73B545DF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86200"/>
            <a:ext cx="388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   </a:t>
            </a:r>
            <a:r>
              <a:rPr lang="en-US" altLang="en-US" sz="4000">
                <a:latin typeface="Arial" panose="020B0604020202020204" pitchFamily="34" charset="0"/>
              </a:rPr>
              <a:t>- a folder       :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60ADDFC5-7E86-4666-A6CF-956216CC2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530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   </a:t>
            </a:r>
            <a:r>
              <a:rPr lang="en-US" altLang="en-US" sz="4000">
                <a:latin typeface="Arial" panose="020B0604020202020204" pitchFamily="34" charset="0"/>
              </a:rPr>
              <a:t>- a vase of  flowers :  </a:t>
            </a:r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107B5C1D-5B24-4BDA-A756-021D8512B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128713"/>
            <a:ext cx="365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</a:rPr>
              <a:t>Tủ quần áo</a:t>
            </a:r>
          </a:p>
        </p:txBody>
      </p:sp>
      <p:sp>
        <p:nvSpPr>
          <p:cNvPr id="9225" name="Rectangle 12">
            <a:extLst>
              <a:ext uri="{FF2B5EF4-FFF2-40B4-BE49-F238E27FC236}">
                <a16:creationId xmlns:a16="http://schemas.microsoft.com/office/drawing/2014/main" id="{A78B3AB5-F669-4865-B9F9-842C4618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88" y="2332038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</a:rPr>
              <a:t>Giá móc kh</a:t>
            </a:r>
            <a:r>
              <a:rPr lang="vi-VN" altLang="en-US" sz="4000">
                <a:latin typeface="Arial" panose="020B0604020202020204" pitchFamily="34" charset="0"/>
              </a:rPr>
              <a:t>ă</a:t>
            </a:r>
            <a:r>
              <a:rPr lang="en-US" altLang="en-US" sz="4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9226" name="Rectangle 13">
            <a:extLst>
              <a:ext uri="{FF2B5EF4-FFF2-40B4-BE49-F238E27FC236}">
                <a16:creationId xmlns:a16="http://schemas.microsoft.com/office/drawing/2014/main" id="{F84955E5-B878-41B6-81E4-B26F6497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27375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</a:rPr>
              <a:t>Cái lọ , bình</a:t>
            </a:r>
          </a:p>
        </p:txBody>
      </p:sp>
      <p:sp>
        <p:nvSpPr>
          <p:cNvPr id="9227" name="Rectangle 14">
            <a:extLst>
              <a:ext uri="{FF2B5EF4-FFF2-40B4-BE49-F238E27FC236}">
                <a16:creationId xmlns:a16="http://schemas.microsoft.com/office/drawing/2014/main" id="{FEB50C79-6D84-4C39-96A1-9B7905BD3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3860801"/>
            <a:ext cx="408146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</a:rPr>
              <a:t>hồ s</a:t>
            </a:r>
            <a:r>
              <a:rPr lang="vi-VN" altLang="en-US" sz="4000">
                <a:latin typeface="Arial" panose="020B0604020202020204" pitchFamily="34" charset="0"/>
              </a:rPr>
              <a:t>ơ</a:t>
            </a:r>
            <a:r>
              <a:rPr lang="en-US" altLang="en-US" sz="4000">
                <a:latin typeface="Arial" panose="020B0604020202020204" pitchFamily="34" charset="0"/>
              </a:rPr>
              <a:t> ,cặp giấy tờ</a:t>
            </a:r>
          </a:p>
        </p:txBody>
      </p:sp>
      <p:sp>
        <p:nvSpPr>
          <p:cNvPr id="9228" name="Rectangle 15">
            <a:extLst>
              <a:ext uri="{FF2B5EF4-FFF2-40B4-BE49-F238E27FC236}">
                <a16:creationId xmlns:a16="http://schemas.microsoft.com/office/drawing/2014/main" id="{58F143CF-AA8E-4E5E-82B6-2C1A9E3BD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76801"/>
            <a:ext cx="2057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</a:rPr>
              <a:t>Lọ hoa </a:t>
            </a:r>
          </a:p>
        </p:txBody>
      </p:sp>
      <p:sp>
        <p:nvSpPr>
          <p:cNvPr id="11283" name="Rectangle 19">
            <a:extLst>
              <a:ext uri="{FF2B5EF4-FFF2-40B4-BE49-F238E27FC236}">
                <a16:creationId xmlns:a16="http://schemas.microsoft.com/office/drawing/2014/main" id="{987D623F-9D38-4E19-A09D-CC7BFA071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962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85" name="Rectangle 21">
            <a:extLst>
              <a:ext uri="{FF2B5EF4-FFF2-40B4-BE49-F238E27FC236}">
                <a16:creationId xmlns:a16="http://schemas.microsoft.com/office/drawing/2014/main" id="{41A3D52E-A8F6-4F59-8D69-133B40D4B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279525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86" name="Rectangle 22">
            <a:extLst>
              <a:ext uri="{FF2B5EF4-FFF2-40B4-BE49-F238E27FC236}">
                <a16:creationId xmlns:a16="http://schemas.microsoft.com/office/drawing/2014/main" id="{A168485F-248F-4B10-8242-12314AD69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029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32" name="Line 26">
            <a:extLst>
              <a:ext uri="{FF2B5EF4-FFF2-40B4-BE49-F238E27FC236}">
                <a16:creationId xmlns:a16="http://schemas.microsoft.com/office/drawing/2014/main" id="{293E1DEB-42D5-42ED-8808-9D4277D6F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1950" y="2819400"/>
            <a:ext cx="2433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27">
            <a:extLst>
              <a:ext uri="{FF2B5EF4-FFF2-40B4-BE49-F238E27FC236}">
                <a16:creationId xmlns:a16="http://schemas.microsoft.com/office/drawing/2014/main" id="{1590EB18-7C3D-4700-A3DF-C48652525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1" y="3657600"/>
            <a:ext cx="232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8">
            <a:extLst>
              <a:ext uri="{FF2B5EF4-FFF2-40B4-BE49-F238E27FC236}">
                <a16:creationId xmlns:a16="http://schemas.microsoft.com/office/drawing/2014/main" id="{72891438-5CFE-481F-AE25-5AFBD04BC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638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31">
            <a:extLst>
              <a:ext uri="{FF2B5EF4-FFF2-40B4-BE49-F238E27FC236}">
                <a16:creationId xmlns:a16="http://schemas.microsoft.com/office/drawing/2014/main" id="{959F947F-F6B9-4297-AF6E-D4EDCC124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572000"/>
            <a:ext cx="23622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32">
            <a:extLst>
              <a:ext uri="{FF2B5EF4-FFF2-40B4-BE49-F238E27FC236}">
                <a16:creationId xmlns:a16="http://schemas.microsoft.com/office/drawing/2014/main" id="{9478BF9D-FEBE-4E25-9FD3-4084B6427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905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Rectangle 33">
            <a:extLst>
              <a:ext uri="{FF2B5EF4-FFF2-40B4-BE49-F238E27FC236}">
                <a16:creationId xmlns:a16="http://schemas.microsoft.com/office/drawing/2014/main" id="{27A06E7C-C307-4C3B-B78F-7FD976004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11288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238" name="Rectangle 34">
            <a:extLst>
              <a:ext uri="{FF2B5EF4-FFF2-40B4-BE49-F238E27FC236}">
                <a16:creationId xmlns:a16="http://schemas.microsoft.com/office/drawing/2014/main" id="{2F05A71E-EBDC-490D-ADD6-404BCA951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003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39" name="Rectangle 35">
            <a:extLst>
              <a:ext uri="{FF2B5EF4-FFF2-40B4-BE49-F238E27FC236}">
                <a16:creationId xmlns:a16="http://schemas.microsoft.com/office/drawing/2014/main" id="{8448483A-2AB3-4E2E-A6C7-38DA53AE8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3189288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40" name="Rectangle 40">
            <a:extLst>
              <a:ext uri="{FF2B5EF4-FFF2-40B4-BE49-F238E27FC236}">
                <a16:creationId xmlns:a16="http://schemas.microsoft.com/office/drawing/2014/main" id="{231AA98E-EC17-4E14-A754-7BACD91EE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4156075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241" name="Rectangle 43">
            <a:extLst>
              <a:ext uri="{FF2B5EF4-FFF2-40B4-BE49-F238E27FC236}">
                <a16:creationId xmlns:a16="http://schemas.microsoft.com/office/drawing/2014/main" id="{988FB972-8F7F-48F2-8E4C-D34291B6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51054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8" grpId="1"/>
      <p:bldP spid="11269" grpId="0"/>
      <p:bldP spid="11269" grpId="1"/>
      <p:bldP spid="11270" grpId="0"/>
      <p:bldP spid="11270" grpId="1"/>
      <p:bldP spid="11271" grpId="0"/>
      <p:bldP spid="11271" grpId="1"/>
      <p:bldP spid="11272" grpId="0"/>
      <p:bldP spid="11272" grpId="1"/>
      <p:bldP spid="11283" grpId="0" animBg="1"/>
      <p:bldP spid="11285" grpId="0" animBg="1"/>
      <p:bldP spid="112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Boy Pointing HD Stock Images | Shutterstock">
            <a:extLst>
              <a:ext uri="{FF2B5EF4-FFF2-40B4-BE49-F238E27FC236}">
                <a16:creationId xmlns:a16="http://schemas.microsoft.com/office/drawing/2014/main" id="{2295495C-8474-4148-8E98-561306AF7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844062" y="3033453"/>
            <a:ext cx="4612811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lustration Kid Boy Pointing His Right Stock Vector (Royalty Free)  1075504286">
            <a:extLst>
              <a:ext uri="{FF2B5EF4-FFF2-40B4-BE49-F238E27FC236}">
                <a16:creationId xmlns:a16="http://schemas.microsoft.com/office/drawing/2014/main" id="{51BA0134-92B1-4F8E-B8BD-63B219460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9"/>
          <a:stretch/>
        </p:blipFill>
        <p:spPr bwMode="auto">
          <a:xfrm>
            <a:off x="7075170" y="3033453"/>
            <a:ext cx="4514849" cy="33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47 BEST Preposition Cartoon IMAGES, STOCK PHOTOS &amp;amp; VECTORS | Adobe Stock">
            <a:extLst>
              <a:ext uri="{FF2B5EF4-FFF2-40B4-BE49-F238E27FC236}">
                <a16:creationId xmlns:a16="http://schemas.microsoft.com/office/drawing/2014/main" id="{0D3CC012-A6FA-4C42-AAF9-F7E5C962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0"/>
            <a:ext cx="12192000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awing a cartoon bed | Cartoon bed, Drawing for kids, Cartoon drawings easy">
            <a:extLst>
              <a:ext uri="{FF2B5EF4-FFF2-40B4-BE49-F238E27FC236}">
                <a16:creationId xmlns:a16="http://schemas.microsoft.com/office/drawing/2014/main" id="{01FCD656-8F2C-479A-A697-D6C19A72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4" b="89362" l="7778" r="90889">
                        <a14:foregroundMark x1="61556" y1="23759" x2="59778" y2="46809"/>
                        <a14:foregroundMark x1="72222" y1="21631" x2="51778" y2="29787"/>
                        <a14:foregroundMark x1="44444" y1="26950" x2="38000" y2="42908"/>
                        <a14:foregroundMark x1="83333" y1="26950" x2="75111" y2="42553"/>
                        <a14:foregroundMark x1="90889" y1="22695" x2="90000" y2="41489"/>
                        <a14:foregroundMark x1="55333" y1="39362" x2="54667" y2="31560"/>
                        <a14:foregroundMark x1="8444" y1="56383" x2="7778" y2="78723"/>
                        <a14:foregroundMark x1="7778" y1="78723" x2="7778" y2="78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9" y="3924498"/>
            <a:ext cx="42862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upboard Cartoon HD Stock Images | Shutterstock">
            <a:extLst>
              <a:ext uri="{FF2B5EF4-FFF2-40B4-BE49-F238E27FC236}">
                <a16:creationId xmlns:a16="http://schemas.microsoft.com/office/drawing/2014/main" id="{EA00B9F1-2743-4317-A4AF-59D2D65DA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2"/>
          <a:stretch/>
        </p:blipFill>
        <p:spPr bwMode="auto">
          <a:xfrm>
            <a:off x="9860964" y="2793672"/>
            <a:ext cx="2101687" cy="38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artoon Boy Pointing HD Stock Images | Shutterstock">
            <a:extLst>
              <a:ext uri="{FF2B5EF4-FFF2-40B4-BE49-F238E27FC236}">
                <a16:creationId xmlns:a16="http://schemas.microsoft.com/office/drawing/2014/main" id="{15F7C4C3-B456-4AF6-B598-48BEF3734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3916908" y="2436460"/>
            <a:ext cx="2296513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666F8-7BF7-465E-A718-FACC3BE60BC9}"/>
              </a:ext>
            </a:extLst>
          </p:cNvPr>
          <p:cNvSpPr txBox="1"/>
          <p:nvPr/>
        </p:nvSpPr>
        <p:spPr>
          <a:xfrm>
            <a:off x="90304" y="2099718"/>
            <a:ext cx="2061834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the bed 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EF278B-41D5-456F-8032-1132483FDE97}"/>
              </a:ext>
            </a:extLst>
          </p:cNvPr>
          <p:cNvSpPr txBox="1"/>
          <p:nvPr/>
        </p:nvSpPr>
        <p:spPr>
          <a:xfrm>
            <a:off x="2331036" y="2684494"/>
            <a:ext cx="1585872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on the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2B6BBF-0AF6-4C52-A654-07C840E04EC6}"/>
              </a:ext>
            </a:extLst>
          </p:cNvPr>
          <p:cNvSpPr txBox="1"/>
          <p:nvPr/>
        </p:nvSpPr>
        <p:spPr>
          <a:xfrm>
            <a:off x="6365869" y="2144072"/>
            <a:ext cx="853615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of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874C5-ECBF-4A24-B758-D52E014BD07C}"/>
              </a:ext>
            </a:extLst>
          </p:cNvPr>
          <p:cNvSpPr txBox="1"/>
          <p:nvPr/>
        </p:nvSpPr>
        <p:spPr>
          <a:xfrm>
            <a:off x="6911454" y="2976881"/>
            <a:ext cx="2927901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the wardrobe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FA5714-644C-4935-88CE-72FFBAA85671}"/>
              </a:ext>
            </a:extLst>
          </p:cNvPr>
          <p:cNvSpPr txBox="1"/>
          <p:nvPr/>
        </p:nvSpPr>
        <p:spPr>
          <a:xfrm>
            <a:off x="5686" y="478537"/>
            <a:ext cx="7451678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on the left of : ở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……</a:t>
            </a:r>
          </a:p>
        </p:txBody>
      </p:sp>
    </p:spTree>
    <p:extLst>
      <p:ext uri="{BB962C8B-B14F-4D97-AF65-F5344CB8AC3E}">
        <p14:creationId xmlns:p14="http://schemas.microsoft.com/office/powerpoint/2010/main" val="17422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awing a cartoon bed | Cartoon bed, Drawing for kids, Cartoon drawings easy">
            <a:extLst>
              <a:ext uri="{FF2B5EF4-FFF2-40B4-BE49-F238E27FC236}">
                <a16:creationId xmlns:a16="http://schemas.microsoft.com/office/drawing/2014/main" id="{01FCD656-8F2C-479A-A697-D6C19A72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4" b="89362" l="7778" r="90889">
                        <a14:foregroundMark x1="61556" y1="23759" x2="59778" y2="46809"/>
                        <a14:foregroundMark x1="72222" y1="21631" x2="51778" y2="29787"/>
                        <a14:foregroundMark x1="44444" y1="26950" x2="38000" y2="42908"/>
                        <a14:foregroundMark x1="83333" y1="26950" x2="75111" y2="42553"/>
                        <a14:foregroundMark x1="90889" y1="22695" x2="90000" y2="41489"/>
                        <a14:foregroundMark x1="55333" y1="39362" x2="54667" y2="31560"/>
                        <a14:foregroundMark x1="8444" y1="56383" x2="7778" y2="78723"/>
                        <a14:foregroundMark x1="7778" y1="78723" x2="7778" y2="78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9" y="3924498"/>
            <a:ext cx="42862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upboard Cartoon HD Stock Images | Shutterstock">
            <a:extLst>
              <a:ext uri="{FF2B5EF4-FFF2-40B4-BE49-F238E27FC236}">
                <a16:creationId xmlns:a16="http://schemas.microsoft.com/office/drawing/2014/main" id="{EA00B9F1-2743-4317-A4AF-59D2D65DA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2"/>
          <a:stretch/>
        </p:blipFill>
        <p:spPr bwMode="auto">
          <a:xfrm>
            <a:off x="9736330" y="2781301"/>
            <a:ext cx="2101687" cy="38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666F8-7BF7-465E-A718-FACC3BE60BC9}"/>
              </a:ext>
            </a:extLst>
          </p:cNvPr>
          <p:cNvSpPr txBox="1"/>
          <p:nvPr/>
        </p:nvSpPr>
        <p:spPr>
          <a:xfrm>
            <a:off x="7624177" y="2781301"/>
            <a:ext cx="2061834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the bed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EF278B-41D5-456F-8032-1132483FDE97}"/>
              </a:ext>
            </a:extLst>
          </p:cNvPr>
          <p:cNvSpPr txBox="1"/>
          <p:nvPr/>
        </p:nvSpPr>
        <p:spPr>
          <a:xfrm>
            <a:off x="2331036" y="2684494"/>
            <a:ext cx="1585872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on the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2B6BBF-0AF6-4C52-A654-07C840E04EC6}"/>
              </a:ext>
            </a:extLst>
          </p:cNvPr>
          <p:cNvSpPr txBox="1"/>
          <p:nvPr/>
        </p:nvSpPr>
        <p:spPr>
          <a:xfrm>
            <a:off x="6433281" y="2308549"/>
            <a:ext cx="853615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of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874C5-ECBF-4A24-B758-D52E014BD07C}"/>
              </a:ext>
            </a:extLst>
          </p:cNvPr>
          <p:cNvSpPr txBox="1"/>
          <p:nvPr/>
        </p:nvSpPr>
        <p:spPr>
          <a:xfrm>
            <a:off x="151562" y="1909129"/>
            <a:ext cx="3612898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the wardrobe 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FA5714-644C-4935-88CE-72FFBAA85671}"/>
              </a:ext>
            </a:extLst>
          </p:cNvPr>
          <p:cNvSpPr txBox="1"/>
          <p:nvPr/>
        </p:nvSpPr>
        <p:spPr>
          <a:xfrm>
            <a:off x="5686" y="478537"/>
            <a:ext cx="7451678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on the right of : ở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……</a:t>
            </a:r>
          </a:p>
        </p:txBody>
      </p:sp>
      <p:pic>
        <p:nvPicPr>
          <p:cNvPr id="10" name="Picture 4" descr="Illustration Kid Boy Pointing His Right Stock Vector (Royalty Free)  1075504286">
            <a:extLst>
              <a:ext uri="{FF2B5EF4-FFF2-40B4-BE49-F238E27FC236}">
                <a16:creationId xmlns:a16="http://schemas.microsoft.com/office/drawing/2014/main" id="{C13D0776-A5BB-4542-A4C5-8462E5CA6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9"/>
          <a:stretch/>
        </p:blipFill>
        <p:spPr bwMode="auto">
          <a:xfrm>
            <a:off x="4367108" y="2144072"/>
            <a:ext cx="1728892" cy="12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7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t Jump Cartoon Stock Illustrations, Images &amp;amp; Vectors | Shutterstock">
            <a:extLst>
              <a:ext uri="{FF2B5EF4-FFF2-40B4-BE49-F238E27FC236}">
                <a16:creationId xmlns:a16="http://schemas.microsoft.com/office/drawing/2014/main" id="{B805B42B-2EB9-41CD-A0B9-7807F7C06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5"/>
          <a:stretch/>
        </p:blipFill>
        <p:spPr bwMode="auto">
          <a:xfrm>
            <a:off x="1019468" y="52410"/>
            <a:ext cx="3128010" cy="29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ll Cartoon HD Stock Images | Shutterstock">
            <a:extLst>
              <a:ext uri="{FF2B5EF4-FFF2-40B4-BE49-F238E27FC236}">
                <a16:creationId xmlns:a16="http://schemas.microsoft.com/office/drawing/2014/main" id="{50EE8275-A643-415A-810E-44300F0A7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82500" l="7308" r="98462">
                        <a14:foregroundMark x1="54231" y1="7143" x2="75385" y2="13571"/>
                        <a14:foregroundMark x1="75385" y1="13571" x2="86154" y2="39286"/>
                        <a14:foregroundMark x1="90769" y1="43214" x2="98462" y2="44643"/>
                        <a14:foregroundMark x1="7308" y1="37143" x2="15385" y2="4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88"/>
          <a:stretch/>
        </p:blipFill>
        <p:spPr bwMode="auto">
          <a:xfrm>
            <a:off x="1019468" y="3076952"/>
            <a:ext cx="2476500" cy="24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F41854-C9AA-4487-8FE9-82BC839C360E}"/>
              </a:ext>
            </a:extLst>
          </p:cNvPr>
          <p:cNvSpPr txBox="1"/>
          <p:nvPr/>
        </p:nvSpPr>
        <p:spPr>
          <a:xfrm>
            <a:off x="-91587" y="5641145"/>
            <a:ext cx="4698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above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770B6-479C-4CE2-BFE3-DAA6DEB40F09}"/>
              </a:ext>
            </a:extLst>
          </p:cNvPr>
          <p:cNvSpPr txBox="1"/>
          <p:nvPr/>
        </p:nvSpPr>
        <p:spPr>
          <a:xfrm>
            <a:off x="4471449" y="2319721"/>
            <a:ext cx="74874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There is </a:t>
            </a:r>
            <a:r>
              <a:rPr lang="en-US" sz="6600" dirty="0"/>
              <a:t>a cat </a:t>
            </a:r>
            <a:r>
              <a:rPr lang="en-US" sz="6600" dirty="0">
                <a:solidFill>
                  <a:srgbClr val="FF0000"/>
                </a:solidFill>
              </a:rPr>
              <a:t>above</a:t>
            </a:r>
            <a:r>
              <a:rPr lang="en-US" sz="6600" dirty="0"/>
              <a:t> a ball. </a:t>
            </a:r>
          </a:p>
        </p:txBody>
      </p:sp>
    </p:spTree>
    <p:extLst>
      <p:ext uri="{BB962C8B-B14F-4D97-AF65-F5344CB8AC3E}">
        <p14:creationId xmlns:p14="http://schemas.microsoft.com/office/powerpoint/2010/main" val="22453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9FCC5E-0E73-498F-BC8B-5BE7949A3F05}"/>
              </a:ext>
            </a:extLst>
          </p:cNvPr>
          <p:cNvSpPr txBox="1"/>
          <p:nvPr/>
        </p:nvSpPr>
        <p:spPr>
          <a:xfrm>
            <a:off x="491319" y="1610435"/>
            <a:ext cx="52680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</a:t>
            </a:r>
            <a:r>
              <a:rPr lang="en-US" sz="2800" dirty="0" err="1"/>
              <a:t>Hoa’s</a:t>
            </a:r>
            <a:r>
              <a:rPr lang="en-US" sz="2800" dirty="0"/>
              <a:t> bedroom. There is a desk </a:t>
            </a:r>
            <a:r>
              <a:rPr lang="en-US" sz="2800" dirty="0">
                <a:solidFill>
                  <a:srgbClr val="FF0000"/>
                </a:solidFill>
              </a:rPr>
              <a:t>on the left of </a:t>
            </a:r>
            <a:r>
              <a:rPr lang="en-US" sz="2800" dirty="0"/>
              <a:t>the room. </a:t>
            </a:r>
            <a:r>
              <a:rPr lang="en-US" sz="2800" dirty="0">
                <a:solidFill>
                  <a:srgbClr val="FF0000"/>
                </a:solidFill>
              </a:rPr>
              <a:t>On</a:t>
            </a:r>
            <a:r>
              <a:rPr lang="en-US" sz="2800" dirty="0"/>
              <a:t> the desk there are many folders, and </a:t>
            </a:r>
            <a:r>
              <a:rPr lang="en-US" sz="2800" dirty="0">
                <a:solidFill>
                  <a:srgbClr val="FF0000"/>
                </a:solidFill>
              </a:rPr>
              <a:t>above</a:t>
            </a:r>
            <a:r>
              <a:rPr lang="en-US" sz="2800" dirty="0"/>
              <a:t> the desk there is a bookshelf. There is a bed </a:t>
            </a:r>
            <a:r>
              <a:rPr lang="en-US" sz="2800" dirty="0">
                <a:solidFill>
                  <a:srgbClr val="FF0000"/>
                </a:solidFill>
              </a:rPr>
              <a:t>near</a:t>
            </a:r>
            <a:r>
              <a:rPr lang="en-US" sz="2800" dirty="0"/>
              <a:t> the desk. </a:t>
            </a:r>
            <a:r>
              <a:rPr lang="en-US" sz="2800" dirty="0">
                <a:solidFill>
                  <a:srgbClr val="FF0000"/>
                </a:solidFill>
              </a:rPr>
              <a:t>On the right side of </a:t>
            </a:r>
            <a:r>
              <a:rPr lang="en-US" sz="2800" dirty="0"/>
              <a:t>the room, there is a window. There is a wardrobe </a:t>
            </a:r>
            <a:r>
              <a:rPr lang="en-US" sz="2800" dirty="0">
                <a:solidFill>
                  <a:srgbClr val="FF0000"/>
                </a:solidFill>
              </a:rPr>
              <a:t>beside</a:t>
            </a:r>
            <a:r>
              <a:rPr lang="en-US" sz="2800" dirty="0"/>
              <a:t> the window. The wardrobe is </a:t>
            </a:r>
            <a:r>
              <a:rPr lang="en-US" sz="2800" dirty="0">
                <a:solidFill>
                  <a:srgbClr val="FF0000"/>
                </a:solidFill>
              </a:rPr>
              <a:t>opposite</a:t>
            </a:r>
            <a:r>
              <a:rPr lang="en-US" sz="2800" dirty="0"/>
              <a:t> the desk.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8E1F739-9108-498E-B1C4-0521B330B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54" y="1801506"/>
            <a:ext cx="5743282" cy="37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27294A-55F7-427E-8EED-C3CDF2882A18}"/>
              </a:ext>
            </a:extLst>
          </p:cNvPr>
          <p:cNvSpPr txBox="1"/>
          <p:nvPr/>
        </p:nvSpPr>
        <p:spPr>
          <a:xfrm>
            <a:off x="3442635" y="272955"/>
            <a:ext cx="5554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24290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20F5C8A9-8EFF-4D79-BCF2-263C232B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90" y="0"/>
            <a:ext cx="665506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FEB90EFB-CC5A-4CA1-8EE3-373C6911F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63" y="724991"/>
            <a:ext cx="4707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* Write a description of this kitchen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58F213F0-98AF-4CBA-9A84-9E5A5EFA2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3057416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1. </a:t>
            </a:r>
            <a:r>
              <a:rPr lang="en-US" altLang="en-US" sz="3600" b="1" dirty="0">
                <a:latin typeface="Arial" panose="020B0604020202020204" pitchFamily="34" charset="0"/>
              </a:rPr>
              <a:t>This / </a:t>
            </a:r>
            <a:r>
              <a:rPr lang="en-US" altLang="en-US" sz="3600" b="1" dirty="0" err="1">
                <a:latin typeface="Arial" panose="020B0604020202020204" pitchFamily="34" charset="0"/>
              </a:rPr>
              <a:t>Hoa’s</a:t>
            </a:r>
            <a:r>
              <a:rPr lang="en-US" altLang="en-US" sz="3600" b="1" dirty="0">
                <a:latin typeface="Arial" panose="020B0604020202020204" pitchFamily="34" charset="0"/>
              </a:rPr>
              <a:t> kitchen </a:t>
            </a: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B2E6A962-4547-416A-8B19-4D9D39A40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78" y="3668713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     - This is </a:t>
            </a:r>
            <a:r>
              <a:rPr lang="en-US" altLang="en-US" b="1" dirty="0" err="1">
                <a:solidFill>
                  <a:srgbClr val="FF3300"/>
                </a:solidFill>
                <a:latin typeface="Arial" panose="020B0604020202020204" pitchFamily="34" charset="0"/>
              </a:rPr>
              <a:t>Hoa’s</a:t>
            </a:r>
            <a:r>
              <a:rPr lang="en-US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 kitchen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52E6A04-3441-40AB-AB77-379A209C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480718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There /refrigerator/right corner/room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B256DC1-4233-4D29-B338-85CEA8289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49" y="5126831"/>
            <a:ext cx="11083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- There is a refrigerator in the right corner of the room.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24896DD-60D4-4775-B1EA-2549A83CF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48" y="5735637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Arial" panose="020B0604020202020204" pitchFamily="34" charset="0"/>
              </a:rPr>
              <a:t>3. Next to / refrigerator / there/a stove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F12FAA7E-EDB4-4DF9-BDE1-FE4772AEC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28" y="62738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Next to the refrigerator there is a stove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9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544420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224</TotalTime>
  <Words>256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Rockwell</vt:lpstr>
      <vt:lpstr>Rockwell Condensed</vt:lpstr>
      <vt:lpstr>Times New Roman</vt:lpstr>
      <vt:lpstr>Wingdings</vt:lpstr>
      <vt:lpstr>Wood Type</vt:lpstr>
      <vt:lpstr>unit 3: at home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at home</dc:title>
  <dc:creator>Phan  Như Ngọc</dc:creator>
  <cp:lastModifiedBy>Phan  Như Ngọc</cp:lastModifiedBy>
  <cp:revision>5</cp:revision>
  <dcterms:created xsi:type="dcterms:W3CDTF">2021-09-29T16:48:50Z</dcterms:created>
  <dcterms:modified xsi:type="dcterms:W3CDTF">2021-10-02T07:19:38Z</dcterms:modified>
</cp:coreProperties>
</file>