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1" r:id="rId3"/>
    <p:sldMasterId id="2147483765" r:id="rId4"/>
  </p:sldMasterIdLst>
  <p:notesMasterIdLst>
    <p:notesMasterId r:id="rId17"/>
  </p:notesMasterIdLst>
  <p:sldIdLst>
    <p:sldId id="318" r:id="rId5"/>
    <p:sldId id="323" r:id="rId6"/>
    <p:sldId id="319" r:id="rId7"/>
    <p:sldId id="321" r:id="rId8"/>
    <p:sldId id="320" r:id="rId9"/>
    <p:sldId id="280" r:id="rId10"/>
    <p:sldId id="329" r:id="rId11"/>
    <p:sldId id="339" r:id="rId12"/>
    <p:sldId id="340" r:id="rId13"/>
    <p:sldId id="331" r:id="rId14"/>
    <p:sldId id="32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418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3FF3-89BC-45E5-82E0-7384254C9FAD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E0DD-2853-4136-A9FF-EB1B6BEDF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17B4-9EE9-4BF3-97C8-63B0DD3B3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C8681-5173-4987-8E3E-910D0CF5B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7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E14C-0A65-421B-90F4-1300A5B64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0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0F95-C176-41D0-8444-B380F2224F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7005-9E01-4025-A6DB-ADCBE6C7E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9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A710-399A-4231-9BA7-EFE7EC213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2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873C-3225-41D3-8862-0440131226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7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E3C1-127B-4BCC-9355-62CD557A8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2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D8E9-C47C-4379-82E1-8B9541A18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4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E465E-7CE5-4E1F-93C1-70757BA977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0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FB6B-675C-40B8-BA6E-356A8A273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49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B159-F766-4FB8-B9F3-9F4BBC013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6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90466-C9D3-4368-BBDD-21B4D8571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21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CCE18-6F5F-4B15-AD24-B9DE5CF6B5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8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62685-E4A0-4AED-8079-A41F1132D8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02605-42B8-4B73-B65B-AE3A5D544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58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24DCC-CA7C-42F6-A499-C9434D8393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2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A9E05-4B47-4433-B5DB-784006AF4B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A311-3451-4DA4-9454-A326FBBD9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59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50956-41AB-44E3-A6B3-651FDF1273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04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DBD15-AD78-46E4-9B2B-15AC84640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30A45-9579-4E6B-A3F3-D9769EF4D0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51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1121-82F2-4EE2-ACE5-ADFD885B11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EDADC-34CE-4173-BCDC-A54D72EF3B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E6CAD-CC5D-4ABF-BAB7-60201AFAA7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56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90466-C9D3-4368-BBDD-21B4D8571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6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CCE18-6F5F-4B15-AD24-B9DE5CF6B5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2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62685-E4A0-4AED-8079-A41F1132D8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02605-42B8-4B73-B65B-AE3A5D544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5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24DCC-CA7C-42F6-A499-C9434D8393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58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A9E05-4B47-4433-B5DB-784006AF4B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0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A311-3451-4DA4-9454-A326FBBD9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23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50956-41AB-44E3-A6B3-651FDF1273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04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DBD15-AD78-46E4-9B2B-15AC84640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4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30A45-9579-4E6B-A3F3-D9769EF4D0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7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1121-82F2-4EE2-ACE5-ADFD885B11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8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EDADC-34CE-4173-BCDC-A54D72EF3B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6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E6CAD-CC5D-4ABF-BAB7-60201AFAA7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8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F6FD-3F7A-4530-8BB9-D55569B016D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915B-3FC7-4216-89AF-6DFBDE5DC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13BFF-9418-43BF-A366-93121C8814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00DF36-750A-41FE-A34A-3D5A611049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00DF36-750A-41FE-A34A-3D5A611049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6653" y="152400"/>
            <a:ext cx="8839200" cy="6553200"/>
            <a:chOff x="0" y="-24"/>
            <a:chExt cx="5760" cy="4368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2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4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stote" pitchFamily="34" charset="0"/>
                <a:cs typeface="Arial" charset="0"/>
              </a:rPr>
              <a:t>Unit 6</a:t>
            </a:r>
            <a:r>
              <a:rPr lang="en-US" sz="5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stote" pitchFamily="34" charset="0"/>
                <a:cs typeface="Arial" charset="0"/>
              </a:rPr>
              <a:t>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AFTER SCHOOL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 b="1" u="sng" dirty="0" smtClean="0">
                <a:solidFill>
                  <a:srgbClr val="0070C0"/>
                </a:solidFill>
                <a:latin typeface="Forte" pitchFamily="66" charset="0"/>
                <a:cs typeface="Arial" charset="0"/>
              </a:rPr>
              <a:t>Section A: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Forte" pitchFamily="66" charset="0"/>
                <a:cs typeface="Arial" charset="0"/>
              </a:rPr>
              <a:t>WHAT DO YOU DO?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A- 3</a:t>
            </a:r>
          </a:p>
        </p:txBody>
      </p:sp>
    </p:spTree>
    <p:extLst>
      <p:ext uri="{BB962C8B-B14F-4D97-AF65-F5344CB8AC3E}">
        <p14:creationId xmlns:p14="http://schemas.microsoft.com/office/powerpoint/2010/main" val="24565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PT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GUESSING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96290"/>
            <a:ext cx="8534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600" dirty="0" err="1" smtClean="0"/>
              <a:t>Nga’s</a:t>
            </a:r>
            <a:r>
              <a:rPr lang="en-US" sz="3600" dirty="0" smtClean="0"/>
              <a:t> favorite pastime is……………….</a:t>
            </a:r>
          </a:p>
          <a:p>
            <a:pPr marL="342900" indent="-342900">
              <a:buAutoNum type="alphaLcPeriod"/>
            </a:pPr>
            <a:r>
              <a:rPr lang="en-US" sz="3600" dirty="0" smtClean="0"/>
              <a:t>swimming		b.  reading	c. acting  </a:t>
            </a:r>
          </a:p>
          <a:p>
            <a:pPr marL="342900" indent="-342900">
              <a:buAutoNum type="arabicParenR" startAt="2"/>
            </a:pPr>
            <a:r>
              <a:rPr lang="en-US" sz="3600" b="1" dirty="0" smtClean="0">
                <a:solidFill>
                  <a:srgbClr val="00B050"/>
                </a:solidFill>
              </a:rPr>
              <a:t>Ba likes …………………….</a:t>
            </a:r>
          </a:p>
          <a:p>
            <a:pPr marL="742950" indent="-742950">
              <a:buAutoNum type="alphaLcPeriod"/>
            </a:pPr>
            <a:r>
              <a:rPr lang="en-US" sz="3600" b="1" dirty="0" smtClean="0">
                <a:solidFill>
                  <a:srgbClr val="00B050"/>
                </a:solidFill>
              </a:rPr>
              <a:t>Collecting stamps</a:t>
            </a:r>
          </a:p>
          <a:p>
            <a:pPr marL="742950" indent="-742950">
              <a:buAutoNum type="alphaLcPeriod"/>
            </a:pPr>
            <a:r>
              <a:rPr lang="en-US" sz="3600" b="1" dirty="0" smtClean="0">
                <a:solidFill>
                  <a:srgbClr val="00B050"/>
                </a:solidFill>
              </a:rPr>
              <a:t> playing games	</a:t>
            </a:r>
          </a:p>
          <a:p>
            <a:pPr marL="742950" indent="-742950">
              <a:buAutoNum type="alphaLcPeriod"/>
            </a:pPr>
            <a:r>
              <a:rPr lang="en-US" sz="3600" b="1" dirty="0" smtClean="0">
                <a:solidFill>
                  <a:srgbClr val="00B050"/>
                </a:solidFill>
              </a:rPr>
              <a:t>	going fishing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3) Nam is not  interested in………………</a:t>
            </a:r>
          </a:p>
          <a:p>
            <a:pPr marL="742950" indent="-742950">
              <a:buAutoNum type="alphaLcPeriod"/>
            </a:pPr>
            <a:r>
              <a:rPr lang="en-US" sz="3600" dirty="0" smtClean="0">
                <a:solidFill>
                  <a:srgbClr val="002060"/>
                </a:solidFill>
              </a:rPr>
              <a:t>Comics		b. sports		c. plays</a:t>
            </a:r>
          </a:p>
          <a:p>
            <a:pPr marL="742950" indent="-742950">
              <a:buAutoNum type="alphaLcPeriod"/>
            </a:pPr>
            <a:endParaRPr lang="en-US" sz="3600" dirty="0">
              <a:solidFill>
                <a:srgbClr val="002060"/>
              </a:solidFill>
            </a:endParaRPr>
          </a:p>
          <a:p>
            <a:pPr marL="742950" indent="-742950">
              <a:buAutoNum type="alphaLcPeriod"/>
            </a:pPr>
            <a:endParaRPr lang="en-US" sz="3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818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810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4810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4" y="0"/>
            <a:ext cx="926475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04800"/>
            <a:ext cx="8839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u="sng" dirty="0" smtClean="0">
                <a:solidFill>
                  <a:srgbClr val="000000"/>
                </a:solidFill>
                <a:latin typeface="Arial"/>
              </a:rPr>
              <a:t>3. Read</a:t>
            </a:r>
            <a:r>
              <a:rPr lang="en-US" sz="3000" b="1" u="sng" dirty="0">
                <a:solidFill>
                  <a:srgbClr val="000000"/>
                </a:solidFill>
                <a:latin typeface="Arial"/>
              </a:rPr>
              <a:t>. Then answer the </a:t>
            </a:r>
            <a:r>
              <a:rPr lang="en-US" sz="3000" b="1" u="sng" dirty="0" smtClean="0">
                <a:solidFill>
                  <a:srgbClr val="000000"/>
                </a:solidFill>
                <a:latin typeface="Arial"/>
              </a:rPr>
              <a:t>questions</a:t>
            </a:r>
          </a:p>
          <a:p>
            <a:pPr algn="ctr"/>
            <a:r>
              <a:rPr lang="en-US" sz="3000" b="1" kern="0" dirty="0">
                <a:solidFill>
                  <a:srgbClr val="0000CC"/>
                </a:solidFill>
                <a:latin typeface="Arial"/>
              </a:rPr>
              <a:t>a. What is </a:t>
            </a:r>
            <a:r>
              <a:rPr lang="en-US" sz="3000" b="1" kern="0" dirty="0" err="1">
                <a:solidFill>
                  <a:srgbClr val="0000CC"/>
                </a:solidFill>
                <a:latin typeface="Arial"/>
              </a:rPr>
              <a:t>Nga’s</a:t>
            </a:r>
            <a:r>
              <a:rPr lang="en-US" sz="3000" b="1" kern="0" dirty="0">
                <a:solidFill>
                  <a:srgbClr val="0000CC"/>
                </a:solidFill>
                <a:latin typeface="Arial"/>
              </a:rPr>
              <a:t> theater group doing?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Her theater group is rehearsing </a:t>
            </a:r>
            <a:r>
              <a:rPr lang="en-US" sz="3000" b="1" kern="0" dirty="0" smtClean="0">
                <a:solidFill>
                  <a:srgbClr val="FF0000"/>
                </a:solidFill>
                <a:latin typeface="Arial"/>
              </a:rPr>
              <a:t>a play</a:t>
            </a:r>
            <a:endParaRPr lang="en-US" sz="3000" b="1" kern="0" dirty="0">
              <a:solidFill>
                <a:srgbClr val="FF0000"/>
              </a:solidFill>
              <a:latin typeface="Arial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for the school anniversary celebration</a:t>
            </a:r>
            <a:endParaRPr lang="en-US" sz="3000" kern="0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n-US" sz="3000" b="1" kern="0" dirty="0">
                <a:solidFill>
                  <a:srgbClr val="0000CC"/>
                </a:solidFill>
                <a:latin typeface="Arial"/>
              </a:rPr>
              <a:t>b. How does Ba get American stamps?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He gets American stamps from Liz , 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his American friend </a:t>
            </a:r>
          </a:p>
          <a:p>
            <a:pPr algn="ctr"/>
            <a:r>
              <a:rPr lang="en-US" sz="3000" b="1" kern="0" dirty="0">
                <a:solidFill>
                  <a:srgbClr val="0000CC"/>
                </a:solidFill>
                <a:latin typeface="Arial"/>
              </a:rPr>
              <a:t>c. When does the stamp collector’s club meet?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The stamp collector’s club meets on Wednesday </a:t>
            </a:r>
            <a:r>
              <a:rPr lang="en-US" sz="3000" b="1" kern="0" dirty="0" smtClean="0">
                <a:solidFill>
                  <a:srgbClr val="FF0000"/>
                </a:solidFill>
                <a:latin typeface="Arial"/>
              </a:rPr>
              <a:t>afternoon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 smtClean="0">
                <a:solidFill>
                  <a:srgbClr val="0000CC"/>
                </a:solidFill>
                <a:latin typeface="Arial"/>
              </a:rPr>
              <a:t>d</a:t>
            </a:r>
            <a:r>
              <a:rPr lang="en-US" sz="3000" b="1" kern="0" dirty="0">
                <a:solidFill>
                  <a:srgbClr val="0000CC"/>
                </a:solidFill>
                <a:latin typeface="Arial"/>
              </a:rPr>
              <a:t>. How often does Nam play games?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  He never plays games</a:t>
            </a:r>
          </a:p>
          <a:p>
            <a:pPr algn="ctr"/>
            <a:endParaRPr lang="en-US" sz="3000" kern="0" dirty="0">
              <a:solidFill>
                <a:srgbClr val="FF0000"/>
              </a:solidFill>
              <a:latin typeface="Arial"/>
            </a:endParaRPr>
          </a:p>
          <a:p>
            <a:pPr lvl="0" algn="ctr"/>
            <a:endParaRPr lang="en-US" sz="3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8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 hinh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7898"/>
            <a:ext cx="10058400" cy="73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5486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VNI-Jamai" pitchFamily="2" charset="0"/>
              </a:rPr>
              <a:t>THANK YOU VERY MUCH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  <a:latin typeface="VNI-Bodon-Poster" pitchFamily="2" charset="0"/>
              </a:rPr>
              <a:t>GOODBYE!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VNI-Bodon-Poster" pitchFamily="2" charset="0"/>
              </a:rPr>
              <a:t>HAVE A GOOD DAY!</a:t>
            </a:r>
            <a:endParaRPr lang="en-US" sz="4800" b="1" dirty="0">
              <a:solidFill>
                <a:srgbClr val="00B050"/>
              </a:solidFill>
              <a:latin typeface="VNI-Bodon-Po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00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" y="152400"/>
            <a:ext cx="421907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1910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SC009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81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NGA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81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BA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810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NAM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00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" y="152400"/>
            <a:ext cx="421907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81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NGA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1" y="365611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rehearse(v):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8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1" y="1295400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Rehearse a play :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 smtClean="0"/>
              <a:t>kịch</a:t>
            </a:r>
            <a:endParaRPr lang="en-US" sz="3600" dirty="0"/>
          </a:p>
        </p:txBody>
      </p:sp>
      <p:pic>
        <p:nvPicPr>
          <p:cNvPr id="11" name="Picture 5" descr="IMG_0084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3395133"/>
            <a:ext cx="4038600" cy="30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3400" y="3733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Anniversary</a:t>
            </a:r>
            <a:r>
              <a:rPr lang="en-US" sz="3600" dirty="0" smtClean="0"/>
              <a:t>(n)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3733800"/>
            <a:ext cx="1371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374508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Lễ</a:t>
            </a:r>
            <a:r>
              <a:rPr lang="en-US" sz="3600" dirty="0" smtClean="0"/>
              <a:t> </a:t>
            </a:r>
            <a:r>
              <a:rPr lang="en-US" sz="3600" dirty="0" err="1" smtClean="0"/>
              <a:t>kỉ</a:t>
            </a:r>
            <a:r>
              <a:rPr lang="en-US" sz="3600" dirty="0" smtClean="0"/>
              <a:t> </a:t>
            </a:r>
            <a:r>
              <a:rPr lang="en-US" sz="3600" dirty="0" err="1" smtClean="0"/>
              <a:t>niệm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45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98663"/>
            <a:ext cx="3276601" cy="24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4800" y="381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BA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2590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Collect</a:t>
            </a:r>
            <a:r>
              <a:rPr lang="en-US" sz="3600" dirty="0" smtClean="0"/>
              <a:t> </a:t>
            </a:r>
            <a:r>
              <a:rPr lang="en-US" sz="4400" dirty="0" smtClean="0"/>
              <a:t>(v)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2590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Sưu</a:t>
            </a:r>
            <a:r>
              <a:rPr lang="en-US" sz="3600" dirty="0" smtClean="0"/>
              <a:t> </a:t>
            </a:r>
            <a:r>
              <a:rPr lang="en-US" sz="3600" dirty="0" err="1" smtClean="0"/>
              <a:t>tầm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67200" y="2895600"/>
            <a:ext cx="1066800" cy="14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2514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Collector (n)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 is the </a:t>
            </a:r>
            <a:r>
              <a:rPr lang="en-US" sz="3600" dirty="0" smtClean="0">
                <a:solidFill>
                  <a:srgbClr val="FF0000"/>
                </a:solidFill>
              </a:rPr>
              <a:t>president</a:t>
            </a:r>
            <a:r>
              <a:rPr lang="en-US" sz="3600" dirty="0" smtClean="0"/>
              <a:t> of the stamp collector’s club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572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President(n):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3700" y="45720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Chủ</a:t>
            </a:r>
            <a:r>
              <a:rPr lang="en-US" sz="3600" dirty="0" smtClean="0"/>
              <a:t> </a:t>
            </a:r>
            <a:r>
              <a:rPr lang="en-US" sz="3600" dirty="0" err="1" smtClean="0"/>
              <a:t>tịch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390900" y="5218331"/>
            <a:ext cx="1638300" cy="95386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C00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Nam is not very </a:t>
            </a:r>
            <a:r>
              <a:rPr lang="en-US" sz="4000" b="1" dirty="0" smtClean="0">
                <a:solidFill>
                  <a:srgbClr val="FF0000"/>
                </a:solidFill>
              </a:rPr>
              <a:t>sporty</a:t>
            </a:r>
            <a:r>
              <a:rPr lang="en-US" sz="4000" b="1" dirty="0" smtClean="0">
                <a:solidFill>
                  <a:prstClr val="black"/>
                </a:solidFill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143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Sport (n)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7000" y="1600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Sporty</a:t>
            </a:r>
            <a:r>
              <a:rPr lang="en-US" sz="3600" dirty="0" smtClean="0"/>
              <a:t> (</a:t>
            </a:r>
            <a:r>
              <a:rPr lang="en-US" sz="3600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905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Ham </a:t>
            </a:r>
            <a:r>
              <a:rPr lang="en-US" sz="3600" dirty="0" err="1" smtClean="0"/>
              <a:t>mê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thao</a:t>
            </a:r>
            <a:endParaRPr lang="en-US" sz="3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52588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8285" y="3810000"/>
            <a:ext cx="226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Comic (n)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05200" y="4293364"/>
            <a:ext cx="914400" cy="4966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3810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Truyện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45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0" y="-24"/>
            <a:chExt cx="5760" cy="4368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2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4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stote" pitchFamily="34" charset="0"/>
                <a:cs typeface="Arial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609130"/>
            <a:ext cx="7420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/>
              <a:t>rehearse(v): </a:t>
            </a:r>
            <a:r>
              <a:rPr lang="en-US" sz="4000" dirty="0" err="1" smtClean="0"/>
              <a:t>diễn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, </a:t>
            </a:r>
            <a:r>
              <a:rPr lang="en-US" sz="4000" dirty="0" err="1" smtClean="0"/>
              <a:t>tập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Anniversary(n): </a:t>
            </a:r>
            <a:r>
              <a:rPr lang="en-US" sz="4000" dirty="0" err="1" smtClean="0"/>
              <a:t>lễ</a:t>
            </a:r>
            <a:r>
              <a:rPr lang="en-US" sz="4000" dirty="0" smtClean="0"/>
              <a:t> </a:t>
            </a:r>
            <a:r>
              <a:rPr lang="en-US" sz="4000" dirty="0" err="1" smtClean="0"/>
              <a:t>kỉ</a:t>
            </a:r>
            <a:r>
              <a:rPr lang="en-US" sz="4000" dirty="0" smtClean="0"/>
              <a:t> </a:t>
            </a:r>
            <a:r>
              <a:rPr lang="en-US" sz="4000" dirty="0" err="1" smtClean="0"/>
              <a:t>niệm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President(n): </a:t>
            </a:r>
            <a:r>
              <a:rPr lang="en-US" sz="4000" dirty="0" err="1" smtClean="0"/>
              <a:t>chủ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tịch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Collect(v): </a:t>
            </a:r>
            <a:r>
              <a:rPr lang="en-US" sz="4000" dirty="0" err="1" smtClean="0"/>
              <a:t>sưu</a:t>
            </a:r>
            <a:r>
              <a:rPr lang="en-US" sz="4000" dirty="0" smtClean="0"/>
              <a:t> </a:t>
            </a:r>
            <a:r>
              <a:rPr lang="en-US" sz="4000" dirty="0" err="1" smtClean="0"/>
              <a:t>tầm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Collector(n):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sưu</a:t>
            </a:r>
            <a:r>
              <a:rPr lang="en-US" sz="4000" dirty="0" smtClean="0"/>
              <a:t> </a:t>
            </a:r>
            <a:r>
              <a:rPr lang="en-US" sz="4000" dirty="0" err="1" smtClean="0"/>
              <a:t>tầm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Sporty(</a:t>
            </a:r>
            <a:r>
              <a:rPr lang="en-US" sz="4000" dirty="0" err="1" smtClean="0"/>
              <a:t>adj</a:t>
            </a:r>
            <a:r>
              <a:rPr lang="en-US" sz="4000" dirty="0" smtClean="0"/>
              <a:t>): ham </a:t>
            </a:r>
            <a:r>
              <a:rPr lang="en-US" sz="4000" dirty="0" err="1" smtClean="0"/>
              <a:t>mê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thao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Comic(n): </a:t>
            </a:r>
            <a:r>
              <a:rPr lang="en-US" sz="4000" dirty="0" err="1" smtClean="0"/>
              <a:t>truyện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uongph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350" y="5287963"/>
            <a:ext cx="1636713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huongtr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0"/>
            <a:ext cx="16367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9238" y="4730750"/>
            <a:ext cx="12747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2900" y="228600"/>
            <a:ext cx="570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CHECKING VOCABULARY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MATCHING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46" y="1179016"/>
            <a:ext cx="3947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Rehearse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President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srgbClr val="7030A0"/>
                </a:solidFill>
              </a:rPr>
              <a:t>Sporty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Comic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srgbClr val="7030A0"/>
                </a:solidFill>
              </a:rPr>
              <a:t>anniversary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Collect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05300" y="1219200"/>
            <a:ext cx="38100" cy="403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5800" y="1395948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4000" dirty="0" err="1" smtClean="0"/>
              <a:t>Chủ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tịch</a:t>
            </a:r>
            <a:endParaRPr lang="en-US" sz="40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4000" dirty="0" err="1" smtClean="0"/>
              <a:t>Truyện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endParaRPr lang="en-US" sz="40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kỉ</a:t>
            </a:r>
            <a:r>
              <a:rPr lang="en-US" sz="4000" dirty="0"/>
              <a:t> </a:t>
            </a:r>
            <a:r>
              <a:rPr lang="en-US" sz="4000" dirty="0" err="1"/>
              <a:t>niệm</a:t>
            </a:r>
            <a:endParaRPr lang="en-US" sz="4000" dirty="0"/>
          </a:p>
          <a:p>
            <a:pPr marL="342900" indent="-342900">
              <a:buFont typeface="+mj-lt"/>
              <a:buAutoNum type="alphaLcParenR"/>
            </a:pPr>
            <a:r>
              <a:rPr lang="en-US" sz="4000" dirty="0" err="1" smtClean="0"/>
              <a:t>Sưu</a:t>
            </a:r>
            <a:r>
              <a:rPr lang="en-US" sz="4000" dirty="0" smtClean="0"/>
              <a:t> </a:t>
            </a:r>
            <a:r>
              <a:rPr lang="en-US" sz="4000" dirty="0" err="1" smtClean="0"/>
              <a:t>tầm</a:t>
            </a:r>
            <a:endParaRPr lang="en-US" sz="40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4000" dirty="0" smtClean="0"/>
              <a:t>Ham </a:t>
            </a:r>
            <a:r>
              <a:rPr lang="en-US" sz="4000" dirty="0" err="1" smtClean="0"/>
              <a:t>mê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thao</a:t>
            </a:r>
            <a:endParaRPr lang="en-US" sz="40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4000" dirty="0" err="1" smtClean="0"/>
              <a:t>Diễn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endParaRPr lang="en-US" sz="4000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29000" y="1577975"/>
            <a:ext cx="1143000" cy="315277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05200" y="1752600"/>
            <a:ext cx="1066800" cy="53340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19400" y="2971800"/>
            <a:ext cx="1981200" cy="1321326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667000" y="2362200"/>
            <a:ext cx="1905000" cy="12192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994150" y="2971800"/>
            <a:ext cx="730250" cy="1219201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819400" y="3581400"/>
            <a:ext cx="1905000" cy="1423452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7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24200" y="320675"/>
            <a:ext cx="487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Acting is Nga’s favorite pastime. She is a </a:t>
            </a:r>
            <a:r>
              <a:rPr lang="en-US" altLang="en-US" sz="2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member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of the school </a:t>
            </a:r>
            <a:r>
              <a:rPr lang="en-US" altLang="en-US" sz="2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theater group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At present, her group is rehearsing a play for the school </a:t>
            </a:r>
            <a:r>
              <a:rPr lang="en-US" altLang="en-US" sz="2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anniversary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celebration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600200" y="68580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8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Read 2</a:t>
            </a:r>
          </a:p>
        </p:txBody>
      </p:sp>
      <p:pic>
        <p:nvPicPr>
          <p:cNvPr id="5018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09600" y="2165350"/>
            <a:ext cx="5410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Ba is the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president 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of the stamp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collector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’s club. On Wednesday afternoon , he and his friends get together and talk about their stamps. If they have any new stamps, they usually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bring 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them to school. Ba’s American friend, Liz,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gives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him a lot of American stamps.</a:t>
            </a:r>
            <a:endParaRPr lang="en-US" altLang="en-US" sz="2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886200" y="4346575"/>
            <a:ext cx="4953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Nam is not very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sporty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In the afternoon, he usually goes home and watches videos. Sometimes he reads a library book or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comics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, but most of the time he </a:t>
            </a:r>
            <a:r>
              <a:rPr lang="en-US" altLang="en-US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lies</a:t>
            </a:r>
            <a:r>
              <a:rPr lang="en-US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on the couch in front of the TV. He never plays games.</a:t>
            </a:r>
          </a:p>
        </p:txBody>
      </p: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6248400" y="2362200"/>
            <a:ext cx="2514600" cy="1676400"/>
            <a:chOff x="240" y="192"/>
            <a:chExt cx="2016" cy="1872"/>
          </a:xfrm>
        </p:grpSpPr>
        <p:pic>
          <p:nvPicPr>
            <p:cNvPr id="5019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2016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3" name="Rectangle 17" descr="Copy (4) of New Picture (8)"/>
            <p:cNvSpPr>
              <a:spLocks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4" name="Rectangle 18" descr="Copy (3) of New Picture (8)"/>
            <p:cNvSpPr>
              <a:spLocks noChangeArrowheads="1"/>
            </p:cNvSpPr>
            <p:nvPr/>
          </p:nvSpPr>
          <p:spPr bwMode="auto">
            <a:xfrm>
              <a:off x="1824" y="1632"/>
              <a:ext cx="96" cy="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5" name="Rectangle 19" descr="Copy (2) of New Picture (8)"/>
            <p:cNvSpPr>
              <a:spLocks noChangeArrowheads="1"/>
            </p:cNvSpPr>
            <p:nvPr/>
          </p:nvSpPr>
          <p:spPr bwMode="auto">
            <a:xfrm>
              <a:off x="1728" y="1824"/>
              <a:ext cx="96" cy="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6" name="Rectangle 20" descr="Copy (5) of New Picture (8)"/>
            <p:cNvSpPr>
              <a:spLocks noChangeArrowheads="1"/>
            </p:cNvSpPr>
            <p:nvPr/>
          </p:nvSpPr>
          <p:spPr bwMode="auto">
            <a:xfrm>
              <a:off x="1536" y="1776"/>
              <a:ext cx="96" cy="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7" name="Rectangle 21" descr="New Picture (5)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8" name="Rectangle 22" descr="New Picture (7)"/>
            <p:cNvSpPr>
              <a:spLocks noChangeArrowheads="1"/>
            </p:cNvSpPr>
            <p:nvPr/>
          </p:nvSpPr>
          <p:spPr bwMode="auto">
            <a:xfrm>
              <a:off x="1392" y="1584"/>
              <a:ext cx="96" cy="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99" name="Rectangle 23" descr="New Picture (5)"/>
            <p:cNvSpPr>
              <a:spLocks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00" name="Rectangle 24" descr="Copy (2) of New Picture (8)"/>
            <p:cNvSpPr>
              <a:spLocks noChangeArrowheads="1"/>
            </p:cNvSpPr>
            <p:nvPr/>
          </p:nvSpPr>
          <p:spPr bwMode="auto">
            <a:xfrm>
              <a:off x="720" y="1536"/>
              <a:ext cx="96" cy="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01" name="Rectangle 25" descr="Copy (3) of New Picture (8)"/>
            <p:cNvSpPr>
              <a:spLocks noChangeArrowheads="1"/>
            </p:cNvSpPr>
            <p:nvPr/>
          </p:nvSpPr>
          <p:spPr bwMode="auto">
            <a:xfrm>
              <a:off x="912" y="1440"/>
              <a:ext cx="96" cy="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02" name="Rectangle 26" descr="Copy (5) of New Picture (8)"/>
            <p:cNvSpPr>
              <a:spLocks noChangeArrowheads="1"/>
            </p:cNvSpPr>
            <p:nvPr/>
          </p:nvSpPr>
          <p:spPr bwMode="auto">
            <a:xfrm>
              <a:off x="1104" y="1440"/>
              <a:ext cx="96" cy="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8575">
              <a:pattFill prst="smCheck">
                <a:fgClr>
                  <a:srgbClr val="8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020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9" grpId="0"/>
      <p:bldP spid="50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33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Check true (T) ot false (F)</a:t>
            </a:r>
            <a:endParaRPr lang="en-US" altLang="en-US" sz="2800" b="1" i="1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1257300"/>
            <a:ext cx="77724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1) Nga, Ba, Nam are students in class 7A.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2) They like sports very much.</a:t>
            </a:r>
          </a:p>
          <a:p>
            <a:pPr algn="just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3) Nga’s favorite pastime is jogging.</a:t>
            </a:r>
          </a:p>
          <a:p>
            <a:pPr algn="just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4) Ba likes collecting stamps.</a:t>
            </a:r>
          </a:p>
          <a:p>
            <a:pPr algn="just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5) Nam plays soccer every afternoon.</a:t>
            </a:r>
          </a:p>
          <a:p>
            <a:pPr algn="just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6) Nam usually watches TV.</a:t>
            </a:r>
          </a:p>
          <a:p>
            <a:pPr algn="just" fontAlgn="base">
              <a:spcBef>
                <a:spcPct val="30000"/>
              </a:spcBef>
              <a:spcAft>
                <a:spcPct val="0"/>
              </a:spcAft>
            </a:pPr>
            <a:endParaRPr lang="en-US" altLang="en-US" sz="3000" b="1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162800" y="1295400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715000" y="1828800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66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324600" y="2362200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257800" y="2971800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8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705600" y="3505200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A5002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5029200" y="4124325"/>
            <a:ext cx="838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FF33CC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66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4997" grpId="0"/>
      <p:bldP spid="84998" grpId="0"/>
      <p:bldP spid="84999" grpId="0"/>
      <p:bldP spid="85000" grpId="0"/>
      <p:bldP spid="85001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440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.VnAristote</vt:lpstr>
      <vt:lpstr>Arial</vt:lpstr>
      <vt:lpstr>Arial Black</vt:lpstr>
      <vt:lpstr>Arial Narrow</vt:lpstr>
      <vt:lpstr>Calibri</vt:lpstr>
      <vt:lpstr>Forte</vt:lpstr>
      <vt:lpstr>Times New Roman</vt:lpstr>
      <vt:lpstr>VNI-Bodon-Poster</vt:lpstr>
      <vt:lpstr>VNI-Jamai</vt:lpstr>
      <vt:lpstr>Chủ đề của Office</vt:lpstr>
      <vt:lpstr>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Mỹ Hạnh</dc:creator>
  <cp:lastModifiedBy>THUAN TRAN</cp:lastModifiedBy>
  <cp:revision>801</cp:revision>
  <dcterms:created xsi:type="dcterms:W3CDTF">2012-11-01T04:51:14Z</dcterms:created>
  <dcterms:modified xsi:type="dcterms:W3CDTF">2021-11-10T12:39:57Z</dcterms:modified>
</cp:coreProperties>
</file>