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EE9E8-9FA0-4F5D-9F02-0E60298DCC06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E98EA5-6A19-4426-8506-6658F1A5D8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804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The free PowerPoint and Google Slides template library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30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928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832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551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684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96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713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85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846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724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50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2C029-F665-4648-91D9-336224010A97}" type="datetimeFigureOut">
              <a:rPr lang="en-GB" smtClean="0"/>
              <a:t>18/02/2021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3A3C4-7D81-4442-A7DD-F56F70A366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56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2812" y="192071"/>
            <a:ext cx="10515600" cy="739056"/>
          </a:xfrm>
        </p:spPr>
        <p:txBody>
          <a:bodyPr/>
          <a:lstStyle/>
          <a:p>
            <a:r>
              <a:rPr lang="vi-VN" dirty="0" smtClean="0"/>
              <a:t>ÔN TẬP KIẾN THỨC TỪ TUẦN 19-&gt;22</a:t>
            </a:r>
            <a:endParaRPr lang="en-US" dirty="0"/>
          </a:p>
        </p:txBody>
      </p:sp>
      <p:grpSp>
        <p:nvGrpSpPr>
          <p:cNvPr id="176" name="Group 175">
            <a:extLst>
              <a:ext uri="{FF2B5EF4-FFF2-40B4-BE49-F238E27FC236}">
                <a16:creationId xmlns:a16="http://schemas.microsoft.com/office/drawing/2014/main" id="{530F75B0-EFA6-47AC-A86C-636711842691}"/>
              </a:ext>
            </a:extLst>
          </p:cNvPr>
          <p:cNvGrpSpPr/>
          <p:nvPr/>
        </p:nvGrpSpPr>
        <p:grpSpPr>
          <a:xfrm>
            <a:off x="7572580" y="2618814"/>
            <a:ext cx="1865845" cy="875052"/>
            <a:chOff x="5938157" y="1894475"/>
            <a:chExt cx="2372168" cy="875052"/>
          </a:xfrm>
          <a:solidFill>
            <a:schemeClr val="accent4"/>
          </a:solidFill>
        </p:grpSpPr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E8787FE8-6251-459A-8F8A-DEF2499F76B4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78" name="Group 177">
              <a:extLst>
                <a:ext uri="{FF2B5EF4-FFF2-40B4-BE49-F238E27FC236}">
                  <a16:creationId xmlns:a16="http://schemas.microsoft.com/office/drawing/2014/main" id="{B2054200-A436-4C5E-9C5C-FDB345D545BE}"/>
                </a:ext>
              </a:extLst>
            </p:cNvPr>
            <p:cNvGrpSpPr/>
            <p:nvPr/>
          </p:nvGrpSpPr>
          <p:grpSpPr>
            <a:xfrm>
              <a:off x="5938157" y="1894475"/>
              <a:ext cx="2372168" cy="875052"/>
              <a:chOff x="5921828" y="3487501"/>
              <a:chExt cx="2372168" cy="875052"/>
            </a:xfrm>
            <a:grpFill/>
            <a:effectLst/>
          </p:grpSpPr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7A3E35A4-864E-4038-885F-779426E123E9}"/>
                  </a:ext>
                </a:extLst>
              </p:cNvPr>
              <p:cNvSpPr/>
              <p:nvPr/>
            </p:nvSpPr>
            <p:spPr>
              <a:xfrm>
                <a:off x="6010142" y="3487501"/>
                <a:ext cx="2283854" cy="875052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vi-VN" noProof="1" smtClean="0">
                    <a:solidFill>
                      <a:schemeClr val="bg1"/>
                    </a:solidFill>
                  </a:rPr>
                  <a:t>Kháng chiến lan rộng ra toàn quốc (1873-1884)</a:t>
                </a:r>
                <a:endParaRPr lang="en-US" noProof="1">
                  <a:solidFill>
                    <a:schemeClr val="bg1"/>
                  </a:solidFill>
                </a:endParaRP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3E7D7B48-3074-4586-828A-0EFE293829DC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7BB5D1E7-8AC4-49F1-A7E8-17CB39BBC797}"/>
              </a:ext>
            </a:extLst>
          </p:cNvPr>
          <p:cNvGrpSpPr/>
          <p:nvPr/>
        </p:nvGrpSpPr>
        <p:grpSpPr>
          <a:xfrm>
            <a:off x="9953799" y="3510237"/>
            <a:ext cx="2034477" cy="979648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78425E43-D8FD-499A-81A4-75DC10E4D1B2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83" name="Group 182">
              <a:extLst>
                <a:ext uri="{FF2B5EF4-FFF2-40B4-BE49-F238E27FC236}">
                  <a16:creationId xmlns:a16="http://schemas.microsoft.com/office/drawing/2014/main" id="{D68BBF6D-166B-4824-8B71-EAF07ADFC6A9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B0E04D16-7C05-4503-9570-79ED1487AEE8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Thực dân Pháp đánh chiếm Bắc kì lần thứ hai(1882)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F54DE75D-B9FE-4AC3-A3FB-B6C1C79F790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D13C74B5-0CA8-4B82-85B2-E8F44861E0AF}"/>
              </a:ext>
            </a:extLst>
          </p:cNvPr>
          <p:cNvGrpSpPr/>
          <p:nvPr/>
        </p:nvGrpSpPr>
        <p:grpSpPr>
          <a:xfrm>
            <a:off x="9985876" y="4815101"/>
            <a:ext cx="2021029" cy="729242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983432D5-895E-4819-98F0-59015DF8191F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CB03E8DC-850F-4F5D-9F41-B999F1F44974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29325666-EB9A-419E-A79A-EC3564DBB57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Nhân dân Bắc Kì tiếp tục kháng Pháp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34EBA6FC-F669-453A-A2DB-3C6F2F1AF175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926CE4C3-9F86-4992-B957-0D6EC7365049}"/>
              </a:ext>
            </a:extLst>
          </p:cNvPr>
          <p:cNvGrpSpPr/>
          <p:nvPr/>
        </p:nvGrpSpPr>
        <p:grpSpPr>
          <a:xfrm>
            <a:off x="50903" y="1142226"/>
            <a:ext cx="2492701" cy="737575"/>
            <a:chOff x="5938157" y="1989170"/>
            <a:chExt cx="2994175" cy="687801"/>
          </a:xfrm>
        </p:grpSpPr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08018F2B-4F89-4CC8-9AFA-190CF000B36A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98" name="Group 197">
              <a:extLst>
                <a:ext uri="{FF2B5EF4-FFF2-40B4-BE49-F238E27FC236}">
                  <a16:creationId xmlns:a16="http://schemas.microsoft.com/office/drawing/2014/main" id="{0E928485-996B-40E4-A3E1-6A0E833B498E}"/>
                </a:ext>
              </a:extLst>
            </p:cNvPr>
            <p:cNvGrpSpPr/>
            <p:nvPr/>
          </p:nvGrpSpPr>
          <p:grpSpPr>
            <a:xfrm>
              <a:off x="5938157" y="1989170"/>
              <a:ext cx="2994175" cy="687801"/>
              <a:chOff x="5921828" y="3582196"/>
              <a:chExt cx="2994175" cy="687801"/>
            </a:xfrm>
            <a:effectLst/>
          </p:grpSpPr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C7C7E6D8-BD4E-465A-8298-ACC0EC643964}"/>
                  </a:ext>
                </a:extLst>
              </p:cNvPr>
              <p:cNvSpPr/>
              <p:nvPr/>
            </p:nvSpPr>
            <p:spPr>
              <a:xfrm>
                <a:off x="5921828" y="3582196"/>
                <a:ext cx="2994175" cy="68780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Chiến sự ở Đà Nẵng năm 1858-1859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C8E089DE-36F1-4071-847C-506E13F51B7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A1EE2728-9CB4-469A-B6AF-45C88C8E566B}"/>
              </a:ext>
            </a:extLst>
          </p:cNvPr>
          <p:cNvGrpSpPr/>
          <p:nvPr/>
        </p:nvGrpSpPr>
        <p:grpSpPr>
          <a:xfrm>
            <a:off x="-1286" y="3372663"/>
            <a:ext cx="2269128" cy="1867372"/>
            <a:chOff x="5938157" y="2023976"/>
            <a:chExt cx="2404988" cy="551054"/>
          </a:xfrm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9F8ABA5A-0FA1-49CA-A58B-A1051E661E51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01CFCBF2-7F68-4E9F-9C53-78D5792DADC5}"/>
                </a:ext>
              </a:extLst>
            </p:cNvPr>
            <p:cNvGrpSpPr/>
            <p:nvPr/>
          </p:nvGrpSpPr>
          <p:grpSpPr>
            <a:xfrm>
              <a:off x="5938157" y="2023976"/>
              <a:ext cx="2404988" cy="551054"/>
              <a:chOff x="5921828" y="3617002"/>
              <a:chExt cx="2404988" cy="551054"/>
            </a:xfrm>
            <a:effectLst/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C7D7EC61-7E40-4072-A4B1-1BF9FB0AE2A9}"/>
                  </a:ext>
                </a:extLst>
              </p:cNvPr>
              <p:cNvSpPr/>
              <p:nvPr/>
            </p:nvSpPr>
            <p:spPr>
              <a:xfrm>
                <a:off x="5921829" y="3617002"/>
                <a:ext cx="2404987" cy="24832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Kháng chiến ở Đà Nẵng và ba tỉnh miền Đông Nam Kì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FBB88835-81A5-47CC-9D64-60C1B07EC5A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16" name="Group 215">
            <a:extLst>
              <a:ext uri="{FF2B5EF4-FFF2-40B4-BE49-F238E27FC236}">
                <a16:creationId xmlns:a16="http://schemas.microsoft.com/office/drawing/2014/main" id="{C20432F7-127E-4176-8C9D-8C90AD7EF3DD}"/>
              </a:ext>
            </a:extLst>
          </p:cNvPr>
          <p:cNvGrpSpPr/>
          <p:nvPr/>
        </p:nvGrpSpPr>
        <p:grpSpPr>
          <a:xfrm>
            <a:off x="9953799" y="1015981"/>
            <a:ext cx="2021028" cy="1052186"/>
            <a:chOff x="5938157" y="2023976"/>
            <a:chExt cx="2569464" cy="551054"/>
          </a:xfrm>
          <a:solidFill>
            <a:schemeClr val="accent4"/>
          </a:solidFill>
        </p:grpSpPr>
        <p:sp>
          <p:nvSpPr>
            <p:cNvPr id="217" name="Rectangle 216">
              <a:extLst>
                <a:ext uri="{FF2B5EF4-FFF2-40B4-BE49-F238E27FC236}">
                  <a16:creationId xmlns:a16="http://schemas.microsoft.com/office/drawing/2014/main" id="{37F29C1D-A638-43D8-82F7-AF70C4185831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18" name="Group 217">
              <a:extLst>
                <a:ext uri="{FF2B5EF4-FFF2-40B4-BE49-F238E27FC236}">
                  <a16:creationId xmlns:a16="http://schemas.microsoft.com/office/drawing/2014/main" id="{90011996-9969-4AAC-A68F-248CDAC59A50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EE2B698F-6C9C-4536-9648-059A076CAE26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Thực dân Pháp đánh chiếm Bắc kì lần thứ nhất (1873)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A4A94F76-3C2B-4F25-BA97-7D4A8145E137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C19BE752-A756-4CE1-B9B0-FD24CEDFBF40}"/>
              </a:ext>
            </a:extLst>
          </p:cNvPr>
          <p:cNvGrpSpPr/>
          <p:nvPr/>
        </p:nvGrpSpPr>
        <p:grpSpPr>
          <a:xfrm>
            <a:off x="2615436" y="2821609"/>
            <a:ext cx="2039667" cy="734589"/>
            <a:chOff x="5938157" y="2023976"/>
            <a:chExt cx="2569464" cy="551054"/>
          </a:xfrm>
          <a:solidFill>
            <a:schemeClr val="accent2"/>
          </a:solidFill>
        </p:grpSpPr>
        <p:sp>
          <p:nvSpPr>
            <p:cNvPr id="222" name="Rectangle 221">
              <a:extLst>
                <a:ext uri="{FF2B5EF4-FFF2-40B4-BE49-F238E27FC236}">
                  <a16:creationId xmlns:a16="http://schemas.microsoft.com/office/drawing/2014/main" id="{B539016A-5AC9-49BB-87D2-67CA7DDA5F75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23" name="Group 222">
              <a:extLst>
                <a:ext uri="{FF2B5EF4-FFF2-40B4-BE49-F238E27FC236}">
                  <a16:creationId xmlns:a16="http://schemas.microsoft.com/office/drawing/2014/main" id="{CA68F3EB-D13E-4EDF-B359-FE703DCBE24B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551054"/>
              <a:chOff x="5921828" y="3617002"/>
              <a:chExt cx="2569464" cy="551054"/>
            </a:xfrm>
            <a:grpFill/>
            <a:effectLst/>
          </p:grpSpPr>
          <p:sp>
            <p:nvSpPr>
              <p:cNvPr id="224" name="Rectangle 223">
                <a:extLst>
                  <a:ext uri="{FF2B5EF4-FFF2-40B4-BE49-F238E27FC236}">
                    <a16:creationId xmlns:a16="http://schemas.microsoft.com/office/drawing/2014/main" id="{B9876016-16B6-47E7-9CB2-9141C750809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551054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vi-VN" noProof="1" smtClean="0">
                    <a:solidFill>
                      <a:schemeClr val="tx1"/>
                    </a:solidFill>
                  </a:rPr>
                  <a:t>Cuộc k/c từ năm 1858 đến năm 1873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4F0D6347-71DF-48EE-BA24-4B2DE362A350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7641CCD5-EAAB-4232-AFDF-75061C832EEF}"/>
              </a:ext>
            </a:extLst>
          </p:cNvPr>
          <p:cNvGrpSpPr/>
          <p:nvPr/>
        </p:nvGrpSpPr>
        <p:grpSpPr>
          <a:xfrm>
            <a:off x="9967247" y="2348070"/>
            <a:ext cx="2058288" cy="1024594"/>
            <a:chOff x="5938157" y="2023976"/>
            <a:chExt cx="2569464" cy="622737"/>
          </a:xfrm>
          <a:solidFill>
            <a:schemeClr val="accent4"/>
          </a:solidFill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FC3BEC38-C9BE-402A-928C-53C9C8E1311E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9814718D-EBB7-42DD-82BC-5731EBEE0A7D}"/>
                </a:ext>
              </a:extLst>
            </p:cNvPr>
            <p:cNvGrpSpPr/>
            <p:nvPr/>
          </p:nvGrpSpPr>
          <p:grpSpPr>
            <a:xfrm>
              <a:off x="5938157" y="2023976"/>
              <a:ext cx="2569464" cy="622737"/>
              <a:chOff x="5921828" y="3617002"/>
              <a:chExt cx="2569464" cy="622737"/>
            </a:xfrm>
            <a:grpFill/>
            <a:effectLst/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28646221-B6CD-482D-9227-0F8C79255BD1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69464" cy="62273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>
                  <a:lnSpc>
                    <a:spcPts val="1600"/>
                  </a:lnSpc>
                </a:pPr>
                <a:r>
                  <a:rPr lang="vi-VN" noProof="1" smtClean="0">
                    <a:solidFill>
                      <a:schemeClr val="tx1"/>
                    </a:solidFill>
                  </a:rPr>
                  <a:t>K/c ở Hà Nội và các tỉnh đồng bằng Bắc Kì (1873-1874)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0AAF3B0A-DC58-41BA-BC2F-9330594F512E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A2774AEF-B9EB-472B-95DF-9B0078605672}"/>
              </a:ext>
            </a:extLst>
          </p:cNvPr>
          <p:cNvGrpSpPr/>
          <p:nvPr/>
        </p:nvGrpSpPr>
        <p:grpSpPr>
          <a:xfrm>
            <a:off x="5010929" y="2229439"/>
            <a:ext cx="2275290" cy="2195938"/>
            <a:chOff x="5938157" y="1524105"/>
            <a:chExt cx="2569464" cy="1049458"/>
          </a:xfrm>
        </p:grpSpPr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DD968C6E-E336-464E-8B46-B103A520A870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 cap="all" noProof="1"/>
            </a:p>
          </p:txBody>
        </p:sp>
        <p:grpSp>
          <p:nvGrpSpPr>
            <p:cNvPr id="253" name="Group 252">
              <a:extLst>
                <a:ext uri="{FF2B5EF4-FFF2-40B4-BE49-F238E27FC236}">
                  <a16:creationId xmlns:a16="http://schemas.microsoft.com/office/drawing/2014/main" id="{6C2FBAF8-19E1-4015-B8B4-1778DF24E7D7}"/>
                </a:ext>
              </a:extLst>
            </p:cNvPr>
            <p:cNvGrpSpPr/>
            <p:nvPr/>
          </p:nvGrpSpPr>
          <p:grpSpPr>
            <a:xfrm>
              <a:off x="5938157" y="1524105"/>
              <a:ext cx="2569464" cy="1049458"/>
              <a:chOff x="5921828" y="3117131"/>
              <a:chExt cx="2569464" cy="1049458"/>
            </a:xfrm>
            <a:effectLst/>
          </p:grpSpPr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9F6DABB4-60A2-46DC-9F66-382B29C24783}"/>
                  </a:ext>
                </a:extLst>
              </p:cNvPr>
              <p:cNvSpPr/>
              <p:nvPr/>
            </p:nvSpPr>
            <p:spPr>
              <a:xfrm>
                <a:off x="5921828" y="3117131"/>
                <a:ext cx="2569464" cy="94861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vi-VN" sz="2000" b="1" cap="all" noProof="1" smtClean="0">
                    <a:solidFill>
                      <a:schemeClr val="tx1"/>
                    </a:solidFill>
                  </a:rPr>
                  <a:t>CUỘC KHÁNG CHỐNG THỰC DÂN PHÁP CHIẾN TỪ NĂM 1858 ĐẾN CUỐI</a:t>
                </a:r>
              </a:p>
              <a:p>
                <a:pPr algn="ctr"/>
                <a:r>
                  <a:rPr lang="vi-VN" sz="2000" b="1" cap="all" noProof="1" smtClean="0">
                    <a:solidFill>
                      <a:schemeClr val="tx1"/>
                    </a:solidFill>
                  </a:rPr>
                  <a:t> THẾ KỈ XIX</a:t>
                </a:r>
                <a:endParaRPr lang="en-US" sz="2000" b="1" cap="all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8BE43649-A2F9-4268-8E52-7E8BEDA0B0FA}"/>
                  </a:ext>
                </a:extLst>
              </p:cNvPr>
              <p:cNvSpPr/>
              <p:nvPr/>
            </p:nvSpPr>
            <p:spPr>
              <a:xfrm>
                <a:off x="5921828" y="3217979"/>
                <a:ext cx="740664" cy="948610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cap="all" noProof="1"/>
              </a:p>
            </p:txBody>
          </p:sp>
        </p:grpSp>
      </p:grpSp>
      <p:cxnSp>
        <p:nvCxnSpPr>
          <p:cNvPr id="262" name="Connector: Curved 261">
            <a:extLst>
              <a:ext uri="{FF2B5EF4-FFF2-40B4-BE49-F238E27FC236}">
                <a16:creationId xmlns:a16="http://schemas.microsoft.com/office/drawing/2014/main" id="{011C555E-6C2F-41D8-AA9F-45376ACF6424}"/>
              </a:ext>
            </a:extLst>
          </p:cNvPr>
          <p:cNvCxnSpPr/>
          <p:nvPr/>
        </p:nvCxnSpPr>
        <p:spPr>
          <a:xfrm rot="16200000" flipV="1">
            <a:off x="1872198" y="2478620"/>
            <a:ext cx="784362" cy="693257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stCxn id="179" idx="2"/>
            <a:endCxn id="190" idx="1"/>
          </p:cNvCxnSpPr>
          <p:nvPr/>
        </p:nvCxnSpPr>
        <p:spPr>
          <a:xfrm rot="16200000" flipH="1">
            <a:off x="8328259" y="3705840"/>
            <a:ext cx="1837514" cy="1413565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7BB5D1E7-8AC4-49F1-A7E8-17CB39BBC797}"/>
              </a:ext>
            </a:extLst>
          </p:cNvPr>
          <p:cNvGrpSpPr/>
          <p:nvPr/>
        </p:nvGrpSpPr>
        <p:grpSpPr>
          <a:xfrm>
            <a:off x="48757" y="2038316"/>
            <a:ext cx="1894451" cy="1099969"/>
            <a:chOff x="5938157" y="2023975"/>
            <a:chExt cx="2408537" cy="1099969"/>
          </a:xfrm>
          <a:solidFill>
            <a:schemeClr val="accent4"/>
          </a:solidFill>
        </p:grpSpPr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78425E43-D8FD-499A-81A4-75DC10E4D1B2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123" name="Group 122">
              <a:extLst>
                <a:ext uri="{FF2B5EF4-FFF2-40B4-BE49-F238E27FC236}">
                  <a16:creationId xmlns:a16="http://schemas.microsoft.com/office/drawing/2014/main" id="{D68BBF6D-166B-4824-8B71-EAF07ADFC6A9}"/>
                </a:ext>
              </a:extLst>
            </p:cNvPr>
            <p:cNvGrpSpPr/>
            <p:nvPr/>
          </p:nvGrpSpPr>
          <p:grpSpPr>
            <a:xfrm>
              <a:off x="5938157" y="2023975"/>
              <a:ext cx="2408537" cy="1099969"/>
              <a:chOff x="5921828" y="3617001"/>
              <a:chExt cx="2408537" cy="1099969"/>
            </a:xfrm>
            <a:grpFill/>
            <a:effectLst/>
          </p:grpSpPr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0E04D16-7C05-4503-9570-79ED1487AEE8}"/>
                  </a:ext>
                </a:extLst>
              </p:cNvPr>
              <p:cNvSpPr/>
              <p:nvPr/>
            </p:nvSpPr>
            <p:spPr>
              <a:xfrm>
                <a:off x="5921828" y="3617001"/>
                <a:ext cx="2408537" cy="109996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Chiến sự ở Gia Định năm 1859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F54DE75D-B9FE-4AC3-A3FB-B6C1C79F7902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cxnSp>
        <p:nvCxnSpPr>
          <p:cNvPr id="133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stCxn id="224" idx="2"/>
          </p:cNvCxnSpPr>
          <p:nvPr/>
        </p:nvCxnSpPr>
        <p:spPr>
          <a:xfrm rot="5400000">
            <a:off x="2719818" y="3089836"/>
            <a:ext cx="449091" cy="138181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stCxn id="224" idx="0"/>
            <a:endCxn id="199" idx="3"/>
          </p:cNvCxnSpPr>
          <p:nvPr/>
        </p:nvCxnSpPr>
        <p:spPr>
          <a:xfrm rot="16200000" flipV="1">
            <a:off x="2418712" y="1638894"/>
            <a:ext cx="1307609" cy="1057824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833930" y="1498945"/>
            <a:ext cx="826174" cy="1413563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endCxn id="185" idx="1"/>
          </p:cNvCxnSpPr>
          <p:nvPr/>
        </p:nvCxnSpPr>
        <p:spPr>
          <a:xfrm>
            <a:off x="9076636" y="3490378"/>
            <a:ext cx="877163" cy="509683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79" idx="3"/>
          </p:cNvCxnSpPr>
          <p:nvPr/>
        </p:nvCxnSpPr>
        <p:spPr>
          <a:xfrm>
            <a:off x="9438425" y="3056340"/>
            <a:ext cx="528822" cy="163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270552" y="3124283"/>
            <a:ext cx="387643" cy="209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flipH="1">
            <a:off x="4621261" y="3131606"/>
            <a:ext cx="423509" cy="244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C7C7E6D8-BD4E-465A-8298-ACC0EC643964}"/>
              </a:ext>
            </a:extLst>
          </p:cNvPr>
          <p:cNvSpPr/>
          <p:nvPr/>
        </p:nvSpPr>
        <p:spPr>
          <a:xfrm>
            <a:off x="88009" y="5249647"/>
            <a:ext cx="2492701" cy="7375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vi-VN" noProof="1" smtClean="0">
                <a:solidFill>
                  <a:schemeClr val="tx1"/>
                </a:solidFill>
              </a:rPr>
              <a:t>Kháng chiến ở ba tỉnh miền Tây Nam Kì</a:t>
            </a:r>
            <a:endParaRPr lang="en-US" noProof="1">
              <a:solidFill>
                <a:schemeClr val="tx1"/>
              </a:solidFill>
            </a:endParaRPr>
          </a:p>
        </p:txBody>
      </p:sp>
      <p:cxnSp>
        <p:nvCxnSpPr>
          <p:cNvPr id="71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endCxn id="70" idx="3"/>
          </p:cNvCxnSpPr>
          <p:nvPr/>
        </p:nvCxnSpPr>
        <p:spPr>
          <a:xfrm rot="5400000">
            <a:off x="2189352" y="3947557"/>
            <a:ext cx="2062237" cy="1279519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76">
            <a:extLst>
              <a:ext uri="{FF2B5EF4-FFF2-40B4-BE49-F238E27FC236}">
                <a16:creationId xmlns:a16="http://schemas.microsoft.com/office/drawing/2014/main" id="{D13C74B5-0CA8-4B82-85B2-E8F44861E0AF}"/>
              </a:ext>
            </a:extLst>
          </p:cNvPr>
          <p:cNvGrpSpPr/>
          <p:nvPr/>
        </p:nvGrpSpPr>
        <p:grpSpPr>
          <a:xfrm>
            <a:off x="9930320" y="5734921"/>
            <a:ext cx="2095215" cy="1123077"/>
            <a:chOff x="5938157" y="2023976"/>
            <a:chExt cx="2530654" cy="637974"/>
          </a:xfrm>
          <a:solidFill>
            <a:schemeClr val="accent4"/>
          </a:solidFill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983432D5-895E-4819-98F0-59015DF8191F}"/>
                </a:ext>
              </a:extLst>
            </p:cNvPr>
            <p:cNvSpPr/>
            <p:nvPr/>
          </p:nvSpPr>
          <p:spPr>
            <a:xfrm rot="360000">
              <a:off x="6707485" y="2300352"/>
              <a:ext cx="1597589" cy="144893"/>
            </a:xfrm>
            <a:prstGeom prst="rect">
              <a:avLst/>
            </a:prstGeom>
            <a:grpFill/>
            <a:ln>
              <a:noFill/>
            </a:ln>
            <a:effectLst>
              <a:outerShdw blurRad="139700" dist="190500" dir="4800000" algn="t" rotWithShape="0">
                <a:prstClr val="black">
                  <a:alpha val="4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CB03E8DC-850F-4F5D-9F41-B999F1F44974}"/>
                </a:ext>
              </a:extLst>
            </p:cNvPr>
            <p:cNvGrpSpPr/>
            <p:nvPr/>
          </p:nvGrpSpPr>
          <p:grpSpPr>
            <a:xfrm>
              <a:off x="5938157" y="2023976"/>
              <a:ext cx="2530654" cy="637974"/>
              <a:chOff x="5921828" y="3617002"/>
              <a:chExt cx="2530654" cy="637974"/>
            </a:xfrm>
            <a:grpFill/>
            <a:effectLst/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29325666-EB9A-419E-A79A-EC3564DBB579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2530654" cy="63797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0" bIns="0" rtlCol="0" anchor="ctr"/>
              <a:lstStyle/>
              <a:p>
                <a:pPr algn="ctr"/>
                <a:r>
                  <a:rPr lang="vi-VN" noProof="1" smtClean="0">
                    <a:solidFill>
                      <a:schemeClr val="tx1"/>
                    </a:solidFill>
                  </a:rPr>
                  <a:t>Hiệp ước Pa-tơ-nốt. Nhà nước phong kiến Việt Nam sụp đổ (1884)</a:t>
                </a:r>
                <a:endParaRPr lang="en-US" noProof="1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34EBA6FC-F669-453A-A2DB-3C6F2F1AF175}"/>
                  </a:ext>
                </a:extLst>
              </p:cNvPr>
              <p:cNvSpPr/>
              <p:nvPr/>
            </p:nvSpPr>
            <p:spPr>
              <a:xfrm>
                <a:off x="5921828" y="3617002"/>
                <a:ext cx="740664" cy="551054"/>
              </a:xfrm>
              <a:prstGeom prst="rect">
                <a:avLst/>
              </a:prstGeom>
              <a:solidFill>
                <a:schemeClr val="tx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noProof="1"/>
              </a:p>
            </p:txBody>
          </p:sp>
        </p:grpSp>
      </p:grpSp>
      <p:cxnSp>
        <p:nvCxnSpPr>
          <p:cNvPr id="92" name="Connector: Curved 267">
            <a:extLst>
              <a:ext uri="{FF2B5EF4-FFF2-40B4-BE49-F238E27FC236}">
                <a16:creationId xmlns:a16="http://schemas.microsoft.com/office/drawing/2014/main" id="{B75C134A-A122-4365-B015-B0C22289CC70}"/>
              </a:ext>
            </a:extLst>
          </p:cNvPr>
          <p:cNvCxnSpPr>
            <a:cxnSpLocks/>
            <a:endCxn id="81" idx="1"/>
          </p:cNvCxnSpPr>
          <p:nvPr/>
        </p:nvCxnSpPr>
        <p:spPr>
          <a:xfrm rot="16200000" flipH="1">
            <a:off x="7670871" y="3960507"/>
            <a:ext cx="2743730" cy="1775166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90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152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ÔN TẬP KIẾN THỨC TỪ TUẦN 19-&gt;22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KIẾN THỨC TỪ TUẦN 19-&gt;22</dc:title>
  <dc:creator>Windows User</dc:creator>
  <cp:lastModifiedBy>Windows User</cp:lastModifiedBy>
  <cp:revision>3</cp:revision>
  <dcterms:created xsi:type="dcterms:W3CDTF">2021-02-18T02:47:07Z</dcterms:created>
  <dcterms:modified xsi:type="dcterms:W3CDTF">2021-02-18T03:03:51Z</dcterms:modified>
</cp:coreProperties>
</file>