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6" r:id="rId3"/>
    <p:sldId id="272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9F47B-A9DA-4D82-8F17-1D0F08AFA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0353D-878F-4DB2-AD41-355E083E8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865B7-7B73-442B-82A3-D02A809B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00989-4C50-4EF8-B356-4D0CD5B9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AC38E-661E-42EF-9FBF-2BF778B5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3B799614-6924-456D-8BDC-673A1DE651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7368">
            <a:off x="720713" y="1586698"/>
            <a:ext cx="2593953" cy="3634947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89B53765-D24A-4AB0-9790-EDC362CB90F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1705">
            <a:off x="1102760" y="2311673"/>
            <a:ext cx="1832016" cy="2598906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48B14EB-160B-4176-8C52-278033F8DB1A}"/>
              </a:ext>
            </a:extLst>
          </p:cNvPr>
          <p:cNvSpPr txBox="1"/>
          <p:nvPr userDrawn="1"/>
        </p:nvSpPr>
        <p:spPr>
          <a:xfrm>
            <a:off x="5458692" y="436856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UTM Edwardian" panose="02040603050506020204" pitchFamily="18" charset="0"/>
              </a:rPr>
              <a:t>Gv</a:t>
            </a:r>
            <a:r>
              <a:rPr lang="en-US" sz="3600" b="1" dirty="0">
                <a:solidFill>
                  <a:schemeClr val="bg1"/>
                </a:solidFill>
                <a:latin typeface="UTM Edwardian" panose="02040603050506020204" pitchFamily="18" charset="0"/>
              </a:rPr>
              <a:t>: </a:t>
            </a:r>
            <a:r>
              <a:rPr lang="en-US" sz="3600" b="1" dirty="0" err="1">
                <a:solidFill>
                  <a:schemeClr val="bg1"/>
                </a:solidFill>
                <a:latin typeface="UTM Edwardian" panose="02040603050506020204" pitchFamily="18" charset="0"/>
              </a:rPr>
              <a:t>Huỳnh</a:t>
            </a:r>
            <a:r>
              <a:rPr lang="en-US" sz="3600" b="1" dirty="0">
                <a:solidFill>
                  <a:schemeClr val="bg1"/>
                </a:solidFill>
                <a:latin typeface="UTM Edwardian" panose="02040603050506020204" pitchFamily="18" charset="0"/>
              </a:rPr>
              <a:t> Minh Khai</a:t>
            </a:r>
          </a:p>
        </p:txBody>
      </p:sp>
    </p:spTree>
    <p:extLst>
      <p:ext uri="{BB962C8B-B14F-4D97-AF65-F5344CB8AC3E}">
        <p14:creationId xmlns:p14="http://schemas.microsoft.com/office/powerpoint/2010/main" val="186777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D0665-544E-4C7B-943D-993CA5E8B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975EA-C701-4402-94E5-AFC14073F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4CD82-378B-4EE0-9732-78D6DB41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83DA0-7AF0-4B82-86BE-06555322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6F1C3-D098-4419-80DC-D2949FDF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3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144E80-4DDB-490E-974F-16AEA6AF4F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84657-EC3A-40DC-8B9C-F089A61CB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2780A-3EE7-4FBF-B275-52C66E63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04BAF-7C04-4AB3-96F8-AC0B06533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64AB8-D1C6-4BCB-97A2-31234E27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65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4716-F254-4AE9-9754-7B8679AFC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6C6E3-6D18-42C2-B508-880486394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09B5B-B75C-461E-BD25-2C61A29E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C3132-00E6-4794-93A4-75862F4D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4195A-1716-4FDD-81B1-1438D64E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4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7857-EFDD-44B3-A1D5-FD1A645C9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DDA28-7A54-4712-B33D-6DCEC28ED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864E7-1E6A-4DE0-8EFB-4C4AAEFD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E7491-47BC-4212-A480-6CD4C9E5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47252-623B-4282-981A-1480F8CD3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1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224FA-303D-4DA8-B2FE-842E1ED66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05950-781A-4F2C-BE8F-2906E84D4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6A181-E85C-4010-80DC-71040D208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38780C-E3D0-4045-8E30-43800AB7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0EA36-155B-4564-9417-1E0D05D5A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54B8E-8C36-47E2-8148-D0414096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5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E1BE-27EB-4E7D-AF29-0A0ED7B0A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A1DE7-A015-4364-A6D2-77907F0D4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DF96D-0D1C-4DAB-AB81-3346774B9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38BBA-D773-49B0-B04F-497449862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91E193-9DE7-41B6-8275-6A4176F52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4F5AB6-7CFB-4BC4-874A-6D0D5781D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C4B79-10B9-4F0A-8937-58563281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6BDCF-42E1-401F-9CB0-942FEB4EF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8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7A37C-39BF-48AA-98E7-F8988970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AAC7DC-2427-425A-9C88-10B2AA28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5A982-8C95-473E-A940-81D5C64E4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9F7BE-AC63-41C9-96AF-5AD67BC35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8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F27FAB-3CE0-4BA4-B9A0-4776942C5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459E56-D8B8-4C4D-A30A-496DAE2D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D0D62-5EC5-4B92-A76A-DE8A305A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8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CC41-0DC6-4160-B3CE-5E6C976C9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0F735-1080-4ADF-97B3-BD03D7C3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C2AC0-CFC8-47AD-9716-1360BEA64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91469-22C7-4C66-BDCA-8891FD96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270B5-7587-4EA6-9012-06597AD79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0F60C-D4E7-418B-9AF9-860F3D2C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0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432B-70D4-40FC-B44F-19DE37045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FDBA8-A3C1-4E50-81A2-FB04B70A8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C4780-CF33-4016-8815-E41C08774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FEBD2-11C5-4D9D-A6EE-EBB8BA0A9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95A69-1ACD-438C-90EF-A5B7C6B0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79A96-BAA2-4B3B-92DD-6F55B0C4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1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2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8C8927-AAD5-4E4F-8D17-F5AABB328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B5EE1-5E74-4440-80D5-8D154A233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5EECA-E048-4D47-83EC-40E77250B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0347-AB1A-401C-8779-2B18EDDFEF2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85FC3-5F6A-442F-A195-522442B0E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8446B-8592-4F56-A07C-32ECC7F8D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E9EA6-7595-4DE4-8BBF-B2B0343504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3807404-4F53-4198-87A0-2DC0F707E4B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106" y="317272"/>
            <a:ext cx="1009331" cy="504666"/>
          </a:xfrm>
          <a:prstGeom prst="flowChartAlternateProcess">
            <a:avLst/>
          </a:prstGeom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279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 /><Relationship Id="rId2" Type="http://schemas.openxmlformats.org/officeDocument/2006/relationships/slideLayout" Target="../slideLayouts/slideLayout4.xml" /><Relationship Id="rId1" Type="http://schemas.openxmlformats.org/officeDocument/2006/relationships/vmlDrawing" Target="../drawings/vmlDrawing1.vml" /><Relationship Id="rId5" Type="http://schemas.openxmlformats.org/officeDocument/2006/relationships/image" Target="../media/image5.wmf" /><Relationship Id="rId4" Type="http://schemas.openxmlformats.org/officeDocument/2006/relationships/oleObject" Target="../embeddings/oleObject1.bin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29A07-64C0-4F2F-A14C-04FFCA4E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495" y="178936"/>
            <a:ext cx="10515600" cy="1325563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vi-VN" sz="2800" b="1"/>
              <a:t>*Ví dụ:</a:t>
            </a:r>
            <a:endParaRPr lang="en-US" sz="2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7D913-6762-4CDB-803C-04FCCDF14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857" y="1150990"/>
            <a:ext cx="10452493" cy="1371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129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7E568F7-A514-49D7-AF04-B9F2080342C7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404508" y="2337684"/>
                <a:ext cx="5578927" cy="3684588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en-US" b="1" dirty="0">
                    <a:cs typeface="Times New Roman" panose="02020603050405020304" pitchFamily="18" charset="0"/>
                  </a:rPr>
                  <a:t>Ta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có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thể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tích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không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khí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bên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trong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lều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chính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là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thể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tích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hình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chóp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tứ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giác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cs typeface="Times New Roman" panose="02020603050405020304" pitchFamily="18" charset="0"/>
                  </a:rPr>
                  <a:t>đều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en-US" b="1" dirty="0" err="1">
                    <a:cs typeface="Times New Roman" panose="02020603050405020304" pitchFamily="18" charset="0"/>
                  </a:rPr>
                  <a:t>Nên</a:t>
                </a:r>
                <a:r>
                  <a:rPr lang="en-US" altLang="en-US" b="1" dirty="0"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altLang="en-US" b="1" dirty="0">
                    <a:cs typeface="Times New Roman" panose="02020603050405020304" pitchFamily="18" charset="0"/>
                  </a:rPr>
                  <a:t> =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b="1" dirty="0">
                    <a:cs typeface="Times New Roman" panose="02020603050405020304" pitchFamily="18" charset="0"/>
                  </a:rPr>
                  <a:t>.2.2.2=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b="1" dirty="0"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en-US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altLang="en-US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altLang="en-US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altLang="en-US" b="1" dirty="0"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7E568F7-A514-49D7-AF04-B9F2080342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04508" y="2337684"/>
                <a:ext cx="5578927" cy="3684588"/>
              </a:xfrm>
              <a:blipFill>
                <a:blip r:embed="rId2"/>
                <a:stretch>
                  <a:fillRect l="-1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EC6DD-DA35-4255-BFD3-4C6363DA9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EE5405-0ACA-46B9-8C53-0B895BE106C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37">
            <a:extLst>
              <a:ext uri="{FF2B5EF4-FFF2-40B4-BE49-F238E27FC236}">
                <a16:creationId xmlns:a16="http://schemas.microsoft.com/office/drawing/2014/main" id="{760571C0-E0C9-4F2A-BD41-2A08C301B76D}"/>
              </a:ext>
            </a:extLst>
          </p:cNvPr>
          <p:cNvGrpSpPr>
            <a:grpSpLocks/>
          </p:cNvGrpSpPr>
          <p:nvPr/>
        </p:nvGrpSpPr>
        <p:grpSpPr bwMode="auto">
          <a:xfrm>
            <a:off x="7311474" y="2208798"/>
            <a:ext cx="3754316" cy="3794333"/>
            <a:chOff x="3168" y="1008"/>
            <a:chExt cx="1926" cy="1943"/>
          </a:xfrm>
        </p:grpSpPr>
        <p:sp>
          <p:nvSpPr>
            <p:cNvPr id="8" name="AutoShape 5">
              <a:extLst>
                <a:ext uri="{FF2B5EF4-FFF2-40B4-BE49-F238E27FC236}">
                  <a16:creationId xmlns:a16="http://schemas.microsoft.com/office/drawing/2014/main" id="{FC6157AF-FF57-4238-8929-0980EC79A9F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168" y="1008"/>
              <a:ext cx="1926" cy="1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Arc 7">
              <a:extLst>
                <a:ext uri="{FF2B5EF4-FFF2-40B4-BE49-F238E27FC236}">
                  <a16:creationId xmlns:a16="http://schemas.microsoft.com/office/drawing/2014/main" id="{6FC927E2-E536-496E-A92B-919E83DFD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2262"/>
              <a:ext cx="199" cy="201"/>
            </a:xfrm>
            <a:custGeom>
              <a:avLst/>
              <a:gdLst>
                <a:gd name="T0" fmla="*/ 0 w 20781"/>
                <a:gd name="T1" fmla="*/ 144 h 20937"/>
                <a:gd name="T2" fmla="*/ 148 w 20781"/>
                <a:gd name="T3" fmla="*/ 0 h 20937"/>
                <a:gd name="T4" fmla="*/ 199 w 20781"/>
                <a:gd name="T5" fmla="*/ 201 h 20937"/>
                <a:gd name="T6" fmla="*/ 0 60000 65536"/>
                <a:gd name="T7" fmla="*/ 0 60000 65536"/>
                <a:gd name="T8" fmla="*/ 0 60000 65536"/>
                <a:gd name="T9" fmla="*/ 0 w 20781"/>
                <a:gd name="T10" fmla="*/ 0 h 20937"/>
                <a:gd name="T11" fmla="*/ 20781 w 20781"/>
                <a:gd name="T12" fmla="*/ 20937 h 209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81" h="20937" fill="none" extrusionOk="0">
                  <a:moveTo>
                    <a:pt x="0" y="15044"/>
                  </a:moveTo>
                  <a:cubicBezTo>
                    <a:pt x="2103" y="7628"/>
                    <a:pt x="7998" y="1895"/>
                    <a:pt x="15469" y="0"/>
                  </a:cubicBezTo>
                </a:path>
                <a:path w="20781" h="20937" stroke="0" extrusionOk="0">
                  <a:moveTo>
                    <a:pt x="0" y="15044"/>
                  </a:moveTo>
                  <a:cubicBezTo>
                    <a:pt x="2103" y="7628"/>
                    <a:pt x="7998" y="1895"/>
                    <a:pt x="15469" y="0"/>
                  </a:cubicBezTo>
                  <a:lnTo>
                    <a:pt x="20781" y="20937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Arc 8">
              <a:extLst>
                <a:ext uri="{FF2B5EF4-FFF2-40B4-BE49-F238E27FC236}">
                  <a16:creationId xmlns:a16="http://schemas.microsoft.com/office/drawing/2014/main" id="{C287728A-FB5B-4B82-B63C-99CA5C72C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2"/>
              <a:ext cx="443" cy="358"/>
            </a:xfrm>
            <a:custGeom>
              <a:avLst/>
              <a:gdLst>
                <a:gd name="T0" fmla="*/ 180 w 21551"/>
                <a:gd name="T1" fmla="*/ 358 h 17418"/>
                <a:gd name="T2" fmla="*/ 0 w 21551"/>
                <a:gd name="T3" fmla="*/ 30 h 17418"/>
                <a:gd name="T4" fmla="*/ 443 w 21551"/>
                <a:gd name="T5" fmla="*/ 0 h 17418"/>
                <a:gd name="T6" fmla="*/ 0 60000 65536"/>
                <a:gd name="T7" fmla="*/ 0 60000 65536"/>
                <a:gd name="T8" fmla="*/ 0 60000 65536"/>
                <a:gd name="T9" fmla="*/ 0 w 21551"/>
                <a:gd name="T10" fmla="*/ 0 h 17418"/>
                <a:gd name="T11" fmla="*/ 21551 w 21551"/>
                <a:gd name="T12" fmla="*/ 17418 h 174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51" h="17418" fill="none" extrusionOk="0">
                  <a:moveTo>
                    <a:pt x="8777" y="17418"/>
                  </a:moveTo>
                  <a:cubicBezTo>
                    <a:pt x="3641" y="13651"/>
                    <a:pt x="429" y="7810"/>
                    <a:pt x="0" y="1455"/>
                  </a:cubicBezTo>
                </a:path>
                <a:path w="21551" h="17418" stroke="0" extrusionOk="0">
                  <a:moveTo>
                    <a:pt x="8777" y="17418"/>
                  </a:moveTo>
                  <a:cubicBezTo>
                    <a:pt x="3641" y="13651"/>
                    <a:pt x="429" y="7810"/>
                    <a:pt x="0" y="1455"/>
                  </a:cubicBezTo>
                  <a:lnTo>
                    <a:pt x="21551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B12E338C-23C8-4322-819F-D17C7C6C5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8" y="2046"/>
              <a:ext cx="522" cy="46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3923D2B2-1CF6-4C39-AF42-2794BEFBCF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4" y="1086"/>
              <a:ext cx="324" cy="96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932DFF43-D633-4923-B30E-2B99E60D1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4" y="1086"/>
              <a:ext cx="846" cy="142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BF553852-9925-434A-8E3D-3616D7E57B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" y="2046"/>
              <a:ext cx="720" cy="51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C999BF09-C11D-408A-9227-682CFAB5E4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" y="1086"/>
              <a:ext cx="396" cy="147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E1FEC988-B9B5-424C-B305-4A5ACFBFD9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8" y="2514"/>
              <a:ext cx="1242" cy="4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AF4D5B5D-FAD1-46FD-AAA9-5EB85AD67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46" y="2046"/>
              <a:ext cx="1242" cy="4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F75328E2-84C5-4E19-80E1-7BD4CF56E7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28" y="1086"/>
              <a:ext cx="36" cy="121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51695934-53CD-4CC4-A48E-CEE9CAB3DB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46" y="1086"/>
              <a:ext cx="918" cy="100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18F47A46-A263-4B1A-AF15-4983A1058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0" y="1932"/>
              <a:ext cx="150" cy="30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41684B4D-5406-4378-AE4C-67BEE89BC2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0" y="1932"/>
              <a:ext cx="30" cy="47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3EA86AB7-FFDD-4928-AFF5-04A3D18E95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406"/>
              <a:ext cx="168" cy="15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BC6399FD-50CB-411C-949D-A5D96EECE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6" y="2088"/>
              <a:ext cx="174" cy="15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7500FB8-B2DA-4E11-8D72-F8E17038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207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5767FBF-5F65-4EBC-A2D3-A37AB0972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" y="25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" name="Oval 26">
              <a:extLst>
                <a:ext uri="{FF2B5EF4-FFF2-40B4-BE49-F238E27FC236}">
                  <a16:creationId xmlns:a16="http://schemas.microsoft.com/office/drawing/2014/main" id="{72BF6383-4FE6-499A-97EC-8C550373C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" y="107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" name="Oval 27">
              <a:extLst>
                <a:ext uri="{FF2B5EF4-FFF2-40B4-BE49-F238E27FC236}">
                  <a16:creationId xmlns:a16="http://schemas.microsoft.com/office/drawing/2014/main" id="{35F8E688-2507-4CC5-9523-BEFBE6013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54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" name="Oval 28">
              <a:extLst>
                <a:ext uri="{FF2B5EF4-FFF2-40B4-BE49-F238E27FC236}">
                  <a16:creationId xmlns:a16="http://schemas.microsoft.com/office/drawing/2014/main" id="{7DB12B13-9E41-4086-B071-FE600997D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" y="25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" name="Line 29">
              <a:extLst>
                <a:ext uri="{FF2B5EF4-FFF2-40B4-BE49-F238E27FC236}">
                  <a16:creationId xmlns:a16="http://schemas.microsoft.com/office/drawing/2014/main" id="{4E8C1AB6-2345-4EB6-A69F-CD20D816AA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2" y="1981"/>
              <a:ext cx="0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0">
              <a:extLst>
                <a:ext uri="{FF2B5EF4-FFF2-40B4-BE49-F238E27FC236}">
                  <a16:creationId xmlns:a16="http://schemas.microsoft.com/office/drawing/2014/main" id="{D08D670A-ADEB-4423-B407-49C9164AD9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0" y="2426"/>
              <a:ext cx="0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1">
              <a:extLst>
                <a:ext uri="{FF2B5EF4-FFF2-40B4-BE49-F238E27FC236}">
                  <a16:creationId xmlns:a16="http://schemas.microsoft.com/office/drawing/2014/main" id="{B2FA45DA-669E-41D8-813F-9191B1C09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7" y="2400"/>
              <a:ext cx="0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32">
              <a:extLst>
                <a:ext uri="{FF2B5EF4-FFF2-40B4-BE49-F238E27FC236}">
                  <a16:creationId xmlns:a16="http://schemas.microsoft.com/office/drawing/2014/main" id="{98069675-BE80-4890-A3B5-66E408B1B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2496"/>
              <a:ext cx="528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2m</a:t>
              </a:r>
            </a:p>
          </p:txBody>
        </p:sp>
        <p:sp>
          <p:nvSpPr>
            <p:cNvPr id="33" name="Text Box 33">
              <a:extLst>
                <a:ext uri="{FF2B5EF4-FFF2-40B4-BE49-F238E27FC236}">
                  <a16:creationId xmlns:a16="http://schemas.microsoft.com/office/drawing/2014/main" id="{EE651C60-1E3C-4FF7-B247-BE4F13FAA0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825715">
              <a:off x="4474" y="2263"/>
              <a:ext cx="528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2m</a:t>
              </a:r>
            </a:p>
          </p:txBody>
        </p:sp>
        <p:sp>
          <p:nvSpPr>
            <p:cNvPr id="34" name="Text Box 34">
              <a:extLst>
                <a:ext uri="{FF2B5EF4-FFF2-40B4-BE49-F238E27FC236}">
                  <a16:creationId xmlns:a16="http://schemas.microsoft.com/office/drawing/2014/main" id="{951FBFD2-E87B-49CE-835B-E89DB9C555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949" y="1789"/>
              <a:ext cx="528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2m</a:t>
              </a:r>
            </a:p>
          </p:txBody>
        </p:sp>
        <p:sp>
          <p:nvSpPr>
            <p:cNvPr id="35" name="Text Box 35">
              <a:extLst>
                <a:ext uri="{FF2B5EF4-FFF2-40B4-BE49-F238E27FC236}">
                  <a16:creationId xmlns:a16="http://schemas.microsoft.com/office/drawing/2014/main" id="{589A2C6B-3EBB-4D3B-BAAE-F7EF8C401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736"/>
              <a:ext cx="1296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Hình 129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617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487BF5-0A7B-4C0D-8293-15CD0268FAA7}"/>
              </a:ext>
            </a:extLst>
          </p:cNvPr>
          <p:cNvSpPr/>
          <p:nvPr/>
        </p:nvSpPr>
        <p:spPr>
          <a:xfrm>
            <a:off x="477865" y="1049287"/>
            <a:ext cx="112362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</a:rPr>
              <a:t>Câu</a:t>
            </a:r>
            <a:r>
              <a:rPr lang="en-US" sz="2800" b="1" dirty="0">
                <a:solidFill>
                  <a:schemeClr val="bg1"/>
                </a:solidFill>
              </a:rPr>
              <a:t> 1:</a:t>
            </a:r>
            <a:r>
              <a:rPr lang="en-US" sz="2800" dirty="0">
                <a:solidFill>
                  <a:schemeClr val="bg1"/>
                </a:solidFill>
              </a:rPr>
              <a:t> Cho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chóp</a:t>
            </a:r>
            <a:r>
              <a:rPr lang="en-US" sz="2800" dirty="0">
                <a:solidFill>
                  <a:schemeClr val="bg1"/>
                </a:solidFill>
              </a:rPr>
              <a:t> S.ABCD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đáy</a:t>
            </a:r>
            <a:r>
              <a:rPr lang="en-US" sz="2800" dirty="0">
                <a:solidFill>
                  <a:schemeClr val="bg1"/>
                </a:solidFill>
              </a:rPr>
              <a:t> ABCD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vuông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cạnh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bằng</a:t>
            </a:r>
            <a:r>
              <a:rPr lang="en-US" sz="2800" dirty="0">
                <a:solidFill>
                  <a:schemeClr val="bg1"/>
                </a:solidFill>
              </a:rPr>
              <a:t> 3cm, </a:t>
            </a:r>
            <a:r>
              <a:rPr lang="en-US" sz="2800" dirty="0" err="1">
                <a:solidFill>
                  <a:schemeClr val="bg1"/>
                </a:solidFill>
              </a:rPr>
              <a:t>chiều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chóp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h = 2cm. </a:t>
            </a:r>
            <a:r>
              <a:rPr lang="en-US" sz="2800" dirty="0" err="1">
                <a:solidFill>
                  <a:schemeClr val="bg1"/>
                </a:solidFill>
              </a:rPr>
              <a:t>Thể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chóp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   </a:t>
            </a:r>
            <a:r>
              <a:rPr lang="en-US" sz="2800" b="1" dirty="0">
                <a:solidFill>
                  <a:schemeClr val="bg1"/>
                </a:solidFill>
              </a:rPr>
              <a:t>A.</a:t>
            </a:r>
            <a:r>
              <a:rPr lang="en-US" sz="2800" dirty="0">
                <a:solidFill>
                  <a:schemeClr val="bg1"/>
                </a:solidFill>
              </a:rPr>
              <a:t> 6( cm</a:t>
            </a:r>
            <a:r>
              <a:rPr lang="en-US" sz="2800" baseline="30000" dirty="0">
                <a:solidFill>
                  <a:schemeClr val="bg1"/>
                </a:solidFill>
              </a:rPr>
              <a:t>3</a:t>
            </a:r>
            <a:r>
              <a:rPr lang="en-US" sz="2800" dirty="0">
                <a:solidFill>
                  <a:schemeClr val="bg1"/>
                </a:solidFill>
              </a:rPr>
              <a:t> )                               </a:t>
            </a:r>
            <a:r>
              <a:rPr lang="en-US" sz="2800" b="1" dirty="0">
                <a:solidFill>
                  <a:schemeClr val="bg1"/>
                </a:solidFill>
              </a:rPr>
              <a:t>B.</a:t>
            </a:r>
            <a:r>
              <a:rPr lang="en-US" sz="2800" dirty="0">
                <a:solidFill>
                  <a:schemeClr val="bg1"/>
                </a:solidFill>
              </a:rPr>
              <a:t> 18( cm</a:t>
            </a:r>
            <a:r>
              <a:rPr lang="en-US" sz="2800" baseline="30000" dirty="0">
                <a:solidFill>
                  <a:schemeClr val="bg1"/>
                </a:solidFill>
              </a:rPr>
              <a:t>3</a:t>
            </a:r>
            <a:r>
              <a:rPr lang="en-US" sz="2800" dirty="0">
                <a:solidFill>
                  <a:schemeClr val="bg1"/>
                </a:solidFill>
              </a:rPr>
              <a:t> )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   </a:t>
            </a:r>
            <a:r>
              <a:rPr lang="en-US" sz="2800" b="1" dirty="0">
                <a:solidFill>
                  <a:schemeClr val="bg1"/>
                </a:solidFill>
              </a:rPr>
              <a:t>C.</a:t>
            </a:r>
            <a:r>
              <a:rPr lang="en-US" sz="2800" dirty="0">
                <a:solidFill>
                  <a:schemeClr val="bg1"/>
                </a:solidFill>
              </a:rPr>
              <a:t> 12( cm</a:t>
            </a:r>
            <a:r>
              <a:rPr lang="en-US" sz="2800" baseline="30000" dirty="0">
                <a:solidFill>
                  <a:schemeClr val="bg1"/>
                </a:solidFill>
              </a:rPr>
              <a:t>3</a:t>
            </a:r>
            <a:r>
              <a:rPr lang="en-US" sz="2800" dirty="0">
                <a:solidFill>
                  <a:schemeClr val="bg1"/>
                </a:solidFill>
              </a:rPr>
              <a:t> )                             </a:t>
            </a:r>
            <a:r>
              <a:rPr lang="en-US" sz="2800" b="1" dirty="0">
                <a:solidFill>
                  <a:schemeClr val="bg1"/>
                </a:solidFill>
              </a:rPr>
              <a:t>D.</a:t>
            </a:r>
            <a:r>
              <a:rPr lang="en-US" sz="2800" dirty="0">
                <a:solidFill>
                  <a:schemeClr val="bg1"/>
                </a:solidFill>
              </a:rPr>
              <a:t> 9( cm</a:t>
            </a:r>
            <a:r>
              <a:rPr lang="en-US" sz="2800" baseline="30000" dirty="0">
                <a:solidFill>
                  <a:schemeClr val="bg1"/>
                </a:solidFill>
              </a:rPr>
              <a:t>3</a:t>
            </a:r>
            <a:r>
              <a:rPr lang="en-US" sz="2800" dirty="0">
                <a:solidFill>
                  <a:schemeClr val="bg1"/>
                </a:solidFill>
              </a:rPr>
              <a:t> )</a:t>
            </a:r>
            <a:endParaRPr lang="en-US" sz="2800" b="0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3144D7-9675-448F-A3F8-DF8A693E6C19}"/>
              </a:ext>
            </a:extLst>
          </p:cNvPr>
          <p:cNvSpPr/>
          <p:nvPr/>
        </p:nvSpPr>
        <p:spPr>
          <a:xfrm>
            <a:off x="477865" y="3842685"/>
            <a:ext cx="112362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</a:rPr>
              <a:t>Câu</a:t>
            </a:r>
            <a:r>
              <a:rPr lang="en-US" sz="2800" dirty="0">
                <a:solidFill>
                  <a:schemeClr val="bg1"/>
                </a:solidFill>
              </a:rPr>
              <a:t> 2: </a:t>
            </a:r>
            <a:r>
              <a:rPr lang="vi-VN" sz="2800" dirty="0">
                <a:solidFill>
                  <a:schemeClr val="bg1"/>
                </a:solidFill>
              </a:rPr>
              <a:t>Cho </a:t>
            </a:r>
            <a:r>
              <a:rPr lang="vi-VN" sz="2800" dirty="0" err="1">
                <a:solidFill>
                  <a:schemeClr val="bg1"/>
                </a:solidFill>
              </a:rPr>
              <a:t>hình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chóp</a:t>
            </a:r>
            <a:r>
              <a:rPr lang="vi-VN" sz="2800" dirty="0">
                <a:solidFill>
                  <a:schemeClr val="bg1"/>
                </a:solidFill>
              </a:rPr>
              <a:t> S.ABCD </a:t>
            </a:r>
            <a:r>
              <a:rPr lang="vi-VN" sz="2800" dirty="0" err="1">
                <a:solidFill>
                  <a:schemeClr val="bg1"/>
                </a:solidFill>
              </a:rPr>
              <a:t>có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đáy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là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hình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chữ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nhật</a:t>
            </a:r>
            <a:r>
              <a:rPr lang="vi-VN" sz="2800" dirty="0">
                <a:solidFill>
                  <a:schemeClr val="bg1"/>
                </a:solidFill>
              </a:rPr>
              <a:t> ABCD </a:t>
            </a:r>
            <a:r>
              <a:rPr lang="vi-VN" sz="2800" dirty="0" err="1">
                <a:solidFill>
                  <a:schemeClr val="bg1"/>
                </a:solidFill>
              </a:rPr>
              <a:t>có</a:t>
            </a:r>
            <a:r>
              <a:rPr lang="vi-VN" sz="2800" dirty="0">
                <a:solidFill>
                  <a:schemeClr val="bg1"/>
                </a:solidFill>
              </a:rPr>
              <a:t> AB = 4cm,BC = 5cm. </a:t>
            </a:r>
            <a:r>
              <a:rPr lang="vi-VN" sz="2800" dirty="0" err="1">
                <a:solidFill>
                  <a:schemeClr val="bg1"/>
                </a:solidFill>
              </a:rPr>
              <a:t>Biết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thể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tích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của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hình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chóp</a:t>
            </a:r>
            <a:r>
              <a:rPr lang="vi-VN" sz="2800" dirty="0">
                <a:solidFill>
                  <a:schemeClr val="bg1"/>
                </a:solidFill>
              </a:rPr>
              <a:t> S.ABCD </a:t>
            </a:r>
            <a:r>
              <a:rPr lang="vi-VN" sz="2800" dirty="0" err="1">
                <a:solidFill>
                  <a:schemeClr val="bg1"/>
                </a:solidFill>
              </a:rPr>
              <a:t>bằng</a:t>
            </a:r>
            <a:r>
              <a:rPr lang="vi-VN" sz="2800" dirty="0">
                <a:solidFill>
                  <a:schemeClr val="bg1"/>
                </a:solidFill>
              </a:rPr>
              <a:t> 36( cm</a:t>
            </a:r>
            <a:r>
              <a:rPr lang="vi-VN" sz="2800" baseline="30000" dirty="0">
                <a:solidFill>
                  <a:schemeClr val="bg1"/>
                </a:solidFill>
              </a:rPr>
              <a:t>3</a:t>
            </a:r>
            <a:r>
              <a:rPr lang="vi-VN" sz="2800" dirty="0">
                <a:solidFill>
                  <a:schemeClr val="bg1"/>
                </a:solidFill>
              </a:rPr>
              <a:t> ). </a:t>
            </a:r>
            <a:r>
              <a:rPr lang="vi-VN" sz="2800" dirty="0" err="1">
                <a:solidFill>
                  <a:schemeClr val="bg1"/>
                </a:solidFill>
              </a:rPr>
              <a:t>Tính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độ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dài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đường</a:t>
            </a:r>
            <a:r>
              <a:rPr lang="vi-VN" sz="2800" dirty="0">
                <a:solidFill>
                  <a:schemeClr val="bg1"/>
                </a:solidFill>
              </a:rPr>
              <a:t> cao </a:t>
            </a:r>
            <a:r>
              <a:rPr lang="vi-VN" sz="2800" dirty="0" err="1">
                <a:solidFill>
                  <a:schemeClr val="bg1"/>
                </a:solidFill>
              </a:rPr>
              <a:t>của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hình</a:t>
            </a:r>
            <a:r>
              <a:rPr lang="vi-VN" sz="2800" dirty="0">
                <a:solidFill>
                  <a:schemeClr val="bg1"/>
                </a:solidFill>
              </a:rPr>
              <a:t> </a:t>
            </a:r>
            <a:r>
              <a:rPr lang="vi-VN" sz="2800" dirty="0" err="1">
                <a:solidFill>
                  <a:schemeClr val="bg1"/>
                </a:solidFill>
              </a:rPr>
              <a:t>chóp</a:t>
            </a:r>
            <a:r>
              <a:rPr lang="vi-VN" sz="2800" dirty="0">
                <a:solidFill>
                  <a:schemeClr val="bg1"/>
                </a:solidFill>
              </a:rPr>
              <a:t>?</a:t>
            </a:r>
          </a:p>
          <a:p>
            <a:pPr algn="just"/>
            <a:r>
              <a:rPr lang="vi-VN" sz="2800" dirty="0">
                <a:solidFill>
                  <a:schemeClr val="bg1"/>
                </a:solidFill>
              </a:rPr>
              <a:t>   </a:t>
            </a:r>
            <a:r>
              <a:rPr lang="vi-VN" sz="2800" b="1" dirty="0">
                <a:solidFill>
                  <a:schemeClr val="bg1"/>
                </a:solidFill>
              </a:rPr>
              <a:t>A.</a:t>
            </a:r>
            <a:r>
              <a:rPr lang="vi-VN" sz="2800" dirty="0">
                <a:solidFill>
                  <a:schemeClr val="bg1"/>
                </a:solidFill>
              </a:rPr>
              <a:t> 6( </a:t>
            </a:r>
            <a:r>
              <a:rPr lang="vi-VN" sz="2800" dirty="0" err="1">
                <a:solidFill>
                  <a:schemeClr val="bg1"/>
                </a:solidFill>
              </a:rPr>
              <a:t>cm</a:t>
            </a:r>
            <a:r>
              <a:rPr lang="vi-VN" sz="2800" dirty="0">
                <a:solidFill>
                  <a:schemeClr val="bg1"/>
                </a:solidFill>
              </a:rPr>
              <a:t> )   </a:t>
            </a:r>
            <a:r>
              <a:rPr lang="en-US" sz="2800" dirty="0">
                <a:solidFill>
                  <a:schemeClr val="bg1"/>
                </a:solidFill>
              </a:rPr>
              <a:t>                             </a:t>
            </a:r>
            <a:r>
              <a:rPr lang="vi-VN" sz="2800" b="1" dirty="0">
                <a:solidFill>
                  <a:schemeClr val="bg1"/>
                </a:solidFill>
              </a:rPr>
              <a:t>B.</a:t>
            </a:r>
            <a:r>
              <a:rPr lang="vi-VN" sz="2800" dirty="0">
                <a:solidFill>
                  <a:schemeClr val="bg1"/>
                </a:solidFill>
              </a:rPr>
              <a:t> 8( </a:t>
            </a:r>
            <a:r>
              <a:rPr lang="vi-VN" sz="2800" dirty="0" err="1">
                <a:solidFill>
                  <a:schemeClr val="bg1"/>
                </a:solidFill>
              </a:rPr>
              <a:t>cm</a:t>
            </a:r>
            <a:r>
              <a:rPr lang="vi-VN" sz="2800" dirty="0">
                <a:solidFill>
                  <a:schemeClr val="bg1"/>
                </a:solidFill>
              </a:rPr>
              <a:t> )</a:t>
            </a:r>
          </a:p>
          <a:p>
            <a:pPr algn="just"/>
            <a:r>
              <a:rPr lang="vi-VN" sz="2800" dirty="0">
                <a:solidFill>
                  <a:schemeClr val="bg1"/>
                </a:solidFill>
              </a:rPr>
              <a:t>   </a:t>
            </a:r>
            <a:r>
              <a:rPr lang="vi-VN" sz="2800" b="1" dirty="0">
                <a:solidFill>
                  <a:schemeClr val="bg1"/>
                </a:solidFill>
              </a:rPr>
              <a:t>C.</a:t>
            </a:r>
            <a:r>
              <a:rPr lang="vi-VN" sz="2800" dirty="0">
                <a:solidFill>
                  <a:schemeClr val="bg1"/>
                </a:solidFill>
              </a:rPr>
              <a:t> 5,4( </a:t>
            </a:r>
            <a:r>
              <a:rPr lang="vi-VN" sz="2800" dirty="0" err="1">
                <a:solidFill>
                  <a:schemeClr val="bg1"/>
                </a:solidFill>
              </a:rPr>
              <a:t>cm</a:t>
            </a:r>
            <a:r>
              <a:rPr lang="vi-VN" sz="2800" dirty="0">
                <a:solidFill>
                  <a:schemeClr val="bg1"/>
                </a:solidFill>
              </a:rPr>
              <a:t> )  </a:t>
            </a:r>
            <a:r>
              <a:rPr lang="en-US" sz="2800" dirty="0">
                <a:solidFill>
                  <a:schemeClr val="bg1"/>
                </a:solidFill>
              </a:rPr>
              <a:t>                          </a:t>
            </a:r>
            <a:r>
              <a:rPr lang="vi-VN" sz="2800" dirty="0">
                <a:solidFill>
                  <a:schemeClr val="bg1"/>
                </a:solidFill>
              </a:rPr>
              <a:t> </a:t>
            </a:r>
            <a:r>
              <a:rPr lang="vi-VN" sz="2800" b="1" dirty="0">
                <a:solidFill>
                  <a:schemeClr val="bg1"/>
                </a:solidFill>
              </a:rPr>
              <a:t>D.</a:t>
            </a:r>
            <a:r>
              <a:rPr lang="vi-VN" sz="2800" dirty="0">
                <a:solidFill>
                  <a:schemeClr val="bg1"/>
                </a:solidFill>
              </a:rPr>
              <a:t> 7,2( </a:t>
            </a:r>
            <a:r>
              <a:rPr lang="vi-VN" sz="2800" dirty="0" err="1">
                <a:solidFill>
                  <a:schemeClr val="bg1"/>
                </a:solidFill>
              </a:rPr>
              <a:t>cm</a:t>
            </a:r>
            <a:r>
              <a:rPr lang="vi-VN" sz="2800" dirty="0">
                <a:solidFill>
                  <a:schemeClr val="bg1"/>
                </a:solidFill>
              </a:rPr>
              <a:t> )</a:t>
            </a:r>
            <a:endParaRPr lang="vi-VN" sz="2800" b="0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1A58B5-BBBB-4AFC-951F-A4A924D290B2}"/>
              </a:ext>
            </a:extLst>
          </p:cNvPr>
          <p:cNvSpPr txBox="1"/>
          <p:nvPr/>
        </p:nvSpPr>
        <p:spPr>
          <a:xfrm>
            <a:off x="4003729" y="402956"/>
            <a:ext cx="4184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lt"/>
              </a:rPr>
              <a:t>TRẮC NGHIỆM</a:t>
            </a:r>
          </a:p>
        </p:txBody>
      </p:sp>
    </p:spTree>
    <p:extLst>
      <p:ext uri="{BB962C8B-B14F-4D97-AF65-F5344CB8AC3E}">
        <p14:creationId xmlns:p14="http://schemas.microsoft.com/office/powerpoint/2010/main" val="354712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C912-0638-4180-A480-B02CE26DB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BÀI TẬP</a:t>
            </a:r>
            <a:br>
              <a:rPr lang="en-US" sz="3600" dirty="0"/>
            </a:br>
            <a:r>
              <a:rPr lang="en-US" altLang="en-US" sz="3600" dirty="0" err="1"/>
              <a:t>Tính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thể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tích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hình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chóp</a:t>
            </a:r>
            <a:r>
              <a:rPr lang="en-US" altLang="en-US" sz="3600" dirty="0"/>
              <a:t> tam </a:t>
            </a:r>
            <a:r>
              <a:rPr lang="en-US" altLang="en-US" sz="3600" dirty="0" err="1"/>
              <a:t>giác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đều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bởi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hình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bên</a:t>
            </a:r>
            <a:br>
              <a:rPr lang="en-US" altLang="en-US" sz="3600" dirty="0"/>
            </a:b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93E134-3E45-4020-AB12-0D25CAF659D6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562058" y="1724819"/>
                <a:ext cx="6630637" cy="4351338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Chiều </a:t>
                </a:r>
                <a:r>
                  <a:rPr lang="en-US" dirty="0" err="1"/>
                  <a:t>cao</a:t>
                </a:r>
                <a:r>
                  <a:rPr lang="en-US" dirty="0"/>
                  <a:t> </a:t>
                </a:r>
                <a:r>
                  <a:rPr lang="en-US" dirty="0" err="1"/>
                  <a:t>hình</a:t>
                </a:r>
                <a:r>
                  <a:rPr lang="en-US" dirty="0"/>
                  <a:t> </a:t>
                </a:r>
                <a:r>
                  <a:rPr lang="en-US" dirty="0" err="1"/>
                  <a:t>chóp</a:t>
                </a:r>
                <a:r>
                  <a:rPr lang="en-US" dirty="0"/>
                  <a:t> A.BCD </a:t>
                </a:r>
                <a:r>
                  <a:rPr lang="en-US" dirty="0" err="1"/>
                  <a:t>là</a:t>
                </a:r>
                <a:br>
                  <a:rPr lang="en-US" dirty="0"/>
                </a:br>
                <a:r>
                  <a:rPr lang="en-US" dirty="0"/>
                  <a:t>DE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6,93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</m:d>
                  </m:oMath>
                </a14:m>
                <a:br>
                  <a:rPr lang="en-US" dirty="0"/>
                </a:br>
                <a:endParaRPr lang="en-US" dirty="0"/>
              </a:p>
              <a:p>
                <a:r>
                  <a:rPr lang="en-US" dirty="0" err="1"/>
                  <a:t>Diện</a:t>
                </a:r>
                <a:r>
                  <a:rPr lang="en-US" dirty="0"/>
                  <a:t> </a:t>
                </a:r>
                <a:r>
                  <a:rPr lang="en-US" dirty="0" err="1"/>
                  <a:t>tích</a:t>
                </a:r>
                <a:r>
                  <a:rPr lang="en-US" dirty="0"/>
                  <a:t> </a:t>
                </a:r>
                <a:r>
                  <a:rPr lang="en-US" dirty="0" err="1"/>
                  <a:t>đáy</a:t>
                </a:r>
                <a:r>
                  <a:rPr lang="en-US" dirty="0"/>
                  <a:t> </a:t>
                </a:r>
                <a:r>
                  <a:rPr lang="en-US" dirty="0" err="1"/>
                  <a:t>hình</a:t>
                </a:r>
                <a:r>
                  <a:rPr lang="en-US" dirty="0"/>
                  <a:t> </a:t>
                </a:r>
                <a:r>
                  <a:rPr lang="en-US" dirty="0" err="1"/>
                  <a:t>chóp</a:t>
                </a:r>
                <a:br>
                  <a:rPr lang="en-US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.8.6,93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≈27,72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Thể</a:t>
                </a:r>
                <a:r>
                  <a:rPr lang="en-US" dirty="0"/>
                  <a:t> </a:t>
                </a:r>
                <a:r>
                  <a:rPr lang="en-US" dirty="0" err="1"/>
                  <a:t>tích</a:t>
                </a:r>
                <a:r>
                  <a:rPr lang="en-US" dirty="0"/>
                  <a:t> </a:t>
                </a:r>
                <a:r>
                  <a:rPr lang="en-US" dirty="0" err="1"/>
                  <a:t>hình</a:t>
                </a:r>
                <a:r>
                  <a:rPr lang="en-US" dirty="0"/>
                  <a:t> </a:t>
                </a:r>
                <a:r>
                  <a:rPr lang="en-US" dirty="0" err="1"/>
                  <a:t>chóp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27,72</m:t>
                    </m:r>
                  </m:oMath>
                </a14:m>
                <a:r>
                  <a:rPr lang="en-US" dirty="0"/>
                  <a:t>.16,2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449,064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93E134-3E45-4020-AB12-0D25CAF659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62058" y="1724819"/>
                <a:ext cx="6630637" cy="4351338"/>
              </a:xfrm>
              <a:blipFill>
                <a:blip r:embed="rId3"/>
                <a:stretch>
                  <a:fillRect l="-1654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FB1EC-B92D-4CE3-98B6-96D36A07E2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grpSp>
        <p:nvGrpSpPr>
          <p:cNvPr id="5" name="Group 62">
            <a:extLst>
              <a:ext uri="{FF2B5EF4-FFF2-40B4-BE49-F238E27FC236}">
                <a16:creationId xmlns:a16="http://schemas.microsoft.com/office/drawing/2014/main" id="{18C97F79-E585-40C8-B98D-D028B50BF437}"/>
              </a:ext>
            </a:extLst>
          </p:cNvPr>
          <p:cNvGrpSpPr>
            <a:grpSpLocks/>
          </p:cNvGrpSpPr>
          <p:nvPr/>
        </p:nvGrpSpPr>
        <p:grpSpPr bwMode="auto">
          <a:xfrm>
            <a:off x="7186697" y="1458739"/>
            <a:ext cx="3314700" cy="4038600"/>
            <a:chOff x="3840" y="432"/>
            <a:chExt cx="2088" cy="2544"/>
          </a:xfrm>
        </p:grpSpPr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id="{C78BFF29-341A-40F4-9AFC-0BA0117218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4" y="1728"/>
              <a:ext cx="5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</a:rPr>
                <a:t>D</a:t>
              </a:r>
            </a:p>
          </p:txBody>
        </p:sp>
        <p:grpSp>
          <p:nvGrpSpPr>
            <p:cNvPr id="7" name="Group 34">
              <a:extLst>
                <a:ext uri="{FF2B5EF4-FFF2-40B4-BE49-F238E27FC236}">
                  <a16:creationId xmlns:a16="http://schemas.microsoft.com/office/drawing/2014/main" id="{B3AE6FEE-9D0C-475A-81B9-91C0AC70A9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0" y="432"/>
              <a:ext cx="1989" cy="2544"/>
              <a:chOff x="3264" y="624"/>
              <a:chExt cx="1989" cy="2544"/>
            </a:xfrm>
          </p:grpSpPr>
          <p:grpSp>
            <p:nvGrpSpPr>
              <p:cNvPr id="9" name="Group 23">
                <a:extLst>
                  <a:ext uri="{FF2B5EF4-FFF2-40B4-BE49-F238E27FC236}">
                    <a16:creationId xmlns:a16="http://schemas.microsoft.com/office/drawing/2014/main" id="{2227FD01-B838-4835-9B0A-86FD8D7D39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720"/>
                <a:ext cx="1797" cy="2337"/>
                <a:chOff x="3456" y="720"/>
                <a:chExt cx="1797" cy="2337"/>
              </a:xfrm>
            </p:grpSpPr>
            <p:sp>
              <p:nvSpPr>
                <p:cNvPr id="18" name="AutoShape 10">
                  <a:extLst>
                    <a:ext uri="{FF2B5EF4-FFF2-40B4-BE49-F238E27FC236}">
                      <a16:creationId xmlns:a16="http://schemas.microsoft.com/office/drawing/2014/main" id="{4C4316F8-7401-47A1-A383-DA7340D9C6F2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456" y="720"/>
                  <a:ext cx="1797" cy="23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9" name="Group 11">
                  <a:extLst>
                    <a:ext uri="{FF2B5EF4-FFF2-40B4-BE49-F238E27FC236}">
                      <a16:creationId xmlns:a16="http://schemas.microsoft.com/office/drawing/2014/main" id="{7EADA600-968C-49DA-9F91-EACF365380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73" y="2167"/>
                  <a:ext cx="1554" cy="764"/>
                  <a:chOff x="3573" y="2167"/>
                  <a:chExt cx="1554" cy="764"/>
                </a:xfrm>
              </p:grpSpPr>
              <p:sp>
                <p:nvSpPr>
                  <p:cNvPr id="28" name="Line 12">
                    <a:extLst>
                      <a:ext uri="{FF2B5EF4-FFF2-40B4-BE49-F238E27FC236}">
                        <a16:creationId xmlns:a16="http://schemas.microsoft.com/office/drawing/2014/main" id="{D93E04CA-1590-44EB-8093-BA76DB8241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573" y="2167"/>
                    <a:ext cx="1554" cy="1"/>
                  </a:xfrm>
                  <a:prstGeom prst="line">
                    <a:avLst/>
                  </a:prstGeom>
                  <a:noFill/>
                  <a:ln w="28575">
                    <a:solidFill>
                      <a:schemeClr val="bg1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Line 13">
                    <a:extLst>
                      <a:ext uri="{FF2B5EF4-FFF2-40B4-BE49-F238E27FC236}">
                        <a16:creationId xmlns:a16="http://schemas.microsoft.com/office/drawing/2014/main" id="{74A7C630-0671-4A85-BC3D-BADDE91D8AA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22" y="2167"/>
                    <a:ext cx="305" cy="764"/>
                  </a:xfrm>
                  <a:prstGeom prst="line">
                    <a:avLst/>
                  </a:prstGeom>
                  <a:noFill/>
                  <a:ln w="42863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Line 14">
                    <a:extLst>
                      <a:ext uri="{FF2B5EF4-FFF2-40B4-BE49-F238E27FC236}">
                        <a16:creationId xmlns:a16="http://schemas.microsoft.com/office/drawing/2014/main" id="{32F9113B-2BB5-4D9A-8B27-F32199760DF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573" y="2167"/>
                    <a:ext cx="1249" cy="764"/>
                  </a:xfrm>
                  <a:prstGeom prst="line">
                    <a:avLst/>
                  </a:prstGeom>
                  <a:noFill/>
                  <a:ln w="42863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" name="Line 15">
                  <a:extLst>
                    <a:ext uri="{FF2B5EF4-FFF2-40B4-BE49-F238E27FC236}">
                      <a16:creationId xmlns:a16="http://schemas.microsoft.com/office/drawing/2014/main" id="{1FA5C4BD-F51C-4F61-8CBF-21931810E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229" y="2167"/>
                  <a:ext cx="898" cy="396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6">
                  <a:extLst>
                    <a:ext uri="{FF2B5EF4-FFF2-40B4-BE49-F238E27FC236}">
                      <a16:creationId xmlns:a16="http://schemas.microsoft.com/office/drawing/2014/main" id="{D641540D-1F95-4A85-A767-B6373EAD05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34" y="837"/>
                  <a:ext cx="9" cy="1591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2" name="Group 17">
                  <a:extLst>
                    <a:ext uri="{FF2B5EF4-FFF2-40B4-BE49-F238E27FC236}">
                      <a16:creationId xmlns:a16="http://schemas.microsoft.com/office/drawing/2014/main" id="{BEEA7E87-43DE-4DB6-B000-A8202F3858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73" y="837"/>
                  <a:ext cx="1554" cy="2094"/>
                  <a:chOff x="3573" y="837"/>
                  <a:chExt cx="1554" cy="2094"/>
                </a:xfrm>
              </p:grpSpPr>
              <p:sp>
                <p:nvSpPr>
                  <p:cNvPr id="25" name="Line 18">
                    <a:extLst>
                      <a:ext uri="{FF2B5EF4-FFF2-40B4-BE49-F238E27FC236}">
                        <a16:creationId xmlns:a16="http://schemas.microsoft.com/office/drawing/2014/main" id="{40234899-659A-4217-9165-1C8F3695E0D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73" y="837"/>
                    <a:ext cx="961" cy="1330"/>
                  </a:xfrm>
                  <a:prstGeom prst="line">
                    <a:avLst/>
                  </a:prstGeom>
                  <a:noFill/>
                  <a:ln w="42863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" name="Line 19">
                    <a:extLst>
                      <a:ext uri="{FF2B5EF4-FFF2-40B4-BE49-F238E27FC236}">
                        <a16:creationId xmlns:a16="http://schemas.microsoft.com/office/drawing/2014/main" id="{10C9853A-E68F-4AC1-BF63-1735128330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34" y="837"/>
                    <a:ext cx="288" cy="2094"/>
                  </a:xfrm>
                  <a:prstGeom prst="line">
                    <a:avLst/>
                  </a:prstGeom>
                  <a:noFill/>
                  <a:ln w="42863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Line 20">
                    <a:extLst>
                      <a:ext uri="{FF2B5EF4-FFF2-40B4-BE49-F238E27FC236}">
                        <a16:creationId xmlns:a16="http://schemas.microsoft.com/office/drawing/2014/main" id="{CF708B82-15E7-408D-A5FA-3535DBC21D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34" y="837"/>
                    <a:ext cx="593" cy="1330"/>
                  </a:xfrm>
                  <a:prstGeom prst="line">
                    <a:avLst/>
                  </a:prstGeom>
                  <a:noFill/>
                  <a:ln w="42863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3" name="Oval 21">
                  <a:extLst>
                    <a:ext uri="{FF2B5EF4-FFF2-40B4-BE49-F238E27FC236}">
                      <a16:creationId xmlns:a16="http://schemas.microsoft.com/office/drawing/2014/main" id="{AF638879-031B-4255-8929-62DBE9D9C8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6" y="819"/>
                  <a:ext cx="45" cy="45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4" name="Oval 22">
                  <a:extLst>
                    <a:ext uri="{FF2B5EF4-FFF2-40B4-BE49-F238E27FC236}">
                      <a16:creationId xmlns:a16="http://schemas.microsoft.com/office/drawing/2014/main" id="{EB1589C3-C0D4-4E20-917D-69C04CBF12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25" y="2410"/>
                  <a:ext cx="45" cy="45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0" name="Text Box 24">
                <a:extLst>
                  <a:ext uri="{FF2B5EF4-FFF2-40B4-BE49-F238E27FC236}">
                    <a16:creationId xmlns:a16="http://schemas.microsoft.com/office/drawing/2014/main" id="{E8235FF7-F46A-48E6-921C-E8522E746F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0" y="62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bg1"/>
                    </a:solidFill>
                  </a:rPr>
                  <a:t>A</a:t>
                </a:r>
              </a:p>
            </p:txBody>
          </p:sp>
          <p:sp>
            <p:nvSpPr>
              <p:cNvPr id="11" name="Text Box 25">
                <a:extLst>
                  <a:ext uri="{FF2B5EF4-FFF2-40B4-BE49-F238E27FC236}">
                    <a16:creationId xmlns:a16="http://schemas.microsoft.com/office/drawing/2014/main" id="{8FB19FE0-9D17-4B04-A6A8-02E32D5479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4" y="201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bg1"/>
                    </a:solidFill>
                  </a:rPr>
                  <a:t>B</a:t>
                </a:r>
              </a:p>
            </p:txBody>
          </p:sp>
          <p:sp>
            <p:nvSpPr>
              <p:cNvPr id="12" name="Text Box 26">
                <a:extLst>
                  <a:ext uri="{FF2B5EF4-FFF2-40B4-BE49-F238E27FC236}">
                    <a16:creationId xmlns:a16="http://schemas.microsoft.com/office/drawing/2014/main" id="{5F0DC3CA-255A-4BAF-BB55-81E85A4FE6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880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bg1"/>
                    </a:solidFill>
                  </a:rPr>
                  <a:t>C</a:t>
                </a:r>
              </a:p>
            </p:txBody>
          </p:sp>
          <p:sp>
            <p:nvSpPr>
              <p:cNvPr id="13" name="Text Box 28">
                <a:extLst>
                  <a:ext uri="{FF2B5EF4-FFF2-40B4-BE49-F238E27FC236}">
                    <a16:creationId xmlns:a16="http://schemas.microsoft.com/office/drawing/2014/main" id="{79E9A2A3-6999-4398-B69D-5C3ABAA83F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2400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solidFill>
                      <a:schemeClr val="bg1"/>
                    </a:solidFill>
                  </a:rPr>
                  <a:t>O</a:t>
                </a:r>
              </a:p>
            </p:txBody>
          </p:sp>
          <p:sp>
            <p:nvSpPr>
              <p:cNvPr id="14" name="Line 30">
                <a:extLst>
                  <a:ext uri="{FF2B5EF4-FFF2-40B4-BE49-F238E27FC236}">
                    <a16:creationId xmlns:a16="http://schemas.microsoft.com/office/drawing/2014/main" id="{7BE0E3CA-F077-4547-80CB-D731A4B69B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76" y="2470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31">
                <a:extLst>
                  <a:ext uri="{FF2B5EF4-FFF2-40B4-BE49-F238E27FC236}">
                    <a16:creationId xmlns:a16="http://schemas.microsoft.com/office/drawing/2014/main" id="{758E0E4A-B958-47DE-A538-CE84245F77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9" y="2483"/>
                <a:ext cx="58" cy="2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32">
                <a:extLst>
                  <a:ext uri="{FF2B5EF4-FFF2-40B4-BE49-F238E27FC236}">
                    <a16:creationId xmlns:a16="http://schemas.microsoft.com/office/drawing/2014/main" id="{D8F9767C-4026-4295-98A4-F426E921EA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40" y="2352"/>
                <a:ext cx="144" cy="4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33">
                <a:extLst>
                  <a:ext uri="{FF2B5EF4-FFF2-40B4-BE49-F238E27FC236}">
                    <a16:creationId xmlns:a16="http://schemas.microsoft.com/office/drawing/2014/main" id="{592C41FC-E7A0-4630-B4E7-267BFF385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16" y="2688"/>
                <a:ext cx="144" cy="4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" name="Text Box 47">
              <a:extLst>
                <a:ext uri="{FF2B5EF4-FFF2-40B4-BE49-F238E27FC236}">
                  <a16:creationId xmlns:a16="http://schemas.microsoft.com/office/drawing/2014/main" id="{C40E9231-9862-4BC0-98BB-3FA09891AE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31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chemeClr val="bg1"/>
                  </a:solidFill>
                </a:rPr>
                <a:t>E</a:t>
              </a:r>
            </a:p>
          </p:txBody>
        </p:sp>
      </p:grpSp>
      <p:grpSp>
        <p:nvGrpSpPr>
          <p:cNvPr id="57" name="Group 61">
            <a:extLst>
              <a:ext uri="{FF2B5EF4-FFF2-40B4-BE49-F238E27FC236}">
                <a16:creationId xmlns:a16="http://schemas.microsoft.com/office/drawing/2014/main" id="{FB161C60-7305-4478-8AEB-C59D5746E2EB}"/>
              </a:ext>
            </a:extLst>
          </p:cNvPr>
          <p:cNvGrpSpPr>
            <a:grpSpLocks/>
          </p:cNvGrpSpPr>
          <p:nvPr/>
        </p:nvGrpSpPr>
        <p:grpSpPr bwMode="auto">
          <a:xfrm>
            <a:off x="7034297" y="5418758"/>
            <a:ext cx="3962400" cy="1015999"/>
            <a:chOff x="3264" y="3495"/>
            <a:chExt cx="2496" cy="640"/>
          </a:xfrm>
        </p:grpSpPr>
        <p:sp>
          <p:nvSpPr>
            <p:cNvPr id="58" name="Text Box 35">
              <a:extLst>
                <a:ext uri="{FF2B5EF4-FFF2-40B4-BE49-F238E27FC236}">
                  <a16:creationId xmlns:a16="http://schemas.microsoft.com/office/drawing/2014/main" id="{901B3A8B-1EBA-43A8-B10B-002DAD64C9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495"/>
              <a:ext cx="249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en-US" sz="2400" b="1" dirty="0" err="1">
                  <a:solidFill>
                    <a:schemeClr val="bg1"/>
                  </a:solidFill>
                  <a:latin typeface="+mn-lt"/>
                </a:rPr>
                <a:t>Đường</a:t>
              </a:r>
              <a:r>
                <a:rPr lang="en-US" altLang="en-US" sz="2400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en-US" sz="2400" b="1" dirty="0" err="1">
                  <a:solidFill>
                    <a:schemeClr val="bg1"/>
                  </a:solidFill>
                  <a:latin typeface="+mn-lt"/>
                </a:rPr>
                <a:t>cao</a:t>
              </a:r>
              <a:r>
                <a:rPr lang="en-US" altLang="en-US" sz="2400" b="1" dirty="0">
                  <a:solidFill>
                    <a:schemeClr val="bg1"/>
                  </a:solidFill>
                  <a:latin typeface="+mn-lt"/>
                </a:rPr>
                <a:t> AO = 16,2cm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solidFill>
                    <a:schemeClr val="bg1"/>
                  </a:solidFill>
                  <a:latin typeface="+mn-lt"/>
                </a:rPr>
                <a:t>BC = 8cm (                        )</a:t>
              </a:r>
            </a:p>
          </p:txBody>
        </p:sp>
        <p:graphicFrame>
          <p:nvGraphicFramePr>
            <p:cNvPr id="59" name="Object 36">
              <a:extLst>
                <a:ext uri="{FF2B5EF4-FFF2-40B4-BE49-F238E27FC236}">
                  <a16:creationId xmlns:a16="http://schemas.microsoft.com/office/drawing/2014/main" id="{DF038C99-6AEA-4F3B-9FFE-D8FA8198A60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6905969"/>
                </p:ext>
              </p:extLst>
            </p:nvPr>
          </p:nvGraphicFramePr>
          <p:xfrm>
            <a:off x="4320" y="3789"/>
            <a:ext cx="1200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Equation" r:id="rId4" imgW="736560" imgH="241200" progId="Equation.DSMT4">
                    <p:embed/>
                  </p:oleObj>
                </mc:Choice>
                <mc:Fallback>
                  <p:oleObj name="Equation" r:id="rId4" imgW="736560" imgH="241200" progId="Equation.DSMT4">
                    <p:embed/>
                    <p:pic>
                      <p:nvPicPr>
                        <p:cNvPr id="59" name="Object 36">
                          <a:extLst>
                            <a:ext uri="{FF2B5EF4-FFF2-40B4-BE49-F238E27FC236}">
                              <a16:creationId xmlns:a16="http://schemas.microsoft.com/office/drawing/2014/main" id="{DF038C99-6AEA-4F3B-9FFE-D8FA8198A60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789"/>
                          <a:ext cx="1200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60933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293B-8B3D-46B9-B822-AE60D3C76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56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ym typeface="Wingdings" panose="05000000000000000000" pitchFamily="2" charset="2"/>
              </a:rPr>
              <a:t></a:t>
            </a:r>
            <a:br>
              <a:rPr lang="en-US" sz="4000" dirty="0">
                <a:sym typeface="Wingdings" panose="05000000000000000000" pitchFamily="2" charset="2"/>
              </a:rPr>
            </a:br>
            <a:r>
              <a:rPr lang="en-US" sz="4000" dirty="0">
                <a:sym typeface="Wingdings" panose="05000000000000000000" pitchFamily="2" charset="2"/>
              </a:rPr>
              <a:t>H</a:t>
            </a:r>
            <a:r>
              <a:rPr lang="vi-VN" sz="4000" dirty="0">
                <a:sym typeface="Wingdings" panose="05000000000000000000" pitchFamily="2" charset="2"/>
              </a:rPr>
              <a:t>Ư</a:t>
            </a:r>
            <a:r>
              <a:rPr lang="en-US" sz="4000" dirty="0">
                <a:sym typeface="Wingdings" panose="05000000000000000000" pitchFamily="2" charset="2"/>
              </a:rPr>
              <a:t>ỚNG DẪN VỀ NHÀ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EC18-D413-466A-9EF2-060EE5428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chóp</a:t>
            </a:r>
            <a:r>
              <a:rPr lang="en-US" dirty="0"/>
              <a:t> </a:t>
            </a:r>
            <a:r>
              <a:rPr lang="en-US" dirty="0" err="1"/>
              <a:t>đều</a:t>
            </a:r>
            <a:endParaRPr lang="en-US" dirty="0"/>
          </a:p>
          <a:p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chóp</a:t>
            </a:r>
            <a:r>
              <a:rPr lang="en-US" dirty="0"/>
              <a:t> </a:t>
            </a:r>
            <a:r>
              <a:rPr lang="en-US" dirty="0" err="1"/>
              <a:t>tứ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, </a:t>
            </a:r>
            <a:r>
              <a:rPr lang="en-US" dirty="0" err="1"/>
              <a:t>chỉ</a:t>
            </a:r>
            <a:r>
              <a:rPr lang="en-US" dirty="0"/>
              <a:t> ra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,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chóp</a:t>
            </a:r>
            <a:r>
              <a:rPr lang="en-US" dirty="0"/>
              <a:t> </a:t>
            </a:r>
            <a:r>
              <a:rPr lang="en-US" dirty="0" err="1"/>
              <a:t>đều</a:t>
            </a:r>
            <a:endParaRPr lang="en-US" dirty="0"/>
          </a:p>
          <a:p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giải</a:t>
            </a:r>
            <a:endParaRPr lang="en-US" dirty="0"/>
          </a:p>
          <a:p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1164798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U 2.potx" id="{B5419C96-516D-4169-8EE0-5DE1123F9D2A}" vid="{E68B1D56-C4C8-4817-8958-978415C1AE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576</Words>
  <Application>Microsoft Office PowerPoint</Application>
  <PresentationFormat>Màn hình rộng</PresentationFormat>
  <Paragraphs>64</Paragraphs>
  <Slides>4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4</vt:i4>
      </vt:variant>
    </vt:vector>
  </HeadingPairs>
  <TitlesOfParts>
    <vt:vector size="5" baseType="lpstr">
      <vt:lpstr>Office Theme</vt:lpstr>
      <vt:lpstr>*Ví dụ:</vt:lpstr>
      <vt:lpstr>Bản trình bày PowerPoint</vt:lpstr>
      <vt:lpstr>BÀI TẬP Tính thể tích hình chóp tam giác đều cho bởi hình bên </vt:lpstr>
      <vt:lpstr> 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HUỲNH MINH KHAI</dc:title>
  <dc:creator>Huynh Minh Khai</dc:creator>
  <cp:lastModifiedBy>Ngonchk23@outlook.com.vn</cp:lastModifiedBy>
  <cp:revision>33</cp:revision>
  <dcterms:created xsi:type="dcterms:W3CDTF">2020-04-28T02:26:01Z</dcterms:created>
  <dcterms:modified xsi:type="dcterms:W3CDTF">2021-05-22T02:16:48Z</dcterms:modified>
</cp:coreProperties>
</file>