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9" r:id="rId2"/>
    <p:sldId id="316" r:id="rId3"/>
    <p:sldId id="317" r:id="rId4"/>
    <p:sldId id="318" r:id="rId5"/>
    <p:sldId id="319" r:id="rId6"/>
    <p:sldId id="320" r:id="rId7"/>
    <p:sldId id="321" r:id="rId8"/>
    <p:sldId id="357" r:id="rId9"/>
    <p:sldId id="256" r:id="rId10"/>
    <p:sldId id="258" r:id="rId11"/>
    <p:sldId id="261" r:id="rId12"/>
    <p:sldId id="262" r:id="rId13"/>
    <p:sldId id="263" r:id="rId14"/>
    <p:sldId id="264" r:id="rId15"/>
    <p:sldId id="265" r:id="rId16"/>
    <p:sldId id="266" r:id="rId17"/>
    <p:sldId id="267" r:id="rId18"/>
    <p:sldId id="268" r:id="rId19"/>
    <p:sldId id="259" r:id="rId20"/>
    <p:sldId id="260" r:id="rId21"/>
    <p:sldId id="269" r:id="rId22"/>
    <p:sldId id="270" r:id="rId23"/>
    <p:sldId id="271" r:id="rId24"/>
    <p:sldId id="273" r:id="rId25"/>
    <p:sldId id="274" r:id="rId26"/>
    <p:sldId id="275" r:id="rId27"/>
    <p:sldId id="276" r:id="rId28"/>
    <p:sldId id="279" r:id="rId29"/>
    <p:sldId id="280" r:id="rId30"/>
    <p:sldId id="281" r:id="rId31"/>
    <p:sldId id="282" r:id="rId32"/>
    <p:sldId id="283" r:id="rId33"/>
    <p:sldId id="284" r:id="rId34"/>
    <p:sldId id="277" r:id="rId35"/>
    <p:sldId id="278" r:id="rId36"/>
    <p:sldId id="285" r:id="rId37"/>
    <p:sldId id="286" r:id="rId38"/>
    <p:sldId id="287" r:id="rId39"/>
    <p:sldId id="289" r:id="rId40"/>
    <p:sldId id="290" r:id="rId41"/>
    <p:sldId id="291" r:id="rId42"/>
    <p:sldId id="292" r:id="rId43"/>
    <p:sldId id="288" r:id="rId44"/>
    <p:sldId id="296" r:id="rId45"/>
    <p:sldId id="293" r:id="rId46"/>
    <p:sldId id="294" r:id="rId47"/>
    <p:sldId id="297" r:id="rId48"/>
    <p:sldId id="298" r:id="rId49"/>
    <p:sldId id="299" r:id="rId50"/>
    <p:sldId id="300" r:id="rId51"/>
    <p:sldId id="301" r:id="rId52"/>
    <p:sldId id="302" r:id="rId53"/>
    <p:sldId id="303" r:id="rId54"/>
    <p:sldId id="304" r:id="rId55"/>
    <p:sldId id="295" r:id="rId56"/>
    <p:sldId id="305" r:id="rId57"/>
    <p:sldId id="306" r:id="rId58"/>
    <p:sldId id="307" r:id="rId59"/>
    <p:sldId id="309" r:id="rId60"/>
    <p:sldId id="310" r:id="rId61"/>
    <p:sldId id="311" r:id="rId62"/>
    <p:sldId id="308" r:id="rId63"/>
    <p:sldId id="312" r:id="rId64"/>
    <p:sldId id="313" r:id="rId65"/>
    <p:sldId id="314" r:id="rId66"/>
    <p:sldId id="322" r:id="rId67"/>
    <p:sldId id="323" r:id="rId68"/>
    <p:sldId id="324" r:id="rId69"/>
    <p:sldId id="325" r:id="rId70"/>
    <p:sldId id="326" r:id="rId71"/>
    <p:sldId id="327" r:id="rId72"/>
    <p:sldId id="328" r:id="rId73"/>
    <p:sldId id="329" r:id="rId74"/>
    <p:sldId id="330" r:id="rId75"/>
    <p:sldId id="331" r:id="rId76"/>
    <p:sldId id="332" r:id="rId77"/>
    <p:sldId id="340" r:id="rId78"/>
    <p:sldId id="334" r:id="rId79"/>
    <p:sldId id="335" r:id="rId80"/>
    <p:sldId id="336" r:id="rId81"/>
    <p:sldId id="337" r:id="rId82"/>
    <p:sldId id="338" r:id="rId83"/>
    <p:sldId id="339" r:id="rId84"/>
    <p:sldId id="348" r:id="rId85"/>
    <p:sldId id="342" r:id="rId86"/>
    <p:sldId id="343" r:id="rId87"/>
    <p:sldId id="344" r:id="rId88"/>
    <p:sldId id="345" r:id="rId89"/>
    <p:sldId id="346" r:id="rId90"/>
    <p:sldId id="350" r:id="rId91"/>
    <p:sldId id="351" r:id="rId92"/>
    <p:sldId id="352" r:id="rId93"/>
    <p:sldId id="353" r:id="rId94"/>
    <p:sldId id="355" r:id="rId95"/>
    <p:sldId id="356" r:id="rId96"/>
    <p:sldId id="354" r:id="rId97"/>
    <p:sldId id="315"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66" d="100"/>
          <a:sy n="66" d="100"/>
        </p:scale>
        <p:origin x="-142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49AB5A-695C-4869-A077-DBAEAB5C62AB}"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5C984-E976-42B9-A41B-31E2BAF33380}" type="slidenum">
              <a:rPr lang="en-US" smtClean="0"/>
              <a:t>‹#›</a:t>
            </a:fld>
            <a:endParaRPr lang="en-US"/>
          </a:p>
        </p:txBody>
      </p:sp>
    </p:spTree>
    <p:extLst>
      <p:ext uri="{BB962C8B-B14F-4D97-AF65-F5344CB8AC3E}">
        <p14:creationId xmlns:p14="http://schemas.microsoft.com/office/powerpoint/2010/main" val="671864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49AB5A-695C-4869-A077-DBAEAB5C62AB}"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5C984-E976-42B9-A41B-31E2BAF33380}" type="slidenum">
              <a:rPr lang="en-US" smtClean="0"/>
              <a:t>‹#›</a:t>
            </a:fld>
            <a:endParaRPr lang="en-US"/>
          </a:p>
        </p:txBody>
      </p:sp>
    </p:spTree>
    <p:extLst>
      <p:ext uri="{BB962C8B-B14F-4D97-AF65-F5344CB8AC3E}">
        <p14:creationId xmlns:p14="http://schemas.microsoft.com/office/powerpoint/2010/main" val="2177393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49AB5A-695C-4869-A077-DBAEAB5C62AB}"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5C984-E976-42B9-A41B-31E2BAF33380}" type="slidenum">
              <a:rPr lang="en-US" smtClean="0"/>
              <a:t>‹#›</a:t>
            </a:fld>
            <a:endParaRPr lang="en-US"/>
          </a:p>
        </p:txBody>
      </p:sp>
    </p:spTree>
    <p:extLst>
      <p:ext uri="{BB962C8B-B14F-4D97-AF65-F5344CB8AC3E}">
        <p14:creationId xmlns:p14="http://schemas.microsoft.com/office/powerpoint/2010/main" val="3437673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49AB5A-695C-4869-A077-DBAEAB5C62AB}"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5C984-E976-42B9-A41B-31E2BAF33380}" type="slidenum">
              <a:rPr lang="en-US" smtClean="0"/>
              <a:t>‹#›</a:t>
            </a:fld>
            <a:endParaRPr lang="en-US"/>
          </a:p>
        </p:txBody>
      </p:sp>
    </p:spTree>
    <p:extLst>
      <p:ext uri="{BB962C8B-B14F-4D97-AF65-F5344CB8AC3E}">
        <p14:creationId xmlns:p14="http://schemas.microsoft.com/office/powerpoint/2010/main" val="68244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49AB5A-695C-4869-A077-DBAEAB5C62AB}"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5C984-E976-42B9-A41B-31E2BAF33380}" type="slidenum">
              <a:rPr lang="en-US" smtClean="0"/>
              <a:t>‹#›</a:t>
            </a:fld>
            <a:endParaRPr lang="en-US"/>
          </a:p>
        </p:txBody>
      </p:sp>
    </p:spTree>
    <p:extLst>
      <p:ext uri="{BB962C8B-B14F-4D97-AF65-F5344CB8AC3E}">
        <p14:creationId xmlns:p14="http://schemas.microsoft.com/office/powerpoint/2010/main" val="4186908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49AB5A-695C-4869-A077-DBAEAB5C62AB}"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45C984-E976-42B9-A41B-31E2BAF33380}" type="slidenum">
              <a:rPr lang="en-US" smtClean="0"/>
              <a:t>‹#›</a:t>
            </a:fld>
            <a:endParaRPr lang="en-US"/>
          </a:p>
        </p:txBody>
      </p:sp>
    </p:spTree>
    <p:extLst>
      <p:ext uri="{BB962C8B-B14F-4D97-AF65-F5344CB8AC3E}">
        <p14:creationId xmlns:p14="http://schemas.microsoft.com/office/powerpoint/2010/main" val="259294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49AB5A-695C-4869-A077-DBAEAB5C62AB}" type="datetimeFigureOut">
              <a:rPr lang="en-US" smtClean="0"/>
              <a:t>4/27/2021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45C984-E976-42B9-A41B-31E2BAF33380}" type="slidenum">
              <a:rPr lang="en-US" smtClean="0"/>
              <a:t>‹#›</a:t>
            </a:fld>
            <a:endParaRPr lang="en-US"/>
          </a:p>
        </p:txBody>
      </p:sp>
    </p:spTree>
    <p:extLst>
      <p:ext uri="{BB962C8B-B14F-4D97-AF65-F5344CB8AC3E}">
        <p14:creationId xmlns:p14="http://schemas.microsoft.com/office/powerpoint/2010/main" val="2781312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49AB5A-695C-4869-A077-DBAEAB5C62AB}" type="datetimeFigureOut">
              <a:rPr lang="en-US" smtClean="0"/>
              <a:t>4/27/2021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45C984-E976-42B9-A41B-31E2BAF33380}" type="slidenum">
              <a:rPr lang="en-US" smtClean="0"/>
              <a:t>‹#›</a:t>
            </a:fld>
            <a:endParaRPr lang="en-US"/>
          </a:p>
        </p:txBody>
      </p:sp>
    </p:spTree>
    <p:extLst>
      <p:ext uri="{BB962C8B-B14F-4D97-AF65-F5344CB8AC3E}">
        <p14:creationId xmlns:p14="http://schemas.microsoft.com/office/powerpoint/2010/main" val="271119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9AB5A-695C-4869-A077-DBAEAB5C62AB}" type="datetimeFigureOut">
              <a:rPr lang="en-US" smtClean="0"/>
              <a:t>4/27/2021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45C984-E976-42B9-A41B-31E2BAF33380}" type="slidenum">
              <a:rPr lang="en-US" smtClean="0"/>
              <a:t>‹#›</a:t>
            </a:fld>
            <a:endParaRPr lang="en-US"/>
          </a:p>
        </p:txBody>
      </p:sp>
    </p:spTree>
    <p:extLst>
      <p:ext uri="{BB962C8B-B14F-4D97-AF65-F5344CB8AC3E}">
        <p14:creationId xmlns:p14="http://schemas.microsoft.com/office/powerpoint/2010/main" val="2003907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49AB5A-695C-4869-A077-DBAEAB5C62AB}"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45C984-E976-42B9-A41B-31E2BAF33380}" type="slidenum">
              <a:rPr lang="en-US" smtClean="0"/>
              <a:t>‹#›</a:t>
            </a:fld>
            <a:endParaRPr lang="en-US"/>
          </a:p>
        </p:txBody>
      </p:sp>
    </p:spTree>
    <p:extLst>
      <p:ext uri="{BB962C8B-B14F-4D97-AF65-F5344CB8AC3E}">
        <p14:creationId xmlns:p14="http://schemas.microsoft.com/office/powerpoint/2010/main" val="778634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49AB5A-695C-4869-A077-DBAEAB5C62AB}"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45C984-E976-42B9-A41B-31E2BAF33380}" type="slidenum">
              <a:rPr lang="en-US" smtClean="0"/>
              <a:t>‹#›</a:t>
            </a:fld>
            <a:endParaRPr lang="en-US"/>
          </a:p>
        </p:txBody>
      </p:sp>
    </p:spTree>
    <p:extLst>
      <p:ext uri="{BB962C8B-B14F-4D97-AF65-F5344CB8AC3E}">
        <p14:creationId xmlns:p14="http://schemas.microsoft.com/office/powerpoint/2010/main" val="1716994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49AB5A-695C-4869-A077-DBAEAB5C62AB}" type="datetimeFigureOut">
              <a:rPr lang="en-US" smtClean="0"/>
              <a:t>4/27/2021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5C984-E976-42B9-A41B-31E2BAF33380}" type="slidenum">
              <a:rPr lang="en-US" smtClean="0"/>
              <a:t>‹#›</a:t>
            </a:fld>
            <a:endParaRPr lang="en-US"/>
          </a:p>
        </p:txBody>
      </p:sp>
    </p:spTree>
    <p:extLst>
      <p:ext uri="{BB962C8B-B14F-4D97-AF65-F5344CB8AC3E}">
        <p14:creationId xmlns:p14="http://schemas.microsoft.com/office/powerpoint/2010/main" val="3518337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6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gif"/></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8068" y="152400"/>
            <a:ext cx="8516370" cy="1446550"/>
          </a:xfrm>
          <a:prstGeom prst="rect">
            <a:avLst/>
          </a:prstGeom>
          <a:noFill/>
        </p:spPr>
        <p:txBody>
          <a:bodyPr wrap="none" lIns="91440" tIns="45720" rIns="91440" bIns="45720">
            <a:spAutoFit/>
          </a:bodyPr>
          <a:lstStyle/>
          <a:p>
            <a:pPr algn="ct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Trường</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THCS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Lê</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Văn</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Hưu</a:t>
            </a:r>
            <a:endPar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endParaRPr>
          </a:p>
          <a:p>
            <a:pPr algn="ct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Tổ</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chức</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ngày</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sách</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Việt</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Nam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lần</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8 </a:t>
            </a:r>
            <a:endParaRPr lang="en-US" sz="4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endParaRPr>
          </a:p>
        </p:txBody>
      </p:sp>
      <p:pic>
        <p:nvPicPr>
          <p:cNvPr id="17410" name="Picture 2" descr="levanhuu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5867400" cy="380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5610225"/>
            <a:ext cx="3876675" cy="12477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713616"/>
            <a:ext cx="1257300" cy="3048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4615" y="1884529"/>
            <a:ext cx="1000125" cy="2905125"/>
          </a:xfrm>
          <a:prstGeom prst="rect">
            <a:avLst/>
          </a:prstGeom>
        </p:spPr>
      </p:pic>
    </p:spTree>
    <p:extLst>
      <p:ext uri="{BB962C8B-B14F-4D97-AF65-F5344CB8AC3E}">
        <p14:creationId xmlns:p14="http://schemas.microsoft.com/office/powerpoint/2010/main" val="4088629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535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305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9067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099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2495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099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099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099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059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0997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520"/>
            <a:ext cx="9144000" cy="6828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099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839200" cy="6645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0997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6946"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0997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32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425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5" name="Straight Connector 4"/>
          <p:cNvCxnSpPr>
            <a:cxnSpLocks noChangeShapeType="1"/>
          </p:cNvCxnSpPr>
          <p:nvPr/>
        </p:nvCxnSpPr>
        <p:spPr bwMode="auto">
          <a:xfrm>
            <a:off x="3929061" y="2057400"/>
            <a:ext cx="12858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6" name="Rectangle 3"/>
          <p:cNvSpPr>
            <a:spLocks noChangeArrowheads="1"/>
          </p:cNvSpPr>
          <p:nvPr/>
        </p:nvSpPr>
        <p:spPr bwMode="auto">
          <a:xfrm>
            <a:off x="76199" y="145460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KẾ HOẠCH</a:t>
            </a:r>
            <a:b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br>
            <a: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sz="14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Tổ</a:t>
            </a:r>
            <a: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sz="14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Chức</a:t>
            </a:r>
            <a: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vi-VN"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tuyên truyền phòng chống dịch COVID- 19</a:t>
            </a:r>
            <a: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sz="14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và</a:t>
            </a:r>
            <a: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vi-VN"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hưởng ứng </a:t>
            </a:r>
            <a: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t>
            </a:r>
            <a:r>
              <a:rPr kumimoji="0" lang="en-US" sz="14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Ngày</a:t>
            </a:r>
            <a: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sz="14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Sách</a:t>
            </a:r>
            <a: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sz="14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Việt</a:t>
            </a:r>
            <a: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Nam” </a:t>
            </a:r>
            <a:r>
              <a:rPr kumimoji="0" lang="en-US" sz="14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Lần</a:t>
            </a:r>
            <a: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sz="14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Thứ</a:t>
            </a:r>
            <a: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8</a:t>
            </a:r>
            <a:b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br>
            <a:r>
              <a:rPr kumimoji="0" lang="vi-VN" sz="1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sz="14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Năm</a:t>
            </a:r>
            <a: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sz="14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học</a:t>
            </a:r>
            <a:r>
              <a:rPr kumimoji="0" lang="en-US" sz="14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2020 - 2021</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6"/>
          <p:cNvSpPr/>
          <p:nvPr/>
        </p:nvSpPr>
        <p:spPr>
          <a:xfrm>
            <a:off x="228598" y="2743200"/>
            <a:ext cx="8686800" cy="1354217"/>
          </a:xfrm>
          <a:prstGeom prst="rect">
            <a:avLst/>
          </a:prstGeom>
        </p:spPr>
        <p:txBody>
          <a:bodyPr wrap="square">
            <a:spAutoFit/>
          </a:bodyPr>
          <a:lstStyle/>
          <a:p>
            <a:pPr indent="457200" algn="just">
              <a:spcBef>
                <a:spcPts val="600"/>
              </a:spcBef>
              <a:spcAft>
                <a:spcPts val="600"/>
              </a:spcAft>
            </a:pPr>
            <a:r>
              <a:rPr lang="vi-VN" dirty="0">
                <a:latin typeface="Times New Roman" panose="02020603050405020304" pitchFamily="18" charset="0"/>
                <a:ea typeface="Times New Roman" panose="02020603050405020304" pitchFamily="18" charset="0"/>
              </a:rPr>
              <a:t>Căn cứ công văn số 380/GDĐT ngày 15 tháng 4 năm 2021 của Phòng Giáo dục và Đào tạo huyện Nhà Bè về việc tổ chức Ngày Sách Việt Nam lần thứ 8;</a:t>
            </a:r>
          </a:p>
          <a:p>
            <a:pPr indent="457200" algn="just">
              <a:spcBef>
                <a:spcPts val="600"/>
              </a:spcBef>
              <a:spcAft>
                <a:spcPts val="600"/>
              </a:spcAft>
            </a:pPr>
            <a:r>
              <a:rPr lang="vi-VN" dirty="0">
                <a:latin typeface="Times New Roman" panose="02020603050405020304" pitchFamily="18" charset="0"/>
                <a:ea typeface="Times New Roman" panose="02020603050405020304" pitchFamily="18" charset="0"/>
              </a:rPr>
              <a:t>Trường THCS Lê Văn Hưu xây dựng Kế hoạch tổ chức Ngày Sách Việt Nam lần thứ 8 năm 2021 với nội dung cụ thể như sau:</a:t>
            </a:r>
          </a:p>
        </p:txBody>
      </p:sp>
      <p:pic>
        <p:nvPicPr>
          <p:cNvPr id="11" name="Picture 10"/>
          <p:cNvPicPr>
            <a:picLocks noChangeAspect="1"/>
          </p:cNvPicPr>
          <p:nvPr/>
        </p:nvPicPr>
        <p:blipFill>
          <a:blip r:embed="rId2"/>
          <a:stretch>
            <a:fillRect/>
          </a:stretch>
        </p:blipFill>
        <p:spPr>
          <a:xfrm>
            <a:off x="1767481" y="138454"/>
            <a:ext cx="5761437" cy="1177698"/>
          </a:xfrm>
          <a:prstGeom prst="rect">
            <a:avLst/>
          </a:prstGeom>
        </p:spPr>
      </p:pic>
    </p:spTree>
    <p:extLst>
      <p:ext uri="{BB962C8B-B14F-4D97-AF65-F5344CB8AC3E}">
        <p14:creationId xmlns:p14="http://schemas.microsoft.com/office/powerpoint/2010/main" val="32248629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059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68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5352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7653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687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1513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257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15132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8839200" cy="6858000"/>
          </a:xfrm>
          <a:prstGeom prst="rect">
            <a:avLst/>
          </a:prstGeom>
        </p:spPr>
      </p:pic>
    </p:spTree>
    <p:extLst>
      <p:ext uri="{BB962C8B-B14F-4D97-AF65-F5344CB8AC3E}">
        <p14:creationId xmlns:p14="http://schemas.microsoft.com/office/powerpoint/2010/main" val="8815132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0"/>
            <a:ext cx="9906000" cy="6858000"/>
          </a:xfrm>
          <a:prstGeom prst="rect">
            <a:avLst/>
          </a:prstGeom>
        </p:spPr>
      </p:pic>
    </p:spTree>
    <p:extLst>
      <p:ext uri="{BB962C8B-B14F-4D97-AF65-F5344CB8AC3E}">
        <p14:creationId xmlns:p14="http://schemas.microsoft.com/office/powerpoint/2010/main" val="8815132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15132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04800"/>
            <a:ext cx="9525000" cy="7162800"/>
          </a:xfrm>
          <a:prstGeom prst="rect">
            <a:avLst/>
          </a:prstGeom>
        </p:spPr>
      </p:pic>
    </p:spTree>
    <p:extLst>
      <p:ext uri="{BB962C8B-B14F-4D97-AF65-F5344CB8AC3E}">
        <p14:creationId xmlns:p14="http://schemas.microsoft.com/office/powerpoint/2010/main" val="8815132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0"/>
            <a:ext cx="9829800" cy="6858000"/>
          </a:xfrm>
          <a:prstGeom prst="rect">
            <a:avLst/>
          </a:prstGeom>
        </p:spPr>
      </p:pic>
    </p:spTree>
    <p:extLst>
      <p:ext uri="{BB962C8B-B14F-4D97-AF65-F5344CB8AC3E}">
        <p14:creationId xmlns:p14="http://schemas.microsoft.com/office/powerpoint/2010/main" val="38119465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0"/>
            <a:ext cx="10058400" cy="6858000"/>
          </a:xfrm>
          <a:prstGeom prst="rect">
            <a:avLst/>
          </a:prstGeom>
        </p:spPr>
      </p:pic>
    </p:spTree>
    <p:extLst>
      <p:ext uri="{BB962C8B-B14F-4D97-AF65-F5344CB8AC3E}">
        <p14:creationId xmlns:p14="http://schemas.microsoft.com/office/powerpoint/2010/main" val="3811946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
            <a:ext cx="8686800" cy="6278642"/>
          </a:xfrm>
          <a:prstGeom prst="rect">
            <a:avLst/>
          </a:prstGeom>
        </p:spPr>
        <p:txBody>
          <a:bodyPr wrap="square">
            <a:spAutoFit/>
          </a:bodyPr>
          <a:lstStyle/>
          <a:p>
            <a:pPr indent="457200" algn="just">
              <a:spcBef>
                <a:spcPts val="600"/>
              </a:spcBef>
              <a:spcAft>
                <a:spcPts val="600"/>
              </a:spcAft>
            </a:pPr>
            <a:r>
              <a:rPr lang="vi-VN" b="1" dirty="0">
                <a:latin typeface="Times New Roman" panose="02020603050405020304" pitchFamily="18" charset="0"/>
                <a:ea typeface="Times New Roman" panose="02020603050405020304" pitchFamily="18" charset="0"/>
              </a:rPr>
              <a:t>I. MỤC ĐÍCH, YÊU CẦU</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b="1" dirty="0">
                <a:latin typeface="Times New Roman" panose="02020603050405020304" pitchFamily="18" charset="0"/>
                <a:ea typeface="Times New Roman" panose="02020603050405020304" pitchFamily="18" charset="0"/>
              </a:rPr>
              <a:t>1. Mục đích</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dirty="0">
                <a:latin typeface="Times New Roman" panose="02020603050405020304" pitchFamily="18" charset="0"/>
                <a:ea typeface="Times New Roman" panose="02020603050405020304" pitchFamily="18" charset="0"/>
              </a:rPr>
              <a:t>- Tuyên truyền, triển lãm sách và hưởng ứng ngày sách Việt Nam </a:t>
            </a:r>
            <a:r>
              <a:rPr lang="vi-VN" dirty="0" smtClean="0">
                <a:latin typeface="Times New Roman" panose="02020603050405020304" pitchFamily="18" charset="0"/>
                <a:ea typeface="Times New Roman" panose="02020603050405020304" pitchFamily="18" charset="0"/>
              </a:rPr>
              <a:t>lần 8</a:t>
            </a:r>
            <a:r>
              <a:rPr lang="vi-VN" dirty="0" smtClean="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nhằm tôn vinh giá trị của sách và “văn hóa đọc sách”.</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dirty="0">
                <a:latin typeface="Times New Roman" panose="02020603050405020304" pitchFamily="18" charset="0"/>
                <a:ea typeface="Times New Roman" panose="02020603050405020304" pitchFamily="18" charset="0"/>
              </a:rPr>
              <a:t>- Khuyến khích đưa phong trào đọc sách trở thành thói quen, nét đẹp văn hóa trong toàn thể cán bộ, giáo viên, nhân viên (CB,GV,NV) và học sinh toàn trường từ đó thúc đẩy phong trào đọc sách trong nhà trường. Góp phần nâng cao trình độ, chất lượng đào tạo của nhà trường trong giai đoạn đất nước đổi mới và hội nhập.</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dirty="0">
                <a:latin typeface="Times New Roman" panose="02020603050405020304" pitchFamily="18" charset="0"/>
                <a:ea typeface="Times New Roman" panose="02020603050405020304" pitchFamily="18" charset="0"/>
              </a:rPr>
              <a:t>- Tăng cường tuyên truyền, giáo dục cán bộ, giáo viên, học sinh thay đổi nhận thức về văn hóa đọc sách; hiểu được ý nghĩa, tầm quan trọng của sách đối với việc phát triển tri thức, nhân cách của mỗi con người.</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dirty="0">
                <a:latin typeface="Times New Roman" panose="02020603050405020304" pitchFamily="18" charset="0"/>
                <a:ea typeface="Times New Roman" panose="02020603050405020304" pitchFamily="18" charset="0"/>
              </a:rPr>
              <a:t>- Tạo môi trường thân thiện, lành mạnh để học sinh có điều kiện giao lưu học tập nhằm nâng cao chất lượng giảng dạy và học tập, góp phần thực hiện phong trào “Trường học thân thiện - Học sinh tích cực”.</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Ngày</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Sách</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Việt</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Nam</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lần</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thứ</a:t>
            </a:r>
            <a:r>
              <a:rPr lang="es-ES" dirty="0">
                <a:latin typeface="Times New Roman" panose="02020603050405020304" pitchFamily="18" charset="0"/>
                <a:ea typeface="Times New Roman" panose="02020603050405020304" pitchFamily="18" charset="0"/>
              </a:rPr>
              <a:t> 8 </a:t>
            </a:r>
            <a:r>
              <a:rPr lang="es-ES" dirty="0" err="1">
                <a:latin typeface="Times New Roman" panose="02020603050405020304" pitchFamily="18" charset="0"/>
                <a:ea typeface="Times New Roman" panose="02020603050405020304" pitchFamily="18" charset="0"/>
              </a:rPr>
              <a:t>được</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tổ</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chức</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với</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các</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hoạt</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động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phong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phú</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đa</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dạng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đảm</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bảo</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thiết</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thực</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hiệu</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quả</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gắn</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với</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việc</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triển</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khai</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thực</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hiện</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Nghị</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quyết</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Đại</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hội</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Đảng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lần</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thứ</a:t>
            </a:r>
            <a:r>
              <a:rPr lang="es-ES" dirty="0">
                <a:latin typeface="Times New Roman" panose="02020603050405020304" pitchFamily="18" charset="0"/>
                <a:ea typeface="Times New Roman" panose="02020603050405020304" pitchFamily="18" charset="0"/>
              </a:rPr>
              <a:t> XIII; </a:t>
            </a:r>
            <a:r>
              <a:rPr lang="es-ES" dirty="0" err="1">
                <a:latin typeface="Times New Roman" panose="02020603050405020304" pitchFamily="18" charset="0"/>
                <a:ea typeface="Times New Roman" panose="02020603050405020304" pitchFamily="18" charset="0"/>
              </a:rPr>
              <a:t>Nghị</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quyết</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Đại</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hội</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Đảng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các</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cấp</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và</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các</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ngày</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lễ</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lớn</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trong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năm</a:t>
            </a:r>
            <a:r>
              <a:rPr lang="es-ES" dirty="0">
                <a:latin typeface="Times New Roman" panose="02020603050405020304" pitchFamily="18" charset="0"/>
                <a:ea typeface="Times New Roman" panose="02020603050405020304" pitchFamily="18" charset="0"/>
              </a:rPr>
              <a:t> 2021. </a:t>
            </a:r>
            <a:r>
              <a:rPr lang="es-ES" dirty="0" err="1">
                <a:latin typeface="Times New Roman" panose="02020603050405020304" pitchFamily="18" charset="0"/>
                <a:ea typeface="Times New Roman" panose="02020603050405020304" pitchFamily="18" charset="0"/>
              </a:rPr>
              <a:t>Nhằm</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tạo</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sự</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hưởng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ứng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mạnh</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mẽ</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sâu</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rộng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trên</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toàn</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quốc</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Đảm</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bảo</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phù</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hợp</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với</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tình</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hình</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cả</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nước</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đang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tích</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cực</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chung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tay</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phòng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chống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dịch</a:t>
            </a:r>
            <a:r>
              <a:rPr lang="es-ES" dirty="0">
                <a:latin typeface="Times New Roman" panose="02020603050405020304" pitchFamily="18" charset="0"/>
                <a:ea typeface="Times New Roman" panose="02020603050405020304" pitchFamily="18" charset="0"/>
              </a:rPr>
              <a:t> COVID-19 </a:t>
            </a:r>
            <a:r>
              <a:rPr lang="es-ES" dirty="0" err="1">
                <a:latin typeface="Times New Roman" panose="02020603050405020304" pitchFamily="18" charset="0"/>
                <a:ea typeface="Times New Roman" panose="02020603050405020304" pitchFamily="18" charset="0"/>
              </a:rPr>
              <a:t>theo</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chỉ</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đạo</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của</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Thủ</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tướng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Chính</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phủ</a:t>
            </a:r>
            <a:r>
              <a:rPr lang="es-ES"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145096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52400"/>
            <a:ext cx="9906000" cy="7010400"/>
          </a:xfrm>
          <a:prstGeom prst="rect">
            <a:avLst/>
          </a:prstGeom>
        </p:spPr>
      </p:pic>
    </p:spTree>
    <p:extLst>
      <p:ext uri="{BB962C8B-B14F-4D97-AF65-F5344CB8AC3E}">
        <p14:creationId xmlns:p14="http://schemas.microsoft.com/office/powerpoint/2010/main" val="38119465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0"/>
            <a:ext cx="9372600" cy="6858000"/>
          </a:xfrm>
          <a:prstGeom prst="rect">
            <a:avLst/>
          </a:prstGeom>
        </p:spPr>
      </p:pic>
    </p:spTree>
    <p:extLst>
      <p:ext uri="{BB962C8B-B14F-4D97-AF65-F5344CB8AC3E}">
        <p14:creationId xmlns:p14="http://schemas.microsoft.com/office/powerpoint/2010/main" val="38119465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96400" cy="6858000"/>
          </a:xfrm>
          <a:prstGeom prst="rect">
            <a:avLst/>
          </a:prstGeom>
        </p:spPr>
      </p:pic>
    </p:spTree>
    <p:extLst>
      <p:ext uri="{BB962C8B-B14F-4D97-AF65-F5344CB8AC3E}">
        <p14:creationId xmlns:p14="http://schemas.microsoft.com/office/powerpoint/2010/main" val="38119465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2400"/>
            <a:ext cx="9982200" cy="7010400"/>
          </a:xfrm>
          <a:prstGeom prst="rect">
            <a:avLst/>
          </a:prstGeom>
        </p:spPr>
      </p:pic>
    </p:spTree>
    <p:extLst>
      <p:ext uri="{BB962C8B-B14F-4D97-AF65-F5344CB8AC3E}">
        <p14:creationId xmlns:p14="http://schemas.microsoft.com/office/powerpoint/2010/main" val="38119465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0"/>
            <a:ext cx="9372600" cy="6858000"/>
          </a:xfrm>
          <a:prstGeom prst="rect">
            <a:avLst/>
          </a:prstGeom>
        </p:spPr>
      </p:pic>
    </p:spTree>
    <p:extLst>
      <p:ext uri="{BB962C8B-B14F-4D97-AF65-F5344CB8AC3E}">
        <p14:creationId xmlns:p14="http://schemas.microsoft.com/office/powerpoint/2010/main" val="8815132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28600"/>
            <a:ext cx="9296400" cy="7086600"/>
          </a:xfrm>
          <a:prstGeom prst="rect">
            <a:avLst/>
          </a:prstGeom>
        </p:spPr>
      </p:pic>
    </p:spTree>
    <p:extLst>
      <p:ext uri="{BB962C8B-B14F-4D97-AF65-F5344CB8AC3E}">
        <p14:creationId xmlns:p14="http://schemas.microsoft.com/office/powerpoint/2010/main" val="8815132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00"/>
            <a:ext cx="9144000" cy="7162800"/>
          </a:xfrm>
          <a:prstGeom prst="rect">
            <a:avLst/>
          </a:prstGeom>
        </p:spPr>
      </p:pic>
    </p:spTree>
    <p:extLst>
      <p:ext uri="{BB962C8B-B14F-4D97-AF65-F5344CB8AC3E}">
        <p14:creationId xmlns:p14="http://schemas.microsoft.com/office/powerpoint/2010/main" val="41292771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00"/>
            <a:ext cx="9144000" cy="7162800"/>
          </a:xfrm>
          <a:prstGeom prst="rect">
            <a:avLst/>
          </a:prstGeom>
        </p:spPr>
      </p:pic>
    </p:spTree>
    <p:extLst>
      <p:ext uri="{BB962C8B-B14F-4D97-AF65-F5344CB8AC3E}">
        <p14:creationId xmlns:p14="http://schemas.microsoft.com/office/powerpoint/2010/main" val="41292771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20200" cy="6858000"/>
          </a:xfrm>
          <a:prstGeom prst="rect">
            <a:avLst/>
          </a:prstGeom>
        </p:spPr>
      </p:pic>
    </p:spTree>
    <p:extLst>
      <p:ext uri="{BB962C8B-B14F-4D97-AF65-F5344CB8AC3E}">
        <p14:creationId xmlns:p14="http://schemas.microsoft.com/office/powerpoint/2010/main" val="41292771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4339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76200"/>
            <a:ext cx="8001000" cy="7048083"/>
          </a:xfrm>
          <a:prstGeom prst="rect">
            <a:avLst/>
          </a:prstGeom>
        </p:spPr>
        <p:txBody>
          <a:bodyPr wrap="square">
            <a:spAutoFit/>
          </a:bodyPr>
          <a:lstStyle/>
          <a:p>
            <a:pPr indent="457200" algn="just">
              <a:spcBef>
                <a:spcPts val="600"/>
              </a:spcBef>
              <a:spcAft>
                <a:spcPts val="600"/>
              </a:spcAft>
            </a:pPr>
            <a:r>
              <a:rPr lang="vi-VN" b="1" dirty="0">
                <a:latin typeface="Times New Roman" panose="02020603050405020304" pitchFamily="18" charset="0"/>
                <a:ea typeface="Times New Roman" panose="02020603050405020304" pitchFamily="18" charset="0"/>
              </a:rPr>
              <a:t>2. Yêu cầu</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b="1" dirty="0">
                <a:latin typeface="Times New Roman" panose="02020603050405020304" pitchFamily="18" charset="0"/>
                <a:ea typeface="Times New Roman" panose="02020603050405020304" pitchFamily="18" charset="0"/>
              </a:rPr>
              <a:t>-</a:t>
            </a:r>
            <a:r>
              <a:rPr lang="vi-VN" dirty="0">
                <a:latin typeface="Times New Roman" panose="02020603050405020304" pitchFamily="18" charset="0"/>
                <a:ea typeface="Times New Roman" panose="02020603050405020304" pitchFamily="18" charset="0"/>
              </a:rPr>
              <a:t> Tổ chức Ngày sách Việt Nam phải thu hút được sự tham gia đông đảo của cán bộ, giáo viên, công nhân viên và học sinh toàn trường.</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spc="-30" dirty="0">
                <a:latin typeface="Times New Roman" panose="02020603050405020304" pitchFamily="18" charset="0"/>
                <a:ea typeface="Times New Roman" panose="02020603050405020304" pitchFamily="18" charset="0"/>
              </a:rPr>
              <a:t>- Tổ chức các hoạt  động thông tin, tuyên truyền, quảng bá về Ngày Sách Việt Nam, các hoạt động văn hóa đọc phù hợp với các cấp học. Nâng cao ý thức tự bảo vệ mình, bảo vệ cộng đồng, thực hiện theo quy định của pháp luật, hướng dẫn của Bộ Y tế và chính quyền địa phương, khai báo y tế tự nguyện, thông báo kịp thời với cơ sở y tế về tình hình sức khỏe nếu có yếu tố, biểu hiện nghi nhiễm bệnh COVID- 19 qua hệ thống SMS, Zalo của đơn vị và bằng các hình thức treo băng ron.</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dirty="0">
                <a:latin typeface="Times New Roman" panose="02020603050405020304" pitchFamily="18" charset="0"/>
                <a:ea typeface="Times New Roman" panose="02020603050405020304" pitchFamily="18" charset="0"/>
              </a:rPr>
              <a:t>- Tổ chức phải đảm bảo đúng nội dung, chất lượng, thiết thực, hiệu quả và tạo ra một không khí vui tươi bổ ích.</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b="1" dirty="0">
                <a:latin typeface="Times New Roman" panose="02020603050405020304" pitchFamily="18" charset="0"/>
                <a:ea typeface="Times New Roman" panose="02020603050405020304" pitchFamily="18" charset="0"/>
              </a:rPr>
              <a:t>II. THỜI GIAN, ĐỊA ĐIỂM THỰC HIỆN</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b="1" dirty="0">
                <a:latin typeface="Times New Roman" panose="02020603050405020304" pitchFamily="18" charset="0"/>
                <a:ea typeface="Times New Roman" panose="02020603050405020304" pitchFamily="18" charset="0"/>
              </a:rPr>
              <a:t>1. Thời gian dự kiến</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dirty="0">
                <a:latin typeface="Times New Roman" panose="02020603050405020304" pitchFamily="18" charset="0"/>
                <a:ea typeface="Times New Roman" panose="02020603050405020304" pitchFamily="18" charset="0"/>
              </a:rPr>
              <a:t>- Ngày 16 tháng 04 năm 2021đến 20/04/2021.</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b="1" dirty="0">
                <a:latin typeface="Times New Roman" panose="02020603050405020304" pitchFamily="18" charset="0"/>
                <a:ea typeface="Times New Roman" panose="02020603050405020304" pitchFamily="18" charset="0"/>
              </a:rPr>
              <a:t>2. Địa điểm</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dirty="0">
                <a:latin typeface="Times New Roman" panose="02020603050405020304" pitchFamily="18" charset="0"/>
                <a:ea typeface="Times New Roman" panose="02020603050405020304" pitchFamily="18" charset="0"/>
              </a:rPr>
              <a:t>- Bảng thông tin, Zalo, Website của trường THCS Lê Văn Hưu, </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b="1" dirty="0">
                <a:latin typeface="Times New Roman" panose="02020603050405020304" pitchFamily="18" charset="0"/>
                <a:ea typeface="Times New Roman" panose="02020603050405020304" pitchFamily="18" charset="0"/>
              </a:rPr>
              <a:t>III.  ĐỐI TƯỢNG </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dirty="0">
                <a:latin typeface="Times New Roman" panose="02020603050405020304" pitchFamily="18" charset="0"/>
                <a:ea typeface="Times New Roman" panose="02020603050405020304" pitchFamily="18" charset="0"/>
              </a:rPr>
              <a:t>- Cán bộ, giáo viên, nhân viên.</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dirty="0">
                <a:latin typeface="Times New Roman" panose="02020603050405020304" pitchFamily="18" charset="0"/>
                <a:ea typeface="Times New Roman" panose="02020603050405020304" pitchFamily="18" charset="0"/>
              </a:rPr>
              <a:t>- Toàn thể học sinh của trường từ khối 6 đến khối 9.</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140616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43392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43392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9296400" cy="6858000"/>
          </a:xfrm>
          <a:prstGeom prst="rect">
            <a:avLst/>
          </a:prstGeom>
        </p:spPr>
      </p:pic>
    </p:spTree>
    <p:extLst>
      <p:ext uri="{BB962C8B-B14F-4D97-AF65-F5344CB8AC3E}">
        <p14:creationId xmlns:p14="http://schemas.microsoft.com/office/powerpoint/2010/main" val="11118684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92771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20200" cy="68580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5980" y="76200"/>
            <a:ext cx="8991600" cy="6201698"/>
          </a:xfrm>
          <a:prstGeom prst="rect">
            <a:avLst/>
          </a:prstGeom>
        </p:spPr>
        <p:txBody>
          <a:bodyPr wrap="square">
            <a:spAutoFit/>
          </a:bodyPr>
          <a:lstStyle/>
          <a:p>
            <a:pPr indent="457200" algn="just">
              <a:spcBef>
                <a:spcPts val="600"/>
              </a:spcBef>
              <a:spcAft>
                <a:spcPts val="600"/>
              </a:spcAft>
            </a:pPr>
            <a:r>
              <a:rPr lang="vi-VN" b="1" dirty="0">
                <a:latin typeface="Times New Roman" panose="02020603050405020304" pitchFamily="18" charset="0"/>
                <a:ea typeface="Times New Roman" panose="02020603050405020304" pitchFamily="18" charset="0"/>
              </a:rPr>
              <a:t>IV. NGƯỜI THỰC HIỆN</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dirty="0">
                <a:latin typeface="Times New Roman" panose="02020603050405020304" pitchFamily="18" charset="0"/>
                <a:ea typeface="Times New Roman" panose="02020603050405020304" pitchFamily="18" charset="0"/>
              </a:rPr>
              <a:t>- Cô Trần Thanh Thùy Dương phụ trách Thư viện phối hợp với TTVH Huyện Nhà Bè cùng với chi đoàn, liên đội và GVCN tổ chức, tuyên truyền, giới thiệu sách và hướng dẩn học sinh vẽ tranh, làm thiệp viết thư pháp…Để tạo cho học sinh đam mê đọc sách. Đồng thời cũng giới thiệu trên thông tin của trường qua Website, qua hệ thống SMS, Zalo bằng hình thức tuyên truyền đến cán bộ, giáo viên, nhân viên và các em học sinh.</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b="1" dirty="0">
                <a:latin typeface="Times New Roman" panose="02020603050405020304" pitchFamily="18" charset="0"/>
                <a:ea typeface="Times New Roman" panose="02020603050405020304" pitchFamily="18" charset="0"/>
              </a:rPr>
              <a:t>V. NỘI DUNG, HÌNH THỨC TUYÊN TRUYỀN</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b="1" dirty="0">
                <a:latin typeface="Times New Roman" panose="02020603050405020304" pitchFamily="18" charset="0"/>
                <a:ea typeface="Times New Roman" panose="02020603050405020304" pitchFamily="18" charset="0"/>
              </a:rPr>
              <a:t>1. Nội dung </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tabLst>
                <a:tab pos="540385" algn="l"/>
              </a:tabLst>
            </a:pPr>
            <a:r>
              <a:rPr lang="vi-VN" i="1"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Tuyên truyền phòng chống dịch bệnh COVID-19 và giới thiệu về văn hóa đọc sách. </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tabLst>
                <a:tab pos="540385" algn="l"/>
              </a:tabLs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huy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vai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trò</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hệ</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thống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Thư</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trường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phối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hợp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Thư</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đồng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địa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bàn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tổ</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chức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luân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chuyển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sách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báo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liệu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tổ</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chức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trưng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bày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thiệu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sách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bộ</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giáo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đẩy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mạnh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tập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suốt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đời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Thư</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xây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dựng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góc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Thư</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xanh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triển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hóa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trường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đồng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nối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ngày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sách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Việt</a:t>
            </a:r>
            <a:r>
              <a:rPr lang="en-US" dirty="0">
                <a:latin typeface="Times New Roman" panose="02020603050405020304" pitchFamily="18" charset="0"/>
                <a:ea typeface="Times New Roman" panose="02020603050405020304" pitchFamily="18" charset="0"/>
              </a:rPr>
              <a:t> Nam </a:t>
            </a:r>
            <a:r>
              <a:rPr lang="en-US" dirty="0" err="1">
                <a:latin typeface="Times New Roman" panose="02020603050405020304" pitchFamily="18" charset="0"/>
                <a:ea typeface="Times New Roman" panose="02020603050405020304" pitchFamily="18" charset="0"/>
              </a:rPr>
              <a:t>với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địa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phương</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Tổ</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chức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triển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khai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tập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huấn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nội</a:t>
            </a:r>
            <a:r>
              <a:rPr lang="en-US" dirty="0">
                <a:latin typeface="Times New Roman" panose="02020603050405020304" pitchFamily="18" charset="0"/>
                <a:ea typeface="Times New Roman" panose="02020603050405020304" pitchFamily="18" charset="0"/>
              </a:rPr>
              <a:t> dung </a:t>
            </a:r>
            <a:r>
              <a:rPr lang="en-US" dirty="0" err="1">
                <a:latin typeface="Times New Roman" panose="02020603050405020304" pitchFamily="18" charset="0"/>
                <a:ea typeface="Times New Roman" panose="02020603050405020304" pitchFamily="18" charset="0"/>
              </a:rPr>
              <a:t>hướng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dẫn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dụng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Thư</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tiết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dạy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Thư</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phương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pháp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sách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trường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khuyến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giáo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sắp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xếp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thời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gian</a:t>
            </a:r>
            <a:r>
              <a:rPr lang="en-US" dirty="0">
                <a:latin typeface="Times New Roman" panose="02020603050405020304" pitchFamily="18" charset="0"/>
                <a:ea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rPr>
              <a:t>tiết</a:t>
            </a:r>
            <a:r>
              <a:rPr lang="en-US" dirty="0">
                <a:latin typeface="Times New Roman" panose="02020603050405020304" pitchFamily="18" charset="0"/>
                <a:ea typeface="Times New Roman" panose="02020603050405020304" pitchFamily="18" charset="0"/>
              </a:rPr>
              <a:t>/1tuần </a:t>
            </a:r>
            <a:r>
              <a:rPr lang="en-US" dirty="0" err="1">
                <a:latin typeface="Times New Roman" panose="02020603050405020304" pitchFamily="18" charset="0"/>
                <a:ea typeface="Times New Roman" panose="02020603050405020304" pitchFamily="18" charset="0"/>
              </a:rPr>
              <a:t>cho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sách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Thư</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dưới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sự</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hướng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dẫn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giáo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bộ</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môn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Ngữ</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văn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nhân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Thư</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chú</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trọng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hướng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dẫn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kĩ</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năng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khai</a:t>
            </a:r>
            <a:r>
              <a:rPr lang="en-US" dirty="0">
                <a:latin typeface="Times New Roman" panose="02020603050405020304" pitchFamily="18" charset="0"/>
                <a:ea typeface="Times New Roman" panose="02020603050405020304" pitchFamily="18" charset="0"/>
              </a:rPr>
              <a:t> </a:t>
            </a:r>
            <a:endParaRPr lang="en-US" dirty="0"/>
          </a:p>
        </p:txBody>
      </p:sp>
    </p:spTree>
    <p:extLst>
      <p:ext uri="{BB962C8B-B14F-4D97-AF65-F5344CB8AC3E}">
        <p14:creationId xmlns:p14="http://schemas.microsoft.com/office/powerpoint/2010/main" val="19556899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52400"/>
            <a:ext cx="9601200" cy="70104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28600"/>
            <a:ext cx="9601200" cy="70866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9525000" cy="68580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04800"/>
            <a:ext cx="9829800" cy="71628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0"/>
            <a:ext cx="9677400" cy="68580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0"/>
            <a:ext cx="9601200" cy="68580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0"/>
            <a:ext cx="9906000" cy="68580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28600"/>
            <a:ext cx="9677400" cy="70866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28600"/>
            <a:ext cx="9753600" cy="70866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763000" cy="4001095"/>
          </a:xfrm>
          <a:prstGeom prst="rect">
            <a:avLst/>
          </a:prstGeom>
        </p:spPr>
        <p:txBody>
          <a:bodyPr wrap="square">
            <a:spAutoFit/>
          </a:bodyPr>
          <a:lstStyle/>
          <a:p>
            <a:pPr indent="457200" algn="just">
              <a:spcBef>
                <a:spcPts val="600"/>
              </a:spcBef>
              <a:spcAft>
                <a:spcPts val="600"/>
              </a:spcAft>
              <a:tabLst>
                <a:tab pos="540385" algn="l"/>
              </a:tabLst>
            </a:pPr>
            <a:r>
              <a:rPr lang="en-US" dirty="0" err="1">
                <a:latin typeface="Times New Roman" panose="02020603050405020304" pitchFamily="18" charset="0"/>
                <a:ea typeface="Times New Roman" panose="02020603050405020304" pitchFamily="18" charset="0"/>
              </a:rPr>
              <a:t>thác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liệu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Thư</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tìm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kiếm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chọn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dụng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thông</a:t>
            </a:r>
            <a:r>
              <a:rPr lang="en-US" dirty="0">
                <a:latin typeface="Times New Roman" panose="02020603050405020304" pitchFamily="18" charset="0"/>
                <a:ea typeface="Times New Roman" panose="02020603050405020304" pitchFamily="18" charset="0"/>
              </a:rPr>
              <a:t> tin </a:t>
            </a:r>
            <a:r>
              <a:rPr lang="en-US" dirty="0" err="1">
                <a:latin typeface="Times New Roman" panose="02020603050405020304" pitchFamily="18" charset="0"/>
                <a:ea typeface="Times New Roman" panose="02020603050405020304" pitchFamily="18" charset="0"/>
              </a:rPr>
              <a:t>trên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mạng</a:t>
            </a:r>
            <a:r>
              <a:rPr lang="en-US" dirty="0">
                <a:latin typeface="Times New Roman" panose="02020603050405020304" pitchFamily="18" charset="0"/>
                <a:ea typeface="Times New Roman" panose="02020603050405020304" pitchFamily="18" charset="0"/>
              </a:rPr>
              <a:t> internet </a:t>
            </a:r>
            <a:r>
              <a:rPr lang="en-US" dirty="0" err="1">
                <a:latin typeface="Times New Roman" panose="02020603050405020304" pitchFamily="18" charset="0"/>
                <a:ea typeface="Times New Roman" panose="02020603050405020304" pitchFamily="18" charset="0"/>
              </a:rPr>
              <a:t>cho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học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sinh</a:t>
            </a:r>
            <a:r>
              <a:rPr lang="en-US"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Khuyến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khích</a:t>
            </a:r>
            <a:r>
              <a:rPr lang="en-US" spc="-30" dirty="0">
                <a:latin typeface="Times New Roman" panose="02020603050405020304" pitchFamily="18" charset="0"/>
                <a:ea typeface="Times New Roman" panose="02020603050405020304" pitchFamily="18" charset="0"/>
              </a:rPr>
              <a:t> cha </a:t>
            </a:r>
            <a:r>
              <a:rPr lang="en-US" spc="-30" dirty="0" err="1">
                <a:latin typeface="Times New Roman" panose="02020603050405020304" pitchFamily="18" charset="0"/>
                <a:ea typeface="Times New Roman" panose="02020603050405020304" pitchFamily="18" charset="0"/>
              </a:rPr>
              <a:t>mẹ</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sinh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đồng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hành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ủng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hộ</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các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phong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trào</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xây</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dựng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tủ</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sách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lớp</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tham</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gia</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các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hoạt</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động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giao</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lưu</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văn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hóa</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hoạt</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động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sách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cùng</a:t>
            </a:r>
            <a:r>
              <a:rPr lang="en-US" spc="-30" dirty="0">
                <a:latin typeface="Times New Roman" panose="02020603050405020304" pitchFamily="18" charset="0"/>
                <a:ea typeface="Times New Roman" panose="02020603050405020304" pitchFamily="18" charset="0"/>
              </a:rPr>
              <a:t> con </a:t>
            </a:r>
            <a:r>
              <a:rPr lang="en-US" spc="-30" dirty="0" err="1">
                <a:latin typeface="Times New Roman" panose="02020603050405020304" pitchFamily="18" charset="0"/>
                <a:ea typeface="Times New Roman" panose="02020603050405020304" pitchFamily="18" charset="0"/>
              </a:rPr>
              <a:t>tại</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trường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và</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tổ</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chức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các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hoạt</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động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sách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cùng</a:t>
            </a:r>
            <a:r>
              <a:rPr lang="en-US" spc="-30" dirty="0">
                <a:latin typeface="Times New Roman" panose="02020603050405020304" pitchFamily="18" charset="0"/>
                <a:ea typeface="Times New Roman" panose="02020603050405020304" pitchFamily="18" charset="0"/>
              </a:rPr>
              <a:t> con </a:t>
            </a:r>
            <a:r>
              <a:rPr lang="en-US" spc="-30" dirty="0" err="1">
                <a:latin typeface="Times New Roman" panose="02020603050405020304" pitchFamily="18" charset="0"/>
                <a:ea typeface="Times New Roman" panose="02020603050405020304" pitchFamily="18" charset="0"/>
              </a:rPr>
              <a:t>tại</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nhà</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hướng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dẫn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cho</a:t>
            </a:r>
            <a:r>
              <a:rPr lang="en-US" spc="-30" dirty="0">
                <a:latin typeface="Times New Roman" panose="02020603050405020304" pitchFamily="18" charset="0"/>
                <a:ea typeface="Times New Roman" panose="02020603050405020304" pitchFamily="18" charset="0"/>
              </a:rPr>
              <a:t> con </a:t>
            </a:r>
            <a:r>
              <a:rPr lang="en-US" spc="-30" dirty="0" err="1">
                <a:latin typeface="Times New Roman" panose="02020603050405020304" pitchFamily="18" charset="0"/>
                <a:ea typeface="Times New Roman" panose="02020603050405020304" pitchFamily="18" charset="0"/>
              </a:rPr>
              <a:t>sử</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dụng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máy</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tính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và</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các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thiết</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bị</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điện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tử</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để</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truy</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cập</a:t>
            </a:r>
            <a:r>
              <a:rPr lang="en-US" spc="-30" dirty="0">
                <a:latin typeface="Times New Roman" panose="02020603050405020304" pitchFamily="18" charset="0"/>
                <a:ea typeface="Times New Roman" panose="02020603050405020304" pitchFamily="18" charset="0"/>
              </a:rPr>
              <a:t> internet </a:t>
            </a:r>
            <a:r>
              <a:rPr lang="en-US" spc="-30" dirty="0" err="1">
                <a:latin typeface="Times New Roman" panose="02020603050405020304" pitchFamily="18" charset="0"/>
                <a:ea typeface="Times New Roman" panose="02020603050405020304" pitchFamily="18" charset="0"/>
              </a:rPr>
              <a:t>và</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tìm</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những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cuốn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sách</a:t>
            </a:r>
            <a:r>
              <a:rPr lang="en-US" spc="-30" dirty="0">
                <a:latin typeface="Times New Roman" panose="02020603050405020304" pitchFamily="18" charset="0"/>
                <a:ea typeface="Times New Roman" panose="02020603050405020304" pitchFamily="18" charset="0"/>
              </a:rPr>
              <a:t> hay </a:t>
            </a:r>
            <a:r>
              <a:rPr lang="en-US" spc="-30" dirty="0" err="1">
                <a:latin typeface="Times New Roman" panose="02020603050405020304" pitchFamily="18" charset="0"/>
                <a:ea typeface="Times New Roman" panose="02020603050405020304" pitchFamily="18" charset="0"/>
              </a:rPr>
              <a:t>phù</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hợp</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với</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lứa</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tuổi</a:t>
            </a:r>
            <a:r>
              <a:rPr lang="en-US" spc="-30"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Đa</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dạng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các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hình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thức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tổ</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chức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hoạt</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động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của</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ngày</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sách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Việt</a:t>
            </a:r>
            <a:r>
              <a:rPr lang="en-US" spc="-30" dirty="0">
                <a:latin typeface="Times New Roman" panose="02020603050405020304" pitchFamily="18" charset="0"/>
                <a:ea typeface="Times New Roman" panose="02020603050405020304" pitchFamily="18" charset="0"/>
              </a:rPr>
              <a:t> Nam </a:t>
            </a:r>
            <a:r>
              <a:rPr lang="en-US" spc="-30" dirty="0" err="1">
                <a:latin typeface="Times New Roman" panose="02020603050405020304" pitchFamily="18" charset="0"/>
                <a:ea typeface="Times New Roman" panose="02020603050405020304" pitchFamily="18" charset="0"/>
              </a:rPr>
              <a:t>lần</a:t>
            </a:r>
            <a:r>
              <a:rPr lang="en-US" spc="-30" dirty="0">
                <a:latin typeface="Times New Roman" panose="02020603050405020304" pitchFamily="18" charset="0"/>
                <a:ea typeface="Times New Roman" panose="02020603050405020304" pitchFamily="18" charset="0"/>
              </a:rPr>
              <a:t> 8 </a:t>
            </a:r>
            <a:r>
              <a:rPr lang="en-US" spc="-30" dirty="0" err="1">
                <a:latin typeface="Times New Roman" panose="02020603050405020304" pitchFamily="18" charset="0"/>
                <a:ea typeface="Times New Roman" panose="02020603050405020304" pitchFamily="18" charset="0"/>
              </a:rPr>
              <a:t>vận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động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khuyến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khích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cán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bộ</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giáo</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viên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sinh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tham</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gia</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các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câu</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lạc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bộ</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sách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các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cuộc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thi</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giới</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thiệu</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về</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sách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theo</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hình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thức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trực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tiếp</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kết</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nối</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trực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tuyến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hướng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dẫn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sinh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thành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lập</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đội</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truyền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thông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cho</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câu</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lạc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bộ</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sách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mà</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thành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viên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đội</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truyền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thông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là</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chính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sinh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khuyến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khích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sinh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tham</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gia</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cuộc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thi</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Đại</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sư</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văn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hóa</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đọc</a:t>
            </a:r>
            <a:r>
              <a:rPr lang="en-US" spc="-30" dirty="0">
                <a:latin typeface="Times New Roman" panose="02020603050405020304" pitchFamily="18" charset="0"/>
                <a:ea typeface="Times New Roman" panose="02020603050405020304" pitchFamily="18" charset="0"/>
              </a:rPr>
              <a:t> 2021” do </a:t>
            </a:r>
            <a:r>
              <a:rPr lang="en-US" spc="-30" dirty="0" err="1">
                <a:latin typeface="Times New Roman" panose="02020603050405020304" pitchFamily="18" charset="0"/>
                <a:ea typeface="Times New Roman" panose="02020603050405020304" pitchFamily="18" charset="0"/>
              </a:rPr>
              <a:t>Bộ</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Văn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hóa</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Thể</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thao</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và</a:t>
            </a:r>
            <a:r>
              <a:rPr lang="en-US" spc="-30" dirty="0">
                <a:latin typeface="Times New Roman" panose="02020603050405020304" pitchFamily="18" charset="0"/>
                <a:ea typeface="Times New Roman" panose="02020603050405020304" pitchFamily="18" charset="0"/>
              </a:rPr>
              <a:t> Du </a:t>
            </a:r>
            <a:r>
              <a:rPr lang="en-US" spc="-30" dirty="0" err="1">
                <a:latin typeface="Times New Roman" panose="02020603050405020304" pitchFamily="18" charset="0"/>
                <a:ea typeface="Times New Roman" panose="02020603050405020304" pitchFamily="18" charset="0"/>
              </a:rPr>
              <a:t>lịch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tổ</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chức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góp</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phần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lan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tỏa</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tình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yêu</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sách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và</a:t>
            </a:r>
            <a:r>
              <a:rPr lang="en-US" spc="-30" dirty="0">
                <a:latin typeface="Times New Roman" panose="02020603050405020304" pitchFamily="18" charset="0"/>
                <a:ea typeface="Times New Roman" panose="02020603050405020304" pitchFamily="18" charset="0"/>
              </a:rPr>
              <a:t> ý </a:t>
            </a:r>
            <a:r>
              <a:rPr lang="en-US" spc="-30" dirty="0" err="1">
                <a:latin typeface="Times New Roman" panose="02020603050405020304" pitchFamily="18" charset="0"/>
                <a:ea typeface="Times New Roman" panose="02020603050405020304" pitchFamily="18" charset="0"/>
              </a:rPr>
              <a:t>thức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trách</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nhiệm</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với</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cộng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đồng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trong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việc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góp</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phần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phát</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triển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văn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hóa</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rèn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luyện</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kĩ</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năng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và</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học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tập</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suốt</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đời</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theo</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tấm</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gương</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của</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Bác</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Hồ</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vĩ</a:t>
            </a:r>
            <a:r>
              <a:rPr lang="en-US" spc="-30" dirty="0">
                <a:latin typeface="Times New Roman" panose="02020603050405020304" pitchFamily="18" charset="0"/>
                <a:ea typeface="Times New Roman" panose="02020603050405020304" pitchFamily="18" charset="0"/>
              </a:rPr>
              <a:t> </a:t>
            </a:r>
            <a:r>
              <a:rPr lang="en-US" spc="-30" dirty="0" err="1">
                <a:latin typeface="Times New Roman" panose="02020603050405020304" pitchFamily="18" charset="0"/>
                <a:ea typeface="Times New Roman" panose="02020603050405020304" pitchFamily="18" charset="0"/>
              </a:rPr>
              <a:t>đại</a:t>
            </a:r>
            <a:r>
              <a:rPr lang="en-US" spc="-30"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860633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2400"/>
            <a:ext cx="9601200" cy="70104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9448800" cy="71628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2400"/>
            <a:ext cx="9601200" cy="70104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565" y="-20782"/>
            <a:ext cx="9770165" cy="6878782"/>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2400"/>
            <a:ext cx="9372600" cy="70104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3400"/>
            <a:ext cx="9144000" cy="7391400"/>
          </a:xfrm>
          <a:prstGeom prst="rect">
            <a:avLst/>
          </a:prstGeom>
        </p:spPr>
      </p:pic>
    </p:spTree>
    <p:extLst>
      <p:ext uri="{BB962C8B-B14F-4D97-AF65-F5344CB8AC3E}">
        <p14:creationId xmlns:p14="http://schemas.microsoft.com/office/powerpoint/2010/main" val="7051288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8068" y="152400"/>
            <a:ext cx="8516370" cy="1446550"/>
          </a:xfrm>
          <a:prstGeom prst="rect">
            <a:avLst/>
          </a:prstGeom>
          <a:noFill/>
        </p:spPr>
        <p:txBody>
          <a:bodyPr wrap="none" lIns="91440" tIns="45720" rIns="91440" bIns="45720">
            <a:spAutoFit/>
          </a:bodyPr>
          <a:lstStyle/>
          <a:p>
            <a:pPr algn="ct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Trường</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THCS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Lê</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Văn</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Hưu</a:t>
            </a:r>
            <a:endPar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endParaRPr>
          </a:p>
          <a:p>
            <a:pPr algn="ct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Tổ</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chức</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ngày</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sách</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Việt</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Nam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lần</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8 </a:t>
            </a:r>
            <a:endParaRPr lang="en-US" sz="4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endParaRPr>
          </a:p>
        </p:txBody>
      </p:sp>
      <p:pic>
        <p:nvPicPr>
          <p:cNvPr id="17410" name="Picture 2" descr="levanhuu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5867400" cy="380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5610225"/>
            <a:ext cx="3876675" cy="12477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713616"/>
            <a:ext cx="1257300" cy="3048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4615" y="1884529"/>
            <a:ext cx="1000125" cy="2905125"/>
          </a:xfrm>
          <a:prstGeom prst="rect">
            <a:avLst/>
          </a:prstGeom>
        </p:spPr>
      </p:pic>
    </p:spTree>
    <p:extLst>
      <p:ext uri="{BB962C8B-B14F-4D97-AF65-F5344CB8AC3E}">
        <p14:creationId xmlns:p14="http://schemas.microsoft.com/office/powerpoint/2010/main" val="38743504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 name="Content Placeholder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5822926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6598"/>
            <a:ext cx="9144000" cy="6841402"/>
          </a:xfrm>
        </p:spPr>
      </p:pic>
    </p:spTree>
    <p:extLst>
      <p:ext uri="{BB962C8B-B14F-4D97-AF65-F5344CB8AC3E}">
        <p14:creationId xmlns:p14="http://schemas.microsoft.com/office/powerpoint/2010/main" val="30583402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2200" y="152400"/>
            <a:ext cx="4648200" cy="6583362"/>
          </a:xfrm>
        </p:spPr>
      </p:pic>
    </p:spTree>
    <p:extLst>
      <p:ext uri="{BB962C8B-B14F-4D97-AF65-F5344CB8AC3E}">
        <p14:creationId xmlns:p14="http://schemas.microsoft.com/office/powerpoint/2010/main" val="15145263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0"/>
            <a:ext cx="8991600" cy="5478423"/>
          </a:xfrm>
          <a:prstGeom prst="rect">
            <a:avLst/>
          </a:prstGeom>
        </p:spPr>
        <p:txBody>
          <a:bodyPr wrap="square">
            <a:spAutoFit/>
          </a:bodyPr>
          <a:lstStyle/>
          <a:p>
            <a:pPr indent="457200" algn="just">
              <a:spcBef>
                <a:spcPts val="600"/>
              </a:spcBef>
              <a:spcAft>
                <a:spcPts val="600"/>
              </a:spcAft>
            </a:pPr>
            <a:r>
              <a:rPr lang="vi-VN" b="1" dirty="0">
                <a:latin typeface="Times New Roman" panose="02020603050405020304" pitchFamily="18" charset="0"/>
                <a:ea typeface="Times New Roman" panose="02020603050405020304" pitchFamily="18" charset="0"/>
              </a:rPr>
              <a:t>2. Hình thức tuyên truyền</a:t>
            </a:r>
            <a:endParaRPr lang="en-US" sz="1600"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dirty="0">
                <a:latin typeface="Times New Roman" panose="02020603050405020304" pitchFamily="18" charset="0"/>
                <a:ea typeface="Times New Roman" panose="02020603050405020304" pitchFamily="18" charset="0"/>
              </a:rPr>
              <a:t>- Giới thiệu sách, hướng dẩn học sinh </a:t>
            </a:r>
            <a:r>
              <a:rPr lang="en-US" dirty="0" err="1" smtClean="0">
                <a:latin typeface="Times New Roman" panose="02020603050405020304" pitchFamily="18" charset="0"/>
                <a:ea typeface="Times New Roman" panose="02020603050405020304" pitchFamily="18" charset="0"/>
              </a:rPr>
              <a:t>đọc</a:t>
            </a:r>
            <a:r>
              <a:rPr lang="en-US" dirty="0" smtClean="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sách</a:t>
            </a:r>
            <a:r>
              <a:rPr lang="en-US" dirty="0" smtClean="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vẽ tranh, làm thiệp và tuyên truyền phòng chống dịch COVID-19 trực tiếp đến HS,GV, NV, đồng thời thông qua Website, qua hệ thống SMS, Zalo, bảng thông tin của trường, của lớp, qua bảng thông tin y tế, bằng hình thức treo băng ron.</a:t>
            </a:r>
            <a:endParaRPr lang="en-US" sz="1600" dirty="0">
              <a:latin typeface="Times New Roman" panose="02020603050405020304" pitchFamily="18" charset="0"/>
              <a:ea typeface="Times New Roman" panose="02020603050405020304" pitchFamily="18" charset="0"/>
            </a:endParaRPr>
          </a:p>
          <a:p>
            <a:pPr marL="457200" indent="457200" algn="just">
              <a:spcBef>
                <a:spcPts val="600"/>
              </a:spcBef>
              <a:spcAft>
                <a:spcPts val="600"/>
              </a:spcAft>
            </a:pPr>
            <a:r>
              <a:rPr lang="vi-VN" b="1" dirty="0">
                <a:latin typeface="Times New Roman" panose="02020603050405020304" pitchFamily="18" charset="0"/>
                <a:ea typeface="Times New Roman" panose="02020603050405020304" pitchFamily="18" charset="0"/>
              </a:rPr>
              <a:t>VI. PHÂN CÔNG THỰC </a:t>
            </a:r>
            <a:r>
              <a:rPr lang="vi-VN" b="1" dirty="0" smtClean="0">
                <a:latin typeface="Times New Roman" panose="02020603050405020304" pitchFamily="18" charset="0"/>
                <a:ea typeface="Times New Roman" panose="02020603050405020304" pitchFamily="18" charset="0"/>
              </a:rPr>
              <a:t>HIỆN</a:t>
            </a:r>
          </a:p>
          <a:p>
            <a:pPr marL="457200" algn="just">
              <a:spcBef>
                <a:spcPts val="600"/>
              </a:spcBef>
              <a:spcAft>
                <a:spcPts val="600"/>
              </a:spcAft>
            </a:pPr>
            <a:r>
              <a:rPr lang="vi-VN" dirty="0">
                <a:latin typeface="Times New Roman" panose="02020603050405020304" pitchFamily="18" charset="0"/>
                <a:ea typeface="Times New Roman" panose="02020603050405020304" pitchFamily="18" charset="0"/>
              </a:rPr>
              <a:t> 1. Ban giám </a:t>
            </a:r>
            <a:r>
              <a:rPr lang="vi-VN" dirty="0" smtClean="0">
                <a:latin typeface="Times New Roman" panose="02020603050405020304" pitchFamily="18" charset="0"/>
                <a:ea typeface="Times New Roman" panose="02020603050405020304" pitchFamily="18" charset="0"/>
              </a:rPr>
              <a:t>hiệu</a:t>
            </a:r>
          </a:p>
          <a:p>
            <a:pPr marL="87313" indent="369888" algn="just">
              <a:spcBef>
                <a:spcPts val="600"/>
              </a:spcBef>
              <a:spcAft>
                <a:spcPts val="600"/>
              </a:spcAft>
            </a:pPr>
            <a:r>
              <a:rPr lang="vi-VN" dirty="0" smtClean="0">
                <a:latin typeface="Times New Roman" panose="02020603050405020304" pitchFamily="18" charset="0"/>
                <a:ea typeface="Times New Roman" panose="02020603050405020304" pitchFamily="18" charset="0"/>
              </a:rPr>
              <a:t>- Xây </a:t>
            </a:r>
            <a:r>
              <a:rPr lang="vi-VN" dirty="0">
                <a:latin typeface="Times New Roman" panose="02020603050405020304" pitchFamily="18" charset="0"/>
                <a:ea typeface="Times New Roman" panose="02020603050405020304" pitchFamily="18" charset="0"/>
              </a:rPr>
              <a:t>dựng kế hoạch tổ chức triển khai Ngày sách Việt Nam lần 8 đảm bảo chất lượng, thiết thực và hiệu </a:t>
            </a:r>
            <a:r>
              <a:rPr lang="vi-VN" dirty="0" smtClean="0">
                <a:latin typeface="Times New Roman" panose="02020603050405020304" pitchFamily="18" charset="0"/>
                <a:ea typeface="Times New Roman" panose="02020603050405020304" pitchFamily="18" charset="0"/>
              </a:rPr>
              <a:t>quả.</a:t>
            </a:r>
          </a:p>
          <a:p>
            <a:pPr marL="87313" indent="369888" algn="just">
              <a:spcBef>
                <a:spcPts val="600"/>
              </a:spcBef>
              <a:spcAft>
                <a:spcPts val="600"/>
              </a:spcAft>
            </a:pPr>
            <a:r>
              <a:rPr lang="vi-VN" dirty="0" smtClean="0">
                <a:latin typeface="Times New Roman" panose="02020603050405020304" pitchFamily="18" charset="0"/>
                <a:ea typeface="Times New Roman" panose="02020603050405020304" pitchFamily="18" charset="0"/>
              </a:rPr>
              <a:t>- Phát </a:t>
            </a:r>
            <a:r>
              <a:rPr lang="vi-VN" dirty="0">
                <a:latin typeface="Times New Roman" panose="02020603050405020304" pitchFamily="18" charset="0"/>
                <a:ea typeface="Times New Roman" panose="02020603050405020304" pitchFamily="18" charset="0"/>
              </a:rPr>
              <a:t>động cán bộ, giáo viên, nhân viên và học sinh cùng tham gia các sự kiện tổ chức về ngày sách Việt Nam lần thứ 8 trong nhà trường.</a:t>
            </a:r>
            <a:endParaRPr lang="en-US" dirty="0">
              <a:latin typeface="Times New Roman" panose="02020603050405020304" pitchFamily="18" charset="0"/>
              <a:ea typeface="Times New Roman" panose="02020603050405020304" pitchFamily="18" charset="0"/>
            </a:endParaRPr>
          </a:p>
          <a:p>
            <a:pPr algn="just">
              <a:spcBef>
                <a:spcPts val="600"/>
              </a:spcBef>
              <a:spcAft>
                <a:spcPts val="600"/>
              </a:spcAft>
            </a:pPr>
            <a:r>
              <a:rPr lang="vi-VN" dirty="0">
                <a:latin typeface="Times New Roman" panose="02020603050405020304" pitchFamily="18" charset="0"/>
                <a:ea typeface="Times New Roman" panose="02020603050405020304" pitchFamily="18" charset="0"/>
              </a:rPr>
              <a:t>   </a:t>
            </a:r>
            <a:r>
              <a:rPr lang="vi-VN" dirty="0" smtClean="0">
                <a:latin typeface="Times New Roman" panose="02020603050405020304" pitchFamily="18" charset="0"/>
                <a:ea typeface="Times New Roman" panose="02020603050405020304" pitchFamily="18" charset="0"/>
              </a:rPr>
              <a:t>     2</a:t>
            </a:r>
            <a:r>
              <a:rPr lang="vi-VN" dirty="0">
                <a:latin typeface="Times New Roman" panose="02020603050405020304" pitchFamily="18" charset="0"/>
                <a:ea typeface="Times New Roman" panose="02020603050405020304" pitchFamily="18" charset="0"/>
              </a:rPr>
              <a:t>. Thư viện</a:t>
            </a:r>
          </a:p>
          <a:p>
            <a:pPr algn="just">
              <a:spcBef>
                <a:spcPts val="600"/>
              </a:spcBef>
              <a:spcAft>
                <a:spcPts val="600"/>
              </a:spcAft>
            </a:pPr>
            <a:r>
              <a:rPr lang="vi-VN" dirty="0">
                <a:latin typeface="Times New Roman" panose="02020603050405020304" pitchFamily="18" charset="0"/>
                <a:ea typeface="Times New Roman" panose="02020603050405020304" pitchFamily="18" charset="0"/>
              </a:rPr>
              <a:t> </a:t>
            </a:r>
            <a:r>
              <a:rPr lang="vi-VN" dirty="0" smtClean="0">
                <a:latin typeface="Times New Roman" panose="02020603050405020304" pitchFamily="18" charset="0"/>
                <a:ea typeface="Times New Roman" panose="02020603050405020304" pitchFamily="18" charset="0"/>
              </a:rPr>
              <a:t>        - Xây </a:t>
            </a:r>
            <a:r>
              <a:rPr lang="vi-VN" dirty="0">
                <a:latin typeface="Times New Roman" panose="02020603050405020304" pitchFamily="18" charset="0"/>
                <a:ea typeface="Times New Roman" panose="02020603050405020304" pitchFamily="18" charset="0"/>
              </a:rPr>
              <a:t>dựng đề </a:t>
            </a:r>
            <a:r>
              <a:rPr lang="vi-VN" dirty="0" smtClean="0">
                <a:latin typeface="Times New Roman" panose="02020603050405020304" pitchFamily="18" charset="0"/>
                <a:ea typeface="Times New Roman" panose="02020603050405020304" pitchFamily="18" charset="0"/>
              </a:rPr>
              <a:t>xuất kế </a:t>
            </a:r>
            <a:r>
              <a:rPr lang="vi-VN" dirty="0">
                <a:latin typeface="Times New Roman" panose="02020603050405020304" pitchFamily="18" charset="0"/>
                <a:ea typeface="Times New Roman" panose="02020603050405020304" pitchFamily="18" charset="0"/>
              </a:rPr>
              <a:t>hoạch mua sắm, bổ sung các loại sách thêm cho Thư viện, luân chuyển sách giữa các lớp để học sinh có nhiều đầu sách đọc</a:t>
            </a:r>
          </a:p>
          <a:p>
            <a:pPr algn="just">
              <a:spcBef>
                <a:spcPts val="600"/>
              </a:spcBef>
              <a:spcAft>
                <a:spcPts val="600"/>
              </a:spcAft>
            </a:pPr>
            <a:r>
              <a:rPr lang="vi-VN" dirty="0">
                <a:latin typeface="Times New Roman" panose="02020603050405020304" pitchFamily="18" charset="0"/>
                <a:ea typeface="Times New Roman" panose="02020603050405020304" pitchFamily="18" charset="0"/>
              </a:rPr>
              <a:t> </a:t>
            </a:r>
            <a:r>
              <a:rPr lang="vi-VN" dirty="0" smtClean="0">
                <a:latin typeface="Times New Roman" panose="02020603050405020304" pitchFamily="18" charset="0"/>
                <a:ea typeface="Times New Roman" panose="02020603050405020304" pitchFamily="18" charset="0"/>
              </a:rPr>
              <a:t>        - Vận </a:t>
            </a:r>
            <a:r>
              <a:rPr lang="vi-VN" dirty="0">
                <a:latin typeface="Times New Roman" panose="02020603050405020304" pitchFamily="18" charset="0"/>
                <a:ea typeface="Times New Roman" panose="02020603050405020304" pitchFamily="18" charset="0"/>
              </a:rPr>
              <a:t>động, khuyến khích giáo viên và học sinh tham gia đọc sách onlin</a:t>
            </a:r>
            <a:r>
              <a:rPr lang="vi-VN" dirty="0" smtClean="0">
                <a:latin typeface="Times New Roman" panose="02020603050405020304" pitchFamily="18" charset="0"/>
                <a:ea typeface="Times New Roman" panose="02020603050405020304" pitchFamily="18" charset="0"/>
              </a:rPr>
              <a:t>.</a:t>
            </a:r>
            <a:endParaRPr lang="vi-VN" dirty="0">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flipV="1">
            <a:off x="228600" y="7315200"/>
            <a:ext cx="8382000" cy="228600"/>
          </a:xfrm>
          <a:prstGeom prst="rect">
            <a:avLst/>
          </a:prstGeom>
        </p:spPr>
      </p:pic>
    </p:spTree>
    <p:extLst>
      <p:ext uri="{BB962C8B-B14F-4D97-AF65-F5344CB8AC3E}">
        <p14:creationId xmlns:p14="http://schemas.microsoft.com/office/powerpoint/2010/main" val="12671784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3255510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81" y="-32442"/>
            <a:ext cx="9149281" cy="6890442"/>
          </a:xfrm>
        </p:spPr>
      </p:pic>
    </p:spTree>
    <p:extLst>
      <p:ext uri="{BB962C8B-B14F-4D97-AF65-F5344CB8AC3E}">
        <p14:creationId xmlns:p14="http://schemas.microsoft.com/office/powerpoint/2010/main" val="677072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81" y="12071"/>
            <a:ext cx="9138719" cy="6845929"/>
          </a:xfrm>
        </p:spPr>
      </p:pic>
    </p:spTree>
    <p:extLst>
      <p:ext uri="{BB962C8B-B14F-4D97-AF65-F5344CB8AC3E}">
        <p14:creationId xmlns:p14="http://schemas.microsoft.com/office/powerpoint/2010/main" val="35760682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067800" cy="6858000"/>
          </a:xfrm>
        </p:spPr>
      </p:pic>
    </p:spTree>
    <p:extLst>
      <p:ext uri="{BB962C8B-B14F-4D97-AF65-F5344CB8AC3E}">
        <p14:creationId xmlns:p14="http://schemas.microsoft.com/office/powerpoint/2010/main" val="36336760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5657559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067800" cy="6858000"/>
          </a:xfrm>
        </p:spPr>
      </p:pic>
    </p:spTree>
    <p:extLst>
      <p:ext uri="{BB962C8B-B14F-4D97-AF65-F5344CB8AC3E}">
        <p14:creationId xmlns:p14="http://schemas.microsoft.com/office/powerpoint/2010/main" val="235496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1141746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33600" y="457200"/>
            <a:ext cx="5026762" cy="769441"/>
          </a:xfrm>
          <a:prstGeom prst="rect">
            <a:avLst/>
          </a:prstGeom>
          <a:noFill/>
        </p:spPr>
        <p:txBody>
          <a:bodyPr wrap="none" lIns="91440" tIns="45720" rIns="91440" bIns="45720">
            <a:spAutoFit/>
          </a:bodyPr>
          <a:lstStyle/>
          <a:p>
            <a:pPr algn="ct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Tiết</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học</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tại</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thư</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viện</a:t>
            </a:r>
            <a:endParaRPr lang="en-US" sz="4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endParaRPr>
          </a:p>
        </p:txBody>
      </p:sp>
      <p:pic>
        <p:nvPicPr>
          <p:cNvPr id="17410" name="Picture 2" descr="levanhuu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5867400" cy="380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5610225"/>
            <a:ext cx="3876675" cy="12477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713616"/>
            <a:ext cx="1257300" cy="3048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4615" y="1884529"/>
            <a:ext cx="1000125" cy="2905125"/>
          </a:xfrm>
          <a:prstGeom prst="rect">
            <a:avLst/>
          </a:prstGeom>
        </p:spPr>
      </p:pic>
    </p:spTree>
    <p:extLst>
      <p:ext uri="{BB962C8B-B14F-4D97-AF65-F5344CB8AC3E}">
        <p14:creationId xmlns:p14="http://schemas.microsoft.com/office/powerpoint/2010/main" val="32409650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4" y="0"/>
            <a:ext cx="9143246" cy="6858000"/>
          </a:xfrm>
        </p:spPr>
      </p:pic>
    </p:spTree>
    <p:extLst>
      <p:ext uri="{BB962C8B-B14F-4D97-AF65-F5344CB8AC3E}">
        <p14:creationId xmlns:p14="http://schemas.microsoft.com/office/powerpoint/2010/main" val="28847048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90" y="0"/>
            <a:ext cx="9159089" cy="6858000"/>
          </a:xfrm>
        </p:spPr>
      </p:pic>
    </p:spTree>
    <p:extLst>
      <p:ext uri="{BB962C8B-B14F-4D97-AF65-F5344CB8AC3E}">
        <p14:creationId xmlns:p14="http://schemas.microsoft.com/office/powerpoint/2010/main" val="9463543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991600" cy="2215991"/>
          </a:xfrm>
          <a:prstGeom prst="rect">
            <a:avLst/>
          </a:prstGeom>
        </p:spPr>
        <p:txBody>
          <a:bodyPr wrap="square">
            <a:spAutoFit/>
          </a:bodyPr>
          <a:lstStyle/>
          <a:p>
            <a:pPr algn="just">
              <a:spcBef>
                <a:spcPts val="600"/>
              </a:spcBef>
              <a:spcAft>
                <a:spcPts val="600"/>
              </a:spcAft>
            </a:pPr>
            <a:r>
              <a:rPr lang="vi-VN" dirty="0">
                <a:latin typeface="Times New Roman" panose="02020603050405020304" pitchFamily="18" charset="0"/>
                <a:ea typeface="Times New Roman" panose="02020603050405020304" pitchFamily="18" charset="0"/>
              </a:rPr>
              <a:t> </a:t>
            </a:r>
            <a:r>
              <a:rPr lang="vi-VN" dirty="0" smtClean="0">
                <a:latin typeface="Times New Roman" panose="02020603050405020304" pitchFamily="18" charset="0"/>
                <a:ea typeface="Times New Roman" panose="02020603050405020304" pitchFamily="18" charset="0"/>
              </a:rPr>
              <a:t>	3</a:t>
            </a:r>
            <a:r>
              <a:rPr lang="vi-VN" dirty="0">
                <a:latin typeface="Times New Roman" panose="02020603050405020304" pitchFamily="18" charset="0"/>
                <a:ea typeface="Times New Roman" panose="02020603050405020304" pitchFamily="18" charset="0"/>
              </a:rPr>
              <a:t>. giáo viên chủ nhiệm</a:t>
            </a:r>
          </a:p>
          <a:p>
            <a:pPr algn="just">
              <a:spcBef>
                <a:spcPts val="600"/>
              </a:spcBef>
              <a:spcAft>
                <a:spcPts val="600"/>
              </a:spcAft>
            </a:pPr>
            <a:r>
              <a:rPr lang="vi-VN" dirty="0">
                <a:latin typeface="Times New Roman" panose="02020603050405020304" pitchFamily="18" charset="0"/>
                <a:ea typeface="Times New Roman" panose="02020603050405020304" pitchFamily="18" charset="0"/>
              </a:rPr>
              <a:t>	- Xây dựng Thư viện sách trong lớp.</a:t>
            </a:r>
            <a:endParaRPr lang="en-US" dirty="0">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vi-VN" spc="-30" dirty="0">
                <a:latin typeface="Times New Roman" panose="02020603050405020304" pitchFamily="18" charset="0"/>
                <a:ea typeface="Times New Roman" panose="02020603050405020304" pitchFamily="18" charset="0"/>
              </a:rPr>
              <a:t>	- Báo cáo kết quả tổ chức thực hiện theo  quy định.</a:t>
            </a:r>
            <a:endParaRPr lang="en-US" dirty="0">
              <a:latin typeface="Times New Roman" panose="02020603050405020304" pitchFamily="18" charset="0"/>
              <a:ea typeface="Times New Roman" panose="02020603050405020304" pitchFamily="18" charset="0"/>
            </a:endParaRPr>
          </a:p>
          <a:p>
            <a:pPr marL="457200" indent="457200" algn="just">
              <a:spcBef>
                <a:spcPts val="600"/>
              </a:spcBef>
              <a:spcAft>
                <a:spcPts val="600"/>
              </a:spcAft>
              <a:tabLst>
                <a:tab pos="228600" algn="l"/>
              </a:tabLst>
            </a:pPr>
            <a:r>
              <a:rPr lang="vi-VN" dirty="0">
                <a:latin typeface="Times New Roman" panose="02020603050405020304" pitchFamily="18" charset="0"/>
                <a:ea typeface="Times New Roman" panose="02020603050405020304" pitchFamily="18" charset="0"/>
              </a:rPr>
              <a:t>Trên đây là kế hoạch tổ chức tuyên truyền phòng chống dịch bệnh COVID-19 và hưởng ứng "Ngày sách Việt Nam" lần thứ 8 của  trường THCS Lê Văn Hưu, đề nghị các bộ phận thực hiện nghiêm túc. Trân trọng./. </a:t>
            </a:r>
            <a:endParaRPr lang="vi-VN"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354263"/>
            <a:ext cx="8153399" cy="313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6221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800" y="0"/>
            <a:ext cx="5105400" cy="6858000"/>
          </a:xfrm>
        </p:spPr>
      </p:pic>
    </p:spTree>
    <p:extLst>
      <p:ext uri="{BB962C8B-B14F-4D97-AF65-F5344CB8AC3E}">
        <p14:creationId xmlns:p14="http://schemas.microsoft.com/office/powerpoint/2010/main" val="14317236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0"/>
            <a:ext cx="5410200" cy="6858000"/>
          </a:xfrm>
        </p:spPr>
      </p:pic>
    </p:spTree>
    <p:extLst>
      <p:ext uri="{BB962C8B-B14F-4D97-AF65-F5344CB8AC3E}">
        <p14:creationId xmlns:p14="http://schemas.microsoft.com/office/powerpoint/2010/main" val="15263442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2263"/>
            <a:ext cx="6096000" cy="6855737"/>
          </a:xfrm>
        </p:spPr>
      </p:pic>
    </p:spTree>
    <p:extLst>
      <p:ext uri="{BB962C8B-B14F-4D97-AF65-F5344CB8AC3E}">
        <p14:creationId xmlns:p14="http://schemas.microsoft.com/office/powerpoint/2010/main" val="39865828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406" y="0"/>
            <a:ext cx="9170406" cy="6858000"/>
          </a:xfrm>
        </p:spPr>
      </p:pic>
    </p:spTree>
    <p:extLst>
      <p:ext uri="{BB962C8B-B14F-4D97-AF65-F5344CB8AC3E}">
        <p14:creationId xmlns:p14="http://schemas.microsoft.com/office/powerpoint/2010/main" val="39912645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73006" y="457200"/>
            <a:ext cx="3747949" cy="769441"/>
          </a:xfrm>
          <a:prstGeom prst="rect">
            <a:avLst/>
          </a:prstGeom>
          <a:noFill/>
        </p:spPr>
        <p:txBody>
          <a:bodyPr wrap="none" lIns="91440" tIns="45720" rIns="91440" bIns="45720">
            <a:spAutoFit/>
          </a:bodyPr>
          <a:lstStyle/>
          <a:p>
            <a:pPr algn="ctr"/>
            <a:r>
              <a:rPr lang="en-US" sz="4400" b="1"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Triển</a:t>
            </a:r>
            <a:r>
              <a:rPr lang="en-US" sz="4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lãm</a:t>
            </a:r>
            <a:r>
              <a:rPr lang="en-US" sz="4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sách</a:t>
            </a:r>
            <a:endParaRPr lang="en-US" sz="4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endParaRPr>
          </a:p>
        </p:txBody>
      </p:sp>
      <p:pic>
        <p:nvPicPr>
          <p:cNvPr id="17410" name="Picture 2" descr="levanhuu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5867400" cy="380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5610225"/>
            <a:ext cx="3876675" cy="12477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713616"/>
            <a:ext cx="1257300" cy="3048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4615" y="1884529"/>
            <a:ext cx="1000125" cy="2905125"/>
          </a:xfrm>
          <a:prstGeom prst="rect">
            <a:avLst/>
          </a:prstGeom>
        </p:spPr>
      </p:pic>
    </p:spTree>
    <p:extLst>
      <p:ext uri="{BB962C8B-B14F-4D97-AF65-F5344CB8AC3E}">
        <p14:creationId xmlns:p14="http://schemas.microsoft.com/office/powerpoint/2010/main" val="28864452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874764" y="-2265164"/>
            <a:ext cx="3394472" cy="82296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943225" y="1049531"/>
            <a:ext cx="3257550" cy="8229600"/>
          </a:xfrm>
          <a:prstGeom prst="rect">
            <a:avLst/>
          </a:prstGeom>
        </p:spPr>
      </p:pic>
    </p:spTree>
    <p:extLst>
      <p:ext uri="{BB962C8B-B14F-4D97-AF65-F5344CB8AC3E}">
        <p14:creationId xmlns:p14="http://schemas.microsoft.com/office/powerpoint/2010/main" val="159697696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76200"/>
            <a:ext cx="8534400" cy="6781800"/>
          </a:xfrm>
        </p:spPr>
      </p:pic>
    </p:spTree>
    <p:extLst>
      <p:ext uri="{BB962C8B-B14F-4D97-AF65-F5344CB8AC3E}">
        <p14:creationId xmlns:p14="http://schemas.microsoft.com/office/powerpoint/2010/main" val="5545100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181103" y="-800102"/>
            <a:ext cx="6705600" cy="8458201"/>
          </a:xfrm>
        </p:spPr>
      </p:pic>
    </p:spTree>
    <p:extLst>
      <p:ext uri="{BB962C8B-B14F-4D97-AF65-F5344CB8AC3E}">
        <p14:creationId xmlns:p14="http://schemas.microsoft.com/office/powerpoint/2010/main" val="42380804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72508" y="76199"/>
            <a:ext cx="8819092" cy="6705600"/>
          </a:xfrm>
        </p:spPr>
      </p:pic>
    </p:spTree>
    <p:extLst>
      <p:ext uri="{BB962C8B-B14F-4D97-AF65-F5344CB8AC3E}">
        <p14:creationId xmlns:p14="http://schemas.microsoft.com/office/powerpoint/2010/main" val="176193278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32440" y="0"/>
            <a:ext cx="8991601" cy="6857999"/>
          </a:xfrm>
        </p:spPr>
      </p:pic>
    </p:spTree>
    <p:extLst>
      <p:ext uri="{BB962C8B-B14F-4D97-AF65-F5344CB8AC3E}">
        <p14:creationId xmlns:p14="http://schemas.microsoft.com/office/powerpoint/2010/main" val="1681175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5228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9427" y="152400"/>
            <a:ext cx="5413661" cy="769441"/>
          </a:xfrm>
          <a:prstGeom prst="rect">
            <a:avLst/>
          </a:prstGeom>
          <a:noFill/>
        </p:spPr>
        <p:txBody>
          <a:bodyPr wrap="none" lIns="91440" tIns="45720" rIns="91440" bIns="45720">
            <a:spAutoFit/>
          </a:bodyPr>
          <a:lstStyle/>
          <a:p>
            <a:pPr algn="ct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Thư</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viện</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sách</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các</a:t>
            </a:r>
            <a:r>
              <a:rPr lang="en-US" sz="4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 </a:t>
            </a:r>
            <a:r>
              <a:rPr lang="en-US" sz="44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rPr>
              <a:t>lớp</a:t>
            </a:r>
            <a:endParaRPr lang="en-US" sz="4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reflection blurRad="6350" stA="55000" endA="300" endPos="45500" dir="5400000" sy="-100000" algn="bl" rotWithShape="0"/>
              </a:effectLst>
              <a:latin typeface="Times New Roman" pitchFamily="18" charset="0"/>
              <a:cs typeface="Times New Roman" pitchFamily="18" charset="0"/>
            </a:endParaRPr>
          </a:p>
        </p:txBody>
      </p:sp>
      <p:pic>
        <p:nvPicPr>
          <p:cNvPr id="17410" name="Picture 2" descr="levanhuu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5867400" cy="380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5610225"/>
            <a:ext cx="3876675" cy="12477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713616"/>
            <a:ext cx="1257300" cy="3048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4615" y="1884529"/>
            <a:ext cx="1000125" cy="2905125"/>
          </a:xfrm>
          <a:prstGeom prst="rect">
            <a:avLst/>
          </a:prstGeom>
        </p:spPr>
      </p:pic>
    </p:spTree>
    <p:extLst>
      <p:ext uri="{BB962C8B-B14F-4D97-AF65-F5344CB8AC3E}">
        <p14:creationId xmlns:p14="http://schemas.microsoft.com/office/powerpoint/2010/main" val="12439363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7160"/>
            <a:ext cx="8991600" cy="6830840"/>
          </a:xfrm>
        </p:spPr>
      </p:pic>
    </p:spTree>
    <p:extLst>
      <p:ext uri="{BB962C8B-B14F-4D97-AF65-F5344CB8AC3E}">
        <p14:creationId xmlns:p14="http://schemas.microsoft.com/office/powerpoint/2010/main" val="4679236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18" y="0"/>
            <a:ext cx="9140982" cy="6858000"/>
          </a:xfrm>
        </p:spPr>
      </p:pic>
    </p:spTree>
    <p:extLst>
      <p:ext uri="{BB962C8B-B14F-4D97-AF65-F5344CB8AC3E}">
        <p14:creationId xmlns:p14="http://schemas.microsoft.com/office/powerpoint/2010/main" val="9446845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0229215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6406"/>
            <a:ext cx="9144000" cy="6831594"/>
          </a:xfrm>
        </p:spPr>
      </p:pic>
    </p:spTree>
    <p:extLst>
      <p:ext uri="{BB962C8B-B14F-4D97-AF65-F5344CB8AC3E}">
        <p14:creationId xmlns:p14="http://schemas.microsoft.com/office/powerpoint/2010/main" val="110404517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8923978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0455715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8" y="5687"/>
            <a:ext cx="9028394" cy="6852313"/>
          </a:xfrm>
          <a:prstGeom prst="rect">
            <a:avLst/>
          </a:prstGeom>
        </p:spPr>
      </p:pic>
    </p:spTree>
    <p:extLst>
      <p:ext uri="{BB962C8B-B14F-4D97-AF65-F5344CB8AC3E}">
        <p14:creationId xmlns:p14="http://schemas.microsoft.com/office/powerpoint/2010/main" val="11765015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742</TotalTime>
  <Words>1460</Words>
  <Application>Microsoft Office PowerPoint</Application>
  <PresentationFormat>On-screen Show (4:3)</PresentationFormat>
  <Paragraphs>52</Paragraphs>
  <Slides>97</Slides>
  <Notes>0</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AutoBVT</cp:lastModifiedBy>
  <cp:revision>50</cp:revision>
  <dcterms:created xsi:type="dcterms:W3CDTF">2020-05-02T02:44:40Z</dcterms:created>
  <dcterms:modified xsi:type="dcterms:W3CDTF">2021-04-27T08:41:49Z</dcterms:modified>
</cp:coreProperties>
</file>