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7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D8D34-4288-4557-BE91-21B4831BB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70B82-3E0F-49E3-9681-A5A467E8F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2D09E-09EC-4975-B09D-431E6C0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EB126-D2A5-457E-827C-854F6024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D4E96-FAB2-4029-9FA7-6721BE04A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4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3BD43-1F27-40C3-920B-EA7415CD4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C98880-6A13-489E-A04F-FD4445ED0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96BF8-6BB2-4A49-AB1C-0BF093D87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D180-4B64-48C1-B07D-4ABFD981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79114-AD29-4A41-AA0B-390DA50D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3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618AB8-9FAE-4A99-AE59-19C2BCD79C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4ACE5-88F1-40AE-8054-90C61BFF5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40860-ACBC-4C1D-AA51-48943325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AF1BD-437B-4E29-9034-BE2FA5E4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A3878-6F59-4868-8126-A7798406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6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4A8A-927E-4A11-9A86-837987FBF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79860-C7CA-46FF-9EEC-6F78ADA34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DB96B-233F-4C5B-BB71-584AC3842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97F3D-ED99-42BF-927A-98DA4F43C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0E6B2-DC72-416A-94BA-0E2E671DA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8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AF7F-5002-4676-ACF4-56FC9EA1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D611-763F-43F1-A10D-798650DD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C5DE0-714B-4A4E-8206-195A3EFA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A864B-C81A-41E6-B11C-DCE33244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94073-F34C-4372-87DB-E1D757D9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EE44-12D6-48E7-9798-27728DDE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EC423-3897-4BDE-9A8C-B1C43FC6F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D8DE0-D04A-4514-B940-DDEAA4B0D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D3200-C1BC-4AA6-A3B0-BBB79E5A9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FF97-0607-4DBD-9C00-90271EF1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20941-3A4D-4E4E-9299-C0CC78A5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9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9CE8-8E51-4CD2-B7B9-F21A3E0AE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0F324-82BF-4B5E-90B5-6EDEC6D78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7A4F7-BFC0-4E37-8312-3E3EAA97F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F6476B-D144-461F-9BF1-22E344A66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0D242A-1652-49CE-A702-0F583C595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2631AE-E418-40C1-9640-6DE0044CE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AC6BB0-63DA-4065-9D48-688A7710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899A00-E6DC-4A57-B11D-CEEF91C9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8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A545-19BA-459D-8B21-BAA20A80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FA9B6-AA17-4FF4-9E56-7DA458AB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8049C-A4ED-4756-B7C2-3ABE27CDD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4A5F5-ECBC-407E-8354-32E1CC4C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8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360C4-0F39-4142-BD62-9700B0F7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EE683E-27EB-4AF1-A5B2-7F288FAF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22E36-EB7E-4D95-B742-0D777B04C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0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76D5E-E2DB-401F-9BE4-C83ABFBBC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A6B51-2C26-4B97-B771-238C87CA8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C5711-7B31-4B47-B14C-4E1C4ADB3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E0BA6-892C-4016-A258-305B1C1E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0AB47-2BFF-4DB7-B6AD-41B314B9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BD431-5191-467B-904D-B434286B6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21874-4C16-429D-8E3C-8CC1F28CC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5BAAEE-7340-43CA-A06A-9DD4C1B36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BB8E2D-0AFA-4CA1-A4AC-603BAE8F6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75660-4A01-45DE-826C-705E8955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18FC8-DEF4-4769-8A39-679B005D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E3F8F-69A9-4FEB-AB52-FBA45B2EF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8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33DC90-E995-4693-889B-D94510E9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07BBB-E03F-4618-9B09-3910B4BCF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75A14-556A-4224-97AD-341C3DD345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F070D-D0F2-4C52-8D9F-4BCC55D13D8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E2D45-1A80-4F90-8624-C0A27145E3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0EA77-4C83-43CF-823F-208DC6FDB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CBFE3-AAA9-443C-89DF-17F53518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4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ght bulb on yellow background with sketched light beams and cord">
            <a:extLst>
              <a:ext uri="{FF2B5EF4-FFF2-40B4-BE49-F238E27FC236}">
                <a16:creationId xmlns:a16="http://schemas.microsoft.com/office/drawing/2014/main" id="{1538309A-2ACB-4503-95E8-E90305480F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3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F627D-E066-4BAB-9D7F-490CC1D9B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US" sz="4000" b="1"/>
              <a:t>BÀI TẬP VẬN DỤNG ĐỊNH LUẬT OHM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56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315" y="7620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3333CC"/>
                </a:solidFill>
              </a:rPr>
              <a:t>5.7 Hai điện trở 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và R</a:t>
            </a:r>
            <a:r>
              <a:rPr lang="vi-VN" sz="2800" b="1" baseline="-25000" dirty="0">
                <a:solidFill>
                  <a:srgbClr val="3333CC"/>
                </a:solidFill>
              </a:rPr>
              <a:t>2</a:t>
            </a:r>
            <a:r>
              <a:rPr lang="vi-VN" sz="2800" b="1" dirty="0">
                <a:solidFill>
                  <a:srgbClr val="3333CC"/>
                </a:solidFill>
              </a:rPr>
              <a:t>=4R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 được mắc song song với nhau. Khi tính theo 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 thì điện trở tương đương của đoạn mạch này có kết quả nào dưới đây?</a:t>
            </a:r>
          </a:p>
          <a:p>
            <a:pPr algn="just"/>
            <a:r>
              <a:rPr lang="vi-VN" sz="2800" b="1" dirty="0">
                <a:solidFill>
                  <a:srgbClr val="3333CC"/>
                </a:solidFill>
              </a:rPr>
              <a:t>A. 5R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                B. 4R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            C. 0,8R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r>
              <a:rPr lang="vi-VN" sz="2800" b="1" dirty="0">
                <a:solidFill>
                  <a:srgbClr val="3333CC"/>
                </a:solidFill>
              </a:rPr>
              <a:t>            D. 1,25R</a:t>
            </a:r>
            <a:r>
              <a:rPr lang="vi-VN" sz="2800" b="1" baseline="-25000" dirty="0">
                <a:solidFill>
                  <a:srgbClr val="3333CC"/>
                </a:solidFill>
              </a:rPr>
              <a:t>1</a:t>
            </a:r>
            <a:endParaRPr lang="vi-VN" sz="2800" b="1" dirty="0">
              <a:solidFill>
                <a:srgbClr val="33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839228" y="2412972"/>
                <a:ext cx="3798797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𝐓𝐚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𝐜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ó : </m:t>
                      </m:r>
                      <m:sSub>
                        <m:sSub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𝐑</m:t>
                          </m:r>
                        </m:e>
                        <m: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đ</m:t>
                          </m:r>
                        </m:sub>
                      </m:sSub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9228" y="2412972"/>
                <a:ext cx="3798797" cy="9694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24200" y="4038600"/>
                <a:ext cx="7239418" cy="1065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=&gt; </m:t>
                      </m:r>
                      <m:sSub>
                        <m:sSub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𝐑</m:t>
                          </m:r>
                        </m:e>
                        <m: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đ</m:t>
                          </m:r>
                        </m:sub>
                      </m:sSub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𝟒𝐑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𝟒𝐑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FF00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solidFill>
                                        <a:srgbClr val="FF0066"/>
                                      </a:solidFill>
                                      <a:latin typeface="Cambria Math"/>
                                    </a:rPr>
                                    <m:t>𝐑</m:t>
                                  </m:r>
                                </m:e>
                                <m:sup>
                                  <m:r>
                                    <a:rPr lang="en-US" sz="2800" b="1">
                                      <a:solidFill>
                                        <a:srgbClr val="FF0066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𝟓</m:t>
                          </m:r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rgbClr val="FF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𝟒𝐑</m:t>
                              </m:r>
                            </m:e>
                            <m:sub>
                              <m:r>
                                <a:rPr lang="en-US" sz="2800" b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800" b="1">
                          <a:solidFill>
                            <a:srgbClr val="FF0066"/>
                          </a:solidFill>
                          <a:latin typeface="Cambria Math"/>
                        </a:rPr>
                        <m:t>𝟖</m:t>
                      </m:r>
                      <m:sSub>
                        <m:sSubPr>
                          <m:ctrlPr>
                            <a:rPr lang="en-US" sz="28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𝐑</m:t>
                          </m:r>
                        </m:e>
                        <m:sub>
                          <m:r>
                            <a:rPr lang="en-US" sz="2800" b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800" b="1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4038600"/>
                <a:ext cx="7239418" cy="10655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724401" y="5410200"/>
            <a:ext cx="3391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66"/>
                </a:solidFill>
              </a:rPr>
              <a:t>CHỌN C</a:t>
            </a:r>
          </a:p>
        </p:txBody>
      </p:sp>
    </p:spTree>
    <p:extLst>
      <p:ext uri="{BB962C8B-B14F-4D97-AF65-F5344CB8AC3E}">
        <p14:creationId xmlns:p14="http://schemas.microsoft.com/office/powerpoint/2010/main" val="357916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924C59F-9399-4C0D-AED6-98383C812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76" y="-9936"/>
            <a:ext cx="10545647" cy="2829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8DBCD3-E90B-43F9-B6F9-9EF6819C21F2}"/>
                  </a:ext>
                </a:extLst>
              </p:cNvPr>
              <p:cNvSpPr txBox="1"/>
              <p:nvPr/>
            </p:nvSpPr>
            <p:spPr>
              <a:xfrm>
                <a:off x="2134619" y="2776542"/>
                <a:ext cx="332308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b="0" dirty="0"/>
                  <a:t>Ta </a:t>
                </a:r>
                <a:r>
                  <a:rPr lang="en-US" sz="2800" b="0" dirty="0" err="1"/>
                  <a:t>có</a:t>
                </a:r>
                <a:r>
                  <a:rPr lang="en-US" sz="2800" b="0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8DBCD3-E90B-43F9-B6F9-9EF6819C2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619" y="2776542"/>
                <a:ext cx="3323089" cy="430887"/>
              </a:xfrm>
              <a:prstGeom prst="rect">
                <a:avLst/>
              </a:prstGeom>
              <a:blipFill>
                <a:blip r:embed="rId3"/>
                <a:stretch>
                  <a:fillRect l="-6422" t="-23944" b="-50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B7CBE6E-F00D-4E01-8D93-95879EEA0228}"/>
              </a:ext>
            </a:extLst>
          </p:cNvPr>
          <p:cNvCxnSpPr/>
          <p:nvPr/>
        </p:nvCxnSpPr>
        <p:spPr>
          <a:xfrm flipH="1">
            <a:off x="8117058" y="1928746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98A135E-478B-409B-941A-9B23624FCA7D}"/>
              </a:ext>
            </a:extLst>
          </p:cNvPr>
          <p:cNvCxnSpPr>
            <a:cxnSpLocks/>
          </p:cNvCxnSpPr>
          <p:nvPr/>
        </p:nvCxnSpPr>
        <p:spPr>
          <a:xfrm rot="5400000" flipH="1">
            <a:off x="7974036" y="1261703"/>
            <a:ext cx="18288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C4A168-D263-4A88-89D5-DDE4B439BE6F}"/>
              </a:ext>
            </a:extLst>
          </p:cNvPr>
          <p:cNvCxnSpPr>
            <a:cxnSpLocks/>
          </p:cNvCxnSpPr>
          <p:nvPr/>
        </p:nvCxnSpPr>
        <p:spPr>
          <a:xfrm>
            <a:off x="8131126" y="1125715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F09B08E-82E4-450E-B2ED-8272C1450178}"/>
              </a:ext>
            </a:extLst>
          </p:cNvPr>
          <p:cNvCxnSpPr>
            <a:cxnSpLocks/>
          </p:cNvCxnSpPr>
          <p:nvPr/>
        </p:nvCxnSpPr>
        <p:spPr>
          <a:xfrm>
            <a:off x="8595362" y="899461"/>
            <a:ext cx="18288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37433E7-7D4E-4DE7-B7F5-EC3AC6A0A7A5}"/>
              </a:ext>
            </a:extLst>
          </p:cNvPr>
          <p:cNvCxnSpPr>
            <a:cxnSpLocks/>
          </p:cNvCxnSpPr>
          <p:nvPr/>
        </p:nvCxnSpPr>
        <p:spPr>
          <a:xfrm>
            <a:off x="8747762" y="1319150"/>
            <a:ext cx="27432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F42A17F-9FAA-4643-8352-8C80D56DDBE7}"/>
              </a:ext>
            </a:extLst>
          </p:cNvPr>
          <p:cNvCxnSpPr>
            <a:cxnSpLocks/>
          </p:cNvCxnSpPr>
          <p:nvPr/>
        </p:nvCxnSpPr>
        <p:spPr>
          <a:xfrm>
            <a:off x="10337411" y="898289"/>
            <a:ext cx="18288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A321F8-5B2B-4ECA-B07E-1D5C47032DD8}"/>
              </a:ext>
            </a:extLst>
          </p:cNvPr>
          <p:cNvCxnSpPr>
            <a:cxnSpLocks/>
          </p:cNvCxnSpPr>
          <p:nvPr/>
        </p:nvCxnSpPr>
        <p:spPr>
          <a:xfrm>
            <a:off x="10152183" y="1317978"/>
            <a:ext cx="27432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8DDD5AD-5015-411A-8F7B-202FBE20D108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10651372" y="1125715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96AB9CB-9A46-420A-AFF4-BA88DD6F75FD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0864301" y="1594638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17AFC9A-B8D3-456F-B8E4-C4AF7364EA30}"/>
              </a:ext>
            </a:extLst>
          </p:cNvPr>
          <p:cNvCxnSpPr>
            <a:cxnSpLocks/>
          </p:cNvCxnSpPr>
          <p:nvPr/>
        </p:nvCxnSpPr>
        <p:spPr>
          <a:xfrm flipH="1" flipV="1">
            <a:off x="10236589" y="1947188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40ECDC2-15AC-4F84-9D61-C284D1FBB0AC}"/>
                  </a:ext>
                </a:extLst>
              </p:cNvPr>
              <p:cNvSpPr txBox="1"/>
              <p:nvPr/>
            </p:nvSpPr>
            <p:spPr>
              <a:xfrm>
                <a:off x="1740068" y="3448593"/>
                <a:ext cx="534909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a) </a:t>
                </a:r>
                <a:r>
                  <a:rPr lang="en-US" sz="2400" dirty="0" err="1"/>
                  <a:t>Điện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trở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tương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đương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của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đoạn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mạch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là</a:t>
                </a: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=80+40=120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40ECDC2-15AC-4F84-9D61-C284D1FBB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68" y="3448593"/>
                <a:ext cx="5349093" cy="738664"/>
              </a:xfrm>
              <a:prstGeom prst="rect">
                <a:avLst/>
              </a:prstGeom>
              <a:blipFill>
                <a:blip r:embed="rId4"/>
                <a:stretch>
                  <a:fillRect l="-3417" t="-13223" r="-2506" b="-66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4476B96-AD6F-4C04-BB30-7277E1C6F4BF}"/>
                  </a:ext>
                </a:extLst>
              </p:cNvPr>
              <p:cNvSpPr txBox="1"/>
              <p:nvPr/>
            </p:nvSpPr>
            <p:spPr>
              <a:xfrm>
                <a:off x="2073237" y="4486062"/>
                <a:ext cx="4682757" cy="7561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120.60 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120+60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4476B96-AD6F-4C04-BB30-7277E1C6F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237" y="4486062"/>
                <a:ext cx="4682757" cy="7561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192B87-B4BB-4F81-88CF-3A55D7224FF7}"/>
                  </a:ext>
                </a:extLst>
              </p:cNvPr>
              <p:cNvSpPr txBox="1"/>
              <p:nvPr/>
            </p:nvSpPr>
            <p:spPr>
              <a:xfrm>
                <a:off x="2134619" y="5318169"/>
                <a:ext cx="42850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b</a:t>
                </a:r>
                <a:r>
                  <a:rPr lang="en-US" sz="2400" b="0" dirty="0"/>
                  <a:t>) </a:t>
                </a:r>
                <a:r>
                  <a:rPr lang="en-US" sz="2400" b="0" dirty="0" err="1"/>
                  <a:t>Hiệu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điện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thế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của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toàn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mạch</a:t>
                </a:r>
                <a:r>
                  <a:rPr lang="en-US" sz="2400" b="0" dirty="0"/>
                  <a:t> </a:t>
                </a:r>
                <a:r>
                  <a:rPr lang="en-US" sz="2400" b="0" dirty="0" err="1"/>
                  <a:t>là</a:t>
                </a:r>
                <a:r>
                  <a:rPr lang="en-US" sz="2400" b="0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=0,15.40=6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192B87-B4BB-4F81-88CF-3A55D7224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619" y="5318169"/>
                <a:ext cx="4285019" cy="738664"/>
              </a:xfrm>
              <a:prstGeom prst="rect">
                <a:avLst/>
              </a:prstGeom>
              <a:blipFill>
                <a:blip r:embed="rId6"/>
                <a:stretch>
                  <a:fillRect l="-4267" t="-12295" r="-3272" b="-7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8ABC5AF-3933-4E21-A652-862628023E41}"/>
                  </a:ext>
                </a:extLst>
              </p:cNvPr>
              <p:cNvSpPr txBox="1"/>
              <p:nvPr/>
            </p:nvSpPr>
            <p:spPr>
              <a:xfrm>
                <a:off x="1078156" y="6157618"/>
                <a:ext cx="15034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ì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8ABC5AF-3933-4E21-A652-862628023E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156" y="6157618"/>
                <a:ext cx="1503489" cy="369332"/>
              </a:xfrm>
              <a:prstGeom prst="rect">
                <a:avLst/>
              </a:prstGeom>
              <a:blipFill>
                <a:blip r:embed="rId7"/>
                <a:stretch>
                  <a:fillRect l="-4472" r="-2033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70360D0-245C-47AA-BF51-10FEE69714C6}"/>
                  </a:ext>
                </a:extLst>
              </p:cNvPr>
              <p:cNvSpPr txBox="1"/>
              <p:nvPr/>
            </p:nvSpPr>
            <p:spPr>
              <a:xfrm>
                <a:off x="2836852" y="6119336"/>
                <a:ext cx="391754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i="1" dirty="0">
                    <a:latin typeface="Cambria Math" panose="02040503050406030204" pitchFamily="18" charset="0"/>
                  </a:rPr>
                  <a:t>Hiệu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thế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qua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trở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70360D0-245C-47AA-BF51-10FEE6971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852" y="6119336"/>
                <a:ext cx="3917547" cy="738664"/>
              </a:xfrm>
              <a:prstGeom prst="rect">
                <a:avLst/>
              </a:prstGeom>
              <a:blipFill>
                <a:blip r:embed="rId8"/>
                <a:stretch>
                  <a:fillRect l="-4666" t="-13223" r="-778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69A4ED-896C-4A25-9AE6-3FB75EED9F24}"/>
                  </a:ext>
                </a:extLst>
              </p:cNvPr>
              <p:cNvSpPr txBox="1"/>
              <p:nvPr/>
            </p:nvSpPr>
            <p:spPr>
              <a:xfrm>
                <a:off x="7089161" y="2854994"/>
                <a:ext cx="5252592" cy="11374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i="1" dirty="0">
                    <a:latin typeface="Cambria Math" panose="02040503050406030204" pitchFamily="18" charset="0"/>
                  </a:rPr>
                  <a:t>Vì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i="1" dirty="0">
                    <a:latin typeface="Cambria Math" panose="02040503050406030204" pitchFamily="18" charset="0"/>
                  </a:rPr>
                  <a:t> ,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nên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CĐDĐ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à:</m:t>
                    </m:r>
                  </m:oMath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𝟎𝟓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69A4ED-896C-4A25-9AE6-3FB75EED9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161" y="2854994"/>
                <a:ext cx="5252592" cy="1137427"/>
              </a:xfrm>
              <a:prstGeom prst="rect">
                <a:avLst/>
              </a:prstGeom>
              <a:blipFill>
                <a:blip r:embed="rId9"/>
                <a:stretch>
                  <a:fillRect l="-3596" t="-8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D6C744-241D-4FC3-A30D-65EF3B84CA91}"/>
                  </a:ext>
                </a:extLst>
              </p:cNvPr>
              <p:cNvSpPr txBox="1"/>
              <p:nvPr/>
            </p:nvSpPr>
            <p:spPr>
              <a:xfrm>
                <a:off x="7195727" y="4028031"/>
                <a:ext cx="5217326" cy="1123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0" i="1" dirty="0">
                    <a:latin typeface="Cambria Math" panose="02040503050406030204" pitchFamily="18" charset="0"/>
                  </a:rPr>
                  <a:t>Cường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độ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dòng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D6C744-241D-4FC3-A30D-65EF3B84C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5727" y="4028031"/>
                <a:ext cx="5217326" cy="1123641"/>
              </a:xfrm>
              <a:prstGeom prst="rect">
                <a:avLst/>
              </a:prstGeom>
              <a:blipFill>
                <a:blip r:embed="rId10"/>
                <a:stretch>
                  <a:fillRect l="-3505" t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E796636-B0B5-47C1-A068-A90486C43F46}"/>
                  </a:ext>
                </a:extLst>
              </p:cNvPr>
              <p:cNvSpPr txBox="1"/>
              <p:nvPr/>
            </p:nvSpPr>
            <p:spPr>
              <a:xfrm>
                <a:off x="7217384" y="5151672"/>
                <a:ext cx="407226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0" i="1" dirty="0" err="1">
                    <a:latin typeface="Cambria Math" panose="02040503050406030204" pitchFamily="18" charset="0"/>
                  </a:rPr>
                  <a:t>Hiệu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thế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là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=0,05.80=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E796636-B0B5-47C1-A068-A90486C43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5151672"/>
                <a:ext cx="4072269" cy="738664"/>
              </a:xfrm>
              <a:prstGeom prst="rect">
                <a:avLst/>
              </a:prstGeom>
              <a:blipFill>
                <a:blip r:embed="rId11"/>
                <a:stretch>
                  <a:fillRect l="-4641" t="-12397" r="-599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12383E4-647C-4CE8-97A0-1EBD70355E77}"/>
                  </a:ext>
                </a:extLst>
              </p:cNvPr>
              <p:cNvSpPr txBox="1"/>
              <p:nvPr/>
            </p:nvSpPr>
            <p:spPr>
              <a:xfrm>
                <a:off x="7217384" y="5972952"/>
                <a:ext cx="409060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0" i="1" dirty="0">
                    <a:latin typeface="Cambria Math" panose="02040503050406030204" pitchFamily="18" charset="0"/>
                  </a:rPr>
                  <a:t>Hiệu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b="0" i="1" dirty="0" err="1">
                    <a:latin typeface="Cambria Math" panose="02040503050406030204" pitchFamily="18" charset="0"/>
                  </a:rPr>
                  <a:t>thế</a:t>
                </a:r>
                <a:r>
                  <a:rPr lang="en-US" sz="2400" b="0" i="1" dirty="0">
                    <a:latin typeface="Cambria Math" panose="02040503050406030204" pitchFamily="18" charset="0"/>
                  </a:rPr>
                  <a:t>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=0,05.40=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12383E4-647C-4CE8-97A0-1EBD70355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5972952"/>
                <a:ext cx="4090607" cy="738664"/>
              </a:xfrm>
              <a:prstGeom prst="rect">
                <a:avLst/>
              </a:prstGeom>
              <a:blipFill>
                <a:blip r:embed="rId12"/>
                <a:stretch>
                  <a:fillRect l="-4620" t="-13223" r="-596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9584092-B318-4F5D-8B57-0AB3D1ED4E5C}"/>
                  </a:ext>
                </a:extLst>
              </p:cNvPr>
              <p:cNvSpPr txBox="1"/>
              <p:nvPr/>
            </p:nvSpPr>
            <p:spPr>
              <a:xfrm>
                <a:off x="-10281" y="2708313"/>
                <a:ext cx="1643783" cy="184665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i="1" dirty="0" err="1">
                    <a:latin typeface="Cambria Math" panose="02040503050406030204" pitchFamily="18" charset="0"/>
                  </a:rPr>
                  <a:t>Tóm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400" i="1" dirty="0" err="1">
                    <a:latin typeface="Cambria Math" panose="02040503050406030204" pitchFamily="18" charset="0"/>
                  </a:rPr>
                  <a:t>tắt</a:t>
                </a: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=80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=60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=0,15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9584092-B318-4F5D-8B57-0AB3D1ED4E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281" y="2708313"/>
                <a:ext cx="1643783" cy="1846659"/>
              </a:xfrm>
              <a:prstGeom prst="rect">
                <a:avLst/>
              </a:prstGeom>
              <a:blipFill>
                <a:blip r:embed="rId13"/>
                <a:stretch>
                  <a:fillRect l="-10662" t="-4590" r="-4044" b="-1967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8944FDA-8727-46DE-9B23-07873B723B6E}"/>
              </a:ext>
            </a:extLst>
          </p:cNvPr>
          <p:cNvCxnSpPr/>
          <p:nvPr/>
        </p:nvCxnSpPr>
        <p:spPr>
          <a:xfrm>
            <a:off x="7089161" y="2770763"/>
            <a:ext cx="0" cy="3835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id="{88862128-24DD-47F5-93A6-B223A8AAF626}"/>
              </a:ext>
            </a:extLst>
          </p:cNvPr>
          <p:cNvSpPr/>
          <p:nvPr/>
        </p:nvSpPr>
        <p:spPr>
          <a:xfrm>
            <a:off x="6106660" y="2236318"/>
            <a:ext cx="2813538" cy="1547446"/>
          </a:xfrm>
          <a:prstGeom prst="wedgeEllipseCallout">
            <a:avLst>
              <a:gd name="adj1" fmla="val -73833"/>
              <a:gd name="adj2" fmla="val 682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12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18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3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E03A6CA7-86C2-4C2E-96F4-1D997F441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62" y="512296"/>
            <a:ext cx="4443361" cy="142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5D88DDD5-8782-47C0-BE95-1966B5C4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Cho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=3 Ω;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=6 Ω;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=6 Ω. U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=3V.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đương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Cường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Cường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</a:t>
            </a:r>
            <a:r>
              <a:rPr kumimoji="0" lang="en-US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ĐS:8 Ω; 1,5A; 12V; 1A; 0,5A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0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0DC3D23C-4997-4388-A7DB-C6B0ED988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458"/>
            <a:ext cx="12192000" cy="31089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BC1B80-2ECD-4D3E-AF56-9D0B4E779A77}"/>
                  </a:ext>
                </a:extLst>
              </p:cNvPr>
              <p:cNvSpPr txBox="1"/>
              <p:nvPr/>
            </p:nvSpPr>
            <p:spPr>
              <a:xfrm>
                <a:off x="0" y="2989667"/>
                <a:ext cx="1368773" cy="153888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i="1" dirty="0">
                    <a:latin typeface="Cambria Math" panose="02040503050406030204" pitchFamily="18" charset="0"/>
                  </a:rPr>
                  <a:t>Tóm </a:t>
                </a:r>
                <a:r>
                  <a:rPr lang="en-US" sz="2000" i="1" dirty="0" err="1">
                    <a:latin typeface="Cambria Math" panose="02040503050406030204" pitchFamily="18" charset="0"/>
                  </a:rPr>
                  <a:t>tắt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=60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=36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0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=9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BC1B80-2ECD-4D3E-AF56-9D0B4E779A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989667"/>
                <a:ext cx="1368773" cy="1538883"/>
              </a:xfrm>
              <a:prstGeom prst="rect">
                <a:avLst/>
              </a:prstGeom>
              <a:blipFill>
                <a:blip r:embed="rId3"/>
                <a:stretch>
                  <a:fillRect l="-10573" t="-4706" b="-196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BB5813-40ED-47A1-8A6B-D37ED57ECAF5}"/>
                  </a:ext>
                </a:extLst>
              </p:cNvPr>
              <p:cNvSpPr txBox="1"/>
              <p:nvPr/>
            </p:nvSpPr>
            <p:spPr>
              <a:xfrm>
                <a:off x="1809215" y="3108960"/>
                <a:ext cx="25867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0" dirty="0"/>
                  <a:t>Ta </a:t>
                </a:r>
                <a:r>
                  <a:rPr lang="en-US" sz="2400" b="0" dirty="0" err="1"/>
                  <a:t>có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(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BB5813-40ED-47A1-8A6B-D37ED57EC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215" y="3108960"/>
                <a:ext cx="2586734" cy="369332"/>
              </a:xfrm>
              <a:prstGeom prst="rect">
                <a:avLst/>
              </a:prstGeom>
              <a:blipFill>
                <a:blip r:embed="rId4"/>
                <a:stretch>
                  <a:fillRect l="-7311" t="-24590" r="-6132" b="-47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AB94F0-F30B-429A-B9CA-96A3E1280801}"/>
                  </a:ext>
                </a:extLst>
              </p:cNvPr>
              <p:cNvSpPr txBox="1"/>
              <p:nvPr/>
            </p:nvSpPr>
            <p:spPr>
              <a:xfrm>
                <a:off x="1427350" y="3521750"/>
                <a:ext cx="4668650" cy="936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en-US" sz="2000" dirty="0"/>
                  <a:t>Điện </a:t>
                </a:r>
                <a:r>
                  <a:rPr lang="en-US" sz="2000" dirty="0" err="1"/>
                  <a:t>trở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tương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đương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của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đoạn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mạch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endParaRPr lang="en-U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60.40 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60+40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=24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AB94F0-F30B-429A-B9CA-96A3E12808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350" y="3521750"/>
                <a:ext cx="4668650" cy="936282"/>
              </a:xfrm>
              <a:prstGeom prst="rect">
                <a:avLst/>
              </a:prstGeom>
              <a:blipFill>
                <a:blip r:embed="rId5"/>
                <a:stretch>
                  <a:fillRect l="-3394" t="-9804" r="-2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9B0CD7-CC65-447F-BA3F-3347B6D8F925}"/>
                  </a:ext>
                </a:extLst>
              </p:cNvPr>
              <p:cNvSpPr txBox="1"/>
              <p:nvPr/>
            </p:nvSpPr>
            <p:spPr>
              <a:xfrm>
                <a:off x="603479" y="4572008"/>
                <a:ext cx="631639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𝑡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đ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= </m:t>
                      </m:r>
                      <m:sSub>
                        <m:sSub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12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3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=24+36=60</m:t>
                      </m:r>
                      <m:r>
                        <m:rPr>
                          <m:sty m:val="p"/>
                        </m:rPr>
                        <a:rPr kumimoji="0" lang="el-GR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Ω</m:t>
                      </m:r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9B0CD7-CC65-447F-BA3F-3347B6D8F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479" y="4572008"/>
                <a:ext cx="6316392" cy="400110"/>
              </a:xfrm>
              <a:prstGeom prst="rect">
                <a:avLst/>
              </a:prstGeom>
              <a:blipFill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206004-EDB1-4AAE-B222-934525681776}"/>
                  </a:ext>
                </a:extLst>
              </p:cNvPr>
              <p:cNvSpPr txBox="1"/>
              <p:nvPr/>
            </p:nvSpPr>
            <p:spPr>
              <a:xfrm>
                <a:off x="1427350" y="5062827"/>
                <a:ext cx="3580211" cy="937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/>
                  <a:t>b</a:t>
                </a:r>
                <a:r>
                  <a:rPr lang="en-US" sz="2000" b="0" dirty="0"/>
                  <a:t>) </a:t>
                </a:r>
                <a:r>
                  <a:rPr lang="en-US" sz="2000" b="0" dirty="0" err="1"/>
                  <a:t>Hiệu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điện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thế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của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toàn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mạch</a:t>
                </a:r>
                <a:r>
                  <a:rPr lang="en-US" sz="2000" b="0" dirty="0"/>
                  <a:t> </a:t>
                </a:r>
                <a:r>
                  <a:rPr lang="en-US" sz="2000" b="0" dirty="0" err="1"/>
                  <a:t>là</a:t>
                </a:r>
                <a:r>
                  <a:rPr lang="en-US" sz="2000" b="0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đ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=0,15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000" b="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206004-EDB1-4AAE-B222-934525681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350" y="5062827"/>
                <a:ext cx="3580211" cy="937949"/>
              </a:xfrm>
              <a:prstGeom prst="rect">
                <a:avLst/>
              </a:prstGeom>
              <a:blipFill>
                <a:blip r:embed="rId7"/>
                <a:stretch>
                  <a:fillRect l="-4259" t="-8497" r="-3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4D8E54A-FE01-4C50-99CC-6CEC8463794C}"/>
                  </a:ext>
                </a:extLst>
              </p:cNvPr>
              <p:cNvSpPr txBox="1"/>
              <p:nvPr/>
            </p:nvSpPr>
            <p:spPr>
              <a:xfrm>
                <a:off x="55115" y="6168761"/>
                <a:ext cx="13722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ì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4D8E54A-FE01-4C50-99CC-6CEC84637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15" y="6168761"/>
                <a:ext cx="1372235" cy="307777"/>
              </a:xfrm>
              <a:prstGeom prst="rect">
                <a:avLst/>
              </a:prstGeom>
              <a:blipFill>
                <a:blip r:embed="rId8"/>
                <a:stretch>
                  <a:fillRect l="-4000" r="-1778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3A6F1A7-BE12-467E-8977-B6AB9145A5C1}"/>
                  </a:ext>
                </a:extLst>
              </p:cNvPr>
              <p:cNvSpPr txBox="1"/>
              <p:nvPr/>
            </p:nvSpPr>
            <p:spPr>
              <a:xfrm>
                <a:off x="1800715" y="6170847"/>
                <a:ext cx="287450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i="1" dirty="0">
                    <a:latin typeface="Cambria Math" panose="02040503050406030204" pitchFamily="18" charset="0"/>
                  </a:rPr>
                  <a:t>CĐDĐ qua </a:t>
                </a:r>
                <a:r>
                  <a:rPr lang="en-US" sz="200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00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000" i="1" dirty="0" err="1">
                    <a:latin typeface="Cambria Math" panose="02040503050406030204" pitchFamily="18" charset="0"/>
                  </a:rPr>
                  <a:t>trở</a:t>
                </a:r>
                <a:r>
                  <a:rPr lang="en-US" sz="20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3A6F1A7-BE12-467E-8977-B6AB9145A5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715" y="6170847"/>
                <a:ext cx="2874505" cy="615553"/>
              </a:xfrm>
              <a:prstGeom prst="rect">
                <a:avLst/>
              </a:prstGeom>
              <a:blipFill>
                <a:blip r:embed="rId9"/>
                <a:stretch>
                  <a:fillRect l="-5297" t="-12871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93F7ECF-DA88-45D1-B007-34C104F5B223}"/>
                  </a:ext>
                </a:extLst>
              </p:cNvPr>
              <p:cNvSpPr txBox="1"/>
              <p:nvPr/>
            </p:nvSpPr>
            <p:spPr>
              <a:xfrm>
                <a:off x="7217384" y="3073662"/>
                <a:ext cx="43032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i="1" dirty="0">
                    <a:latin typeface="Cambria Math" panose="02040503050406030204" pitchFamily="18" charset="0"/>
                  </a:rPr>
                  <a:t>HĐT 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=0,15.24=3,6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93F7ECF-DA88-45D1-B007-34C104F5B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3073662"/>
                <a:ext cx="4303229" cy="615553"/>
              </a:xfrm>
              <a:prstGeom prst="rect">
                <a:avLst/>
              </a:prstGeom>
              <a:blipFill>
                <a:blip r:embed="rId10"/>
                <a:stretch>
                  <a:fillRect l="-3683" t="-12871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4474F5B-415F-43CE-B2FA-2AF747EC1EC4}"/>
                  </a:ext>
                </a:extLst>
              </p:cNvPr>
              <p:cNvSpPr txBox="1"/>
              <p:nvPr/>
            </p:nvSpPr>
            <p:spPr>
              <a:xfrm>
                <a:off x="7217384" y="3900060"/>
                <a:ext cx="114633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ì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4474F5B-415F-43CE-B2FA-2AF747EC1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3900060"/>
                <a:ext cx="1146339" cy="307777"/>
              </a:xfrm>
              <a:prstGeom prst="rect">
                <a:avLst/>
              </a:prstGeom>
              <a:blipFill>
                <a:blip r:embed="rId11"/>
                <a:stretch>
                  <a:fillRect l="-5319" r="-2128" b="-3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E1C062-E3D4-4F7B-AEBD-9D9633ADC4E1}"/>
                  </a:ext>
                </a:extLst>
              </p:cNvPr>
              <p:cNvSpPr txBox="1"/>
              <p:nvPr/>
            </p:nvSpPr>
            <p:spPr>
              <a:xfrm>
                <a:off x="8883952" y="3899174"/>
                <a:ext cx="295170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i="1" dirty="0">
                    <a:latin typeface="Cambria Math" panose="02040503050406030204" pitchFamily="18" charset="0"/>
                  </a:rPr>
                  <a:t>HĐT qua </a:t>
                </a:r>
                <a:r>
                  <a:rPr lang="en-US" sz="200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00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000" i="1" dirty="0" err="1">
                    <a:latin typeface="Cambria Math" panose="02040503050406030204" pitchFamily="18" charset="0"/>
                  </a:rPr>
                  <a:t>trở</a:t>
                </a:r>
                <a:r>
                  <a:rPr lang="en-US" sz="20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E1C062-E3D4-4F7B-AEBD-9D9633ADC4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3952" y="3899174"/>
                <a:ext cx="2951705" cy="615553"/>
              </a:xfrm>
              <a:prstGeom prst="rect">
                <a:avLst/>
              </a:prstGeom>
              <a:blipFill>
                <a:blip r:embed="rId12"/>
                <a:stretch>
                  <a:fillRect l="-5155" t="-12871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679FB84-5954-4A4C-9055-03892A7EE92B}"/>
                  </a:ext>
                </a:extLst>
              </p:cNvPr>
              <p:cNvSpPr txBox="1"/>
              <p:nvPr/>
            </p:nvSpPr>
            <p:spPr>
              <a:xfrm>
                <a:off x="7217384" y="4572008"/>
                <a:ext cx="363125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b="0" i="1" dirty="0">
                    <a:latin typeface="Cambria Math" panose="02040503050406030204" pitchFamily="18" charset="0"/>
                  </a:rPr>
                  <a:t>Hiệu </a:t>
                </a:r>
                <a:r>
                  <a:rPr lang="en-US" sz="2000" b="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000" b="0" i="1" dirty="0" err="1">
                    <a:latin typeface="Cambria Math" panose="02040503050406030204" pitchFamily="18" charset="0"/>
                  </a:rPr>
                  <a:t>thế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=0,15.36=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679FB84-5954-4A4C-9055-03892A7EE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4572008"/>
                <a:ext cx="3631250" cy="615553"/>
              </a:xfrm>
              <a:prstGeom prst="rect">
                <a:avLst/>
              </a:prstGeom>
              <a:blipFill>
                <a:blip r:embed="rId13"/>
                <a:stretch>
                  <a:fillRect l="-4362" t="-12871" r="-1007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0453D3-4911-439C-80A8-6458190C37B8}"/>
                  </a:ext>
                </a:extLst>
              </p:cNvPr>
              <p:cNvSpPr txBox="1"/>
              <p:nvPr/>
            </p:nvSpPr>
            <p:spPr>
              <a:xfrm>
                <a:off x="7217384" y="5244842"/>
                <a:ext cx="3055324" cy="936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b="0" i="1" dirty="0">
                    <a:latin typeface="Cambria Math" panose="02040503050406030204" pitchFamily="18" charset="0"/>
                  </a:rPr>
                  <a:t>CĐDĐ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3,6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0453D3-4911-439C-80A8-6458190C37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5244842"/>
                <a:ext cx="3055324" cy="936282"/>
              </a:xfrm>
              <a:prstGeom prst="rect">
                <a:avLst/>
              </a:prstGeom>
              <a:blipFill>
                <a:blip r:embed="rId14"/>
                <a:stretch>
                  <a:fillRect l="-5190" t="-8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422A527-E33C-4F6B-BC22-EBD8824EDBE4}"/>
                  </a:ext>
                </a:extLst>
              </p:cNvPr>
              <p:cNvSpPr txBox="1"/>
              <p:nvPr/>
            </p:nvSpPr>
            <p:spPr>
              <a:xfrm>
                <a:off x="7217384" y="6238038"/>
                <a:ext cx="331693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b="0" i="1" dirty="0">
                    <a:latin typeface="Cambria Math" panose="02040503050406030204" pitchFamily="18" charset="0"/>
                  </a:rPr>
                  <a:t>Cường </a:t>
                </a:r>
                <a:r>
                  <a:rPr lang="en-US" sz="2000" b="0" i="1" dirty="0" err="1">
                    <a:latin typeface="Cambria Math" panose="02040503050406030204" pitchFamily="18" charset="0"/>
                  </a:rPr>
                  <a:t>độ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000" b="0" i="1" dirty="0" err="1">
                    <a:latin typeface="Cambria Math" panose="02040503050406030204" pitchFamily="18" charset="0"/>
                  </a:rPr>
                  <a:t>dòng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sz="2000" b="0" i="1" dirty="0" err="1">
                    <a:latin typeface="Cambria Math" panose="02040503050406030204" pitchFamily="18" charset="0"/>
                  </a:rPr>
                  <a:t>điện</a:t>
                </a:r>
                <a:r>
                  <a:rPr lang="en-US" sz="2000" b="0" i="1" dirty="0">
                    <a:latin typeface="Cambria Math" panose="02040503050406030204" pitchFamily="18" charset="0"/>
                  </a:rPr>
                  <a:t> qua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20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422A527-E33C-4F6B-BC22-EBD8824ED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84" y="6238038"/>
                <a:ext cx="3316934" cy="615553"/>
              </a:xfrm>
              <a:prstGeom prst="rect">
                <a:avLst/>
              </a:prstGeom>
              <a:blipFill>
                <a:blip r:embed="rId15"/>
                <a:stretch>
                  <a:fillRect l="-4779" t="-12871" r="-368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DA7168D-94E6-4FCF-8C8D-953DB53F3B6F}"/>
              </a:ext>
            </a:extLst>
          </p:cNvPr>
          <p:cNvCxnSpPr/>
          <p:nvPr/>
        </p:nvCxnSpPr>
        <p:spPr>
          <a:xfrm flipH="1">
            <a:off x="8087562" y="2031982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847598E-C8E7-474C-8C19-AE36BDFE6DC5}"/>
              </a:ext>
            </a:extLst>
          </p:cNvPr>
          <p:cNvCxnSpPr>
            <a:cxnSpLocks/>
          </p:cNvCxnSpPr>
          <p:nvPr/>
        </p:nvCxnSpPr>
        <p:spPr>
          <a:xfrm rot="5400000" flipH="1">
            <a:off x="7810332" y="1705629"/>
            <a:ext cx="27432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D351542-5425-4617-9C13-8250BB99BB00}"/>
              </a:ext>
            </a:extLst>
          </p:cNvPr>
          <p:cNvCxnSpPr>
            <a:cxnSpLocks/>
          </p:cNvCxnSpPr>
          <p:nvPr/>
        </p:nvCxnSpPr>
        <p:spPr>
          <a:xfrm>
            <a:off x="8116378" y="1258447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0E80968-BBE8-44E2-B094-E07FD9EB84AD}"/>
              </a:ext>
            </a:extLst>
          </p:cNvPr>
          <p:cNvCxnSpPr>
            <a:cxnSpLocks/>
          </p:cNvCxnSpPr>
          <p:nvPr/>
        </p:nvCxnSpPr>
        <p:spPr>
          <a:xfrm>
            <a:off x="9791725" y="1045771"/>
            <a:ext cx="18288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59DCD0-5D96-410D-BE63-DFE1EC2E2953}"/>
              </a:ext>
            </a:extLst>
          </p:cNvPr>
          <p:cNvCxnSpPr>
            <a:cxnSpLocks/>
          </p:cNvCxnSpPr>
          <p:nvPr/>
        </p:nvCxnSpPr>
        <p:spPr>
          <a:xfrm>
            <a:off x="9680231" y="1435962"/>
            <a:ext cx="27432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2BBFDB9-D42E-4210-9168-E7C3A01F744A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11374044" y="1258451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676AAB9-3E8C-495A-8EF9-7A5CA6999DA2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1586971" y="1594638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A1EC36E-C630-42BF-8E23-6D6904FF7B93}"/>
              </a:ext>
            </a:extLst>
          </p:cNvPr>
          <p:cNvCxnSpPr>
            <a:cxnSpLocks/>
          </p:cNvCxnSpPr>
          <p:nvPr/>
        </p:nvCxnSpPr>
        <p:spPr>
          <a:xfrm flipH="1" flipV="1">
            <a:off x="10841273" y="2035676"/>
            <a:ext cx="37982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20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4112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495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BÀI TẬP VẬN DỤNG ĐỊNH LUẬT OHM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TẬP VẬN DỤNG ĐỊNH LUẬT OHM</dc:title>
  <dc:creator>Nguyen Minh Man</dc:creator>
  <cp:lastModifiedBy>Nguyen Minh Man</cp:lastModifiedBy>
  <cp:revision>14</cp:revision>
  <dcterms:created xsi:type="dcterms:W3CDTF">2021-09-27T16:49:07Z</dcterms:created>
  <dcterms:modified xsi:type="dcterms:W3CDTF">2021-09-27T18:21:19Z</dcterms:modified>
</cp:coreProperties>
</file>