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3" r:id="rId8"/>
    <p:sldId id="263" r:id="rId9"/>
    <p:sldId id="264" r:id="rId10"/>
    <p:sldId id="271" r:id="rId11"/>
    <p:sldId id="290" r:id="rId12"/>
    <p:sldId id="272" r:id="rId13"/>
    <p:sldId id="274" r:id="rId14"/>
    <p:sldId id="275" r:id="rId15"/>
    <p:sldId id="276" r:id="rId16"/>
    <p:sldId id="278" r:id="rId17"/>
    <p:sldId id="279" r:id="rId18"/>
    <p:sldId id="281" r:id="rId19"/>
    <p:sldId id="267" r:id="rId20"/>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008000"/>
    <a:srgbClr val="0DB338"/>
    <a:srgbClr val="009900"/>
    <a:srgbClr val="006600"/>
    <a:srgbClr val="3399FF"/>
    <a:srgbClr val="00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3:10.114"/>
    </inkml:context>
    <inkml:brush xml:id="br0">
      <inkml:brushProperty name="width" value="0.05292" units="cm"/>
      <inkml:brushProperty name="height" value="0.05292" units="cm"/>
      <inkml:brushProperty name="color" value="#FF0000"/>
    </inkml:brush>
  </inkml:definitions>
  <inkml:trace contextRef="#ctx0" brushRef="#br0">19794 7069</inkml:trace>
  <inkml:trace contextRef="#ctx0" brushRef="#br0" timeOffset="1510.99">20836 7045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76917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83464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47402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81904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6504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38E88-A96D-4AC6-8BB6-CDBB2CC1F7C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6092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538E88-A96D-4AC6-8BB6-CDBB2CC1F7C4}"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52943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538E88-A96D-4AC6-8BB6-CDBB2CC1F7C4}"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2958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1107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21366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36992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8E88-A96D-4AC6-8BB6-CDBB2CC1F7C4}" type="datetimeFigureOut">
              <a:rPr lang="en-US" smtClean="0"/>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B345-50BE-48CA-B937-A2E448108117}" type="slidenum">
              <a:rPr lang="en-US" smtClean="0"/>
              <a:t>‹#›</a:t>
            </a:fld>
            <a:endParaRPr lang="en-US"/>
          </a:p>
        </p:txBody>
      </p:sp>
    </p:spTree>
    <p:extLst>
      <p:ext uri="{BB962C8B-B14F-4D97-AF65-F5344CB8AC3E}">
        <p14:creationId xmlns:p14="http://schemas.microsoft.com/office/powerpoint/2010/main" val="11097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wmf"/><Relationship Id="rId7" Type="http://schemas.openxmlformats.org/officeDocument/2006/relationships/image" Target="../media/image23.jp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wmf"/><Relationship Id="rId4" Type="http://schemas.openxmlformats.org/officeDocument/2006/relationships/oleObject" Target="../embeddings/oleObject9.bin"/><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4.png"/><Relationship Id="rId2" Type="http://schemas.openxmlformats.org/officeDocument/2006/relationships/hyperlink" Target="https://4.bp.blogspot.com/-oTQPm4MYCt4/VAceeq7ZO3I/AAAAAAAADHY/ixZyqO86fmQ/s1600/Hinh+5-1.jpg"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2.bp.blogspot.com/-mA01qeUIBf0/VAcepkxCHeI/AAAAAAAADHg/VhVr6af7R98/s1600/Hinh+5-2.jp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7.jpeg"/><Relationship Id="rId7" Type="http://schemas.openxmlformats.org/officeDocument/2006/relationships/customXml" Target="../ink/ink1.xml"/><Relationship Id="rId2" Type="http://schemas.openxmlformats.org/officeDocument/2006/relationships/hyperlink" Target="https://3.bp.blogspot.com/-_dZ7cDmsP6k/VAceyvbG-BI/AAAAAAAADHo/fxCpntUFG8A/s1600/Hinh+5-3.jpg" TargetMode="Externa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jpeg"/><Relationship Id="rId7" Type="http://schemas.openxmlformats.org/officeDocument/2006/relationships/image" Target="../media/image44.png"/><Relationship Id="rId2" Type="http://schemas.openxmlformats.org/officeDocument/2006/relationships/hyperlink" Target="https://3.bp.blogspot.com/-3LAH6b8tRNw/VAce7jdjCEI/AAAAAAAADHw/AHj5LtFcfgE/s1600/Hinh+5-4.jpg" TargetMode="Externa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82625"/>
            <a:ext cx="1676400" cy="688975"/>
          </a:xfrm>
        </p:spPr>
        <p:txBody>
          <a:bodyPr>
            <a:noAutofit/>
          </a:bodyPr>
          <a:lstStyle/>
          <a:p>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5</a:t>
            </a:r>
          </a:p>
        </p:txBody>
      </p:sp>
      <p:sp>
        <p:nvSpPr>
          <p:cNvPr id="3" name="Subtitle 2"/>
          <p:cNvSpPr>
            <a:spLocks noGrp="1"/>
          </p:cNvSpPr>
          <p:nvPr>
            <p:ph type="subTitle" idx="1"/>
          </p:nvPr>
        </p:nvSpPr>
        <p:spPr>
          <a:xfrm>
            <a:off x="457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SONG</a:t>
            </a: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600"/>
            <a:ext cx="2514600" cy="657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5334000" cy="1657070"/>
          </a:xfrm>
          <a:prstGeom prst="rect">
            <a:avLst/>
          </a:prstGeom>
        </p:spPr>
      </p:pic>
      <p:grpSp>
        <p:nvGrpSpPr>
          <p:cNvPr id="11" name="Group 6"/>
          <p:cNvGrpSpPr>
            <a:grpSpLocks/>
          </p:cNvGrpSpPr>
          <p:nvPr/>
        </p:nvGrpSpPr>
        <p:grpSpPr bwMode="auto">
          <a:xfrm>
            <a:off x="4267200" y="3632982"/>
            <a:ext cx="3882737" cy="2158218"/>
            <a:chOff x="384" y="672"/>
            <a:chExt cx="4752" cy="3120"/>
          </a:xfrm>
        </p:grpSpPr>
        <p:pic>
          <p:nvPicPr>
            <p:cNvPr id="12" name="Picture 2"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6"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872"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flipH="1">
              <a:off x="384" y="2832"/>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139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392" y="2208"/>
              <a:ext cx="0" cy="13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1392" y="3552"/>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355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4080" y="2208"/>
              <a:ext cx="0" cy="12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3600" y="3504"/>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85966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90600" y="4267200"/>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-Đèn và quạt được mắc song song vào nguồn</a:t>
            </a:r>
          </a:p>
        </p:txBody>
      </p:sp>
      <p:grpSp>
        <p:nvGrpSpPr>
          <p:cNvPr id="5" name="Group 4"/>
          <p:cNvGrpSpPr>
            <a:grpSpLocks/>
          </p:cNvGrpSpPr>
          <p:nvPr/>
        </p:nvGrpSpPr>
        <p:grpSpPr bwMode="auto">
          <a:xfrm>
            <a:off x="2667000" y="1524000"/>
            <a:ext cx="4441825" cy="2598738"/>
            <a:chOff x="1344" y="192"/>
            <a:chExt cx="3130" cy="1829"/>
          </a:xfrm>
        </p:grpSpPr>
        <p:sp>
          <p:nvSpPr>
            <p:cNvPr id="6" name="Rectangle 5"/>
            <p:cNvSpPr>
              <a:spLocks noChangeArrowheads="1"/>
            </p:cNvSpPr>
            <p:nvPr/>
          </p:nvSpPr>
          <p:spPr bwMode="auto">
            <a:xfrm>
              <a:off x="1494" y="672"/>
              <a:ext cx="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M</a:t>
              </a:r>
            </a:p>
          </p:txBody>
        </p:sp>
        <p:sp>
          <p:nvSpPr>
            <p:cNvPr id="7" name="Line 6"/>
            <p:cNvSpPr>
              <a:spLocks noChangeShapeType="1"/>
            </p:cNvSpPr>
            <p:nvPr/>
          </p:nvSpPr>
          <p:spPr bwMode="auto">
            <a:xfrm>
              <a:off x="3496"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2808" y="1673"/>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9" name="Line 8"/>
            <p:cNvSpPr>
              <a:spLocks noChangeShapeType="1"/>
            </p:cNvSpPr>
            <p:nvPr/>
          </p:nvSpPr>
          <p:spPr bwMode="auto">
            <a:xfrm>
              <a:off x="2871" y="1751"/>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0" name="Line 9"/>
            <p:cNvSpPr>
              <a:spLocks noChangeShapeType="1"/>
            </p:cNvSpPr>
            <p:nvPr/>
          </p:nvSpPr>
          <p:spPr bwMode="auto">
            <a:xfrm flipV="1">
              <a:off x="2858" y="1824"/>
              <a:ext cx="1606" cy="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1" name="Line 10"/>
            <p:cNvSpPr>
              <a:spLocks noChangeShapeType="1"/>
            </p:cNvSpPr>
            <p:nvPr/>
          </p:nvSpPr>
          <p:spPr bwMode="auto">
            <a:xfrm>
              <a:off x="4474" y="1004"/>
              <a:ext cx="0" cy="84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2" name="Line 11"/>
            <p:cNvSpPr>
              <a:spLocks noChangeShapeType="1"/>
            </p:cNvSpPr>
            <p:nvPr/>
          </p:nvSpPr>
          <p:spPr bwMode="auto">
            <a:xfrm>
              <a:off x="1352" y="1824"/>
              <a:ext cx="1351" cy="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a:off x="2695" y="1672"/>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4" name="Line 13"/>
            <p:cNvSpPr>
              <a:spLocks noChangeShapeType="1"/>
            </p:cNvSpPr>
            <p:nvPr/>
          </p:nvSpPr>
          <p:spPr bwMode="auto">
            <a:xfrm>
              <a:off x="2757" y="1750"/>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67" y="976"/>
              <a:ext cx="57" cy="67"/>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6" name="Line 15"/>
            <p:cNvSpPr>
              <a:spLocks noChangeShapeType="1"/>
            </p:cNvSpPr>
            <p:nvPr/>
          </p:nvSpPr>
          <p:spPr bwMode="auto">
            <a:xfrm>
              <a:off x="1352" y="960"/>
              <a:ext cx="0" cy="8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067" y="70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333399"/>
                  </a:solidFill>
                  <a:latin typeface="Times New Roman" panose="02020603050405020304" pitchFamily="18" charset="0"/>
                  <a:cs typeface="Times New Roman" panose="02020603050405020304" pitchFamily="18" charset="0"/>
                </a:rPr>
                <a:t>N</a:t>
              </a:r>
            </a:p>
          </p:txBody>
        </p:sp>
        <p:sp>
          <p:nvSpPr>
            <p:cNvPr id="18" name="Oval 17"/>
            <p:cNvSpPr>
              <a:spLocks noChangeArrowheads="1"/>
            </p:cNvSpPr>
            <p:nvPr/>
          </p:nvSpPr>
          <p:spPr bwMode="auto">
            <a:xfrm>
              <a:off x="1666" y="956"/>
              <a:ext cx="57" cy="66"/>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3308" y="192"/>
              <a:ext cx="3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Đ</a:t>
              </a:r>
            </a:p>
          </p:txBody>
        </p:sp>
        <p:sp>
          <p:nvSpPr>
            <p:cNvPr id="20" name="Rectangle 19"/>
            <p:cNvSpPr>
              <a:spLocks noChangeArrowheads="1"/>
            </p:cNvSpPr>
            <p:nvPr/>
          </p:nvSpPr>
          <p:spPr bwMode="auto">
            <a:xfrm>
              <a:off x="3120" y="1440"/>
              <a:ext cx="5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cs typeface="Times New Roman" panose="02020603050405020304" pitchFamily="18" charset="0"/>
                </a:rPr>
                <a:t>Quạt</a:t>
              </a:r>
            </a:p>
          </p:txBody>
        </p:sp>
        <p:sp>
          <p:nvSpPr>
            <p:cNvPr id="21" name="Line 20"/>
            <p:cNvSpPr>
              <a:spLocks noChangeShapeType="1"/>
            </p:cNvSpPr>
            <p:nvPr/>
          </p:nvSpPr>
          <p:spPr bwMode="auto">
            <a:xfrm>
              <a:off x="2856" y="1248"/>
              <a:ext cx="33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a:off x="2856" y="624"/>
              <a:ext cx="37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3" name="Line 22"/>
            <p:cNvSpPr>
              <a:spLocks noChangeShapeType="1"/>
            </p:cNvSpPr>
            <p:nvPr/>
          </p:nvSpPr>
          <p:spPr bwMode="auto">
            <a:xfrm flipV="1">
              <a:off x="3496" y="1248"/>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4" name="Line 23"/>
            <p:cNvSpPr>
              <a:spLocks noChangeShapeType="1"/>
            </p:cNvSpPr>
            <p:nvPr/>
          </p:nvSpPr>
          <p:spPr bwMode="auto">
            <a:xfrm>
              <a:off x="1344" y="986"/>
              <a:ext cx="3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a:off x="4092" y="1004"/>
              <a:ext cx="38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6" name="AutoShape 25"/>
            <p:cNvSpPr>
              <a:spLocks noChangeArrowheads="1"/>
            </p:cNvSpPr>
            <p:nvPr/>
          </p:nvSpPr>
          <p:spPr bwMode="auto">
            <a:xfrm>
              <a:off x="3233" y="489"/>
              <a:ext cx="271" cy="288"/>
            </a:xfrm>
            <a:prstGeom prst="flowChartSummingJunction">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168" y="1078"/>
              <a:ext cx="377"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cs typeface="Times New Roman" panose="02020603050405020304" pitchFamily="18" charset="0"/>
                </a:rPr>
                <a:t>M</a:t>
              </a:r>
            </a:p>
          </p:txBody>
        </p:sp>
        <p:grpSp>
          <p:nvGrpSpPr>
            <p:cNvPr id="28" name="Group 27"/>
            <p:cNvGrpSpPr>
              <a:grpSpLocks/>
            </p:cNvGrpSpPr>
            <p:nvPr/>
          </p:nvGrpSpPr>
          <p:grpSpPr bwMode="auto">
            <a:xfrm>
              <a:off x="2518" y="528"/>
              <a:ext cx="342" cy="144"/>
              <a:chOff x="2252" y="3264"/>
              <a:chExt cx="436" cy="144"/>
            </a:xfrm>
          </p:grpSpPr>
          <p:sp>
            <p:nvSpPr>
              <p:cNvPr id="44" name="Rectangle 28"/>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5" name="Line 29"/>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grpSp>
          <p:nvGrpSpPr>
            <p:cNvPr id="29" name="Group 30"/>
            <p:cNvGrpSpPr>
              <a:grpSpLocks/>
            </p:cNvGrpSpPr>
            <p:nvPr/>
          </p:nvGrpSpPr>
          <p:grpSpPr bwMode="auto">
            <a:xfrm>
              <a:off x="2518" y="1152"/>
              <a:ext cx="342" cy="144"/>
              <a:chOff x="2252" y="3264"/>
              <a:chExt cx="436" cy="144"/>
            </a:xfrm>
          </p:grpSpPr>
          <p:sp>
            <p:nvSpPr>
              <p:cNvPr id="42" name="Rectangle 31"/>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3" name="Line 32"/>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30" name="Line 33"/>
            <p:cNvSpPr>
              <a:spLocks noChangeShapeType="1"/>
            </p:cNvSpPr>
            <p:nvPr/>
          </p:nvSpPr>
          <p:spPr bwMode="auto">
            <a:xfrm>
              <a:off x="2285"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1" name="Line 34"/>
            <p:cNvSpPr>
              <a:spLocks noChangeShapeType="1"/>
            </p:cNvSpPr>
            <p:nvPr/>
          </p:nvSpPr>
          <p:spPr bwMode="auto">
            <a:xfrm>
              <a:off x="2292" y="1231"/>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2" name="Line 35"/>
            <p:cNvSpPr>
              <a:spLocks noChangeShapeType="1"/>
            </p:cNvSpPr>
            <p:nvPr/>
          </p:nvSpPr>
          <p:spPr bwMode="auto">
            <a:xfrm flipV="1">
              <a:off x="1693" y="615"/>
              <a:ext cx="263"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3" name="Line 36"/>
            <p:cNvSpPr>
              <a:spLocks noChangeShapeType="1"/>
            </p:cNvSpPr>
            <p:nvPr/>
          </p:nvSpPr>
          <p:spPr bwMode="auto">
            <a:xfrm>
              <a:off x="1703" y="986"/>
              <a:ext cx="263"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4" name="Line 37"/>
            <p:cNvSpPr>
              <a:spLocks noChangeShapeType="1"/>
            </p:cNvSpPr>
            <p:nvPr/>
          </p:nvSpPr>
          <p:spPr bwMode="auto">
            <a:xfrm>
              <a:off x="1954" y="624"/>
              <a:ext cx="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5" name="Line 38"/>
            <p:cNvSpPr>
              <a:spLocks noChangeShapeType="1"/>
            </p:cNvSpPr>
            <p:nvPr/>
          </p:nvSpPr>
          <p:spPr bwMode="auto">
            <a:xfrm>
              <a:off x="1961" y="1261"/>
              <a:ext cx="2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6" name="Line 39"/>
            <p:cNvSpPr>
              <a:spLocks noChangeShapeType="1"/>
            </p:cNvSpPr>
            <p:nvPr/>
          </p:nvSpPr>
          <p:spPr bwMode="auto">
            <a:xfrm flipV="1">
              <a:off x="2179" y="528"/>
              <a:ext cx="18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7" name="Line 40"/>
            <p:cNvSpPr>
              <a:spLocks noChangeShapeType="1"/>
            </p:cNvSpPr>
            <p:nvPr/>
          </p:nvSpPr>
          <p:spPr bwMode="auto">
            <a:xfrm flipV="1">
              <a:off x="2179" y="1165"/>
              <a:ext cx="151"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8" name="Line 41"/>
            <p:cNvSpPr>
              <a:spLocks noChangeShapeType="1"/>
            </p:cNvSpPr>
            <p:nvPr/>
          </p:nvSpPr>
          <p:spPr bwMode="auto">
            <a:xfrm>
              <a:off x="3722" y="624"/>
              <a:ext cx="376"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9" name="Line 42"/>
            <p:cNvSpPr>
              <a:spLocks noChangeShapeType="1"/>
            </p:cNvSpPr>
            <p:nvPr/>
          </p:nvSpPr>
          <p:spPr bwMode="auto">
            <a:xfrm flipV="1">
              <a:off x="3722" y="1008"/>
              <a:ext cx="376"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0" name="Text Box 43"/>
            <p:cNvSpPr txBox="1">
              <a:spLocks noChangeArrowheads="1"/>
            </p:cNvSpPr>
            <p:nvPr/>
          </p:nvSpPr>
          <p:spPr bwMode="auto">
            <a:xfrm>
              <a:off x="2016" y="6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1</a:t>
              </a:r>
            </a:p>
          </p:txBody>
        </p:sp>
        <p:sp>
          <p:nvSpPr>
            <p:cNvPr id="41" name="Text Box 44"/>
            <p:cNvSpPr txBox="1">
              <a:spLocks noChangeArrowheads="1"/>
            </p:cNvSpPr>
            <p:nvPr/>
          </p:nvSpPr>
          <p:spPr bwMode="auto">
            <a:xfrm>
              <a:off x="2016" y="12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2</a:t>
              </a:r>
            </a:p>
          </p:txBody>
        </p:sp>
      </p:grpSp>
      <p:sp>
        <p:nvSpPr>
          <p:cNvPr id="46" name="Text Box 45"/>
          <p:cNvSpPr txBox="1">
            <a:spLocks noChangeArrowheads="1"/>
          </p:cNvSpPr>
          <p:nvPr/>
        </p:nvSpPr>
        <p:spPr bwMode="auto">
          <a:xfrm>
            <a:off x="990600" y="4728865"/>
            <a:ext cx="5638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1</a:t>
            </a:r>
            <a:r>
              <a:rPr lang="en-US" altLang="en-US" sz="2400">
                <a:solidFill>
                  <a:srgbClr val="008000"/>
                </a:solidFill>
                <a:latin typeface="Times New Roman" panose="02020603050405020304" pitchFamily="18" charset="0"/>
                <a:cs typeface="Times New Roman" panose="02020603050405020304" pitchFamily="18" charset="0"/>
              </a:rPr>
              <a:t> điểu khiển đèn</a:t>
            </a:r>
          </a:p>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2</a:t>
            </a:r>
            <a:r>
              <a:rPr lang="en-US" altLang="en-US" sz="2400">
                <a:solidFill>
                  <a:srgbClr val="008000"/>
                </a:solidFill>
                <a:latin typeface="Times New Roman" panose="02020603050405020304" pitchFamily="18" charset="0"/>
                <a:cs typeface="Times New Roman" panose="02020603050405020304" pitchFamily="18" charset="0"/>
              </a:rPr>
              <a:t> điểu khiển quạt</a:t>
            </a:r>
          </a:p>
        </p:txBody>
      </p:sp>
      <p:sp>
        <p:nvSpPr>
          <p:cNvPr id="47" name="TextBox 46"/>
          <p:cNvSpPr txBox="1"/>
          <p:nvPr/>
        </p:nvSpPr>
        <p:spPr>
          <a:xfrm>
            <a:off x="967438" y="1752600"/>
            <a:ext cx="2178802" cy="523220"/>
          </a:xfrm>
          <a:prstGeom prst="rect">
            <a:avLst/>
          </a:prstGeom>
          <a:noFill/>
        </p:spPr>
        <p:txBody>
          <a:bodyPr wrap="none" rtlCol="0">
            <a:spAutoFit/>
          </a:bodyPr>
          <a:lstStyle/>
          <a:p>
            <a:r>
              <a:rPr lang="en-US" sz="2800" i="1">
                <a:solidFill>
                  <a:srgbClr val="FF0066"/>
                </a:solidFill>
                <a:latin typeface="Times New Roman" panose="02020603050405020304" pitchFamily="18" charset="0"/>
                <a:cs typeface="Times New Roman" panose="02020603050405020304" pitchFamily="18" charset="0"/>
              </a:rPr>
              <a:t>Sơ đồ hình vẽ</a:t>
            </a:r>
          </a:p>
        </p:txBody>
      </p:sp>
      <p:sp>
        <p:nvSpPr>
          <p:cNvPr id="2" name="TextBox 1"/>
          <p:cNvSpPr txBox="1"/>
          <p:nvPr/>
        </p:nvSpPr>
        <p:spPr>
          <a:xfrm>
            <a:off x="990600" y="5791200"/>
            <a:ext cx="7946406" cy="461665"/>
          </a:xfrm>
          <a:prstGeom prst="rect">
            <a:avLst/>
          </a:prstGeom>
          <a:noFill/>
        </p:spPr>
        <p:txBody>
          <a:bodyPr wrap="none" rtlCol="0">
            <a:spAutoFit/>
          </a:bodyPr>
          <a:lstStyle/>
          <a:p>
            <a:r>
              <a:rPr lang="en-US" sz="2400">
                <a:solidFill>
                  <a:srgbClr val="008000"/>
                </a:solidFill>
                <a:latin typeface="Times New Roman" panose="02020603050405020304" pitchFamily="18" charset="0"/>
                <a:cs typeface="Times New Roman" panose="02020603050405020304" pitchFamily="18" charset="0"/>
              </a:rPr>
              <a:t>-Nếu đèn không hoạt động thì quạt vẫn hoạt động bình thường</a:t>
            </a:r>
          </a:p>
        </p:txBody>
      </p:sp>
      <p:sp>
        <p:nvSpPr>
          <p:cNvPr id="3" name="TextBox 2"/>
          <p:cNvSpPr txBox="1"/>
          <p:nvPr/>
        </p:nvSpPr>
        <p:spPr>
          <a:xfrm>
            <a:off x="914401" y="457200"/>
            <a:ext cx="8022606" cy="1219200"/>
          </a:xfrm>
          <a:prstGeom prst="rect">
            <a:avLst/>
          </a:prstGeom>
          <a:noFill/>
        </p:spPr>
        <p:txBody>
          <a:bodyPr wrap="square" rtlCol="0">
            <a:spAutoFit/>
          </a:bodyPr>
          <a:lstStyle/>
          <a:p>
            <a:pPr algn="just"/>
            <a:r>
              <a:rPr lang="en-US" sz="2400">
                <a:solidFill>
                  <a:srgbClr val="008000"/>
                </a:solidFill>
                <a:latin typeface="Times New Roman" panose="02020603050405020304" pitchFamily="18" charset="0"/>
                <a:cs typeface="Times New Roman" panose="02020603050405020304" pitchFamily="18" charset="0"/>
              </a:rPr>
              <a:t>Vì quạt trần và đèn dây tóc có cùng hiệu điện thế định mức là 220V nên đèn và quạt trần được mắc song song vào nguồn 220V để chúng hoạt động bình thường. </a:t>
            </a:r>
          </a:p>
        </p:txBody>
      </p:sp>
    </p:spTree>
    <p:extLst>
      <p:ext uri="{BB962C8B-B14F-4D97-AF65-F5344CB8AC3E}">
        <p14:creationId xmlns:p14="http://schemas.microsoft.com/office/powerpoint/2010/main" val="263719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8)">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blinds(horizontal)">
                                      <p:cBhvr>
                                        <p:cTn id="42" dur="500"/>
                                        <p:tgtEl>
                                          <p:spTgt spid="4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box(in)">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67D7163-1834-4F38-8F69-F631053560F7}"/>
                  </a:ext>
                </a:extLst>
              </p:cNvPr>
              <p:cNvGraphicFramePr>
                <a:graphicFrameLocks noGrp="1"/>
              </p:cNvGraphicFramePr>
              <p:nvPr>
                <p:extLst>
                  <p:ext uri="{D42A27DB-BD31-4B8C-83A1-F6EECF244321}">
                    <p14:modId xmlns:p14="http://schemas.microsoft.com/office/powerpoint/2010/main" val="3122927818"/>
                  </p:ext>
                </p:extLst>
              </p:nvPr>
            </p:nvGraphicFramePr>
            <p:xfrm>
              <a:off x="533400" y="685801"/>
              <a:ext cx="8229600" cy="4775264"/>
            </p:xfrm>
            <a:graphic>
              <a:graphicData uri="http://schemas.openxmlformats.org/drawingml/2006/table">
                <a:tbl>
                  <a:tblPr firstRow="1" firstCol="1" bandRow="1"/>
                  <a:tblGrid>
                    <a:gridCol w="8229600">
                      <a:extLst>
                        <a:ext uri="{9D8B030D-6E8A-4147-A177-3AD203B41FA5}">
                          <a16:colId xmlns:a16="http://schemas.microsoft.com/office/drawing/2014/main" val="1070561995"/>
                        </a:ext>
                      </a:extLst>
                    </a:gridCol>
                  </a:tblGrid>
                  <a:tr h="374329">
                    <a:tc>
                      <a:txBody>
                        <a:bodyPr/>
                        <a:lstStyle/>
                        <a:p>
                          <a:pPr algn="ctr">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ĐOẠN MẠCH SONG SONG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022440"/>
                      </a:ext>
                    </a:extLst>
                  </a:tr>
                  <a:tr h="3740503">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𝐼</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𝑛</m:t>
                                    </m:r>
                                  </m:sub>
                                </m:sSub>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𝑈</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𝑈</m:t>
                                    </m:r>
                                  </m:e>
                                  <m:sub>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𝑈</m:t>
                                    </m:r>
                                  </m:e>
                                  <m:sub>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𝑈</m:t>
                                    </m:r>
                                  </m:e>
                                  <m:sub>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𝑡</m:t>
                                        </m:r>
                                        <m:r>
                                          <a:rPr lang="en-US" sz="3200" i="1">
                                            <a:effectLst/>
                                            <a:latin typeface="Cambria Math" panose="02040503050406030204" pitchFamily="18" charset="0"/>
                                            <a:ea typeface="Calibri" panose="020F0502020204030204" pitchFamily="34" charset="0"/>
                                            <a:cs typeface="Times New Roman" panose="02020603050405020304" pitchFamily="18" charset="0"/>
                                          </a:rPr>
                                          <m:t>đ</m:t>
                                        </m:r>
                                      </m:sub>
                                    </m:sSub>
                                  </m:den>
                                </m:f>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𝑛</m:t>
                                        </m:r>
                                      </m:sub>
                                    </m:sSub>
                                  </m:den>
                                </m:f>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n R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(R=r):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𝑅</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𝑟</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950520"/>
                      </a:ext>
                    </a:extLst>
                  </a:tr>
                </a:tbl>
              </a:graphicData>
            </a:graphic>
          </p:graphicFrame>
        </mc:Choice>
        <mc:Fallback xmlns="">
          <p:graphicFrame>
            <p:nvGraphicFramePr>
              <p:cNvPr id="4" name="Table 3">
                <a:extLst>
                  <a:ext uri="{FF2B5EF4-FFF2-40B4-BE49-F238E27FC236}">
                    <a16:creationId xmlns:a16="http://schemas.microsoft.com/office/drawing/2014/main" id="{567D7163-1834-4F38-8F69-F631053560F7}"/>
                  </a:ext>
                </a:extLst>
              </p:cNvPr>
              <p:cNvGraphicFramePr>
                <a:graphicFrameLocks noGrp="1"/>
              </p:cNvGraphicFramePr>
              <p:nvPr>
                <p:extLst>
                  <p:ext uri="{D42A27DB-BD31-4B8C-83A1-F6EECF244321}">
                    <p14:modId xmlns:p14="http://schemas.microsoft.com/office/powerpoint/2010/main" val="3122927818"/>
                  </p:ext>
                </p:extLst>
              </p:nvPr>
            </p:nvGraphicFramePr>
            <p:xfrm>
              <a:off x="533400" y="685801"/>
              <a:ext cx="8229600" cy="4775264"/>
            </p:xfrm>
            <a:graphic>
              <a:graphicData uri="http://schemas.openxmlformats.org/drawingml/2006/table">
                <a:tbl>
                  <a:tblPr firstRow="1" firstCol="1" bandRow="1"/>
                  <a:tblGrid>
                    <a:gridCol w="8229600">
                      <a:extLst>
                        <a:ext uri="{9D8B030D-6E8A-4147-A177-3AD203B41FA5}">
                          <a16:colId xmlns:a16="http://schemas.microsoft.com/office/drawing/2014/main" val="1070561995"/>
                        </a:ext>
                      </a:extLst>
                    </a:gridCol>
                  </a:tblGrid>
                  <a:tr h="496126">
                    <a:tc>
                      <a:txBody>
                        <a:bodyPr/>
                        <a:lstStyle/>
                        <a:p>
                          <a:pPr algn="ctr">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ĐOẠN MẠCH SONG SONG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022440"/>
                      </a:ext>
                    </a:extLst>
                  </a:tr>
                  <a:tr h="4279138">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74" t="-14509" r="-148" b="-2987"/>
                          </a:stretch>
                        </a:blipFill>
                      </a:tcPr>
                    </a:tc>
                    <a:extLst>
                      <a:ext uri="{0D108BD9-81ED-4DB2-BD59-A6C34878D82A}">
                        <a16:rowId xmlns:a16="http://schemas.microsoft.com/office/drawing/2014/main" val="837950520"/>
                      </a:ext>
                    </a:extLst>
                  </a:tr>
                </a:tbl>
              </a:graphicData>
            </a:graphic>
          </p:graphicFrame>
        </mc:Fallback>
      </mc:AlternateContent>
    </p:spTree>
    <p:extLst>
      <p:ext uri="{BB962C8B-B14F-4D97-AF65-F5344CB8AC3E}">
        <p14:creationId xmlns:p14="http://schemas.microsoft.com/office/powerpoint/2010/main" val="23286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609600" cy="461665"/>
          </a:xfrm>
          <a:prstGeom prst="rect">
            <a:avLst/>
          </a:prstGeom>
          <a:solidFill>
            <a:srgbClr val="009900"/>
          </a:solidFill>
          <a:ln>
            <a:noFill/>
          </a:ln>
          <a:effec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C5</a:t>
            </a:r>
          </a:p>
        </p:txBody>
      </p:sp>
      <p:grpSp>
        <p:nvGrpSpPr>
          <p:cNvPr id="43" name="Group 41"/>
          <p:cNvGrpSpPr>
            <a:grpSpLocks/>
          </p:cNvGrpSpPr>
          <p:nvPr/>
        </p:nvGrpSpPr>
        <p:grpSpPr bwMode="auto">
          <a:xfrm>
            <a:off x="762000" y="2590799"/>
            <a:ext cx="2590800" cy="1149084"/>
            <a:chOff x="1632" y="2206"/>
            <a:chExt cx="1728" cy="776"/>
          </a:xfrm>
        </p:grpSpPr>
        <p:sp>
          <p:nvSpPr>
            <p:cNvPr id="44" name="AutoShape 42"/>
            <p:cNvSpPr>
              <a:spLocks noChangeAspect="1" noChangeArrowheads="1" noTextEdit="1"/>
            </p:cNvSpPr>
            <p:nvPr/>
          </p:nvSpPr>
          <p:spPr bwMode="auto">
            <a:xfrm>
              <a:off x="1632" y="2206"/>
              <a:ext cx="1728" cy="714"/>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5" name="Line 43"/>
            <p:cNvSpPr>
              <a:spLocks noChangeShapeType="1"/>
            </p:cNvSpPr>
            <p:nvPr/>
          </p:nvSpPr>
          <p:spPr bwMode="auto">
            <a:xfrm>
              <a:off x="1679" y="2542"/>
              <a:ext cx="4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6" name="Line 44"/>
            <p:cNvSpPr>
              <a:spLocks noChangeShapeType="1"/>
            </p:cNvSpPr>
            <p:nvPr/>
          </p:nvSpPr>
          <p:spPr bwMode="auto">
            <a:xfrm>
              <a:off x="2439" y="2542"/>
              <a:ext cx="286"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7" name="Line 45"/>
            <p:cNvSpPr>
              <a:spLocks noChangeShapeType="1"/>
            </p:cNvSpPr>
            <p:nvPr/>
          </p:nvSpPr>
          <p:spPr bwMode="auto">
            <a:xfrm>
              <a:off x="2992" y="2542"/>
              <a:ext cx="317"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8" name="Rectangle 46"/>
            <p:cNvSpPr>
              <a:spLocks noChangeArrowheads="1"/>
            </p:cNvSpPr>
            <p:nvPr/>
          </p:nvSpPr>
          <p:spPr bwMode="auto">
            <a:xfrm>
              <a:off x="3186"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9" name="Rectangle 47"/>
            <p:cNvSpPr>
              <a:spLocks noChangeArrowheads="1"/>
            </p:cNvSpPr>
            <p:nvPr/>
          </p:nvSpPr>
          <p:spPr bwMode="auto">
            <a:xfrm>
              <a:off x="2614"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0" name="Rectangle 48"/>
            <p:cNvSpPr>
              <a:spLocks noChangeArrowheads="1"/>
            </p:cNvSpPr>
            <p:nvPr/>
          </p:nvSpPr>
          <p:spPr bwMode="auto">
            <a:xfrm>
              <a:off x="3082" y="2220"/>
              <a:ext cx="1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511" y="2220"/>
              <a:ext cx="12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2" name="Rectangle 50"/>
            <p:cNvSpPr>
              <a:spLocks noChangeArrowheads="1"/>
            </p:cNvSpPr>
            <p:nvPr/>
          </p:nvSpPr>
          <p:spPr bwMode="auto">
            <a:xfrm>
              <a:off x="1840" y="2220"/>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3" name="Rectangle 51"/>
            <p:cNvSpPr>
              <a:spLocks noChangeArrowheads="1"/>
            </p:cNvSpPr>
            <p:nvPr/>
          </p:nvSpPr>
          <p:spPr bwMode="auto">
            <a:xfrm>
              <a:off x="3020"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4" name="Rectangle 52"/>
            <p:cNvSpPr>
              <a:spLocks noChangeArrowheads="1"/>
            </p:cNvSpPr>
            <p:nvPr/>
          </p:nvSpPr>
          <p:spPr bwMode="auto">
            <a:xfrm>
              <a:off x="2467"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5" name="Rectangle 53"/>
            <p:cNvSpPr>
              <a:spLocks noChangeArrowheads="1"/>
            </p:cNvSpPr>
            <p:nvPr/>
          </p:nvSpPr>
          <p:spPr bwMode="auto">
            <a:xfrm>
              <a:off x="1706"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6" name="Rectangle 54"/>
            <p:cNvSpPr>
              <a:spLocks noChangeArrowheads="1"/>
            </p:cNvSpPr>
            <p:nvPr/>
          </p:nvSpPr>
          <p:spPr bwMode="auto">
            <a:xfrm>
              <a:off x="1840" y="2684"/>
              <a:ext cx="26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000" i="1" dirty="0">
                  <a:solidFill>
                    <a:srgbClr val="000000"/>
                  </a:solidFill>
                  <a:latin typeface="Times New Roman" panose="02020603050405020304" pitchFamily="18" charset="0"/>
                  <a:cs typeface="Times New Roman" panose="02020603050405020304" pitchFamily="18" charset="0"/>
                </a:rPr>
                <a:t>12</a:t>
              </a:r>
              <a:endParaRPr lang="en-US" altLang="en-US" sz="2000" dirty="0">
                <a:latin typeface="Times New Roman" panose="02020603050405020304" pitchFamily="18" charset="0"/>
                <a:cs typeface="Times New Roman" panose="02020603050405020304" pitchFamily="18" charset="0"/>
              </a:endParaRPr>
            </a:p>
          </p:txBody>
        </p:sp>
        <p:sp>
          <p:nvSpPr>
            <p:cNvPr id="57" name="Rectangle 55"/>
            <p:cNvSpPr>
              <a:spLocks noChangeArrowheads="1"/>
            </p:cNvSpPr>
            <p:nvPr/>
          </p:nvSpPr>
          <p:spPr bwMode="auto">
            <a:xfrm>
              <a:off x="2782" y="2353"/>
              <a:ext cx="1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8" name="Rectangle 56"/>
            <p:cNvSpPr>
              <a:spLocks noChangeArrowheads="1"/>
            </p:cNvSpPr>
            <p:nvPr/>
          </p:nvSpPr>
          <p:spPr bwMode="auto">
            <a:xfrm>
              <a:off x="2215" y="2353"/>
              <a:ext cx="11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9" name="Line 57"/>
            <p:cNvSpPr>
              <a:spLocks noChangeShapeType="1"/>
            </p:cNvSpPr>
            <p:nvPr/>
          </p:nvSpPr>
          <p:spPr bwMode="auto">
            <a:xfrm>
              <a:off x="2400" y="254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0" name="Line 58"/>
            <p:cNvSpPr>
              <a:spLocks noChangeShapeType="1"/>
            </p:cNvSpPr>
            <p:nvPr/>
          </p:nvSpPr>
          <p:spPr bwMode="auto">
            <a:xfrm>
              <a:off x="3024" y="254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61" name="Text Box 59"/>
          <p:cNvSpPr txBox="1">
            <a:spLocks noChangeArrowheads="1"/>
          </p:cNvSpPr>
          <p:nvPr/>
        </p:nvSpPr>
        <p:spPr bwMode="auto">
          <a:xfrm>
            <a:off x="228600" y="1600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Điện trở tương đương của mạch:</a:t>
            </a:r>
          </a:p>
        </p:txBody>
      </p:sp>
      <p:grpSp>
        <p:nvGrpSpPr>
          <p:cNvPr id="62" name="Group 65"/>
          <p:cNvGrpSpPr>
            <a:grpSpLocks/>
          </p:cNvGrpSpPr>
          <p:nvPr/>
        </p:nvGrpSpPr>
        <p:grpSpPr bwMode="auto">
          <a:xfrm>
            <a:off x="533400" y="4267200"/>
            <a:ext cx="5562600" cy="1062039"/>
            <a:chOff x="1920" y="2855"/>
            <a:chExt cx="3504" cy="669"/>
          </a:xfrm>
        </p:grpSpPr>
        <p:grpSp>
          <p:nvGrpSpPr>
            <p:cNvPr id="63" name="Group 66"/>
            <p:cNvGrpSpPr>
              <a:grpSpLocks/>
            </p:cNvGrpSpPr>
            <p:nvPr/>
          </p:nvGrpSpPr>
          <p:grpSpPr bwMode="auto">
            <a:xfrm>
              <a:off x="2160" y="2855"/>
              <a:ext cx="3264" cy="669"/>
              <a:chOff x="1104" y="3140"/>
              <a:chExt cx="3411" cy="719"/>
            </a:xfrm>
          </p:grpSpPr>
          <p:sp>
            <p:nvSpPr>
              <p:cNvPr id="65" name="AutoShape 67"/>
              <p:cNvSpPr>
                <a:spLocks noChangeAspect="1" noChangeArrowheads="1" noTextEdit="1"/>
              </p:cNvSpPr>
              <p:nvPr/>
            </p:nvSpPr>
            <p:spPr bwMode="auto">
              <a:xfrm>
                <a:off x="1104" y="3168"/>
                <a:ext cx="3411" cy="691"/>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6" name="Line 68"/>
              <p:cNvSpPr>
                <a:spLocks noChangeShapeType="1"/>
              </p:cNvSpPr>
              <p:nvPr/>
            </p:nvSpPr>
            <p:spPr bwMode="auto">
              <a:xfrm>
                <a:off x="1839" y="3450"/>
                <a:ext cx="79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Line 69"/>
              <p:cNvSpPr>
                <a:spLocks noChangeShapeType="1"/>
              </p:cNvSpPr>
              <p:nvPr/>
            </p:nvSpPr>
            <p:spPr bwMode="auto">
              <a:xfrm flipV="1">
                <a:off x="2880" y="3448"/>
                <a:ext cx="581" cy="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70" name="Rectangle 72"/>
              <p:cNvSpPr>
                <a:spLocks noChangeArrowheads="1"/>
              </p:cNvSpPr>
              <p:nvPr/>
            </p:nvSpPr>
            <p:spPr bwMode="auto">
              <a:xfrm>
                <a:off x="3744" y="329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15</a:t>
                </a:r>
                <a:endParaRPr lang="en-US" altLang="en-US" sz="2400">
                  <a:latin typeface="Times New Roman" panose="02020603050405020304" pitchFamily="18" charset="0"/>
                  <a:cs typeface="Times New Roman" panose="02020603050405020304" pitchFamily="18" charset="0"/>
                </a:endParaRPr>
              </a:p>
            </p:txBody>
          </p:sp>
          <p:sp>
            <p:nvSpPr>
              <p:cNvPr id="71" name="Rectangle 73"/>
              <p:cNvSpPr>
                <a:spLocks noChangeArrowheads="1"/>
              </p:cNvSpPr>
              <p:nvPr/>
            </p:nvSpPr>
            <p:spPr bwMode="auto">
              <a:xfrm>
                <a:off x="3264" y="3511"/>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2" name="Rectangle 74"/>
              <p:cNvSpPr>
                <a:spLocks noChangeArrowheads="1"/>
              </p:cNvSpPr>
              <p:nvPr/>
            </p:nvSpPr>
            <p:spPr bwMode="auto">
              <a:xfrm>
                <a:off x="2877" y="351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3" name="Rectangle 75"/>
              <p:cNvSpPr>
                <a:spLocks noChangeArrowheads="1"/>
              </p:cNvSpPr>
              <p:nvPr/>
            </p:nvSpPr>
            <p:spPr bwMode="auto">
              <a:xfrm>
                <a:off x="3230"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4" name="Rectangle 76"/>
              <p:cNvSpPr>
                <a:spLocks noChangeArrowheads="1"/>
              </p:cNvSpPr>
              <p:nvPr/>
            </p:nvSpPr>
            <p:spPr bwMode="auto">
              <a:xfrm>
                <a:off x="3163" y="3144"/>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77"/>
              <p:cNvSpPr>
                <a:spLocks noChangeArrowheads="1"/>
              </p:cNvSpPr>
              <p:nvPr/>
            </p:nvSpPr>
            <p:spPr bwMode="auto">
              <a:xfrm>
                <a:off x="2927"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6" name="Rectangle 78"/>
              <p:cNvSpPr>
                <a:spLocks noChangeArrowheads="1"/>
              </p:cNvSpPr>
              <p:nvPr/>
            </p:nvSpPr>
            <p:spPr bwMode="auto">
              <a:xfrm>
                <a:off x="2191" y="3183"/>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7" name="Rectangle 79"/>
              <p:cNvSpPr>
                <a:spLocks noChangeArrowheads="1"/>
              </p:cNvSpPr>
              <p:nvPr/>
            </p:nvSpPr>
            <p:spPr bwMode="auto">
              <a:xfrm>
                <a:off x="2552" y="3557"/>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78" name="Rectangle 80"/>
              <p:cNvSpPr>
                <a:spLocks noChangeArrowheads="1"/>
              </p:cNvSpPr>
              <p:nvPr/>
            </p:nvSpPr>
            <p:spPr bwMode="auto">
              <a:xfrm>
                <a:off x="2069" y="3578"/>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79" name="Rectangle 81"/>
              <p:cNvSpPr>
                <a:spLocks noChangeArrowheads="1"/>
              </p:cNvSpPr>
              <p:nvPr/>
            </p:nvSpPr>
            <p:spPr bwMode="auto">
              <a:xfrm>
                <a:off x="2420"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80" name="Rectangle 82"/>
              <p:cNvSpPr>
                <a:spLocks noChangeArrowheads="1"/>
              </p:cNvSpPr>
              <p:nvPr/>
            </p:nvSpPr>
            <p:spPr bwMode="auto">
              <a:xfrm>
                <a:off x="2106"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81" name="Rectangle 83"/>
              <p:cNvSpPr>
                <a:spLocks noChangeArrowheads="1"/>
              </p:cNvSpPr>
              <p:nvPr/>
            </p:nvSpPr>
            <p:spPr bwMode="auto">
              <a:xfrm>
                <a:off x="4083" y="3309"/>
                <a:ext cx="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2400" dirty="0">
                  <a:latin typeface="Times New Roman" panose="02020603050405020304" pitchFamily="18" charset="0"/>
                  <a:cs typeface="Times New Roman" panose="02020603050405020304" pitchFamily="18" charset="0"/>
                </a:endParaRPr>
              </a:p>
            </p:txBody>
          </p:sp>
          <p:sp>
            <p:nvSpPr>
              <p:cNvPr id="82" name="Rectangle 84"/>
              <p:cNvSpPr>
                <a:spLocks noChangeArrowheads="1"/>
              </p:cNvSpPr>
              <p:nvPr/>
            </p:nvSpPr>
            <p:spPr bwMode="auto">
              <a:xfrm>
                <a:off x="353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3" name="Rectangle 85"/>
              <p:cNvSpPr>
                <a:spLocks noChangeArrowheads="1"/>
              </p:cNvSpPr>
              <p:nvPr/>
            </p:nvSpPr>
            <p:spPr bwMode="auto">
              <a:xfrm>
                <a:off x="3116" y="351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4" name="Rectangle 86"/>
              <p:cNvSpPr>
                <a:spLocks noChangeArrowheads="1"/>
              </p:cNvSpPr>
              <p:nvPr/>
            </p:nvSpPr>
            <p:spPr bwMode="auto">
              <a:xfrm>
                <a:off x="2709"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5" name="Rectangle 87"/>
              <p:cNvSpPr>
                <a:spLocks noChangeArrowheads="1"/>
              </p:cNvSpPr>
              <p:nvPr/>
            </p:nvSpPr>
            <p:spPr bwMode="auto">
              <a:xfrm>
                <a:off x="2209" y="346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6" name="Rectangle 88"/>
              <p:cNvSpPr>
                <a:spLocks noChangeArrowheads="1"/>
              </p:cNvSpPr>
              <p:nvPr/>
            </p:nvSpPr>
            <p:spPr bwMode="auto">
              <a:xfrm>
                <a:off x="162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7" name="Rectangle 89"/>
              <p:cNvSpPr>
                <a:spLocks noChangeArrowheads="1"/>
              </p:cNvSpPr>
              <p:nvPr/>
            </p:nvSpPr>
            <p:spPr bwMode="auto">
              <a:xfrm>
                <a:off x="241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88" name="Rectangle 90"/>
              <p:cNvSpPr>
                <a:spLocks noChangeArrowheads="1"/>
              </p:cNvSpPr>
              <p:nvPr/>
            </p:nvSpPr>
            <p:spPr bwMode="auto">
              <a:xfrm>
                <a:off x="192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89" name="Rectangle 91"/>
              <p:cNvSpPr>
                <a:spLocks noChangeArrowheads="1"/>
              </p:cNvSpPr>
              <p:nvPr/>
            </p:nvSpPr>
            <p:spPr bwMode="auto">
              <a:xfrm>
                <a:off x="2259" y="3140"/>
                <a:ext cx="1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0" name="Rectangle 92"/>
              <p:cNvSpPr>
                <a:spLocks noChangeArrowheads="1"/>
              </p:cNvSpPr>
              <p:nvPr/>
            </p:nvSpPr>
            <p:spPr bwMode="auto">
              <a:xfrm>
                <a:off x="1963" y="3140"/>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91" name="Rectangle 93"/>
              <p:cNvSpPr>
                <a:spLocks noChangeArrowheads="1"/>
              </p:cNvSpPr>
              <p:nvPr/>
            </p:nvSpPr>
            <p:spPr bwMode="auto">
              <a:xfrm>
                <a:off x="1153" y="3337"/>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2" name="Rectangle 94"/>
              <p:cNvSpPr>
                <a:spLocks noChangeArrowheads="1"/>
              </p:cNvSpPr>
              <p:nvPr/>
            </p:nvSpPr>
            <p:spPr bwMode="auto">
              <a:xfrm>
                <a:off x="1319" y="3488"/>
                <a:ext cx="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grpSp>
        <p:graphicFrame>
          <p:nvGraphicFramePr>
            <p:cNvPr id="64" name="Object 95"/>
            <p:cNvGraphicFramePr>
              <a:graphicFrameLocks noChangeAspect="1"/>
            </p:cNvGraphicFramePr>
            <p:nvPr/>
          </p:nvGraphicFramePr>
          <p:xfrm>
            <a:off x="1920" y="3120"/>
            <a:ext cx="240" cy="192"/>
          </p:xfrm>
          <a:graphic>
            <a:graphicData uri="http://schemas.openxmlformats.org/presentationml/2006/ole">
              <mc:AlternateContent xmlns:mc="http://schemas.openxmlformats.org/markup-compatibility/2006">
                <mc:Choice xmlns:v="urn:schemas-microsoft-com:vml" Requires="v">
                  <p:oleObj name="Equation" r:id="rId2" imgW="190440" imgH="152280" progId="Equation.3">
                    <p:embed/>
                  </p:oleObj>
                </mc:Choice>
                <mc:Fallback>
                  <p:oleObj name="Equation" r:id="rId2" imgW="190440" imgH="1522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3120"/>
                          <a:ext cx="24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7" name="Group 100"/>
          <p:cNvGrpSpPr>
            <a:grpSpLocks/>
          </p:cNvGrpSpPr>
          <p:nvPr/>
        </p:nvGrpSpPr>
        <p:grpSpPr bwMode="auto">
          <a:xfrm>
            <a:off x="2209800" y="228600"/>
            <a:ext cx="2895600" cy="1016001"/>
            <a:chOff x="432" y="1008"/>
            <a:chExt cx="1824" cy="640"/>
          </a:xfrm>
        </p:grpSpPr>
        <p:sp>
          <p:nvSpPr>
            <p:cNvPr id="98" name="Text Box 101"/>
            <p:cNvSpPr txBox="1">
              <a:spLocks noChangeArrowheads="1"/>
            </p:cNvSpPr>
            <p:nvPr/>
          </p:nvSpPr>
          <p:spPr bwMode="auto">
            <a:xfrm>
              <a:off x="432" y="1008"/>
              <a:ext cx="18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a:t>
              </a:r>
            </a:p>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tđ</a:t>
              </a:r>
              <a:r>
                <a:rPr lang="en-US" altLang="en-US" sz="2400">
                  <a:latin typeface="Times New Roman" panose="02020603050405020304" pitchFamily="18" charset="0"/>
                  <a:cs typeface="Times New Roman" panose="02020603050405020304" pitchFamily="18" charset="0"/>
                </a:rPr>
                <a:t> = ? </a:t>
              </a:r>
            </a:p>
          </p:txBody>
        </p:sp>
        <p:graphicFrame>
          <p:nvGraphicFramePr>
            <p:cNvPr id="99" name="Object 102"/>
            <p:cNvGraphicFramePr>
              <a:graphicFrameLocks noChangeAspect="1"/>
            </p:cNvGraphicFramePr>
            <p:nvPr/>
          </p:nvGraphicFramePr>
          <p:xfrm>
            <a:off x="1824" y="1026"/>
            <a:ext cx="244" cy="244"/>
          </p:xfrm>
          <a:graphic>
            <a:graphicData uri="http://schemas.openxmlformats.org/presentationml/2006/ole">
              <mc:AlternateContent xmlns:mc="http://schemas.openxmlformats.org/markup-compatibility/2006">
                <mc:Choice xmlns:v="urn:schemas-microsoft-com:vml" Requires="v">
                  <p:oleObj name="Equation" r:id="rId4" imgW="164880" imgH="164880" progId="Equation.3">
                    <p:embed/>
                  </p:oleObj>
                </mc:Choice>
                <mc:Fallback>
                  <p:oleObj name="Equation" r:id="rId4" imgW="164880" imgH="164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1026"/>
                          <a:ext cx="244"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0" name="Rectangle 114"/>
          <p:cNvSpPr>
            <a:spLocks noChangeArrowheads="1"/>
          </p:cNvSpPr>
          <p:nvPr/>
        </p:nvSpPr>
        <p:spPr bwMode="auto">
          <a:xfrm>
            <a:off x="1429717" y="338110"/>
            <a:ext cx="1236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Tóm</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tắt</a:t>
            </a:r>
            <a:endPar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endParaRPr>
          </a:p>
        </p:txBody>
      </p:sp>
      <p:pic>
        <p:nvPicPr>
          <p:cNvPr id="101" name="Pictur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5636" y="1600200"/>
            <a:ext cx="4129764" cy="2407534"/>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t="18065" b="16602"/>
          <a:stretch/>
        </p:blipFill>
        <p:spPr>
          <a:xfrm>
            <a:off x="6267737" y="4968862"/>
            <a:ext cx="2876263" cy="187916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44560538"/>
              </p:ext>
            </p:extLst>
          </p:nvPr>
        </p:nvGraphicFramePr>
        <p:xfrm>
          <a:off x="5285534" y="4499208"/>
          <a:ext cx="771669" cy="378036"/>
        </p:xfrm>
        <a:graphic>
          <a:graphicData uri="http://schemas.openxmlformats.org/presentationml/2006/ole">
            <mc:AlternateContent xmlns:mc="http://schemas.openxmlformats.org/markup-compatibility/2006">
              <mc:Choice xmlns:v="urn:schemas-microsoft-com:vml" Requires="v">
                <p:oleObj name="Equation" r:id="rId8" imgW="266400" imgH="203040" progId="Equation.3">
                  <p:embed/>
                </p:oleObj>
              </mc:Choice>
              <mc:Fallback>
                <p:oleObj name="Equation" r:id="rId8" imgW="266400" imgH="203040" progId="Equation.3">
                  <p:embed/>
                  <p:pic>
                    <p:nvPicPr>
                      <p:cNvPr id="0" name=""/>
                      <p:cNvPicPr/>
                      <p:nvPr/>
                    </p:nvPicPr>
                    <p:blipFill>
                      <a:blip r:embed="rId9"/>
                      <a:stretch>
                        <a:fillRect/>
                      </a:stretch>
                    </p:blipFill>
                    <p:spPr>
                      <a:xfrm>
                        <a:off x="5285534" y="4499208"/>
                        <a:ext cx="771669" cy="378036"/>
                      </a:xfrm>
                      <a:prstGeom prst="rect">
                        <a:avLst/>
                      </a:prstGeom>
                    </p:spPr>
                  </p:pic>
                </p:oleObj>
              </mc:Fallback>
            </mc:AlternateContent>
          </a:graphicData>
        </a:graphic>
      </p:graphicFrame>
      <p:sp>
        <p:nvSpPr>
          <p:cNvPr id="3" name="TextBox 2"/>
          <p:cNvSpPr txBox="1"/>
          <p:nvPr/>
        </p:nvSpPr>
        <p:spPr>
          <a:xfrm>
            <a:off x="1082258" y="384276"/>
            <a:ext cx="853105" cy="369332"/>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sym typeface="Wingdings" pitchFamily="2" charset="2"/>
              </a:rPr>
              <a:t></a:t>
            </a:r>
            <a:endParaRPr lang="vi-VN" dirty="0"/>
          </a:p>
        </p:txBody>
      </p:sp>
    </p:spTree>
    <p:extLst>
      <p:ext uri="{BB962C8B-B14F-4D97-AF65-F5344CB8AC3E}">
        <p14:creationId xmlns:p14="http://schemas.microsoft.com/office/powerpoint/2010/main" val="3958348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000"/>
                                        <p:tgtEl>
                                          <p:spTgt spid="100">
                                            <p:txEl>
                                              <p:pRg st="0" end="0"/>
                                            </p:txEl>
                                          </p:spTgt>
                                        </p:tgtEl>
                                      </p:cBhvr>
                                    </p:animEffect>
                                    <p:anim calcmode="lin" valueType="num">
                                      <p:cBhvr>
                                        <p:cTn id="13"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up)">
                                      <p:cBhvr>
                                        <p:cTn id="19" dur="10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10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10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8" y="0"/>
            <a:ext cx="9100157"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5.1. 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5.1,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=15Ω,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12V.</a:t>
            </a:r>
            <a:endParaRPr kumimoji="0" lang="en-US" altLang="en-US" sz="2800" b="1" i="0" u="none" strike="noStrike" cap="none" normalizeH="0" baseline="0" dirty="0">
              <a:ln>
                <a:noFill/>
              </a:ln>
              <a:solidFill>
                <a:srgbClr val="555555"/>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tương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đương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7170" name="Picture 2" descr="https://4.bp.blogspot.com/-oTQPm4MYCt4/VAceeq7ZO3I/AAAAAAAADHY/ixZyqO86fmQ/s1600/Hinh%2B5-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74104"/>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819014"/>
            <a:ext cx="1752600"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=15Ω;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=10Ω</a:t>
            </a:r>
          </a:p>
          <a:p>
            <a:r>
              <a:rPr lang="en-US" sz="2400" b="1" dirty="0">
                <a:solidFill>
                  <a:srgbClr val="555555"/>
                </a:solidFill>
                <a:latin typeface="Times New Roman" pitchFamily="18" charset="0"/>
                <a:cs typeface="Times New Roman" pitchFamily="18" charset="0"/>
              </a:rPr>
              <a:t>U=12V</a:t>
            </a:r>
          </a:p>
          <a:p>
            <a:r>
              <a:rPr lang="en-US" sz="2400" b="1" dirty="0">
                <a:solidFill>
                  <a:srgbClr val="555555"/>
                </a:solidFill>
                <a:latin typeface="Times New Roman" pitchFamily="18" charset="0"/>
                <a:cs typeface="Times New Roman" pitchFamily="18" charset="0"/>
              </a:rPr>
              <a:t>a)</a:t>
            </a:r>
            <a:r>
              <a:rPr lang="en-US" sz="2400" b="1" dirty="0" err="1">
                <a:solidFill>
                  <a:srgbClr val="555555"/>
                </a:solidFill>
                <a:latin typeface="Times New Roman" pitchFamily="18" charset="0"/>
                <a:cs typeface="Times New Roman" pitchFamily="18" charset="0"/>
              </a:rPr>
              <a:t>R</a:t>
            </a:r>
            <a:r>
              <a:rPr lang="en-US" sz="2400" b="1" baseline="-25000" dirty="0" err="1">
                <a:solidFill>
                  <a:srgbClr val="555555"/>
                </a:solidFill>
                <a:latin typeface="Times New Roman" pitchFamily="18" charset="0"/>
                <a:cs typeface="Times New Roman" pitchFamily="18" charset="0"/>
              </a:rPr>
              <a:t>tđ</a:t>
            </a:r>
            <a:r>
              <a:rPr lang="en-US" sz="2400" b="1" dirty="0">
                <a:solidFill>
                  <a:srgbClr val="555555"/>
                </a:solidFill>
                <a:latin typeface="Times New Roman" pitchFamily="18" charset="0"/>
                <a:cs typeface="Times New Roman" pitchFamily="18" charset="0"/>
              </a:rPr>
              <a:t>=?</a:t>
            </a:r>
            <a:r>
              <a:rPr lang="en-US" altLang="en-US" sz="2400" b="1" dirty="0">
                <a:solidFill>
                  <a:srgbClr val="555555"/>
                </a:solidFill>
                <a:latin typeface="Times New Roman" pitchFamily="18" charset="0"/>
                <a:cs typeface="Times New Roman" pitchFamily="18" charset="0"/>
              </a:rPr>
              <a:t> Ω</a:t>
            </a:r>
          </a:p>
          <a:p>
            <a:r>
              <a:rPr lang="en-US" sz="2400" b="1" dirty="0">
                <a:latin typeface="Times New Roman" panose="02020603050405020304" pitchFamily="18" charset="0"/>
                <a:cs typeface="Times New Roman" panose="02020603050405020304" pitchFamily="18" charset="0"/>
              </a:rPr>
              <a:t>b)I,I</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a:t>
            </a:r>
          </a:p>
        </p:txBody>
      </p:sp>
      <p:sp>
        <p:nvSpPr>
          <p:cNvPr id="4" name="Rectangle 3"/>
          <p:cNvSpPr/>
          <p:nvPr/>
        </p:nvSpPr>
        <p:spPr>
          <a:xfrm>
            <a:off x="2133600" y="1752600"/>
            <a:ext cx="3886200" cy="830997"/>
          </a:xfrm>
          <a:prstGeom prst="rect">
            <a:avLst/>
          </a:prstGeom>
        </p:spPr>
        <p:txBody>
          <a:bodyPr wrap="squar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trở</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1752600" y="2590800"/>
                <a:ext cx="4253472"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𝒕</m:t>
                        </m:r>
                        <m:r>
                          <a:rPr lang="en-US" sz="2800" b="1" i="1">
                            <a:solidFill>
                              <a:srgbClr val="FF0000"/>
                            </a:solidFill>
                            <a:latin typeface="Cambria Math"/>
                          </a:rPr>
                          <m:t>đ</m:t>
                        </m:r>
                      </m:sub>
                    </m:sSub>
                    <m:r>
                      <a:rPr lang="en-US" sz="2800" b="1" i="1" smtClean="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𝟏</m:t>
                            </m:r>
                            <m:r>
                              <a:rPr lang="en-US" sz="2800" b="1" i="1">
                                <a:solidFill>
                                  <a:srgbClr val="FF0000"/>
                                </a:solidFill>
                                <a:latin typeface="Cambria Math"/>
                              </a:rPr>
                              <m:t> </m:t>
                            </m:r>
                          </m:sub>
                        </m:sSub>
                        <m:r>
                          <a:rPr lang="en-US" sz="2800" b="1" i="1">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𝟏</m:t>
                            </m:r>
                          </m:sub>
                        </m:sSub>
                        <m:r>
                          <a:rPr lang="en-US" sz="2800" b="1" i="1">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𝟐</m:t>
                            </m:r>
                          </m:sub>
                        </m:sSub>
                      </m:den>
                    </m:f>
                    <m:r>
                      <a:rPr lang="en-US" sz="2800" b="1" i="1">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num>
                      <m:den>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den>
                    </m:f>
                    <m:r>
                      <a:rPr lang="en-US" sz="2800" b="1" i="1">
                        <a:solidFill>
                          <a:srgbClr val="FF0000"/>
                        </a:solidFill>
                        <a:latin typeface="Cambria Math"/>
                      </a:rPr>
                      <m:t>=</m:t>
                    </m:r>
                    <m:r>
                      <a:rPr lang="en-US" sz="2800" b="1" i="1">
                        <a:solidFill>
                          <a:srgbClr val="FF0000"/>
                        </a:solidFill>
                        <a:latin typeface="Cambria Math"/>
                      </a:rPr>
                      <m:t>𝟔</m:t>
                    </m:r>
                  </m:oMath>
                </a14:m>
                <a:r>
                  <a:rPr lang="en-US" sz="2800" b="1" i="1" dirty="0">
                    <a:solidFill>
                      <a:srgbClr val="FF0000"/>
                    </a:solidFill>
                    <a:latin typeface="Times New Roman" panose="02020603050405020304" pitchFamily="18" charset="0"/>
                    <a:cs typeface="Times New Roman" panose="02020603050405020304" pitchFamily="18" charset="0"/>
                  </a:rPr>
                  <a:t>Ω</a:t>
                </a:r>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590800"/>
                <a:ext cx="4253472" cy="772391"/>
              </a:xfrm>
              <a:prstGeom prst="rect">
                <a:avLst/>
              </a:prstGeom>
              <a:blipFill rotWithShape="1">
                <a:blip r:embed="rId4"/>
                <a:stretch>
                  <a:fillRect r="-2009" b="-1575"/>
                </a:stretch>
              </a:blipFill>
            </p:spPr>
            <p:txBody>
              <a:bodyPr/>
              <a:lstStyle/>
              <a:p>
                <a:r>
                  <a:rPr lang="en-US">
                    <a:noFill/>
                  </a:rPr>
                  <a:t> </a:t>
                </a:r>
              </a:p>
            </p:txBody>
          </p:sp>
        </mc:Fallback>
      </mc:AlternateContent>
      <p:sp>
        <p:nvSpPr>
          <p:cNvPr id="6" name="Rectangle 5"/>
          <p:cNvSpPr/>
          <p:nvPr/>
        </p:nvSpPr>
        <p:spPr>
          <a:xfrm>
            <a:off x="2187328" y="3352800"/>
            <a:ext cx="360387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b. </a:t>
            </a: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7" name="Rectangle 6"/>
          <p:cNvSpPr/>
          <p:nvPr/>
        </p:nvSpPr>
        <p:spPr>
          <a:xfrm>
            <a:off x="1778163" y="3822526"/>
            <a:ext cx="6500497"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nên</a:t>
            </a:r>
            <a:r>
              <a:rPr lang="en-US" altLang="en-US" sz="2400" b="1" dirty="0">
                <a:solidFill>
                  <a:srgbClr val="555555"/>
                </a:solidFill>
                <a:latin typeface="Times New Roman" pitchFamily="18" charset="0"/>
                <a:cs typeface="Times New Roman" pitchFamily="18" charset="0"/>
              </a:rPr>
              <a:t> : </a:t>
            </a:r>
            <a:r>
              <a:rPr lang="en-US" altLang="en-US" sz="2400" b="1" dirty="0">
                <a:solidFill>
                  <a:srgbClr val="FF0000"/>
                </a:solidFill>
                <a:latin typeface="Times New Roman" pitchFamily="18" charset="0"/>
                <a:cs typeface="Times New Roman" pitchFamily="18" charset="0"/>
              </a:rPr>
              <a:t>U=U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=12V</a:t>
            </a:r>
            <a:endParaRPr lang="en-US" altLang="en-US" sz="2400" b="1" dirty="0">
              <a:solidFill>
                <a:srgbClr val="FF0000"/>
              </a:solidFill>
            </a:endParaRPr>
          </a:p>
        </p:txBody>
      </p:sp>
      <p:sp>
        <p:nvSpPr>
          <p:cNvPr id="9" name="Rectangle 8"/>
          <p:cNvSpPr/>
          <p:nvPr/>
        </p:nvSpPr>
        <p:spPr>
          <a:xfrm>
            <a:off x="1114330" y="4491335"/>
            <a:ext cx="3561231"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5057927" y="4318348"/>
                <a:ext cx="2792559"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rPr>
                        <m:t>𝑰</m:t>
                      </m:r>
                      <m:r>
                        <a:rPr lang="en-US" sz="2400" b="1" i="1" smtClean="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𝑼</m:t>
                          </m:r>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𝒕</m:t>
                              </m:r>
                              <m:r>
                                <a:rPr lang="en-US" sz="2400" b="1" i="1">
                                  <a:solidFill>
                                    <a:srgbClr val="FF0000"/>
                                  </a:solidFill>
                                  <a:latin typeface="Cambria Math"/>
                                </a:rPr>
                                <m:t>đ</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𝟏𝟐</m:t>
                          </m:r>
                        </m:num>
                        <m:den>
                          <m:r>
                            <a:rPr lang="en-US" sz="2400" b="1" i="1">
                              <a:solidFill>
                                <a:srgbClr val="FF0000"/>
                              </a:solidFill>
                              <a:latin typeface="Cambria Math"/>
                            </a:rPr>
                            <m:t>𝟔</m:t>
                          </m:r>
                        </m:den>
                      </m:f>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57927" y="4318348"/>
                <a:ext cx="2792559" cy="848437"/>
              </a:xfrm>
              <a:prstGeom prst="rect">
                <a:avLst/>
              </a:prstGeom>
              <a:blipFill rotWithShape="1">
                <a:blip r:embed="rId5"/>
                <a:stretch>
                  <a:fillRect/>
                </a:stretch>
              </a:blipFill>
            </p:spPr>
            <p:txBody>
              <a:bodyPr/>
              <a:lstStyle/>
              <a:p>
                <a:r>
                  <a:rPr lang="en-US">
                    <a:noFill/>
                  </a:rPr>
                  <a:t> </a:t>
                </a:r>
              </a:p>
            </p:txBody>
          </p:sp>
        </mc:Fallback>
      </mc:AlternateContent>
      <p:sp>
        <p:nvSpPr>
          <p:cNvPr id="11" name="Rectangle 10"/>
          <p:cNvSpPr/>
          <p:nvPr/>
        </p:nvSpPr>
        <p:spPr>
          <a:xfrm>
            <a:off x="1095021" y="5257800"/>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5638800" y="5096958"/>
                <a:ext cx="314195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𝟏𝟐</m:t>
                          </m:r>
                        </m:num>
                        <m:den>
                          <m:r>
                            <a:rPr lang="en-US" sz="2400" b="1" i="0">
                              <a:solidFill>
                                <a:srgbClr val="FF0000"/>
                              </a:solidFill>
                              <a:latin typeface="Cambria Math"/>
                            </a:rPr>
                            <m:t>𝟏𝟓</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𝟖𝐀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638800" y="5096958"/>
                <a:ext cx="3141950" cy="846642"/>
              </a:xfrm>
              <a:prstGeom prst="rect">
                <a:avLst/>
              </a:prstGeom>
              <a:blipFill rotWithShape="1">
                <a:blip r:embed="rId6"/>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4876800" y="5935158"/>
                <a:ext cx="317080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𝟏𝟐</m:t>
                          </m:r>
                        </m:num>
                        <m:den>
                          <m:r>
                            <a:rPr lang="en-US" sz="2400" b="1" i="1">
                              <a:solidFill>
                                <a:srgbClr val="FF0000"/>
                              </a:solidFill>
                              <a:latin typeface="Cambria Math"/>
                            </a:rPr>
                            <m:t>𝟏𝟎</m:t>
                          </m:r>
                        </m:den>
                      </m:f>
                      <m:r>
                        <a:rPr lang="en-US" sz="2400" b="1" i="1">
                          <a:solidFill>
                            <a:srgbClr val="FF0000"/>
                          </a:solidFill>
                          <a:latin typeface="Cambria Math"/>
                        </a:rPr>
                        <m:t>=</m:t>
                      </m:r>
                      <m:r>
                        <a:rPr lang="en-US" sz="2400" b="1" i="1">
                          <a:solidFill>
                            <a:srgbClr val="FF0000"/>
                          </a:solidFill>
                          <a:latin typeface="Cambria Math"/>
                        </a:rPr>
                        <m:t>𝟏</m:t>
                      </m:r>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5935158"/>
                <a:ext cx="3170804" cy="84664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09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8" grpId="0"/>
      <p:bldP spid="11" grpId="0"/>
      <p:bldP spid="10" grpId="0"/>
      <p:bldP spid="13"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178"/>
            <a:ext cx="8763000"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5.2,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=5Ω,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ampekế</a:t>
            </a:r>
            <a:r>
              <a:rPr kumimoji="0" lang="en-US" altLang="en-US" sz="2800" b="1" i="0" u="none" strike="noStrike" cap="none" normalizeH="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a:t>
            </a:r>
            <a:r>
              <a:rPr kumimoji="0" lang="en-US" altLang="en-US" sz="2800" b="1" i="0" u="none" strike="noStrike" cap="none" normalizeH="0" baseline="-25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0,6A.</a:t>
            </a:r>
            <a:br>
              <a:rPr kumimoji="0" lang="en-US" altLang="en-US" sz="2800" b="1" i="0" u="none" strike="noStrike" cap="none" normalizeH="0" baseline="0" dirty="0">
                <a:ln>
                  <a:noFill/>
                </a:ln>
                <a:solidFill>
                  <a:srgbClr val="555555"/>
                </a:solidFill>
                <a:effectLst/>
              </a:rPr>
            </a:b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giữa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ở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8194" name="Picture 2" descr="https://2.bp.blogspot.com/-mA01qeUIBf0/VAcepkxCHeI/AAAAAAAADHg/VhVr6af7R98/s1600/Hinh%2B5-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90" y="1905000"/>
            <a:ext cx="3048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819014"/>
            <a:ext cx="1752600"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=5Ω;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=10Ω</a:t>
            </a:r>
          </a:p>
          <a:p>
            <a:r>
              <a:rPr lang="en-US" sz="2400" b="1" dirty="0">
                <a:solidFill>
                  <a:srgbClr val="555555"/>
                </a:solidFill>
                <a:latin typeface="Times New Roman" pitchFamily="18" charset="0"/>
                <a:cs typeface="Times New Roman" pitchFamily="18" charset="0"/>
              </a:rPr>
              <a:t>I</a:t>
            </a:r>
            <a:r>
              <a:rPr lang="en-US" sz="2400" b="1" baseline="-25000" dirty="0">
                <a:solidFill>
                  <a:srgbClr val="555555"/>
                </a:solidFill>
                <a:latin typeface="Times New Roman" pitchFamily="18" charset="0"/>
                <a:cs typeface="Times New Roman" pitchFamily="18" charset="0"/>
              </a:rPr>
              <a:t>1</a:t>
            </a:r>
            <a:r>
              <a:rPr lang="en-US" sz="2400" b="1" dirty="0">
                <a:solidFill>
                  <a:srgbClr val="555555"/>
                </a:solidFill>
                <a:latin typeface="Times New Roman" pitchFamily="18" charset="0"/>
                <a:cs typeface="Times New Roman" pitchFamily="18" charset="0"/>
              </a:rPr>
              <a:t>=0,6A</a:t>
            </a:r>
          </a:p>
          <a:p>
            <a:r>
              <a:rPr lang="en-US" sz="2400" b="1" dirty="0">
                <a:solidFill>
                  <a:srgbClr val="555555"/>
                </a:solidFill>
                <a:latin typeface="Times New Roman" pitchFamily="18" charset="0"/>
                <a:cs typeface="Times New Roman" pitchFamily="18" charset="0"/>
              </a:rPr>
              <a:t>a)U</a:t>
            </a:r>
            <a:r>
              <a:rPr lang="en-US" sz="2400" b="1" baseline="-25000" dirty="0">
                <a:solidFill>
                  <a:srgbClr val="555555"/>
                </a:solidFill>
                <a:latin typeface="Times New Roman" pitchFamily="18" charset="0"/>
                <a:cs typeface="Times New Roman" pitchFamily="18" charset="0"/>
              </a:rPr>
              <a:t>AB</a:t>
            </a:r>
            <a:r>
              <a:rPr lang="en-US" sz="2400" b="1" dirty="0">
                <a:solidFill>
                  <a:srgbClr val="555555"/>
                </a:solidFill>
                <a:latin typeface="Times New Roman" pitchFamily="18" charset="0"/>
                <a:cs typeface="Times New Roman" pitchFamily="18" charset="0"/>
              </a:rPr>
              <a:t> =?</a:t>
            </a:r>
            <a:r>
              <a:rPr lang="en-US" altLang="en-US" sz="2400" b="1" dirty="0">
                <a:solidFill>
                  <a:srgbClr val="555555"/>
                </a:solidFill>
                <a:latin typeface="Times New Roman" pitchFamily="18" charset="0"/>
                <a:cs typeface="Times New Roman" pitchFamily="18" charset="0"/>
              </a:rPr>
              <a:t> V</a:t>
            </a:r>
          </a:p>
          <a:p>
            <a:r>
              <a:rPr lang="en-US" sz="2400" b="1" dirty="0">
                <a:latin typeface="Times New Roman" panose="02020603050405020304" pitchFamily="18" charset="0"/>
                <a:cs typeface="Times New Roman" panose="02020603050405020304" pitchFamily="18" charset="0"/>
              </a:rPr>
              <a:t>b)I=?A</a:t>
            </a:r>
          </a:p>
        </p:txBody>
      </p:sp>
      <p:sp>
        <p:nvSpPr>
          <p:cNvPr id="4" name="Rectangle 3"/>
          <p:cNvSpPr/>
          <p:nvPr/>
        </p:nvSpPr>
        <p:spPr>
          <a:xfrm>
            <a:off x="1905000" y="1905000"/>
            <a:ext cx="3962400" cy="830997"/>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Hiệu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6" name="TextBox 5"/>
          <p:cNvSpPr txBox="1"/>
          <p:nvPr/>
        </p:nvSpPr>
        <p:spPr>
          <a:xfrm>
            <a:off x="2895600" y="2662535"/>
            <a:ext cx="2819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U</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=I</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=0,6.5=3V</a:t>
            </a:r>
          </a:p>
        </p:txBody>
      </p:sp>
      <p:sp>
        <p:nvSpPr>
          <p:cNvPr id="8" name="Rectangle 7"/>
          <p:cNvSpPr/>
          <p:nvPr/>
        </p:nvSpPr>
        <p:spPr>
          <a:xfrm>
            <a:off x="1905000" y="3095727"/>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9" name="Rectangle 8"/>
          <p:cNvSpPr/>
          <p:nvPr/>
        </p:nvSpPr>
        <p:spPr>
          <a:xfrm>
            <a:off x="1975458" y="3611672"/>
            <a:ext cx="3962400" cy="461665"/>
          </a:xfrm>
          <a:prstGeom prst="rect">
            <a:avLst/>
          </a:prstGeom>
        </p:spPr>
        <p:txBody>
          <a:bodyPr wrap="square">
            <a:spAutoFit/>
          </a:bodyPr>
          <a:lstStyle/>
          <a:p>
            <a:pPr lvl="0" algn="ctr" fontAlgn="base">
              <a:spcBef>
                <a:spcPct val="0"/>
              </a:spcBef>
              <a:spcAft>
                <a:spcPct val="0"/>
              </a:spcAft>
            </a:pP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AB</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=3V</a:t>
            </a:r>
            <a:endParaRPr lang="en-US" altLang="en-US" sz="2400" b="1" dirty="0">
              <a:solidFill>
                <a:srgbClr val="FF0000"/>
              </a:solidFill>
            </a:endParaRPr>
          </a:p>
        </p:txBody>
      </p:sp>
      <p:sp>
        <p:nvSpPr>
          <p:cNvPr id="7" name="Rectangle 6"/>
          <p:cNvSpPr/>
          <p:nvPr/>
        </p:nvSpPr>
        <p:spPr>
          <a:xfrm>
            <a:off x="457200" y="4953000"/>
            <a:ext cx="4790094"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11" name="Rectangle 10"/>
          <p:cNvSpPr/>
          <p:nvPr/>
        </p:nvSpPr>
        <p:spPr>
          <a:xfrm>
            <a:off x="300572" y="4052831"/>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b.ĐTTĐ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10" name="Rectangle 9"/>
              <p:cNvSpPr/>
              <p:nvPr/>
            </p:nvSpPr>
            <p:spPr>
              <a:xfrm>
                <a:off x="3119912" y="4046871"/>
                <a:ext cx="4144468"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num>
                      <m:den>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a:solidFill>
                              <a:srgbClr val="FF0000"/>
                            </a:solidFill>
                            <a:latin typeface="Cambria Math"/>
                          </a:rPr>
                          <m:t>𝟏𝟎</m:t>
                        </m:r>
                      </m:num>
                      <m:den>
                        <m:r>
                          <a:rPr lang="en-US" sz="2800" b="1" i="0">
                            <a:solidFill>
                              <a:srgbClr val="FF0000"/>
                            </a:solidFill>
                            <a:latin typeface="Cambria Math"/>
                          </a:rPr>
                          <m:t>𝟑</m:t>
                        </m:r>
                      </m:den>
                    </m:f>
                  </m:oMath>
                </a14:m>
                <a:r>
                  <a:rPr lang="en-US" sz="2800" b="1" dirty="0">
                    <a:solidFill>
                      <a:srgbClr val="FF0000"/>
                    </a:solidFill>
                  </a:rPr>
                  <a:t>Ω</a:t>
                </a:r>
              </a:p>
            </p:txBody>
          </p:sp>
        </mc:Choice>
        <mc:Fallback xmlns="">
          <p:sp>
            <p:nvSpPr>
              <p:cNvPr id="10" name="Rectangle 9"/>
              <p:cNvSpPr>
                <a:spLocks noRot="1" noChangeAspect="1" noMove="1" noResize="1" noEditPoints="1" noAdjustHandles="1" noChangeArrowheads="1" noChangeShapeType="1" noTextEdit="1"/>
              </p:cNvSpPr>
              <p:nvPr/>
            </p:nvSpPr>
            <p:spPr>
              <a:xfrm>
                <a:off x="3119912" y="4046871"/>
                <a:ext cx="4144468" cy="772391"/>
              </a:xfrm>
              <a:prstGeom prst="rect">
                <a:avLst/>
              </a:prstGeom>
              <a:blipFill>
                <a:blip r:embed="rId4"/>
                <a:stretch>
                  <a:fillRect r="-2500" b="-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62600" y="4724400"/>
                <a:ext cx="3403560" cy="1084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𝐀𝐁</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𝐭</m:t>
                              </m:r>
                              <m:r>
                                <a:rPr lang="en-US" sz="2400" b="1" i="0">
                                  <a:solidFill>
                                    <a:srgbClr val="FF0000"/>
                                  </a:solidFill>
                                  <a:latin typeface="Cambria Math"/>
                                </a:rPr>
                                <m:t>đ</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𝟑</m:t>
                          </m:r>
                        </m:num>
                        <m:den>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𝟏𝟎</m:t>
                              </m:r>
                            </m:num>
                            <m:den>
                              <m:r>
                                <a:rPr lang="en-US" sz="2400" b="1" i="0">
                                  <a:solidFill>
                                    <a:srgbClr val="FF0000"/>
                                  </a:solidFill>
                                  <a:latin typeface="Cambria Math"/>
                                </a:rPr>
                                <m:t>𝟑</m:t>
                              </m:r>
                            </m:den>
                          </m:f>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𝟗𝐀</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562600" y="4724400"/>
                <a:ext cx="3403560" cy="1084143"/>
              </a:xfrm>
              <a:prstGeom prst="rect">
                <a:avLst/>
              </a:prstGeom>
              <a:blipFill rotWithShape="1">
                <a:blip r:embed="rId5"/>
                <a:stretch>
                  <a:fillRect/>
                </a:stretch>
              </a:blipFill>
            </p:spPr>
            <p:txBody>
              <a:bodyPr/>
              <a:lstStyle/>
              <a:p>
                <a:r>
                  <a:rPr lang="en-US">
                    <a:noFill/>
                  </a:rPr>
                  <a:t> </a:t>
                </a:r>
              </a:p>
            </p:txBody>
          </p:sp>
        </mc:Fallback>
      </mc:AlternateContent>
      <p:sp>
        <p:nvSpPr>
          <p:cNvPr id="14" name="Rectangle 13"/>
          <p:cNvSpPr/>
          <p:nvPr/>
        </p:nvSpPr>
        <p:spPr>
          <a:xfrm>
            <a:off x="586404" y="5711579"/>
            <a:ext cx="391164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qua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4782332" y="5527014"/>
                <a:ext cx="313393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𝟐</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𝟑</m:t>
                          </m:r>
                        </m:num>
                        <m:den>
                          <m:r>
                            <a:rPr lang="en-US" sz="2400" b="1" i="0">
                              <a:solidFill>
                                <a:srgbClr val="FF0000"/>
                              </a:solidFill>
                              <a:latin typeface="Cambria Math"/>
                            </a:rPr>
                            <m:t>𝟏𝟎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𝟑𝐀</m:t>
                      </m:r>
                    </m:oMath>
                  </m:oMathPara>
                </a14:m>
                <a:endParaRPr lang="en-US" sz="2400" b="1"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82332" y="5527014"/>
                <a:ext cx="3133935" cy="846642"/>
              </a:xfrm>
              <a:prstGeom prst="rect">
                <a:avLst/>
              </a:prstGeom>
              <a:blipFill rotWithShape="1">
                <a:blip r:embed="rId6"/>
                <a:stretch>
                  <a:fillRect/>
                </a:stretch>
              </a:blipFill>
            </p:spPr>
            <p:txBody>
              <a:bodyPr/>
              <a:lstStyle/>
              <a:p>
                <a:r>
                  <a:rPr lang="en-US">
                    <a:noFill/>
                  </a:rPr>
                  <a:t> </a:t>
                </a:r>
              </a:p>
            </p:txBody>
          </p:sp>
        </mc:Fallback>
      </mc:AlternateContent>
      <p:sp>
        <p:nvSpPr>
          <p:cNvPr id="16" name="Rectangle 15"/>
          <p:cNvSpPr/>
          <p:nvPr/>
        </p:nvSpPr>
        <p:spPr>
          <a:xfrm>
            <a:off x="586404" y="6459606"/>
            <a:ext cx="770916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I=I</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+I</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=0,6+0,3=0,9A</a:t>
            </a:r>
            <a:endParaRPr lang="en-US" altLang="en-US" sz="2400" b="1" dirty="0">
              <a:solidFill>
                <a:srgbClr val="FF0000"/>
              </a:solidFill>
            </a:endParaRPr>
          </a:p>
        </p:txBody>
      </p:sp>
      <p:grpSp>
        <p:nvGrpSpPr>
          <p:cNvPr id="17" name="Group 16">
            <a:extLst>
              <a:ext uri="{FF2B5EF4-FFF2-40B4-BE49-F238E27FC236}">
                <a16:creationId xmlns:a16="http://schemas.microsoft.com/office/drawing/2014/main" id="{E1F07DA8-1BD0-482E-BFB2-0BBE005C943C}"/>
              </a:ext>
            </a:extLst>
          </p:cNvPr>
          <p:cNvGrpSpPr/>
          <p:nvPr/>
        </p:nvGrpSpPr>
        <p:grpSpPr>
          <a:xfrm>
            <a:off x="-91257" y="5808543"/>
            <a:ext cx="677661" cy="978279"/>
            <a:chOff x="-91257" y="5808543"/>
            <a:chExt cx="677661" cy="978279"/>
          </a:xfrm>
        </p:grpSpPr>
        <p:sp>
          <p:nvSpPr>
            <p:cNvPr id="3" name="Left Brace 2">
              <a:extLst>
                <a:ext uri="{FF2B5EF4-FFF2-40B4-BE49-F238E27FC236}">
                  <a16:creationId xmlns:a16="http://schemas.microsoft.com/office/drawing/2014/main" id="{AD7FB130-E934-45F1-B4D7-9D1FF60D9B16}"/>
                </a:ext>
              </a:extLst>
            </p:cNvPr>
            <p:cNvSpPr/>
            <p:nvPr/>
          </p:nvSpPr>
          <p:spPr>
            <a:xfrm>
              <a:off x="300572" y="5808543"/>
              <a:ext cx="285832" cy="9782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6971DE7-2E56-4DD5-952F-B907D5376B8A}"/>
                </a:ext>
              </a:extLst>
            </p:cNvPr>
            <p:cNvSpPr txBox="1"/>
            <p:nvPr/>
          </p:nvSpPr>
          <p:spPr>
            <a:xfrm>
              <a:off x="-91257" y="6071817"/>
              <a:ext cx="46679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C2</a:t>
              </a:r>
            </a:p>
          </p:txBody>
        </p:sp>
      </p:grpSp>
    </p:spTree>
    <p:extLst>
      <p:ext uri="{BB962C8B-B14F-4D97-AF65-F5344CB8AC3E}">
        <p14:creationId xmlns:p14="http://schemas.microsoft.com/office/powerpoint/2010/main" val="32128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7" grpId="0"/>
      <p:bldP spid="11" grpId="0"/>
      <p:bldP spid="10" grpId="0"/>
      <p:bldP spid="12" grpId="0"/>
      <p:bldP spid="14"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578" y="0"/>
            <a:ext cx="8954022"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5.3 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5.3,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=20Ω,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=30Ω,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1,2A.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9218" name="Picture 2" descr="https://3.bp.blogspot.com/-_dZ7cDmsP6k/VAceyvbG-BI/AAAAAAAADHo/fxCpntUFG8A/s1600/Hinh%2B5-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66800"/>
            <a:ext cx="3048000" cy="1962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447800"/>
            <a:ext cx="1752600" cy="193899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=20Ω;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=30Ω</a:t>
            </a:r>
          </a:p>
          <a:p>
            <a:r>
              <a:rPr lang="en-US" sz="2400" b="1" dirty="0">
                <a:solidFill>
                  <a:srgbClr val="555555"/>
                </a:solidFill>
                <a:latin typeface="Times New Roman" pitchFamily="18" charset="0"/>
                <a:cs typeface="Times New Roman" pitchFamily="18" charset="0"/>
              </a:rPr>
              <a:t>I=1,2A</a:t>
            </a:r>
          </a:p>
          <a:p>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I</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a:t>
            </a:r>
          </a:p>
        </p:txBody>
      </p:sp>
      <p:sp>
        <p:nvSpPr>
          <p:cNvPr id="5" name="Rectangle 4"/>
          <p:cNvSpPr/>
          <p:nvPr/>
        </p:nvSpPr>
        <p:spPr>
          <a:xfrm>
            <a:off x="1822537" y="1154162"/>
            <a:ext cx="3962400" cy="461665"/>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ĐTTĐ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6" name="Rectangle 5"/>
              <p:cNvSpPr/>
              <p:nvPr/>
            </p:nvSpPr>
            <p:spPr>
              <a:xfrm>
                <a:off x="1676400" y="1676400"/>
                <a:ext cx="4253087" cy="766044"/>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num>
                      <m:den>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den>
                    </m:f>
                    <m:r>
                      <a:rPr lang="en-US" sz="2800" b="1" i="0">
                        <a:solidFill>
                          <a:srgbClr val="FF0000"/>
                        </a:solidFill>
                        <a:latin typeface="Cambria Math"/>
                      </a:rPr>
                      <m:t>=</m:t>
                    </m:r>
                  </m:oMath>
                </a14:m>
                <a:r>
                  <a:rPr lang="en-US" sz="2800" b="1" dirty="0">
                    <a:solidFill>
                      <a:srgbClr val="FF0000"/>
                    </a:solidFill>
                  </a:rPr>
                  <a:t>12Ω</a:t>
                </a:r>
              </a:p>
            </p:txBody>
          </p:sp>
        </mc:Choice>
        <mc:Fallback xmlns="">
          <p:sp>
            <p:nvSpPr>
              <p:cNvPr id="6" name="Rectangle 5"/>
              <p:cNvSpPr>
                <a:spLocks noRot="1" noChangeAspect="1" noMove="1" noResize="1" noEditPoints="1" noAdjustHandles="1" noChangeArrowheads="1" noChangeShapeType="1" noTextEdit="1"/>
              </p:cNvSpPr>
              <p:nvPr/>
            </p:nvSpPr>
            <p:spPr>
              <a:xfrm>
                <a:off x="1676400" y="1676400"/>
                <a:ext cx="4253087" cy="766044"/>
              </a:xfrm>
              <a:prstGeom prst="rect">
                <a:avLst/>
              </a:prstGeom>
              <a:blipFill rotWithShape="1">
                <a:blip r:embed="rId4"/>
                <a:stretch>
                  <a:fillRect r="-1576" b="-3175"/>
                </a:stretch>
              </a:blipFill>
            </p:spPr>
            <p:txBody>
              <a:bodyPr/>
              <a:lstStyle/>
              <a:p>
                <a:r>
                  <a:rPr lang="en-US">
                    <a:noFill/>
                  </a:rPr>
                  <a:t> </a:t>
                </a:r>
              </a:p>
            </p:txBody>
          </p:sp>
        </mc:Fallback>
      </mc:AlternateContent>
      <p:sp>
        <p:nvSpPr>
          <p:cNvPr id="7" name="Rectangle 6"/>
          <p:cNvSpPr/>
          <p:nvPr/>
        </p:nvSpPr>
        <p:spPr>
          <a:xfrm>
            <a:off x="1676400" y="2536066"/>
            <a:ext cx="3962400" cy="830997"/>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Hiệu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8" name="TextBox 7"/>
          <p:cNvSpPr txBox="1"/>
          <p:nvPr/>
        </p:nvSpPr>
        <p:spPr>
          <a:xfrm>
            <a:off x="2057400" y="3386792"/>
            <a:ext cx="3581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U</a:t>
            </a:r>
            <a:r>
              <a:rPr lang="en-US" sz="2400" b="1" baseline="-25000" dirty="0">
                <a:solidFill>
                  <a:srgbClr val="FF0000"/>
                </a:solidFill>
                <a:latin typeface="Times New Roman" panose="02020603050405020304" pitchFamily="18" charset="0"/>
                <a:cs typeface="Times New Roman" panose="02020603050405020304" pitchFamily="18" charset="0"/>
              </a:rPr>
              <a:t>AB</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I.R</a:t>
            </a:r>
            <a:r>
              <a:rPr lang="en-US" sz="2400" b="1" baseline="-25000" dirty="0" err="1">
                <a:solidFill>
                  <a:srgbClr val="FF0000"/>
                </a:solidFill>
                <a:latin typeface="Times New Roman" panose="02020603050405020304" pitchFamily="18" charset="0"/>
                <a:cs typeface="Times New Roman" panose="02020603050405020304" pitchFamily="18" charset="0"/>
              </a:rPr>
              <a:t>tđ</a:t>
            </a:r>
            <a:r>
              <a:rPr lang="en-US" sz="2400" b="1" dirty="0">
                <a:solidFill>
                  <a:srgbClr val="FF0000"/>
                </a:solidFill>
                <a:latin typeface="Times New Roman" panose="02020603050405020304" pitchFamily="18" charset="0"/>
                <a:cs typeface="Times New Roman" panose="02020603050405020304" pitchFamily="18" charset="0"/>
              </a:rPr>
              <a:t>=1,2.12=14,4V</a:t>
            </a:r>
          </a:p>
        </p:txBody>
      </p:sp>
      <p:sp>
        <p:nvSpPr>
          <p:cNvPr id="9" name="Rectangle 8"/>
          <p:cNvSpPr/>
          <p:nvPr/>
        </p:nvSpPr>
        <p:spPr>
          <a:xfrm>
            <a:off x="1905000" y="3982987"/>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10" name="Rectangle 9"/>
          <p:cNvSpPr/>
          <p:nvPr/>
        </p:nvSpPr>
        <p:spPr>
          <a:xfrm>
            <a:off x="1862724" y="4585694"/>
            <a:ext cx="3962400" cy="461665"/>
          </a:xfrm>
          <a:prstGeom prst="rect">
            <a:avLst/>
          </a:prstGeom>
        </p:spPr>
        <p:txBody>
          <a:bodyPr wrap="square">
            <a:spAutoFit/>
          </a:bodyPr>
          <a:lstStyle/>
          <a:p>
            <a:pPr lvl="0" algn="ctr" fontAlgn="base">
              <a:spcBef>
                <a:spcPct val="0"/>
              </a:spcBef>
              <a:spcAft>
                <a:spcPct val="0"/>
              </a:spcAft>
            </a:pP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AB</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=14,4V</a:t>
            </a:r>
            <a:endParaRPr lang="en-US" altLang="en-US" sz="2400" b="1" dirty="0">
              <a:solidFill>
                <a:srgbClr val="FF0000"/>
              </a:solidFill>
            </a:endParaRPr>
          </a:p>
        </p:txBody>
      </p:sp>
      <p:sp>
        <p:nvSpPr>
          <p:cNvPr id="11" name="Rectangle 10"/>
          <p:cNvSpPr/>
          <p:nvPr/>
        </p:nvSpPr>
        <p:spPr>
          <a:xfrm>
            <a:off x="1103372" y="5329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5181600" y="5020758"/>
                <a:ext cx="362445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smtClean="0">
                              <a:solidFill>
                                <a:srgbClr val="FF0000"/>
                              </a:solidFill>
                              <a:latin typeface="Cambria Math"/>
                            </a:rPr>
                            <m:t>𝟒</m:t>
                          </m:r>
                          <m:r>
                            <a:rPr lang="en-US" sz="2400" b="1" i="0" smtClean="0">
                              <a:solidFill>
                                <a:srgbClr val="FF0000"/>
                              </a:solidFill>
                              <a:latin typeface="Cambria Math"/>
                            </a:rPr>
                            <m:t>,</m:t>
                          </m:r>
                          <m:r>
                            <a:rPr lang="en-US" sz="2400" b="1" i="0" smtClean="0">
                              <a:solidFill>
                                <a:srgbClr val="FF0000"/>
                              </a:solidFill>
                              <a:latin typeface="Cambria Math"/>
                            </a:rPr>
                            <m:t>𝟒</m:t>
                          </m:r>
                        </m:num>
                        <m:den>
                          <m:r>
                            <a:rPr lang="en-US" sz="2400" b="1" i="0" smtClean="0">
                              <a:solidFill>
                                <a:srgbClr val="FF0000"/>
                              </a:solidFill>
                              <a:latin typeface="Cambria Math"/>
                            </a:rPr>
                            <m:t>𝟐𝟎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smtClean="0">
                          <a:solidFill>
                            <a:srgbClr val="FF0000"/>
                          </a:solidFill>
                          <a:latin typeface="Cambria Math"/>
                        </a:rPr>
                        <m:t>𝟕𝟐</m:t>
                      </m:r>
                      <m:r>
                        <a:rPr lang="en-US" sz="2400" b="1" i="0">
                          <a:solidFill>
                            <a:srgbClr val="FF0000"/>
                          </a:solidFill>
                          <a:latin typeface="Cambria Math"/>
                        </a:rPr>
                        <m:t>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1600" y="5020758"/>
                <a:ext cx="3624454" cy="846642"/>
              </a:xfrm>
              <a:prstGeom prst="rect">
                <a:avLst/>
              </a:prstGeom>
              <a:blipFill rotWithShape="1">
                <a:blip r:embed="rId5"/>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4876800" y="5935158"/>
                <a:ext cx="3653308"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m:t>
                          </m:r>
                          <m:r>
                            <a:rPr lang="en-US" sz="2400" b="1" i="1" smtClean="0">
                              <a:solidFill>
                                <a:srgbClr val="FF0000"/>
                              </a:solidFill>
                              <a:latin typeface="Cambria Math"/>
                            </a:rPr>
                            <m:t>𝟒</m:t>
                          </m:r>
                          <m:r>
                            <a:rPr lang="en-US" sz="2400" b="1" i="1" smtClean="0">
                              <a:solidFill>
                                <a:srgbClr val="FF0000"/>
                              </a:solidFill>
                              <a:latin typeface="Cambria Math"/>
                            </a:rPr>
                            <m:t>,</m:t>
                          </m:r>
                          <m:r>
                            <a:rPr lang="en-US" sz="2400" b="1" i="1" smtClean="0">
                              <a:solidFill>
                                <a:srgbClr val="FF0000"/>
                              </a:solidFill>
                              <a:latin typeface="Cambria Math"/>
                            </a:rPr>
                            <m:t>𝟒</m:t>
                          </m:r>
                        </m:num>
                        <m:den>
                          <m:r>
                            <a:rPr lang="en-US" sz="2400" b="1" i="1" smtClean="0">
                              <a:solidFill>
                                <a:srgbClr val="FF0000"/>
                              </a:solidFill>
                              <a:latin typeface="Cambria Math"/>
                            </a:rPr>
                            <m:t>𝟑</m:t>
                          </m:r>
                          <m:r>
                            <a:rPr lang="en-US" sz="2400" b="1" i="1">
                              <a:solidFill>
                                <a:srgbClr val="FF0000"/>
                              </a:solidFill>
                              <a:latin typeface="Cambria Math"/>
                            </a:rPr>
                            <m:t>𝟎</m:t>
                          </m:r>
                        </m:den>
                      </m:f>
                      <m:r>
                        <a:rPr lang="en-US" sz="2400" b="1" i="1">
                          <a:solidFill>
                            <a:srgbClr val="FF0000"/>
                          </a:solidFill>
                          <a:latin typeface="Cambria Math"/>
                        </a:rPr>
                        <m:t>=</m:t>
                      </m:r>
                      <m:r>
                        <a:rPr lang="en-US" sz="2400" b="1" i="1" smtClean="0">
                          <a:solidFill>
                            <a:srgbClr val="FF0000"/>
                          </a:solidFill>
                          <a:latin typeface="Cambria Math"/>
                        </a:rPr>
                        <m:t>𝟎</m:t>
                      </m:r>
                      <m:r>
                        <a:rPr lang="en-US" sz="2400" b="1" i="1">
                          <a:solidFill>
                            <a:srgbClr val="FF0000"/>
                          </a:solidFill>
                          <a:latin typeface="Cambria Math"/>
                        </a:rPr>
                        <m:t>,</m:t>
                      </m:r>
                      <m:r>
                        <a:rPr lang="en-US" sz="2400" b="1" i="1" smtClean="0">
                          <a:solidFill>
                            <a:srgbClr val="FF0000"/>
                          </a:solidFill>
                          <a:latin typeface="Cambria Math"/>
                        </a:rPr>
                        <m:t>𝟒𝟖</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76800" y="5935158"/>
                <a:ext cx="3653308" cy="8466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7125840" y="2536200"/>
              <a:ext cx="375480" cy="9000"/>
            </p14:xfrm>
          </p:contentPart>
        </mc:Choice>
        <mc:Fallback xmlns="">
          <p:pic>
            <p:nvPicPr>
              <p:cNvPr id="3" name="Ink 2"/>
              <p:cNvPicPr/>
              <p:nvPr/>
            </p:nvPicPr>
            <p:blipFill>
              <a:blip r:embed="rId8"/>
              <a:stretch>
                <a:fillRect/>
              </a:stretch>
            </p:blipFill>
            <p:spPr>
              <a:xfrm>
                <a:off x="7116480" y="2526840"/>
                <a:ext cx="394200" cy="27720"/>
              </a:xfrm>
              <a:prstGeom prst="rect">
                <a:avLst/>
              </a:prstGeom>
            </p:spPr>
          </p:pic>
        </mc:Fallback>
      </mc:AlternateContent>
    </p:spTree>
    <p:extLst>
      <p:ext uri="{BB962C8B-B14F-4D97-AF65-F5344CB8AC3E}">
        <p14:creationId xmlns:p14="http://schemas.microsoft.com/office/powerpoint/2010/main" val="16075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004" y="0"/>
            <a:ext cx="9080996"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5.5</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5.4,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36V,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3A,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=30Ω.</a:t>
            </a:r>
            <a:br>
              <a:rPr kumimoji="0" lang="en-US" altLang="en-US" sz="2800" b="1" i="0" u="none" strike="noStrike" cap="none" normalizeH="0" baseline="0" dirty="0">
                <a:ln>
                  <a:noFill/>
                </a:ln>
                <a:solidFill>
                  <a:srgbClr val="555555"/>
                </a:solidFill>
                <a:effectLst/>
              </a:rPr>
            </a:b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11266" name="Picture 2" descr="https://3.bp.blogspot.com/-3LAH6b8tRNw/VAce7jdjCEI/AAAAAAAADHw/AHj5LtFcfgE/s1600/Hinh%2B5-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
            <a:ext cx="2743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752600"/>
            <a:ext cx="2057400" cy="3108543"/>
          </a:xfrm>
          <a:prstGeom prst="rect">
            <a:avLst/>
          </a:prstGeom>
          <a:noFill/>
        </p:spPr>
        <p:txBody>
          <a:bodyPr wrap="square" rtlCol="0">
            <a:spAutoFit/>
          </a:bodyPr>
          <a:lstStyle/>
          <a:p>
            <a:r>
              <a:rPr lang="en-US" sz="2800" b="1" dirty="0" err="1">
                <a:solidFill>
                  <a:srgbClr val="3333CC"/>
                </a:solidFill>
                <a:latin typeface="Times New Roman" panose="02020603050405020304" pitchFamily="18" charset="0"/>
                <a:cs typeface="Times New Roman" panose="02020603050405020304" pitchFamily="18" charset="0"/>
              </a:rPr>
              <a:t>Tóm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tắt</a:t>
            </a:r>
            <a:r>
              <a:rPr lang="en-US" sz="2800" b="1" dirty="0">
                <a:solidFill>
                  <a:srgbClr val="3333CC"/>
                </a:solidFill>
                <a:latin typeface="Times New Roman" panose="02020603050405020304" pitchFamily="18" charset="0"/>
                <a:cs typeface="Times New Roman" panose="02020603050405020304" pitchFamily="18" charset="0"/>
              </a:rPr>
              <a:t> :</a:t>
            </a:r>
          </a:p>
          <a:p>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a:solidFill>
                  <a:srgbClr val="3333CC"/>
                </a:solidFill>
                <a:latin typeface="Times New Roman" pitchFamily="18" charset="0"/>
                <a:cs typeface="Times New Roman" pitchFamily="18" charset="0"/>
              </a:rPr>
              <a:t>R</a:t>
            </a:r>
            <a:r>
              <a:rPr lang="en-US" altLang="en-US" sz="2800" b="1" baseline="-30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=30Ω;</a:t>
            </a:r>
          </a:p>
          <a:p>
            <a:r>
              <a:rPr lang="en-US" altLang="en-US" sz="2800" b="1" dirty="0">
                <a:solidFill>
                  <a:srgbClr val="3333CC"/>
                </a:solidFill>
                <a:latin typeface="Times New Roman" pitchFamily="18" charset="0"/>
                <a:cs typeface="Times New Roman" pitchFamily="18" charset="0"/>
              </a:rPr>
              <a:t>U</a:t>
            </a:r>
            <a:r>
              <a:rPr lang="en-US" altLang="en-US" sz="2800" b="1" baseline="-30000" dirty="0">
                <a:solidFill>
                  <a:srgbClr val="3333CC"/>
                </a:solidFill>
                <a:latin typeface="Times New Roman" pitchFamily="18" charset="0"/>
                <a:cs typeface="Times New Roman" pitchFamily="18" charset="0"/>
              </a:rPr>
              <a:t>MN</a:t>
            </a:r>
            <a:r>
              <a:rPr lang="en-US" altLang="en-US" sz="2800" b="1" dirty="0">
                <a:solidFill>
                  <a:srgbClr val="3333CC"/>
                </a:solidFill>
                <a:latin typeface="Times New Roman" pitchFamily="18" charset="0"/>
                <a:cs typeface="Times New Roman" pitchFamily="18" charset="0"/>
              </a:rPr>
              <a:t>=36V</a:t>
            </a:r>
          </a:p>
          <a:p>
            <a:r>
              <a:rPr lang="en-US" altLang="en-US" sz="2800" b="1" dirty="0">
                <a:solidFill>
                  <a:srgbClr val="3333CC"/>
                </a:solidFill>
                <a:latin typeface="Times New Roman" pitchFamily="18" charset="0"/>
                <a:cs typeface="Times New Roman" pitchFamily="18" charset="0"/>
              </a:rPr>
              <a:t>I=3A</a:t>
            </a:r>
          </a:p>
          <a:p>
            <a:r>
              <a:rPr lang="en-US" sz="2800" b="1" dirty="0">
                <a:solidFill>
                  <a:srgbClr val="3333CC"/>
                </a:solidFill>
                <a:latin typeface="Times New Roman" pitchFamily="18" charset="0"/>
                <a:cs typeface="Times New Roman" pitchFamily="18" charset="0"/>
              </a:rPr>
              <a:t>a)R</a:t>
            </a:r>
            <a:r>
              <a:rPr lang="en-US" sz="2800" b="1" baseline="-25000" dirty="0">
                <a:solidFill>
                  <a:srgbClr val="3333CC"/>
                </a:solidFill>
                <a:latin typeface="Times New Roman" pitchFamily="18" charset="0"/>
                <a:cs typeface="Times New Roman" pitchFamily="18" charset="0"/>
              </a:rPr>
              <a:t>2</a:t>
            </a:r>
            <a:r>
              <a:rPr lang="en-US" sz="2800" b="1" dirty="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a:solidFill>
                <a:srgbClr val="3333CC"/>
              </a:solidFill>
              <a:latin typeface="Times New Roman" pitchFamily="18" charset="0"/>
              <a:cs typeface="Times New Roman" pitchFamily="18" charset="0"/>
            </a:endParaRPr>
          </a:p>
          <a:p>
            <a:r>
              <a:rPr lang="en-US" sz="2800" b="1" dirty="0">
                <a:solidFill>
                  <a:srgbClr val="3333CC"/>
                </a:solidFill>
                <a:latin typeface="Times New Roman" pitchFamily="18" charset="0"/>
                <a:cs typeface="Times New Roman" pitchFamily="18" charset="0"/>
              </a:rPr>
              <a:t>b)I</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 I</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 =?A</a:t>
            </a:r>
          </a:p>
        </p:txBody>
      </p:sp>
      <p:sp>
        <p:nvSpPr>
          <p:cNvPr id="5" name="Rectangle 4"/>
          <p:cNvSpPr/>
          <p:nvPr/>
        </p:nvSpPr>
        <p:spPr>
          <a:xfrm>
            <a:off x="2362200" y="1838980"/>
            <a:ext cx="3962400"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ĐTTĐ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617367" y="2396718"/>
                <a:ext cx="4226029" cy="803682"/>
              </a:xfrm>
              <a:prstGeom prst="rect">
                <a:avLst/>
              </a:prstGeom>
            </p:spPr>
            <p:txBody>
              <a:bodyPr wrap="none">
                <a:spAutoFit/>
              </a:bodyPr>
              <a:lstStyle/>
              <a:p>
                <a14:m>
                  <m:oMath xmlns:m="http://schemas.openxmlformats.org/officeDocument/2006/math">
                    <m:sSub>
                      <m:sSubPr>
                        <m:ctrlPr>
                          <a:rPr lang="en-US" sz="3200" b="1" i="1" smtClean="0">
                            <a:solidFill>
                              <a:srgbClr val="FF0066"/>
                            </a:solidFill>
                            <a:latin typeface="Cambria Math" panose="02040503050406030204" pitchFamily="18" charset="0"/>
                          </a:rPr>
                        </m:ctrlPr>
                      </m:sSubPr>
                      <m:e>
                        <m:r>
                          <a:rPr lang="en-US" sz="3200" b="1" i="0">
                            <a:solidFill>
                              <a:srgbClr val="FF0066"/>
                            </a:solidFill>
                            <a:latin typeface="Cambria Math"/>
                          </a:rPr>
                          <m:t>𝐑</m:t>
                        </m:r>
                      </m:e>
                      <m:sub>
                        <m:r>
                          <a:rPr lang="en-US" sz="3200" b="1" i="0">
                            <a:solidFill>
                              <a:srgbClr val="FF0066"/>
                            </a:solidFill>
                            <a:latin typeface="Cambria Math"/>
                          </a:rPr>
                          <m:t>𝐭</m:t>
                        </m:r>
                        <m:r>
                          <a:rPr lang="en-US" sz="3200" b="1" i="0">
                            <a:solidFill>
                              <a:srgbClr val="FF0066"/>
                            </a:solidFill>
                            <a:latin typeface="Cambria Math"/>
                          </a:rPr>
                          <m:t>đ</m:t>
                        </m:r>
                      </m:sub>
                    </m:sSub>
                    <m:r>
                      <a:rPr lang="en-US" sz="3200" b="1" i="0">
                        <a:solidFill>
                          <a:srgbClr val="FF0066"/>
                        </a:solidFill>
                        <a:latin typeface="Cambria Math"/>
                      </a:rPr>
                      <m:t>=</m:t>
                    </m:r>
                    <m:f>
                      <m:fPr>
                        <m:ctrlPr>
                          <a:rPr lang="en-US" sz="3200" b="1" i="1">
                            <a:solidFill>
                              <a:srgbClr val="FF0066"/>
                            </a:solidFill>
                            <a:latin typeface="Cambria Math" panose="02040503050406030204" pitchFamily="18" charset="0"/>
                          </a:rPr>
                        </m:ctrlPr>
                      </m:fPr>
                      <m:num>
                        <m:sSub>
                          <m:sSubPr>
                            <m:ctrlPr>
                              <a:rPr lang="en-US" sz="3200" b="1" i="1">
                                <a:solidFill>
                                  <a:srgbClr val="FF0066"/>
                                </a:solidFill>
                                <a:latin typeface="Cambria Math" panose="02040503050406030204" pitchFamily="18" charset="0"/>
                              </a:rPr>
                            </m:ctrlPr>
                          </m:sSubPr>
                          <m:e>
                            <m:r>
                              <a:rPr lang="en-US" sz="3200" b="1" i="0">
                                <a:solidFill>
                                  <a:srgbClr val="FF0066"/>
                                </a:solidFill>
                                <a:latin typeface="Cambria Math"/>
                              </a:rPr>
                              <m:t>𝐔</m:t>
                            </m:r>
                          </m:e>
                          <m:sub>
                            <m:r>
                              <a:rPr lang="en-US" sz="3200" b="1" i="0">
                                <a:solidFill>
                                  <a:srgbClr val="FF0066"/>
                                </a:solidFill>
                                <a:latin typeface="Cambria Math"/>
                              </a:rPr>
                              <m:t>𝐌𝐍</m:t>
                            </m:r>
                          </m:sub>
                        </m:sSub>
                      </m:num>
                      <m:den>
                        <m:r>
                          <a:rPr lang="en-US" sz="3200" b="1" i="0">
                            <a:solidFill>
                              <a:srgbClr val="FF0066"/>
                            </a:solidFill>
                            <a:latin typeface="Cambria Math"/>
                          </a:rPr>
                          <m:t>𝐈</m:t>
                        </m:r>
                      </m:den>
                    </m:f>
                    <m:r>
                      <a:rPr lang="en-US" sz="3200" b="1" i="0">
                        <a:solidFill>
                          <a:srgbClr val="FF0066"/>
                        </a:solidFill>
                        <a:latin typeface="Cambria Math"/>
                      </a:rPr>
                      <m:t>=</m:t>
                    </m:r>
                    <m:f>
                      <m:fPr>
                        <m:ctrlPr>
                          <a:rPr lang="en-US" sz="3200" b="1" i="1">
                            <a:solidFill>
                              <a:srgbClr val="FF0066"/>
                            </a:solidFill>
                            <a:latin typeface="Cambria Math" panose="02040503050406030204" pitchFamily="18" charset="0"/>
                          </a:rPr>
                        </m:ctrlPr>
                      </m:fPr>
                      <m:num>
                        <m:r>
                          <a:rPr lang="en-US" sz="3200" b="1" i="0">
                            <a:solidFill>
                              <a:srgbClr val="FF0066"/>
                            </a:solidFill>
                            <a:latin typeface="Cambria Math"/>
                          </a:rPr>
                          <m:t>𝟑𝟔</m:t>
                        </m:r>
                      </m:num>
                      <m:den>
                        <m:r>
                          <a:rPr lang="en-US" sz="3200" b="1" i="0">
                            <a:solidFill>
                              <a:srgbClr val="FF0066"/>
                            </a:solidFill>
                            <a:latin typeface="Cambria Math"/>
                          </a:rPr>
                          <m:t>𝟑</m:t>
                        </m:r>
                      </m:den>
                    </m:f>
                    <m:r>
                      <a:rPr lang="en-US" sz="3200" b="1" i="0">
                        <a:solidFill>
                          <a:srgbClr val="FF0066"/>
                        </a:solidFill>
                        <a:latin typeface="Cambria Math"/>
                      </a:rPr>
                      <m:t>=</m:t>
                    </m:r>
                    <m:r>
                      <a:rPr lang="en-US" sz="3200" b="1" i="0">
                        <a:solidFill>
                          <a:srgbClr val="FF0066"/>
                        </a:solidFill>
                        <a:latin typeface="Cambria Math"/>
                      </a:rPr>
                      <m:t>𝟏𝟐</m:t>
                    </m:r>
                    <m:r>
                      <a:rPr lang="en-US" sz="3200" b="1" i="0">
                        <a:solidFill>
                          <a:srgbClr val="FF0066"/>
                        </a:solidFill>
                        <a:latin typeface="Cambria Math"/>
                      </a:rPr>
                      <m:t>𝛀</m:t>
                    </m:r>
                  </m:oMath>
                </a14:m>
                <a:r>
                  <a:rPr lang="en-US" sz="3200" b="1" dirty="0">
                    <a:solidFill>
                      <a:srgbClr val="FF0066"/>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2617367" y="2396718"/>
                <a:ext cx="4226029" cy="80368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2588021" y="3439180"/>
            <a:ext cx="2060179" cy="523220"/>
          </a:xfrm>
          <a:prstGeom prst="rect">
            <a:avLst/>
          </a:prstGeom>
        </p:spPr>
        <p:txBody>
          <a:bodyPr wrap="none">
            <a:spAutoFit/>
          </a:bodyPr>
          <a:lstStyle/>
          <a:p>
            <a:r>
              <a:rPr lang="en-US" altLang="en-US" sz="2800" b="1" dirty="0" err="1">
                <a:solidFill>
                  <a:srgbClr val="3333CC"/>
                </a:solidFill>
                <a:latin typeface="Times New Roman" pitchFamily="18" charset="0"/>
                <a:cs typeface="Times New Roman" pitchFamily="18" charset="0"/>
              </a:rPr>
              <a:t>Điện</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R</a:t>
            </a:r>
            <a:r>
              <a:rPr lang="en-US" altLang="en-US" sz="2800" b="1" baseline="-30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a:t>
            </a:r>
            <a:endParaRPr lang="en-US" sz="2800"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4777133" y="3213562"/>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777133" y="3213562"/>
                <a:ext cx="2538067"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38400" y="4283494"/>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oMath>
                  </m:oMathPara>
                </a14:m>
                <a:endParaRPr lang="en-US" sz="2800" b="1" dirty="0">
                  <a:solidFill>
                    <a:srgbClr val="FF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438400" y="4283494"/>
                <a:ext cx="2538067" cy="97430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62200" y="5352346"/>
                <a:ext cx="1592937"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362200" y="5352346"/>
                <a:ext cx="1592937" cy="97225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38600" y="5572780"/>
                <a:ext cx="21684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66"/>
                              </a:solidFill>
                              <a:latin typeface="Cambria Math" panose="02040503050406030204" pitchFamily="18" charset="0"/>
                            </a:rPr>
                          </m:ctrlPr>
                        </m:sSubPr>
                        <m:e>
                          <m:r>
                            <a:rPr lang="en-US" sz="2800" b="1" i="0" smtClean="0">
                              <a:solidFill>
                                <a:srgbClr val="FF0066"/>
                              </a:solidFill>
                              <a:latin typeface="Cambria Math"/>
                            </a:rPr>
                            <m:t>⇒</m:t>
                          </m:r>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a:solidFill>
                            <a:srgbClr val="FF0066"/>
                          </a:solidFill>
                          <a:latin typeface="Cambria Math"/>
                        </a:rPr>
                        <m:t>𝟐𝟎</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38600" y="5572780"/>
                <a:ext cx="216841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76800" y="4293385"/>
                <a:ext cx="2817181"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𝟏𝟐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𝟑𝟎</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4293385"/>
                <a:ext cx="2817181" cy="90178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9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7"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5008323" cy="523220"/>
          </a:xfrm>
          <a:prstGeom prst="rect">
            <a:avLst/>
          </a:prstGeom>
        </p:spPr>
        <p:txBody>
          <a:bodyPr wrap="square">
            <a:spAutoFit/>
          </a:bodyPr>
          <a:lstStyle/>
          <a:p>
            <a:pPr lvl="0" fontAlgn="base">
              <a:spcBef>
                <a:spcPct val="0"/>
              </a:spcBef>
              <a:spcAft>
                <a:spcPct val="0"/>
              </a:spcAft>
            </a:pP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mắc</a:t>
            </a:r>
            <a:r>
              <a:rPr lang="en-US" altLang="en-US" sz="2800" b="1" dirty="0">
                <a:solidFill>
                  <a:srgbClr val="3333CC"/>
                </a:solidFill>
                <a:latin typeface="Times New Roman" pitchFamily="18" charset="0"/>
                <a:cs typeface="Times New Roman" pitchFamily="18" charset="0"/>
              </a:rPr>
              <a:t> song </a:t>
            </a:r>
            <a:r>
              <a:rPr lang="en-US" altLang="en-US" sz="2800" b="1" dirty="0" err="1">
                <a:solidFill>
                  <a:srgbClr val="3333CC"/>
                </a:solidFill>
                <a:latin typeface="Times New Roman" pitchFamily="18" charset="0"/>
                <a:cs typeface="Times New Roman" pitchFamily="18" charset="0"/>
              </a:rPr>
              <a:t>song</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với</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p:sp>
        <p:nvSpPr>
          <p:cNvPr id="3" name="Rectangle 2"/>
          <p:cNvSpPr/>
          <p:nvPr/>
        </p:nvSpPr>
        <p:spPr>
          <a:xfrm>
            <a:off x="3124200" y="1105763"/>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MN</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=36V</a:t>
            </a:r>
            <a:endParaRPr lang="en-US" altLang="en-US" sz="2800" b="1" dirty="0">
              <a:solidFill>
                <a:srgbClr val="FF0000"/>
              </a:solidFill>
            </a:endParaRPr>
          </a:p>
        </p:txBody>
      </p:sp>
      <p:sp>
        <p:nvSpPr>
          <p:cNvPr id="4" name="Rectangle 3"/>
          <p:cNvSpPr/>
          <p:nvPr/>
        </p:nvSpPr>
        <p:spPr>
          <a:xfrm>
            <a:off x="2968710" y="190500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Số</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kế</a:t>
            </a:r>
            <a:r>
              <a:rPr lang="en-US" altLang="en-US" sz="2800" b="1" dirty="0">
                <a:solidFill>
                  <a:srgbClr val="3333CC"/>
                </a:solidFill>
                <a:latin typeface="Times New Roman" pitchFamily="18" charset="0"/>
                <a:cs typeface="Times New Roman" pitchFamily="18" charset="0"/>
              </a:rPr>
              <a:t> A</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11334" y="2685346"/>
                <a:ext cx="3645678"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𝐈</m:t>
                          </m:r>
                        </m:e>
                        <m:sub>
                          <m:r>
                            <a:rPr lang="en-US" sz="2800" b="1" i="0">
                              <a:solidFill>
                                <a:srgbClr val="FF0000"/>
                              </a:solidFill>
                              <a:latin typeface="Cambria Math"/>
                            </a:rPr>
                            <m:t>𝟏</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𝐔</m:t>
                              </m:r>
                            </m:e>
                            <m:sub>
                              <m:r>
                                <a:rPr lang="en-US" sz="2800" b="1" i="0">
                                  <a:solidFill>
                                    <a:srgbClr val="FF0000"/>
                                  </a:solidFill>
                                  <a:latin typeface="Cambria Math"/>
                                </a:rPr>
                                <m:t>𝟏</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𝟑𝟎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𝟐</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1334" y="2685346"/>
                <a:ext cx="3645678" cy="972254"/>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968710" y="397258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Số</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kế</a:t>
            </a:r>
            <a:r>
              <a:rPr lang="en-US" altLang="en-US" sz="2800" b="1" dirty="0">
                <a:solidFill>
                  <a:srgbClr val="3333CC"/>
                </a:solidFill>
                <a:latin typeface="Times New Roman" pitchFamily="18" charset="0"/>
                <a:cs typeface="Times New Roman" pitchFamily="18" charset="0"/>
              </a:rPr>
              <a:t> A</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3124200" y="4876800"/>
                <a:ext cx="3668505"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𝐈</m:t>
                          </m:r>
                        </m:e>
                        <m:sub>
                          <m:r>
                            <a:rPr lang="en-US" sz="2800" b="1" i="0">
                              <a:solidFill>
                                <a:srgbClr val="FF0000"/>
                              </a:solidFill>
                              <a:latin typeface="Cambria Math"/>
                            </a:rPr>
                            <m:t>𝟐</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𝐔</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𝟐</m:t>
                          </m:r>
                          <m:r>
                            <a:rPr lang="en-US" sz="2800" b="1" i="0">
                              <a:solidFill>
                                <a:srgbClr val="FF0000"/>
                              </a:solidFill>
                              <a:latin typeface="Cambria Math"/>
                            </a:rPr>
                            <m:t>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𝟖</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24200" y="4876800"/>
                <a:ext cx="3668505" cy="97225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2964" y="228600"/>
            <a:ext cx="2491636" cy="3108543"/>
          </a:xfrm>
          <a:prstGeom prst="rect">
            <a:avLst/>
          </a:prstGeom>
          <a:noFill/>
        </p:spPr>
        <p:txBody>
          <a:bodyPr wrap="square" rtlCol="0">
            <a:spAutoFit/>
          </a:bodyPr>
          <a:lstStyle/>
          <a:p>
            <a:r>
              <a:rPr lang="en-US" sz="2800" b="1" dirty="0" err="1">
                <a:solidFill>
                  <a:srgbClr val="3333CC"/>
                </a:solidFill>
                <a:latin typeface="Times New Roman" panose="02020603050405020304" pitchFamily="18" charset="0"/>
                <a:cs typeface="Times New Roman" panose="02020603050405020304" pitchFamily="18" charset="0"/>
              </a:rPr>
              <a:t>Tóm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tắt</a:t>
            </a:r>
            <a:r>
              <a:rPr lang="en-US" sz="2800" b="1" dirty="0">
                <a:solidFill>
                  <a:srgbClr val="3333CC"/>
                </a:solidFill>
                <a:latin typeface="Times New Roman" panose="02020603050405020304" pitchFamily="18" charset="0"/>
                <a:cs typeface="Times New Roman" panose="02020603050405020304" pitchFamily="18" charset="0"/>
              </a:rPr>
              <a:t> : (R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a:solidFill>
                  <a:srgbClr val="3333CC"/>
                </a:solidFill>
                <a:latin typeface="Times New Roman" pitchFamily="18" charset="0"/>
                <a:cs typeface="Times New Roman" pitchFamily="18" charset="0"/>
              </a:rPr>
              <a:t>R</a:t>
            </a:r>
            <a:r>
              <a:rPr lang="en-US" altLang="en-US" sz="2800" b="1" baseline="-30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=30Ω;</a:t>
            </a:r>
          </a:p>
          <a:p>
            <a:r>
              <a:rPr lang="en-US" altLang="en-US" sz="2800" b="1" dirty="0">
                <a:solidFill>
                  <a:srgbClr val="3333CC"/>
                </a:solidFill>
                <a:latin typeface="Times New Roman" pitchFamily="18" charset="0"/>
                <a:cs typeface="Times New Roman" pitchFamily="18" charset="0"/>
              </a:rPr>
              <a:t>U</a:t>
            </a:r>
            <a:r>
              <a:rPr lang="en-US" altLang="en-US" sz="2800" b="1" baseline="-30000" dirty="0">
                <a:solidFill>
                  <a:srgbClr val="3333CC"/>
                </a:solidFill>
                <a:latin typeface="Times New Roman" pitchFamily="18" charset="0"/>
                <a:cs typeface="Times New Roman" pitchFamily="18" charset="0"/>
              </a:rPr>
              <a:t>MN</a:t>
            </a:r>
            <a:r>
              <a:rPr lang="en-US" altLang="en-US" sz="2800" b="1" dirty="0">
                <a:solidFill>
                  <a:srgbClr val="3333CC"/>
                </a:solidFill>
                <a:latin typeface="Times New Roman" pitchFamily="18" charset="0"/>
                <a:cs typeface="Times New Roman" pitchFamily="18" charset="0"/>
              </a:rPr>
              <a:t>=36V</a:t>
            </a:r>
          </a:p>
          <a:p>
            <a:r>
              <a:rPr lang="en-US" altLang="en-US" sz="2800" b="1" dirty="0">
                <a:solidFill>
                  <a:srgbClr val="3333CC"/>
                </a:solidFill>
                <a:latin typeface="Times New Roman" pitchFamily="18" charset="0"/>
                <a:cs typeface="Times New Roman" pitchFamily="18" charset="0"/>
              </a:rPr>
              <a:t>I=3A</a:t>
            </a:r>
          </a:p>
          <a:p>
            <a:r>
              <a:rPr lang="en-US" sz="2800" b="1" dirty="0">
                <a:solidFill>
                  <a:srgbClr val="3333CC"/>
                </a:solidFill>
                <a:latin typeface="Times New Roman" pitchFamily="18" charset="0"/>
                <a:cs typeface="Times New Roman" pitchFamily="18" charset="0"/>
              </a:rPr>
              <a:t>a)R</a:t>
            </a:r>
            <a:r>
              <a:rPr lang="en-US" sz="2800" b="1" baseline="-25000" dirty="0">
                <a:solidFill>
                  <a:srgbClr val="3333CC"/>
                </a:solidFill>
                <a:latin typeface="Times New Roman" pitchFamily="18" charset="0"/>
                <a:cs typeface="Times New Roman" pitchFamily="18" charset="0"/>
              </a:rPr>
              <a:t>2</a:t>
            </a:r>
            <a:r>
              <a:rPr lang="en-US" sz="2800" b="1" dirty="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a:solidFill>
                <a:srgbClr val="3333CC"/>
              </a:solidFill>
              <a:latin typeface="Times New Roman" pitchFamily="18" charset="0"/>
              <a:cs typeface="Times New Roman" pitchFamily="18" charset="0"/>
            </a:endParaRPr>
          </a:p>
          <a:p>
            <a:r>
              <a:rPr lang="en-US" sz="2800" b="1" dirty="0">
                <a:solidFill>
                  <a:srgbClr val="3333CC"/>
                </a:solidFill>
                <a:latin typeface="Times New Roman" pitchFamily="18" charset="0"/>
                <a:cs typeface="Times New Roman" pitchFamily="18" charset="0"/>
              </a:rPr>
              <a:t>b)I</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 I</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17740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5" y="76200"/>
            <a:ext cx="9144000" cy="1815882"/>
          </a:xfrm>
          <a:prstGeom prst="rect">
            <a:avLst/>
          </a:prstGeom>
        </p:spPr>
        <p:txBody>
          <a:bodyPr wrap="square">
            <a:spAutoFit/>
          </a:bodyPr>
          <a:lstStyle/>
          <a:p>
            <a:pPr algn="just"/>
            <a:r>
              <a:rPr lang="vi-VN" sz="2800" b="1" dirty="0">
                <a:solidFill>
                  <a:srgbClr val="3333CC"/>
                </a:solidFill>
              </a:rPr>
              <a:t>5.7 Hai điện trở R</a:t>
            </a:r>
            <a:r>
              <a:rPr lang="vi-VN" sz="2800" b="1" baseline="-25000" dirty="0">
                <a:solidFill>
                  <a:srgbClr val="3333CC"/>
                </a:solidFill>
              </a:rPr>
              <a:t>1</a:t>
            </a:r>
            <a:r>
              <a:rPr lang="vi-VN" sz="2800" b="1" dirty="0">
                <a:solidFill>
                  <a:srgbClr val="3333CC"/>
                </a:solidFill>
              </a:rPr>
              <a:t>và R</a:t>
            </a:r>
            <a:r>
              <a:rPr lang="vi-VN" sz="2800" b="1" baseline="-25000" dirty="0">
                <a:solidFill>
                  <a:srgbClr val="3333CC"/>
                </a:solidFill>
              </a:rPr>
              <a:t>2</a:t>
            </a:r>
            <a:r>
              <a:rPr lang="vi-VN" sz="2800" b="1" dirty="0">
                <a:solidFill>
                  <a:srgbClr val="3333CC"/>
                </a:solidFill>
              </a:rPr>
              <a:t>=4R</a:t>
            </a:r>
            <a:r>
              <a:rPr lang="vi-VN" sz="2800" b="1" baseline="-25000" dirty="0">
                <a:solidFill>
                  <a:srgbClr val="3333CC"/>
                </a:solidFill>
              </a:rPr>
              <a:t>1</a:t>
            </a:r>
            <a:r>
              <a:rPr lang="vi-VN" sz="2800" b="1" dirty="0">
                <a:solidFill>
                  <a:srgbClr val="3333CC"/>
                </a:solidFill>
              </a:rPr>
              <a:t> được mắc song song với nhau. Khi tính theo R</a:t>
            </a:r>
            <a:r>
              <a:rPr lang="vi-VN" sz="2800" b="1" baseline="-25000" dirty="0">
                <a:solidFill>
                  <a:srgbClr val="3333CC"/>
                </a:solidFill>
              </a:rPr>
              <a:t>1</a:t>
            </a:r>
            <a:r>
              <a:rPr lang="vi-VN" sz="2800" b="1" dirty="0">
                <a:solidFill>
                  <a:srgbClr val="3333CC"/>
                </a:solidFill>
              </a:rPr>
              <a:t> thì điện trở tương đương của đoạn mạch này có kết quả nào dưới đây?</a:t>
            </a:r>
          </a:p>
          <a:p>
            <a:pPr algn="just"/>
            <a:r>
              <a:rPr lang="vi-VN" sz="2800" b="1" dirty="0">
                <a:solidFill>
                  <a:srgbClr val="3333CC"/>
                </a:solidFill>
              </a:rPr>
              <a:t>A. 5R</a:t>
            </a:r>
            <a:r>
              <a:rPr lang="vi-VN" sz="2800" b="1" baseline="-25000" dirty="0">
                <a:solidFill>
                  <a:srgbClr val="3333CC"/>
                </a:solidFill>
              </a:rPr>
              <a:t>1</a:t>
            </a:r>
            <a:r>
              <a:rPr lang="vi-VN" sz="2800" b="1" dirty="0">
                <a:solidFill>
                  <a:srgbClr val="3333CC"/>
                </a:solidFill>
              </a:rPr>
              <a:t>                B. 4R</a:t>
            </a:r>
            <a:r>
              <a:rPr lang="vi-VN" sz="2800" b="1" baseline="-25000" dirty="0">
                <a:solidFill>
                  <a:srgbClr val="3333CC"/>
                </a:solidFill>
              </a:rPr>
              <a:t>1</a:t>
            </a:r>
            <a:r>
              <a:rPr lang="vi-VN" sz="2800" b="1" dirty="0">
                <a:solidFill>
                  <a:srgbClr val="3333CC"/>
                </a:solidFill>
              </a:rPr>
              <a:t>            C. 0,8R</a:t>
            </a:r>
            <a:r>
              <a:rPr lang="vi-VN" sz="2800" b="1" baseline="-25000" dirty="0">
                <a:solidFill>
                  <a:srgbClr val="3333CC"/>
                </a:solidFill>
              </a:rPr>
              <a:t>1</a:t>
            </a:r>
            <a:r>
              <a:rPr lang="vi-VN" sz="2800" b="1" dirty="0">
                <a:solidFill>
                  <a:srgbClr val="3333CC"/>
                </a:solidFill>
              </a:rPr>
              <a:t>            D. 1,25R</a:t>
            </a:r>
            <a:r>
              <a:rPr lang="vi-VN" sz="2800" b="1" baseline="-25000" dirty="0">
                <a:solidFill>
                  <a:srgbClr val="3333CC"/>
                </a:solidFill>
              </a:rPr>
              <a:t>1</a:t>
            </a:r>
            <a:endParaRPr lang="vi-VN"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315227" y="2412971"/>
                <a:ext cx="3756669"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𝐓𝐚</m:t>
                      </m:r>
                      <m:r>
                        <a:rPr lang="en-US" sz="2800" b="1" i="0" smtClean="0">
                          <a:solidFill>
                            <a:srgbClr val="FF0066"/>
                          </a:solidFill>
                          <a:latin typeface="Cambria Math"/>
                        </a:rPr>
                        <m:t> </m:t>
                      </m:r>
                      <m:r>
                        <a:rPr lang="en-US" sz="2800" b="1" i="0" smtClean="0">
                          <a:solidFill>
                            <a:srgbClr val="FF0066"/>
                          </a:solidFill>
                          <a:latin typeface="Cambria Math"/>
                        </a:rPr>
                        <m:t>𝐜</m:t>
                      </m:r>
                      <m:r>
                        <a:rPr lang="en-US" sz="2800" b="1" i="0" smtClean="0">
                          <a:solidFill>
                            <a:srgbClr val="FF0066"/>
                          </a:solidFill>
                          <a:latin typeface="Cambria Math"/>
                        </a:rPr>
                        <m:t>ó :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315227" y="2412971"/>
                <a:ext cx="3756669" cy="96943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4038600"/>
                <a:ext cx="7239418" cy="1065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m:t>
                              </m:r>
                              <m:sSup>
                                <m:sSupPr>
                                  <m:ctrlPr>
                                    <a:rPr lang="en-US" sz="2800" b="1" i="1">
                                      <a:solidFill>
                                        <a:srgbClr val="FF0066"/>
                                      </a:solidFill>
                                      <a:latin typeface="Cambria Math" panose="02040503050406030204" pitchFamily="18" charset="0"/>
                                    </a:rPr>
                                  </m:ctrlPr>
                                </m:sSupPr>
                                <m:e>
                                  <m:r>
                                    <a:rPr lang="en-US" sz="2800" b="1" i="0">
                                      <a:solidFill>
                                        <a:srgbClr val="FF0066"/>
                                      </a:solidFill>
                                      <a:latin typeface="Cambria Math"/>
                                    </a:rPr>
                                    <m:t>𝐑</m:t>
                                  </m:r>
                                </m:e>
                                <m:sup>
                                  <m:r>
                                    <a:rPr lang="en-US" sz="2800" b="1" i="0">
                                      <a:solidFill>
                                        <a:srgbClr val="FF0066"/>
                                      </a:solidFill>
                                      <a:latin typeface="Cambria Math"/>
                                    </a:rPr>
                                    <m:t>𝟐</m:t>
                                  </m:r>
                                </m:sup>
                              </m:sSup>
                            </m:e>
                            <m:sub>
                              <m:r>
                                <a:rPr lang="en-US" sz="2800" b="1" i="0">
                                  <a:solidFill>
                                    <a:srgbClr val="FF0066"/>
                                  </a:solidFill>
                                  <a:latin typeface="Cambria Math"/>
                                </a:rPr>
                                <m:t>𝟏</m:t>
                              </m:r>
                            </m:sub>
                          </m:sSub>
                        </m:num>
                        <m:den>
                          <m:r>
                            <a:rPr lang="en-US" sz="2800" b="1" i="0">
                              <a:solidFill>
                                <a:srgbClr val="FF0066"/>
                              </a:solidFill>
                              <a:latin typeface="Cambria Math"/>
                            </a:rPr>
                            <m:t>𝟓</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r>
                            <a:rPr lang="en-US" sz="2800" b="1" i="0">
                              <a:solidFill>
                                <a:srgbClr val="FF0066"/>
                              </a:solidFill>
                              <a:latin typeface="Cambria Math"/>
                            </a:rPr>
                            <m:t>𝟓</m:t>
                          </m:r>
                        </m:den>
                      </m:f>
                      <m:r>
                        <a:rPr lang="en-US" sz="2800" b="1" i="0">
                          <a:solidFill>
                            <a:srgbClr val="FF0066"/>
                          </a:solidFill>
                          <a:latin typeface="Cambria Math"/>
                        </a:rPr>
                        <m:t>=</m:t>
                      </m:r>
                      <m:r>
                        <a:rPr lang="en-US" sz="2800" b="1" i="0">
                          <a:solidFill>
                            <a:srgbClr val="FF0066"/>
                          </a:solidFill>
                          <a:latin typeface="Cambria Math"/>
                        </a:rPr>
                        <m:t>𝟎</m:t>
                      </m:r>
                      <m:r>
                        <a:rPr lang="en-US" sz="2800" b="1" i="0">
                          <a:solidFill>
                            <a:srgbClr val="FF0066"/>
                          </a:solidFill>
                          <a:latin typeface="Cambria Math"/>
                        </a:rPr>
                        <m:t>,</m:t>
                      </m:r>
                      <m:r>
                        <a:rPr lang="en-US" sz="2800" b="1" i="0">
                          <a:solidFill>
                            <a:srgbClr val="FF0066"/>
                          </a:solidFill>
                          <a:latin typeface="Cambria Math"/>
                        </a:rPr>
                        <m:t>𝟖</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4038600"/>
                <a:ext cx="7239418" cy="1065548"/>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3200400" y="5410200"/>
            <a:ext cx="3391109" cy="523220"/>
          </a:xfrm>
          <a:prstGeom prst="rect">
            <a:avLst/>
          </a:prstGeom>
          <a:noFill/>
        </p:spPr>
        <p:txBody>
          <a:bodyPr wrap="square" rtlCol="0">
            <a:spAutoFit/>
          </a:bodyPr>
          <a:lstStyle/>
          <a:p>
            <a:pPr algn="ctr"/>
            <a:r>
              <a:rPr lang="en-US" sz="2800" b="1" dirty="0">
                <a:solidFill>
                  <a:srgbClr val="FF0066"/>
                </a:solidFill>
              </a:rPr>
              <a:t>CHỌN C</a:t>
            </a:r>
          </a:p>
        </p:txBody>
      </p:sp>
    </p:spTree>
    <p:extLst>
      <p:ext uri="{BB962C8B-B14F-4D97-AF65-F5344CB8AC3E}">
        <p14:creationId xmlns:p14="http://schemas.microsoft.com/office/powerpoint/2010/main" val="35791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HƯỚNG DẪN VỀ NHÀ</a:t>
            </a:r>
          </a:p>
        </p:txBody>
      </p:sp>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a:solidFill>
                  <a:srgbClr val="009900"/>
                </a:solidFill>
                <a:latin typeface="Arial" charset="0"/>
              </a:rPr>
              <a:t>Học phần ghi nhớ SGK</a:t>
            </a:r>
          </a:p>
          <a:p>
            <a:pPr>
              <a:spcBef>
                <a:spcPct val="50000"/>
              </a:spcBef>
              <a:buFont typeface="Wingdings" pitchFamily="2" charset="2"/>
              <a:buChar char="Ø"/>
            </a:pPr>
            <a:r>
              <a:rPr lang="en-US" altLang="en-US" sz="3200">
                <a:solidFill>
                  <a:srgbClr val="FF0000"/>
                </a:solidFill>
                <a:latin typeface="Arial" charset="0"/>
              </a:rPr>
              <a:t>Làm c</a:t>
            </a:r>
            <a:r>
              <a:rPr lang="en-US" altLang="en-US" sz="2800">
                <a:solidFill>
                  <a:srgbClr val="FF0000"/>
                </a:solidFill>
                <a:latin typeface="Arial" charset="0"/>
              </a:rPr>
              <a:t>ác </a:t>
            </a:r>
            <a:r>
              <a:rPr lang="en-US" altLang="en-US" sz="3200">
                <a:solidFill>
                  <a:srgbClr val="FF0000"/>
                </a:solidFill>
                <a:latin typeface="Arial" charset="0"/>
              </a:rPr>
              <a:t>bài tập sách bài tập.</a:t>
            </a:r>
          </a:p>
          <a:p>
            <a:pPr>
              <a:spcBef>
                <a:spcPct val="50000"/>
              </a:spcBef>
              <a:buFont typeface="Wingdings" pitchFamily="2" charset="2"/>
              <a:buChar char="Ø"/>
            </a:pPr>
            <a:r>
              <a:rPr lang="en-US" altLang="en-US" sz="3200">
                <a:solidFill>
                  <a:srgbClr val="FF0066"/>
                </a:solidFill>
                <a:latin typeface="Arial" charset="0"/>
              </a:rPr>
              <a:t>Tìm hiểu trước bài 6 sách giáo khoa</a:t>
            </a:r>
          </a:p>
          <a:p>
            <a:pPr>
              <a:spcBef>
                <a:spcPct val="50000"/>
              </a:spcBef>
            </a:pPr>
            <a:endParaRPr lang="en-US" altLang="en-US" sz="320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Tree>
    <p:extLst>
      <p:ext uri="{BB962C8B-B14F-4D97-AF65-F5344CB8AC3E}">
        <p14:creationId xmlns:p14="http://schemas.microsoft.com/office/powerpoint/2010/main" val="3124763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3352800"/>
            <a:ext cx="3505200" cy="3276600"/>
          </a:xfrm>
        </p:spPr>
      </p:pic>
      <p:sp>
        <p:nvSpPr>
          <p:cNvPr id="6" name="Cloud Callout 5"/>
          <p:cNvSpPr/>
          <p:nvPr/>
        </p:nvSpPr>
        <p:spPr>
          <a:xfrm>
            <a:off x="-1" y="401642"/>
            <a:ext cx="6477000" cy="3200400"/>
          </a:xfrm>
          <a:prstGeom prst="cloudCallout">
            <a:avLst>
              <a:gd name="adj1" fmla="val 42999"/>
              <a:gd name="adj2" fmla="val 61225"/>
            </a:avLst>
          </a:prstGeom>
          <a:solidFill>
            <a:srgbClr val="0099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Đối với đoạn mạch song song, điện trở tương đương của đoạn mạch có bằng tổng các điện trở thành phần không?</a:t>
            </a:r>
            <a:endParaRPr lang="en-US" sz="2800">
              <a:solidFill>
                <a:schemeClr val="bg1"/>
              </a:solidFill>
            </a:endParaRPr>
          </a:p>
        </p:txBody>
      </p:sp>
    </p:spTree>
    <p:extLst>
      <p:ext uri="{BB962C8B-B14F-4D97-AF65-F5344CB8AC3E}">
        <p14:creationId xmlns:p14="http://schemas.microsoft.com/office/powerpoint/2010/main" val="161570482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a:bodyPr>
          <a:lstStyle/>
          <a:p>
            <a:pPr algn="just"/>
            <a:r>
              <a:rPr lang="en-US" sz="2800" b="1" dirty="0">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SONG </a:t>
            </a:r>
            <a:r>
              <a:rPr lang="en-US" sz="2800" b="1" dirty="0" err="1">
                <a:solidFill>
                  <a:srgbClr val="009900"/>
                </a:solidFill>
                <a:latin typeface="Times New Roman" panose="02020603050405020304" pitchFamily="18" charset="0"/>
                <a:cs typeface="Times New Roman" panose="02020603050405020304" pitchFamily="18" charset="0"/>
              </a:rPr>
              <a:t>SONG</a:t>
            </a:r>
            <a:endParaRPr lang="en-US" sz="2800" b="1" dirty="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91600" cy="990600"/>
          </a:xfrm>
        </p:spPr>
        <p:txBody>
          <a:bodyPr>
            <a:normAutofit/>
          </a:bodyPr>
          <a:lstStyle/>
          <a:p>
            <a:pPr marL="514350" indent="-514350" algn="just">
              <a:buAutoNum type="arabicPeriod"/>
            </a:pPr>
            <a:r>
              <a:rPr lang="en-US" sz="2600" dirty="0" err="1">
                <a:solidFill>
                  <a:srgbClr val="009900"/>
                </a:solidFill>
                <a:latin typeface="Times New Roman" panose="02020603050405020304" pitchFamily="18" charset="0"/>
                <a:cs typeface="Times New Roman" panose="02020603050405020304" pitchFamily="18" charset="0"/>
              </a:rPr>
              <a:t>Nhớ</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lại</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kiến</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thức</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lớp</a:t>
            </a:r>
            <a:r>
              <a:rPr lang="en-US" sz="2600" dirty="0">
                <a:solidFill>
                  <a:srgbClr val="009900"/>
                </a:solidFill>
                <a:latin typeface="Times New Roman" panose="02020603050405020304" pitchFamily="18" charset="0"/>
                <a:cs typeface="Times New Roman" panose="02020603050405020304" pitchFamily="18" charset="0"/>
              </a:rPr>
              <a:t> 7 ( </a:t>
            </a:r>
            <a:r>
              <a:rPr lang="en-US" sz="2600" dirty="0" err="1">
                <a:solidFill>
                  <a:srgbClr val="009900"/>
                </a:solidFill>
                <a:latin typeface="Times New Roman" panose="02020603050405020304" pitchFamily="18" charset="0"/>
                <a:cs typeface="Times New Roman" panose="02020603050405020304" pitchFamily="18" charset="0"/>
              </a:rPr>
              <a:t>đoạn</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mạch</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gồm</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hai</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bóng</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đèn</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mắc</a:t>
            </a:r>
            <a:r>
              <a:rPr lang="en-US" sz="2600" dirty="0">
                <a:solidFill>
                  <a:srgbClr val="009900"/>
                </a:solidFill>
                <a:latin typeface="Times New Roman" panose="02020603050405020304" pitchFamily="18" charset="0"/>
                <a:cs typeface="Times New Roman" panose="02020603050405020304" pitchFamily="18" charset="0"/>
              </a:rPr>
              <a:t> song song)</a:t>
            </a:r>
          </a:p>
          <a:p>
            <a:pPr marL="0" indent="0" algn="just">
              <a:buNone/>
            </a:pPr>
            <a:endParaRPr lang="en-US" sz="2600"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228600" y="3886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just">
              <a:spcBef>
                <a:spcPct val="20000"/>
              </a:spcBef>
              <a:spcAft>
                <a:spcPct val="20000"/>
              </a:spcAft>
            </a:pPr>
            <a:r>
              <a:rPr lang="en-US" altLang="en-US" sz="2400" b="1">
                <a:solidFill>
                  <a:srgbClr val="FFFFFF"/>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itchFamily="18" charset="0"/>
                <a:cs typeface="Times New Roman" panose="02020603050405020304" pitchFamily="18" charset="0"/>
                <a:sym typeface="Wingdings" pitchFamily="2" charset="2"/>
              </a:rPr>
              <a:t></a:t>
            </a:r>
            <a:r>
              <a:rPr lang="en-US" altLang="en-US" sz="2400" b="1">
                <a:solidFill>
                  <a:schemeClr val="bg1"/>
                </a:solidFill>
                <a:latin typeface="Times New Roman" pitchFamily="18" charset="0"/>
                <a:cs typeface="Times New Roman" panose="02020603050405020304" pitchFamily="18" charset="0"/>
                <a:sym typeface="Wingdings" pitchFamily="2" charset="2"/>
              </a:rPr>
              <a:t> </a:t>
            </a:r>
            <a:r>
              <a:rPr lang="en-US" altLang="en-US" sz="2400" b="1">
                <a:solidFill>
                  <a:schemeClr val="accent2"/>
                </a:solidFill>
                <a:latin typeface="Times New Roman" pitchFamily="18" charset="0"/>
                <a:cs typeface="Times New Roman" panose="02020603050405020304" pitchFamily="18" charset="0"/>
                <a:sym typeface="Wingdings" pitchFamily="2" charset="2"/>
              </a:rPr>
              <a:t>C</a:t>
            </a:r>
            <a:r>
              <a:rPr lang="en-US" altLang="en-US" sz="2400" b="1">
                <a:solidFill>
                  <a:schemeClr val="accent2"/>
                </a:solidFill>
                <a:latin typeface="Times New Roman" pitchFamily="18" charset="0"/>
                <a:cs typeface="Times New Roman" panose="02020603050405020304" pitchFamily="18" charset="0"/>
              </a:rPr>
              <a:t>ường độ dòng điện chạy qua mạch chính bằng tổng các cường độ dòng điện chạy qua các mạch rẽ:</a:t>
            </a:r>
          </a:p>
        </p:txBody>
      </p:sp>
      <p:sp>
        <p:nvSpPr>
          <p:cNvPr id="5" name="Text Box 3"/>
          <p:cNvSpPr txBox="1">
            <a:spLocks noChangeArrowheads="1"/>
          </p:cNvSpPr>
          <p:nvPr/>
        </p:nvSpPr>
        <p:spPr bwMode="auto">
          <a:xfrm>
            <a:off x="3009900" y="4814887"/>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I = I</a:t>
            </a:r>
            <a:r>
              <a:rPr lang="en-US" altLang="en-US" sz="2800" b="1" baseline="-25000" dirty="0">
                <a:solidFill>
                  <a:srgbClr val="FF0000"/>
                </a:solidFill>
                <a:latin typeface="Times New Roman" panose="02020603050405020304" pitchFamily="18" charset="0"/>
                <a:cs typeface="Times New Roman" panose="02020603050405020304" pitchFamily="18" charset="0"/>
              </a:rPr>
              <a:t>1</a:t>
            </a:r>
            <a:r>
              <a:rPr lang="en-US" altLang="en-US" sz="2800" b="1" dirty="0">
                <a:solidFill>
                  <a:srgbClr val="FF0000"/>
                </a:solidFill>
                <a:latin typeface="Times New Roman" panose="02020603050405020304" pitchFamily="18" charset="0"/>
                <a:cs typeface="Times New Roman" panose="02020603050405020304" pitchFamily="18" charset="0"/>
              </a:rPr>
              <a:t> + I</a:t>
            </a:r>
            <a:r>
              <a:rPr lang="en-US" altLang="en-US" sz="2800" b="1" baseline="-25000" dirty="0">
                <a:solidFill>
                  <a:srgbClr val="FF0000"/>
                </a:solidFill>
                <a:latin typeface="Times New Roman" panose="02020603050405020304" pitchFamily="18" charset="0"/>
                <a:cs typeface="Times New Roman" panose="02020603050405020304" pitchFamily="18" charset="0"/>
              </a:rPr>
              <a:t>2 </a:t>
            </a:r>
            <a:r>
              <a:rPr lang="en-US" altLang="en-US" sz="2800" b="1" dirty="0">
                <a:solidFill>
                  <a:schemeClr val="accent2"/>
                </a:solidFill>
                <a:latin typeface="Times New Roman" panose="02020603050405020304" pitchFamily="18" charset="0"/>
                <a:cs typeface="Times New Roman" panose="02020603050405020304" pitchFamily="18" charset="0"/>
              </a:rPr>
              <a:t>(1)</a:t>
            </a:r>
            <a:endParaRPr lang="en-US" altLang="en-US" sz="2800" b="1" baseline="-25000" dirty="0">
              <a:solidFill>
                <a:schemeClr val="accent2"/>
              </a:solidFill>
              <a:latin typeface="Times New Roman" panose="02020603050405020304" pitchFamily="18" charset="0"/>
              <a:cs typeface="Times New Roman" panose="02020603050405020304" pitchFamily="18" charset="0"/>
            </a:endParaRPr>
          </a:p>
        </p:txBody>
      </p:sp>
      <p:sp>
        <p:nvSpPr>
          <p:cNvPr id="6" name="Rectangle 38"/>
          <p:cNvSpPr>
            <a:spLocks noChangeArrowheads="1"/>
          </p:cNvSpPr>
          <p:nvPr/>
        </p:nvSpPr>
        <p:spPr bwMode="auto">
          <a:xfrm>
            <a:off x="304800" y="5287962"/>
            <a:ext cx="8458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800" b="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đoạn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bằng</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mỗi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rẽ</a:t>
            </a:r>
            <a:r>
              <a:rPr lang="en-US" altLang="en-US" sz="2400" b="1" dirty="0">
                <a:solidFill>
                  <a:schemeClr val="accent2"/>
                </a:solidFill>
                <a:latin typeface="Times New Roman" panose="02020603050405020304" pitchFamily="18" charset="0"/>
                <a:cs typeface="Times New Roman" panose="02020603050405020304" pitchFamily="18" charset="0"/>
              </a:rPr>
              <a:t>:</a:t>
            </a:r>
          </a:p>
        </p:txBody>
      </p:sp>
      <p:sp>
        <p:nvSpPr>
          <p:cNvPr id="7" name="Text Box 37"/>
          <p:cNvSpPr txBox="1">
            <a:spLocks noChangeArrowheads="1"/>
          </p:cNvSpPr>
          <p:nvPr/>
        </p:nvSpPr>
        <p:spPr bwMode="auto">
          <a:xfrm>
            <a:off x="3162300" y="6140450"/>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solidFill>
                  <a:srgbClr val="009900"/>
                </a:solidFill>
                <a:latin typeface="Times New Roman" panose="02020603050405020304" pitchFamily="18" charset="0"/>
                <a:cs typeface="Times New Roman" panose="02020603050405020304" pitchFamily="18" charset="0"/>
              </a:rPr>
              <a:t>U = U</a:t>
            </a:r>
            <a:r>
              <a:rPr lang="en-US" altLang="en-US" sz="2600" b="1" baseline="-25000" dirty="0">
                <a:solidFill>
                  <a:srgbClr val="009900"/>
                </a:solidFill>
                <a:latin typeface="Times New Roman" panose="02020603050405020304" pitchFamily="18" charset="0"/>
                <a:cs typeface="Times New Roman" panose="02020603050405020304" pitchFamily="18" charset="0"/>
              </a:rPr>
              <a:t>1</a:t>
            </a:r>
            <a:r>
              <a:rPr lang="en-US" altLang="en-US" sz="2600" b="1" dirty="0">
                <a:solidFill>
                  <a:srgbClr val="009900"/>
                </a:solidFill>
                <a:latin typeface="Times New Roman" panose="02020603050405020304" pitchFamily="18" charset="0"/>
                <a:cs typeface="Times New Roman" panose="02020603050405020304" pitchFamily="18" charset="0"/>
              </a:rPr>
              <a:t> = U</a:t>
            </a:r>
            <a:r>
              <a:rPr lang="en-US" altLang="en-US" sz="2600" b="1" baseline="-25000" dirty="0">
                <a:solidFill>
                  <a:srgbClr val="009900"/>
                </a:solidFill>
                <a:latin typeface="Times New Roman" panose="02020603050405020304" pitchFamily="18" charset="0"/>
                <a:cs typeface="Times New Roman" panose="02020603050405020304" pitchFamily="18" charset="0"/>
              </a:rPr>
              <a:t>2 </a:t>
            </a:r>
            <a:r>
              <a:rPr lang="en-US" altLang="en-US" sz="2600" b="1" dirty="0">
                <a:solidFill>
                  <a:schemeClr val="accent2"/>
                </a:solidFill>
                <a:latin typeface="Times New Roman" panose="02020603050405020304" pitchFamily="18" charset="0"/>
                <a:cs typeface="Times New Roman" panose="02020603050405020304" pitchFamily="18" charset="0"/>
              </a:rPr>
              <a:t>(2)</a:t>
            </a:r>
            <a:endParaRPr lang="en-US" altLang="en-US" sz="2600" b="1" baseline="-25000" dirty="0">
              <a:solidFill>
                <a:schemeClr val="accent2"/>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2231159" y="1447800"/>
            <a:ext cx="5064125" cy="2605088"/>
            <a:chOff x="1488" y="1104"/>
            <a:chExt cx="3190" cy="1728"/>
          </a:xfrm>
        </p:grpSpPr>
        <p:grpSp>
          <p:nvGrpSpPr>
            <p:cNvPr id="9" name="Group 6"/>
            <p:cNvGrpSpPr>
              <a:grpSpLocks/>
            </p:cNvGrpSpPr>
            <p:nvPr/>
          </p:nvGrpSpPr>
          <p:grpSpPr bwMode="auto">
            <a:xfrm>
              <a:off x="1488" y="1104"/>
              <a:ext cx="2880" cy="1728"/>
              <a:chOff x="384" y="672"/>
              <a:chExt cx="4752" cy="3120"/>
            </a:xfrm>
          </p:grpSpPr>
          <p:pic>
            <p:nvPicPr>
              <p:cNvPr id="13" name="Picture 2"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55"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a:off x="5136" y="1008"/>
                <a:ext cx="0" cy="177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H="1">
                <a:off x="4080" y="2784"/>
                <a:ext cx="1056"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
              <p:cNvSpPr>
                <a:spLocks noChangeShapeType="1"/>
              </p:cNvSpPr>
              <p:nvPr/>
            </p:nvSpPr>
            <p:spPr bwMode="auto">
              <a:xfrm flipH="1">
                <a:off x="384" y="2832"/>
                <a:ext cx="100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
              <p:cNvSpPr>
                <a:spLocks noChangeShapeType="1"/>
              </p:cNvSpPr>
              <p:nvPr/>
            </p:nvSpPr>
            <p:spPr bwMode="auto">
              <a:xfrm flipV="1">
                <a:off x="384" y="1104"/>
                <a:ext cx="0" cy="1728"/>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13"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a:off x="139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1392" y="2208"/>
                <a:ext cx="0" cy="134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1392" y="3552"/>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355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a:off x="4080" y="2208"/>
                <a:ext cx="0" cy="129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flipH="1">
                <a:off x="3600" y="3504"/>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1" descr="congtacdong"/>
              <p:cNvPicPr>
                <a:picLocks noChangeAspect="1" noChangeArrowheads="1"/>
              </p:cNvPicPr>
              <p:nvPr/>
            </p:nvPicPr>
            <p:blipFill>
              <a:blip r:embed="rId4">
                <a:extLst>
                  <a:ext uri="{28A0092B-C50C-407E-A947-70E740481C1C}">
                    <a14:useLocalDpi xmlns:a14="http://schemas.microsoft.com/office/drawing/2010/main" val="0"/>
                  </a:ext>
                </a:extLst>
              </a:blip>
              <a:srcRect l="14818" t="43306" r="13289" b="38284"/>
              <a:stretch>
                <a:fillRect/>
              </a:stretch>
            </p:blipFill>
            <p:spPr bwMode="auto">
              <a:xfrm>
                <a:off x="3036" y="860"/>
                <a:ext cx="1632"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6"/>
              <p:cNvSpPr>
                <a:spLocks noChangeShapeType="1"/>
              </p:cNvSpPr>
              <p:nvPr/>
            </p:nvSpPr>
            <p:spPr bwMode="auto">
              <a:xfrm>
                <a:off x="2710" y="1017"/>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
              <p:cNvSpPr>
                <a:spLocks noChangeShapeType="1"/>
              </p:cNvSpPr>
              <p:nvPr/>
            </p:nvSpPr>
            <p:spPr bwMode="auto">
              <a:xfrm>
                <a:off x="4464" y="1008"/>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5"/>
              <p:cNvSpPr>
                <a:spLocks noChangeShapeType="1"/>
              </p:cNvSpPr>
              <p:nvPr/>
            </p:nvSpPr>
            <p:spPr bwMode="auto">
              <a:xfrm rot="-16200000">
                <a:off x="4848" y="1968"/>
                <a:ext cx="57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p:cNvSpPr>
                <a:spLocks noChangeShapeType="1"/>
              </p:cNvSpPr>
              <p:nvPr/>
            </p:nvSpPr>
            <p:spPr bwMode="auto">
              <a:xfrm rot="-10800000">
                <a:off x="3792" y="3504"/>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p:cNvSpPr>
                <a:spLocks noChangeShapeType="1"/>
              </p:cNvSpPr>
              <p:nvPr/>
            </p:nvSpPr>
            <p:spPr bwMode="auto">
              <a:xfrm rot="-10800000">
                <a:off x="3744" y="220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8"/>
            <p:cNvSpPr txBox="1">
              <a:spLocks noChangeArrowheads="1"/>
            </p:cNvSpPr>
            <p:nvPr/>
          </p:nvSpPr>
          <p:spPr bwMode="auto">
            <a:xfrm>
              <a:off x="3503" y="1688"/>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3495" y="2400"/>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4390" y="1676"/>
              <a:ext cx="28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I</a:t>
              </a:r>
            </a:p>
          </p:txBody>
        </p:sp>
      </p:grpSp>
    </p:spTree>
    <p:extLst>
      <p:ext uri="{BB962C8B-B14F-4D97-AF65-F5344CB8AC3E}">
        <p14:creationId xmlns:p14="http://schemas.microsoft.com/office/powerpoint/2010/main" val="30831459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229600" cy="563562"/>
          </a:xfrm>
        </p:spPr>
        <p:txBody>
          <a:bodyPr>
            <a:normAutofit/>
          </a:bodyPr>
          <a:lstStyle/>
          <a:p>
            <a:pPr algn="just"/>
            <a:r>
              <a:rPr lang="en-US" sz="2600">
                <a:solidFill>
                  <a:srgbClr val="009900"/>
                </a:solidFill>
                <a:latin typeface="Times New Roman" panose="02020603050405020304" pitchFamily="18" charset="0"/>
                <a:cs typeface="Times New Roman" panose="02020603050405020304" pitchFamily="18" charset="0"/>
              </a:rPr>
              <a:t>2. Đoạn mạch gồm hai điện trở mắc song song</a:t>
            </a:r>
          </a:p>
        </p:txBody>
      </p:sp>
      <p:sp>
        <p:nvSpPr>
          <p:cNvPr id="3" name="Content Placeholder 2"/>
          <p:cNvSpPr>
            <a:spLocks noGrp="1"/>
          </p:cNvSpPr>
          <p:nvPr>
            <p:ph idx="1"/>
          </p:nvPr>
        </p:nvSpPr>
        <p:spPr>
          <a:xfrm>
            <a:off x="685800" y="609600"/>
            <a:ext cx="8991600" cy="837201"/>
          </a:xfrm>
        </p:spPr>
        <p:txBody>
          <a:bodyPr>
            <a:normAutofit/>
          </a:bodyPr>
          <a:lstStyle/>
          <a:p>
            <a:pPr marL="0" indent="0">
              <a:buNone/>
            </a:pPr>
            <a:r>
              <a:rPr lang="en-US" altLang="en-US" sz="2400">
                <a:solidFill>
                  <a:srgbClr val="FF0000"/>
                </a:solidFill>
                <a:latin typeface="Times New Roman" panose="02020603050405020304" pitchFamily="18" charset="0"/>
                <a:cs typeface="Times New Roman" panose="02020603050405020304" pitchFamily="18" charset="0"/>
              </a:rPr>
              <a:t>Quan sát sơ đồ và cho biết các điện trở R</a:t>
            </a:r>
            <a:r>
              <a:rPr lang="en-US" altLang="en-US" sz="2400" baseline="-25000">
                <a:solidFill>
                  <a:srgbClr val="FF0000"/>
                </a:solidFill>
                <a:latin typeface="Times New Roman" panose="02020603050405020304" pitchFamily="18" charset="0"/>
                <a:cs typeface="Times New Roman" panose="02020603050405020304" pitchFamily="18" charset="0"/>
              </a:rPr>
              <a:t>1</a:t>
            </a:r>
            <a:r>
              <a:rPr lang="en-US" altLang="en-US" sz="2400">
                <a:solidFill>
                  <a:srgbClr val="FF0000"/>
                </a:solidFill>
                <a:latin typeface="Times New Roman" panose="02020603050405020304" pitchFamily="18" charset="0"/>
                <a:cs typeface="Times New Roman" panose="02020603050405020304" pitchFamily="18" charset="0"/>
              </a:rPr>
              <a:t>, R</a:t>
            </a:r>
            <a:r>
              <a:rPr lang="en-US" altLang="en-US" sz="2400" baseline="-25000">
                <a:solidFill>
                  <a:srgbClr val="FF0000"/>
                </a:solidFill>
                <a:latin typeface="Times New Roman" panose="02020603050405020304" pitchFamily="18" charset="0"/>
                <a:cs typeface="Times New Roman" panose="02020603050405020304" pitchFamily="18" charset="0"/>
              </a:rPr>
              <a:t>2</a:t>
            </a:r>
            <a:r>
              <a:rPr lang="en-US" altLang="en-US" sz="2400">
                <a:solidFill>
                  <a:srgbClr val="FF0000"/>
                </a:solidFill>
                <a:latin typeface="Times New Roman" panose="02020603050405020304" pitchFamily="18" charset="0"/>
                <a:cs typeface="Times New Roman" panose="02020603050405020304" pitchFamily="18" charset="0"/>
              </a:rPr>
              <a:t> được mắc như thế nào với nhau.Nêu vai trò của vôn kế và ampe kế trong mạch</a:t>
            </a:r>
          </a:p>
          <a:p>
            <a:pPr marL="0" indent="0">
              <a:buNone/>
            </a:pPr>
            <a:endParaRPr lang="en-US" sz="2400">
              <a:latin typeface="Times New Roman" panose="02020603050405020304" pitchFamily="18" charset="0"/>
              <a:cs typeface="Times New Roman" panose="02020603050405020304" pitchFamily="18" charset="0"/>
            </a:endParaRPr>
          </a:p>
        </p:txBody>
      </p:sp>
      <p:sp>
        <p:nvSpPr>
          <p:cNvPr id="43" name="Text Box 43"/>
          <p:cNvSpPr txBox="1">
            <a:spLocks noChangeArrowheads="1"/>
          </p:cNvSpPr>
          <p:nvPr/>
        </p:nvSpPr>
        <p:spPr bwMode="auto">
          <a:xfrm>
            <a:off x="228600" y="1600200"/>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2060"/>
                </a:solidFill>
                <a:latin typeface="Times New Roman" panose="02020603050405020304" pitchFamily="18" charset="0"/>
                <a:cs typeface="Times New Roman" panose="02020603050405020304" pitchFamily="18" charset="0"/>
              </a:rPr>
              <a:t>+ Hai điện trở R</a:t>
            </a:r>
            <a:r>
              <a:rPr lang="en-US" altLang="en-US" sz="2400" baseline="-25000">
                <a:solidFill>
                  <a:srgbClr val="002060"/>
                </a:solidFill>
                <a:latin typeface="Times New Roman" panose="02020603050405020304" pitchFamily="18" charset="0"/>
                <a:cs typeface="Times New Roman" panose="02020603050405020304" pitchFamily="18" charset="0"/>
              </a:rPr>
              <a:t>1</a:t>
            </a:r>
            <a:r>
              <a:rPr lang="en-US" altLang="en-US" sz="2400">
                <a:solidFill>
                  <a:srgbClr val="002060"/>
                </a:solidFill>
                <a:latin typeface="Times New Roman" panose="02020603050405020304" pitchFamily="18" charset="0"/>
                <a:cs typeface="Times New Roman" panose="02020603050405020304" pitchFamily="18" charset="0"/>
              </a:rPr>
              <a:t> và R</a:t>
            </a:r>
            <a:r>
              <a:rPr lang="en-US" altLang="en-US" sz="2400" baseline="-25000">
                <a:solidFill>
                  <a:srgbClr val="002060"/>
                </a:solidFill>
                <a:latin typeface="Times New Roman" panose="02020603050405020304" pitchFamily="18" charset="0"/>
                <a:cs typeface="Times New Roman" panose="02020603050405020304" pitchFamily="18" charset="0"/>
              </a:rPr>
              <a:t>2</a:t>
            </a:r>
            <a:r>
              <a:rPr lang="en-US" altLang="en-US" sz="2400">
                <a:solidFill>
                  <a:srgbClr val="002060"/>
                </a:solidFill>
                <a:latin typeface="Times New Roman" panose="02020603050405020304" pitchFamily="18" charset="0"/>
                <a:cs typeface="Times New Roman" panose="02020603050405020304" pitchFamily="18" charset="0"/>
              </a:rPr>
              <a:t> được mắc song song với nhau</a:t>
            </a:r>
          </a:p>
        </p:txBody>
      </p:sp>
      <p:sp>
        <p:nvSpPr>
          <p:cNvPr id="44" name="Text Box 44"/>
          <p:cNvSpPr txBox="1">
            <a:spLocks noChangeArrowheads="1"/>
          </p:cNvSpPr>
          <p:nvPr/>
        </p:nvSpPr>
        <p:spPr bwMode="auto">
          <a:xfrm>
            <a:off x="228600" y="2926140"/>
            <a:ext cx="358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2060"/>
                </a:solidFill>
                <a:latin typeface="Times New Roman" panose="02020603050405020304" pitchFamily="18" charset="0"/>
                <a:cs typeface="Times New Roman" panose="02020603050405020304" pitchFamily="18" charset="0"/>
              </a:rPr>
              <a:t>+ Vôn kế V đo hiệu điện thế giữa hai đầu 2 điện trở và hiệu điện thế giữa 2 đầu nguồn điện </a:t>
            </a:r>
          </a:p>
        </p:txBody>
      </p:sp>
      <p:sp>
        <p:nvSpPr>
          <p:cNvPr id="45" name="Text Box 45"/>
          <p:cNvSpPr txBox="1">
            <a:spLocks noChangeArrowheads="1"/>
          </p:cNvSpPr>
          <p:nvPr/>
        </p:nvSpPr>
        <p:spPr bwMode="auto">
          <a:xfrm>
            <a:off x="228600" y="4648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2060"/>
                </a:solidFill>
                <a:latin typeface="Times New Roman" panose="02020603050405020304" pitchFamily="18" charset="0"/>
                <a:cs typeface="Times New Roman" panose="02020603050405020304" pitchFamily="18" charset="0"/>
              </a:rPr>
              <a:t>+ Ampe kế A</a:t>
            </a:r>
            <a:r>
              <a:rPr lang="en-US" altLang="en-US" sz="2400" baseline="-25000">
                <a:solidFill>
                  <a:srgbClr val="002060"/>
                </a:solidFill>
                <a:latin typeface="Times New Roman" panose="02020603050405020304" pitchFamily="18" charset="0"/>
                <a:cs typeface="Times New Roman" panose="02020603050405020304" pitchFamily="18" charset="0"/>
              </a:rPr>
              <a:t> </a:t>
            </a:r>
            <a:r>
              <a:rPr lang="en-US" altLang="en-US" sz="2400">
                <a:solidFill>
                  <a:srgbClr val="002060"/>
                </a:solidFill>
                <a:latin typeface="Times New Roman" panose="02020603050405020304" pitchFamily="18" charset="0"/>
                <a:cs typeface="Times New Roman" panose="02020603050405020304" pitchFamily="18" charset="0"/>
              </a:rPr>
              <a:t>đo cường độ dòng điện chạy qua mạch chính </a:t>
            </a:r>
          </a:p>
        </p:txBody>
      </p:sp>
      <p:sp>
        <p:nvSpPr>
          <p:cNvPr id="47" name="Text Box 53"/>
          <p:cNvSpPr txBox="1">
            <a:spLocks noChangeArrowheads="1"/>
          </p:cNvSpPr>
          <p:nvPr/>
        </p:nvSpPr>
        <p:spPr bwMode="auto">
          <a:xfrm>
            <a:off x="152400" y="53340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Các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hệ</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(1),(2) </a:t>
            </a:r>
            <a:r>
              <a:rPr lang="en-US" altLang="en-US" sz="2400" dirty="0" err="1">
                <a:solidFill>
                  <a:srgbClr val="FF0000"/>
                </a:solidFill>
                <a:latin typeface="Times New Roman" panose="02020603050405020304" pitchFamily="18" charset="0"/>
                <a:cs typeface="Times New Roman" panose="02020603050405020304" pitchFamily="18" charset="0"/>
              </a:rPr>
              <a:t>vẫn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đúng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đối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đoạn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gồm</a:t>
            </a:r>
            <a:r>
              <a:rPr lang="en-US" altLang="en-US" sz="2400" dirty="0">
                <a:solidFill>
                  <a:srgbClr val="FF0000"/>
                </a:solidFill>
                <a:latin typeface="Times New Roman" panose="02020603050405020304" pitchFamily="18" charset="0"/>
                <a:cs typeface="Times New Roman" panose="02020603050405020304" pitchFamily="18" charset="0"/>
              </a:rPr>
              <a:t> 2 </a:t>
            </a:r>
            <a:r>
              <a:rPr lang="en-US" altLang="en-US" sz="2400" dirty="0" err="1">
                <a:solidFill>
                  <a:srgbClr val="FF0000"/>
                </a:solidFill>
                <a:latin typeface="Times New Roman" panose="02020603050405020304" pitchFamily="18" charset="0"/>
                <a:cs typeface="Times New Roman" panose="02020603050405020304" pitchFamily="18" charset="0"/>
              </a:rPr>
              <a:t>điện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trở</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mắc</a:t>
            </a:r>
            <a:r>
              <a:rPr lang="en-US" altLang="en-US" sz="2400" dirty="0">
                <a:solidFill>
                  <a:srgbClr val="FF0000"/>
                </a:solidFill>
                <a:latin typeface="Times New Roman" panose="02020603050405020304" pitchFamily="18" charset="0"/>
                <a:cs typeface="Times New Roman" panose="02020603050405020304" pitchFamily="18" charset="0"/>
              </a:rPr>
              <a:t> song </a:t>
            </a:r>
            <a:r>
              <a:rPr lang="en-US" altLang="en-US" sz="2400" dirty="0" err="1">
                <a:solidFill>
                  <a:srgbClr val="FF0000"/>
                </a:solidFill>
                <a:latin typeface="Times New Roman" panose="02020603050405020304" pitchFamily="18" charset="0"/>
                <a:cs typeface="Times New Roman" panose="02020603050405020304" pitchFamily="18" charset="0"/>
              </a:rPr>
              <a:t>song</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49" name="Left Arrow 48">
            <a:hlinkClick r:id="rId2" action="ppaction://hlinksldjump"/>
          </p:cNvPr>
          <p:cNvSpPr/>
          <p:nvPr/>
        </p:nvSpPr>
        <p:spPr>
          <a:xfrm>
            <a:off x="8491726" y="6370074"/>
            <a:ext cx="581432" cy="381000"/>
          </a:xfrm>
          <a:prstGeom prst="leftArrow">
            <a:avLst/>
          </a:prstGeom>
          <a:solidFill>
            <a:srgbClr val="FF0066"/>
          </a:solidFill>
          <a:ln>
            <a:solidFill>
              <a:srgbClr val="33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Text Box 2"/>
          <p:cNvSpPr txBox="1">
            <a:spLocks noChangeArrowheads="1"/>
          </p:cNvSpPr>
          <p:nvPr/>
        </p:nvSpPr>
        <p:spPr bwMode="auto">
          <a:xfrm>
            <a:off x="76200" y="776287"/>
            <a:ext cx="609600" cy="519113"/>
          </a:xfrm>
          <a:prstGeom prst="rect">
            <a:avLst/>
          </a:prstGeom>
          <a:solidFill>
            <a:srgbClr val="0DB338"/>
          </a:solidFill>
          <a:ln>
            <a:noFill/>
          </a:ln>
          <a:effectLst/>
        </p:spPr>
        <p:txBody>
          <a:bodyPr>
            <a:spAutoFit/>
          </a:bodyPr>
          <a:lstStyle/>
          <a:p>
            <a:pPr>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C1</a:t>
            </a:r>
          </a:p>
        </p:txBody>
      </p:sp>
      <p:grpSp>
        <p:nvGrpSpPr>
          <p:cNvPr id="6" name="Group 5"/>
          <p:cNvGrpSpPr/>
          <p:nvPr/>
        </p:nvGrpSpPr>
        <p:grpSpPr>
          <a:xfrm>
            <a:off x="3733800" y="1856601"/>
            <a:ext cx="5257800" cy="2486799"/>
            <a:chOff x="3733800" y="1856601"/>
            <a:chExt cx="5257800" cy="2486799"/>
          </a:xfrm>
        </p:grpSpPr>
        <p:grpSp>
          <p:nvGrpSpPr>
            <p:cNvPr id="125" name="Group 124"/>
            <p:cNvGrpSpPr/>
            <p:nvPr/>
          </p:nvGrpSpPr>
          <p:grpSpPr>
            <a:xfrm>
              <a:off x="3733800" y="1856601"/>
              <a:ext cx="5257800" cy="2486799"/>
              <a:chOff x="4736306" y="1704201"/>
              <a:chExt cx="2895600" cy="180099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V</a:t>
                    </a:r>
                  </a:p>
                </p:txBody>
              </p:sp>
              <p:cxnSp>
                <p:nvCxnSpPr>
                  <p:cNvPr id="109" name="Straight Connector 108"/>
                  <p:cNvCxnSpPr>
                    <a:stCxn id="107"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6" name="TextBox 115"/>
              <p:cNvSpPr txBox="1"/>
              <p:nvPr/>
            </p:nvSpPr>
            <p:spPr>
              <a:xfrm>
                <a:off x="5638800" y="1704201"/>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117" name="TextBox 116"/>
              <p:cNvSpPr txBox="1"/>
              <p:nvPr/>
            </p:nvSpPr>
            <p:spPr>
              <a:xfrm>
                <a:off x="6400800" y="1752600"/>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18" name="TextBox 117"/>
              <p:cNvSpPr txBox="1"/>
              <p:nvPr/>
            </p:nvSpPr>
            <p:spPr>
              <a:xfrm>
                <a:off x="6875542" y="1752600"/>
                <a:ext cx="287258"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20" name="Rectangle 119"/>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98866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amond(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ppt_y"/>
                                          </p:val>
                                        </p:tav>
                                        <p:tav tm="100000">
                                          <p:val>
                                            <p:strVal val="#ppt_y"/>
                                          </p:val>
                                        </p:tav>
                                      </p:tavLst>
                                    </p:anim>
                                  </p:childTnLst>
                                </p:cTn>
                              </p:par>
                              <p:par>
                                <p:cTn id="39" presetID="26" presetClass="emph" presetSubtype="0" fill="hold" grpId="1" nodeType="withEffect">
                                  <p:stCondLst>
                                    <p:cond delay="0"/>
                                  </p:stCondLst>
                                  <p:childTnLst>
                                    <p:animEffect transition="out" filter="fade">
                                      <p:cBhvr>
                                        <p:cTn id="40" dur="500" tmFilter="0, 0; .2, .5; .8, .5; 1, 0"/>
                                        <p:tgtEl>
                                          <p:spTgt spid="47">
                                            <p:txEl>
                                              <p:pRg st="0" end="0"/>
                                            </p:txEl>
                                          </p:spTgt>
                                        </p:tgtEl>
                                      </p:cBhvr>
                                    </p:animEffect>
                                    <p:animScale>
                                      <p:cBhvr>
                                        <p:cTn id="41" dur="250" autoRev="1" fill="hold"/>
                                        <p:tgtEl>
                                          <p:spTgt spid="4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1" build="allAtOnce"/>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a:grpSpLocks/>
          </p:cNvGrpSpPr>
          <p:nvPr/>
        </p:nvGrpSpPr>
        <p:grpSpPr bwMode="auto">
          <a:xfrm>
            <a:off x="3163888" y="320675"/>
            <a:ext cx="1331912" cy="1127125"/>
            <a:chOff x="1776" y="976"/>
            <a:chExt cx="839" cy="710"/>
          </a:xfrm>
        </p:grpSpPr>
        <p:sp>
          <p:nvSpPr>
            <p:cNvPr id="5" name="Line 4"/>
            <p:cNvSpPr>
              <a:spLocks noChangeShapeType="1"/>
            </p:cNvSpPr>
            <p:nvPr/>
          </p:nvSpPr>
          <p:spPr bwMode="auto">
            <a:xfrm>
              <a:off x="1776" y="1365"/>
              <a:ext cx="24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2298" y="1365"/>
              <a:ext cx="294"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312" y="134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1</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321" y="976"/>
              <a:ext cx="2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866" y="1334"/>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2</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7" y="977"/>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1</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090" y="1182"/>
              <a:ext cx="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12" name="Text Box 80"/>
          <p:cNvSpPr txBox="1">
            <a:spLocks noChangeArrowheads="1"/>
          </p:cNvSpPr>
          <p:nvPr/>
        </p:nvSpPr>
        <p:spPr bwMode="auto">
          <a:xfrm>
            <a:off x="990600" y="62388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66"/>
                </a:solidFill>
                <a:latin typeface="Times New Roman" panose="02020603050405020304" pitchFamily="18" charset="0"/>
                <a:cs typeface="Times New Roman" panose="02020603050405020304" pitchFamily="18" charset="0"/>
              </a:rPr>
              <a:t>Chứng minh:</a:t>
            </a:r>
          </a:p>
        </p:txBody>
      </p:sp>
      <p:sp>
        <p:nvSpPr>
          <p:cNvPr id="14" name="Text Box 2"/>
          <p:cNvSpPr txBox="1">
            <a:spLocks noChangeArrowheads="1"/>
          </p:cNvSpPr>
          <p:nvPr/>
        </p:nvSpPr>
        <p:spPr bwMode="auto">
          <a:xfrm>
            <a:off x="304800" y="623887"/>
            <a:ext cx="609600" cy="519113"/>
          </a:xfrm>
          <a:prstGeom prst="rect">
            <a:avLst/>
          </a:prstGeom>
          <a:solidFill>
            <a:srgbClr val="0DB338"/>
          </a:solidFill>
          <a:ln>
            <a:noFill/>
          </a:ln>
          <a:effectLst/>
        </p:spPr>
        <p:txBody>
          <a:bodyPr>
            <a:spAutoFit/>
          </a:bodyPr>
          <a:lstStyle/>
          <a:p>
            <a:pPr>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C2</a:t>
            </a:r>
          </a:p>
        </p:txBody>
      </p:sp>
      <p:sp>
        <p:nvSpPr>
          <p:cNvPr id="15" name="Text Box 11"/>
          <p:cNvSpPr txBox="1">
            <a:spLocks noChangeArrowheads="1"/>
          </p:cNvSpPr>
          <p:nvPr/>
        </p:nvSpPr>
        <p:spPr bwMode="auto">
          <a:xfrm>
            <a:off x="2025445" y="1947770"/>
            <a:ext cx="495300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a:t>
            </a:r>
            <a:r>
              <a:rPr lang="en-US" altLang="en-US" sz="2800" b="1">
                <a:solidFill>
                  <a:srgbClr val="3333CC"/>
                </a:solidFill>
                <a:latin typeface="Times New Roman" panose="02020603050405020304" pitchFamily="18" charset="0"/>
                <a:cs typeface="Times New Roman" panose="02020603050405020304" pitchFamily="18" charset="0"/>
                <a:sym typeface="Wingdings" pitchFamily="2" charset="2"/>
              </a:rPr>
              <a:t></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Áp dụng định luật Ôm ta có:</a:t>
            </a:r>
          </a:p>
        </p:txBody>
      </p:sp>
      <p:sp>
        <p:nvSpPr>
          <p:cNvPr id="41" name="Rectangle 82"/>
          <p:cNvSpPr>
            <a:spLocks noChangeArrowheads="1"/>
          </p:cNvSpPr>
          <p:nvPr/>
        </p:nvSpPr>
        <p:spPr bwMode="auto">
          <a:xfrm>
            <a:off x="3586301" y="2674374"/>
            <a:ext cx="1593574"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42" name="Rectangle 84"/>
          <p:cNvSpPr>
            <a:spLocks noChangeArrowheads="1"/>
          </p:cNvSpPr>
          <p:nvPr/>
        </p:nvSpPr>
        <p:spPr bwMode="auto">
          <a:xfrm>
            <a:off x="3586163" y="3292577"/>
            <a:ext cx="1905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43" name="Rectangle 85"/>
          <p:cNvSpPr>
            <a:spLocks noChangeArrowheads="1"/>
          </p:cNvSpPr>
          <p:nvPr/>
        </p:nvSpPr>
        <p:spPr bwMode="auto">
          <a:xfrm>
            <a:off x="685800" y="4114800"/>
            <a:ext cx="2743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Vì     song song     , ta có 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nên suy ra:</a:t>
            </a:r>
          </a:p>
        </p:txBody>
      </p:sp>
      <p:graphicFrame>
        <p:nvGraphicFramePr>
          <p:cNvPr id="46" name="Object 45"/>
          <p:cNvGraphicFramePr>
            <a:graphicFrameLocks noChangeAspect="1"/>
          </p:cNvGraphicFramePr>
          <p:nvPr>
            <p:extLst>
              <p:ext uri="{D42A27DB-BD31-4B8C-83A1-F6EECF244321}">
                <p14:modId xmlns:p14="http://schemas.microsoft.com/office/powerpoint/2010/main" val="1238149916"/>
              </p:ext>
            </p:extLst>
          </p:nvPr>
        </p:nvGraphicFramePr>
        <p:xfrm>
          <a:off x="2266950" y="4495800"/>
          <a:ext cx="4591050" cy="1350309"/>
        </p:xfrm>
        <a:graphic>
          <a:graphicData uri="http://schemas.openxmlformats.org/presentationml/2006/ole">
            <mc:AlternateContent xmlns:mc="http://schemas.openxmlformats.org/markup-compatibility/2006">
              <mc:Choice xmlns:v="urn:schemas-microsoft-com:vml" Requires="v">
                <p:oleObj name="Equation" r:id="rId2" imgW="1511280" imgH="444240" progId="Equation.DSMT4">
                  <p:embed/>
                </p:oleObj>
              </mc:Choice>
              <mc:Fallback>
                <p:oleObj name="Equation" r:id="rId2" imgW="1511280" imgH="444240" progId="Equation.DSMT4">
                  <p:embed/>
                  <p:pic>
                    <p:nvPicPr>
                      <p:cNvPr id="0" name=""/>
                      <p:cNvPicPr/>
                      <p:nvPr/>
                    </p:nvPicPr>
                    <p:blipFill>
                      <a:blip r:embed="rId3"/>
                      <a:stretch>
                        <a:fillRect/>
                      </a:stretch>
                    </p:blipFill>
                    <p:spPr>
                      <a:xfrm>
                        <a:off x="2266950" y="4495800"/>
                        <a:ext cx="4591050" cy="1350309"/>
                      </a:xfrm>
                      <a:prstGeom prst="rect">
                        <a:avLst/>
                      </a:prstGeom>
                    </p:spPr>
                  </p:pic>
                </p:oleObj>
              </mc:Fallback>
            </mc:AlternateContent>
          </a:graphicData>
        </a:graphic>
      </p:graphicFrame>
      <p:sp>
        <p:nvSpPr>
          <p:cNvPr id="17" name="Rectangle 16"/>
          <p:cNvSpPr>
            <a:spLocks noChangeArrowheads="1"/>
          </p:cNvSpPr>
          <p:nvPr/>
        </p:nvSpPr>
        <p:spPr bwMode="auto">
          <a:xfrm>
            <a:off x="3100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1195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spTree>
    <p:extLst>
      <p:ext uri="{BB962C8B-B14F-4D97-AF65-F5344CB8AC3E}">
        <p14:creationId xmlns:p14="http://schemas.microsoft.com/office/powerpoint/2010/main" val="26949410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1000"/>
                                        <p:tgtEl>
                                          <p:spTgt spid="41">
                                            <p:txEl>
                                              <p:pRg st="0" end="0"/>
                                            </p:txEl>
                                          </p:spTgt>
                                        </p:tgtEl>
                                      </p:cBhvr>
                                    </p:animEffect>
                                    <p:anim calcmode="lin" valueType="num">
                                      <p:cBhvr>
                                        <p:cTn id="2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1000"/>
                                        <p:tgtEl>
                                          <p:spTgt spid="42">
                                            <p:txEl>
                                              <p:pRg st="0" end="0"/>
                                            </p:txEl>
                                          </p:spTgt>
                                        </p:tgtEl>
                                      </p:cBhvr>
                                    </p:animEffect>
                                    <p:anim calcmode="lin" valueType="num">
                                      <p:cBhvr>
                                        <p:cTn id="35"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3"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just"/>
            <a:r>
              <a:rPr lang="en-US" sz="2800">
                <a:solidFill>
                  <a:srgbClr val="009900"/>
                </a:solidFill>
                <a:latin typeface="Times New Roman" panose="02020603050405020304" pitchFamily="18" charset="0"/>
                <a:cs typeface="Times New Roman" panose="02020603050405020304" pitchFamily="18" charset="0"/>
              </a:rPr>
              <a:t>II. ĐIỆN TRỞ TƯƠNG ĐƯƠNG CỦA ĐOẠN MẠCH SONG SONG</a:t>
            </a:r>
          </a:p>
        </p:txBody>
      </p:sp>
      <p:sp>
        <p:nvSpPr>
          <p:cNvPr id="3" name="Content Placeholder 2"/>
          <p:cNvSpPr>
            <a:spLocks noGrp="1"/>
          </p:cNvSpPr>
          <p:nvPr>
            <p:ph idx="1"/>
          </p:nvPr>
        </p:nvSpPr>
        <p:spPr>
          <a:xfrm>
            <a:off x="241301" y="1066800"/>
            <a:ext cx="8229600" cy="914400"/>
          </a:xfrm>
        </p:spPr>
        <p:txBody>
          <a:bodyPr>
            <a:normAutofit/>
          </a:bodyPr>
          <a:lstStyle/>
          <a:p>
            <a:pPr marL="0" indent="0">
              <a:buNone/>
            </a:pPr>
            <a:r>
              <a:rPr lang="en-US" sz="2400">
                <a:solidFill>
                  <a:srgbClr val="009900"/>
                </a:solidFill>
                <a:latin typeface="Times New Roman" panose="02020603050405020304" pitchFamily="18" charset="0"/>
                <a:cs typeface="Times New Roman" panose="02020603050405020304" pitchFamily="18" charset="0"/>
              </a:rPr>
              <a:t>1. Công thức tính điện trở tương đương của đoạn mạch gồm hai điện trở mắc song song</a:t>
            </a:r>
          </a:p>
        </p:txBody>
      </p:sp>
      <p:grpSp>
        <p:nvGrpSpPr>
          <p:cNvPr id="4" name="Group 36"/>
          <p:cNvGrpSpPr>
            <a:grpSpLocks/>
          </p:cNvGrpSpPr>
          <p:nvPr/>
        </p:nvGrpSpPr>
        <p:grpSpPr bwMode="auto">
          <a:xfrm>
            <a:off x="609600" y="1792287"/>
            <a:ext cx="6477000" cy="1027113"/>
            <a:chOff x="480" y="2210"/>
            <a:chExt cx="4080" cy="647"/>
          </a:xfrm>
        </p:grpSpPr>
        <p:sp>
          <p:nvSpPr>
            <p:cNvPr id="5" name="Text Box 37"/>
            <p:cNvSpPr txBox="1">
              <a:spLocks noChangeArrowheads="1"/>
            </p:cNvSpPr>
            <p:nvPr/>
          </p:nvSpPr>
          <p:spPr bwMode="auto">
            <a:xfrm>
              <a:off x="480" y="2352"/>
              <a:ext cx="384" cy="291"/>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C3</a:t>
              </a:r>
            </a:p>
          </p:txBody>
        </p:sp>
        <p:grpSp>
          <p:nvGrpSpPr>
            <p:cNvPr id="6" name="Group 38"/>
            <p:cNvGrpSpPr>
              <a:grpSpLocks noChangeAspect="1"/>
            </p:cNvGrpSpPr>
            <p:nvPr/>
          </p:nvGrpSpPr>
          <p:grpSpPr bwMode="auto">
            <a:xfrm>
              <a:off x="3168" y="2210"/>
              <a:ext cx="1392" cy="647"/>
              <a:chOff x="2496" y="3360"/>
              <a:chExt cx="1608" cy="747"/>
            </a:xfrm>
          </p:grpSpPr>
          <p:sp>
            <p:nvSpPr>
              <p:cNvPr id="8" name="AutoShape 39"/>
              <p:cNvSpPr>
                <a:spLocks noChangeAspect="1" noChangeArrowheads="1" noTextEdit="1"/>
              </p:cNvSpPr>
              <p:nvPr/>
            </p:nvSpPr>
            <p:spPr bwMode="auto">
              <a:xfrm>
                <a:off x="2496" y="3360"/>
                <a:ext cx="1608" cy="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40"/>
              <p:cNvSpPr>
                <a:spLocks noChangeShapeType="1"/>
              </p:cNvSpPr>
              <p:nvPr/>
            </p:nvSpPr>
            <p:spPr bwMode="auto">
              <a:xfrm>
                <a:off x="2546" y="3701"/>
                <a:ext cx="23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Line 41"/>
              <p:cNvSpPr>
                <a:spLocks noChangeShapeType="1"/>
              </p:cNvSpPr>
              <p:nvPr/>
            </p:nvSpPr>
            <p:spPr bwMode="auto">
              <a:xfrm>
                <a:off x="3101" y="3701"/>
                <a:ext cx="308"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 name="Line 42"/>
              <p:cNvSpPr>
                <a:spLocks noChangeShapeType="1"/>
              </p:cNvSpPr>
              <p:nvPr/>
            </p:nvSpPr>
            <p:spPr bwMode="auto">
              <a:xfrm>
                <a:off x="3697" y="3701"/>
                <a:ext cx="34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2" name="Rectangle 43"/>
              <p:cNvSpPr>
                <a:spLocks noChangeArrowheads="1"/>
              </p:cNvSpPr>
              <p:nvPr/>
            </p:nvSpPr>
            <p:spPr bwMode="auto">
              <a:xfrm>
                <a:off x="3906" y="3893"/>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13" name="Rectangle 44"/>
              <p:cNvSpPr>
                <a:spLocks noChangeArrowheads="1"/>
              </p:cNvSpPr>
              <p:nvPr/>
            </p:nvSpPr>
            <p:spPr bwMode="auto">
              <a:xfrm>
                <a:off x="3290" y="3894"/>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4" name="Rectangle 45"/>
              <p:cNvSpPr>
                <a:spLocks noChangeArrowheads="1"/>
              </p:cNvSpPr>
              <p:nvPr/>
            </p:nvSpPr>
            <p:spPr bwMode="auto">
              <a:xfrm>
                <a:off x="3792"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5" name="Rectangle 46"/>
              <p:cNvSpPr>
                <a:spLocks noChangeArrowheads="1"/>
              </p:cNvSpPr>
              <p:nvPr/>
            </p:nvSpPr>
            <p:spPr bwMode="auto">
              <a:xfrm>
                <a:off x="3179"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6" name="Rectangle 47"/>
              <p:cNvSpPr>
                <a:spLocks noChangeArrowheads="1"/>
              </p:cNvSpPr>
              <p:nvPr/>
            </p:nvSpPr>
            <p:spPr bwMode="auto">
              <a:xfrm>
                <a:off x="2587"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7" name="Rectangle 48"/>
              <p:cNvSpPr>
                <a:spLocks noChangeArrowheads="1"/>
              </p:cNvSpPr>
              <p:nvPr/>
            </p:nvSpPr>
            <p:spPr bwMode="auto">
              <a:xfrm>
                <a:off x="3726" y="3736"/>
                <a:ext cx="18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8" name="Rectangle 49"/>
              <p:cNvSpPr>
                <a:spLocks noChangeArrowheads="1"/>
              </p:cNvSpPr>
              <p:nvPr/>
            </p:nvSpPr>
            <p:spPr bwMode="auto">
              <a:xfrm>
                <a:off x="3130" y="3736"/>
                <a:ext cx="20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9" name="Rectangle 50"/>
              <p:cNvSpPr>
                <a:spLocks noChangeArrowheads="1"/>
              </p:cNvSpPr>
              <p:nvPr/>
            </p:nvSpPr>
            <p:spPr bwMode="auto">
              <a:xfrm>
                <a:off x="2576" y="3737"/>
                <a:ext cx="32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r>
                  <a:rPr lang="en-US" altLang="en-US" sz="3200" i="1" baseline="-25000">
                    <a:solidFill>
                      <a:srgbClr val="000000"/>
                    </a:solidFill>
                    <a:latin typeface="Times New Roman" panose="02020603050405020304" pitchFamily="18" charset="0"/>
                    <a:cs typeface="Times New Roman" panose="02020603050405020304" pitchFamily="18" charset="0"/>
                  </a:rPr>
                  <a:t>t</a:t>
                </a:r>
                <a:r>
                  <a:rPr lang="en-US" altLang="en-US" sz="2800" i="1" baseline="-25000">
                    <a:latin typeface="Times New Roman" panose="02020603050405020304" pitchFamily="18" charset="0"/>
                    <a:cs typeface="Times New Roman" panose="02020603050405020304" pitchFamily="18" charset="0"/>
                  </a:rPr>
                  <a:t>đ</a:t>
                </a:r>
              </a:p>
            </p:txBody>
          </p:sp>
          <p:sp>
            <p:nvSpPr>
              <p:cNvPr id="20" name="Rectangle 51"/>
              <p:cNvSpPr>
                <a:spLocks noChangeArrowheads="1"/>
              </p:cNvSpPr>
              <p:nvPr/>
            </p:nvSpPr>
            <p:spPr bwMode="auto">
              <a:xfrm>
                <a:off x="3470"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1" name="Rectangle 52"/>
              <p:cNvSpPr>
                <a:spLocks noChangeArrowheads="1"/>
              </p:cNvSpPr>
              <p:nvPr/>
            </p:nvSpPr>
            <p:spPr bwMode="auto">
              <a:xfrm>
                <a:off x="2861"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7" name="Text Box 53"/>
            <p:cNvSpPr txBox="1">
              <a:spLocks noChangeArrowheads="1"/>
            </p:cNvSpPr>
            <p:nvPr/>
          </p:nvSpPr>
          <p:spPr bwMode="auto">
            <a:xfrm>
              <a:off x="960" y="2256"/>
              <a:ext cx="21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CC"/>
                  </a:solidFill>
                  <a:latin typeface="Times New Roman" panose="02020603050405020304" pitchFamily="18" charset="0"/>
                  <a:cs typeface="Times New Roman" panose="02020603050405020304" pitchFamily="18" charset="0"/>
                  <a:sym typeface="Wingdings" pitchFamily="2" charset="2"/>
                </a:rPr>
                <a:t></a:t>
              </a:r>
              <a:r>
                <a:rPr lang="en-US" altLang="en-US">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Chứng minh công thức:</a:t>
              </a:r>
            </a:p>
          </p:txBody>
        </p:sp>
      </p:grpSp>
      <p:sp>
        <p:nvSpPr>
          <p:cNvPr id="22" name="Text Box 59"/>
          <p:cNvSpPr txBox="1">
            <a:spLocks noChangeArrowheads="1"/>
          </p:cNvSpPr>
          <p:nvPr/>
        </p:nvSpPr>
        <p:spPr bwMode="auto">
          <a:xfrm>
            <a:off x="457200" y="425767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Vì  I = I</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I</a:t>
            </a:r>
            <a:r>
              <a:rPr lang="en-US" altLang="en-US" sz="2400" baseline="-25000">
                <a:latin typeface="Times New Roman" panose="02020603050405020304" pitchFamily="18" charset="0"/>
                <a:cs typeface="Times New Roman" panose="02020603050405020304" pitchFamily="18" charset="0"/>
              </a:rPr>
              <a:t>2</a:t>
            </a:r>
            <a:endParaRPr lang="en-US" altLang="en-US" sz="4000">
              <a:latin typeface="Times New Roman" panose="02020603050405020304" pitchFamily="18" charset="0"/>
              <a:cs typeface="Times New Roman" panose="02020603050405020304" pitchFamily="18" charset="0"/>
            </a:endParaRPr>
          </a:p>
        </p:txBody>
      </p:sp>
      <p:grpSp>
        <p:nvGrpSpPr>
          <p:cNvPr id="23" name="Group 60"/>
          <p:cNvGrpSpPr>
            <a:grpSpLocks/>
          </p:cNvGrpSpPr>
          <p:nvPr/>
        </p:nvGrpSpPr>
        <p:grpSpPr bwMode="auto">
          <a:xfrm>
            <a:off x="2078037" y="3954462"/>
            <a:ext cx="6477000" cy="1074738"/>
            <a:chOff x="1440" y="3120"/>
            <a:chExt cx="4080" cy="677"/>
          </a:xfrm>
        </p:grpSpPr>
        <p:grpSp>
          <p:nvGrpSpPr>
            <p:cNvPr id="24" name="Group 61"/>
            <p:cNvGrpSpPr>
              <a:grpSpLocks/>
            </p:cNvGrpSpPr>
            <p:nvPr/>
          </p:nvGrpSpPr>
          <p:grpSpPr bwMode="auto">
            <a:xfrm>
              <a:off x="1440" y="3168"/>
              <a:ext cx="2277" cy="629"/>
              <a:chOff x="1584" y="2688"/>
              <a:chExt cx="2277" cy="629"/>
            </a:xfrm>
          </p:grpSpPr>
          <p:sp>
            <p:nvSpPr>
              <p:cNvPr id="41" name="Text Box 62"/>
              <p:cNvSpPr txBox="1">
                <a:spLocks noChangeArrowheads="1"/>
              </p:cNvSpPr>
              <p:nvPr/>
            </p:nvSpPr>
            <p:spPr bwMode="auto">
              <a:xfrm>
                <a:off x="1584" y="283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imes New Roman" panose="02020603050405020304" pitchFamily="18" charset="0"/>
                    <a:cs typeface="Times New Roman" panose="02020603050405020304" pitchFamily="18" charset="0"/>
                  </a:rPr>
                  <a:t>Do đó :</a:t>
                </a:r>
              </a:p>
            </p:txBody>
          </p:sp>
          <p:grpSp>
            <p:nvGrpSpPr>
              <p:cNvPr id="42" name="Group 63"/>
              <p:cNvGrpSpPr>
                <a:grpSpLocks noChangeAspect="1"/>
              </p:cNvGrpSpPr>
              <p:nvPr/>
            </p:nvGrpSpPr>
            <p:grpSpPr bwMode="auto">
              <a:xfrm>
                <a:off x="2421" y="2688"/>
                <a:ext cx="1440" cy="629"/>
                <a:chOff x="2448" y="2688"/>
                <a:chExt cx="1440" cy="629"/>
              </a:xfrm>
            </p:grpSpPr>
            <p:sp>
              <p:nvSpPr>
                <p:cNvPr id="43" name="AutoShape 64"/>
                <p:cNvSpPr>
                  <a:spLocks noChangeAspect="1" noChangeArrowheads="1" noTextEdit="1"/>
                </p:cNvSpPr>
                <p:nvPr/>
              </p:nvSpPr>
              <p:spPr bwMode="auto">
                <a:xfrm>
                  <a:off x="2448" y="2688"/>
                  <a:ext cx="144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44" name="Line 65"/>
                <p:cNvSpPr>
                  <a:spLocks noChangeShapeType="1"/>
                </p:cNvSpPr>
                <p:nvPr/>
              </p:nvSpPr>
              <p:spPr bwMode="auto">
                <a:xfrm>
                  <a:off x="2492" y="2984"/>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5" name="Line 66"/>
                <p:cNvSpPr>
                  <a:spLocks noChangeShapeType="1"/>
                </p:cNvSpPr>
                <p:nvPr/>
              </p:nvSpPr>
              <p:spPr bwMode="auto">
                <a:xfrm>
                  <a:off x="2998" y="2984"/>
                  <a:ext cx="26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 name="Line 67"/>
                <p:cNvSpPr>
                  <a:spLocks noChangeShapeType="1"/>
                </p:cNvSpPr>
                <p:nvPr/>
              </p:nvSpPr>
              <p:spPr bwMode="auto">
                <a:xfrm>
                  <a:off x="3515" y="2984"/>
                  <a:ext cx="22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Rectangle 68"/>
                <p:cNvSpPr>
                  <a:spLocks noChangeArrowheads="1"/>
                </p:cNvSpPr>
                <p:nvPr/>
              </p:nvSpPr>
              <p:spPr bwMode="auto">
                <a:xfrm>
                  <a:off x="3765" y="310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8" name="Rectangle 69"/>
                <p:cNvSpPr>
                  <a:spLocks noChangeArrowheads="1"/>
                </p:cNvSpPr>
                <p:nvPr/>
              </p:nvSpPr>
              <p:spPr bwMode="auto">
                <a:xfrm>
                  <a:off x="3162" y="315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49" name="Rectangle 70"/>
                <p:cNvSpPr>
                  <a:spLocks noChangeArrowheads="1"/>
                </p:cNvSpPr>
                <p:nvPr/>
              </p:nvSpPr>
              <p:spPr bwMode="auto">
                <a:xfrm>
                  <a:off x="355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0" name="Rectangle 71"/>
                <p:cNvSpPr>
                  <a:spLocks noChangeArrowheads="1"/>
                </p:cNvSpPr>
                <p:nvPr/>
              </p:nvSpPr>
              <p:spPr bwMode="auto">
                <a:xfrm>
                  <a:off x="3508"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1" name="Rectangle 72"/>
                <p:cNvSpPr>
                  <a:spLocks noChangeArrowheads="1"/>
                </p:cNvSpPr>
                <p:nvPr/>
              </p:nvSpPr>
              <p:spPr bwMode="auto">
                <a:xfrm>
                  <a:off x="302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2" name="Rectangle 73"/>
                <p:cNvSpPr>
                  <a:spLocks noChangeArrowheads="1"/>
                </p:cNvSpPr>
                <p:nvPr/>
              </p:nvSpPr>
              <p:spPr bwMode="auto">
                <a:xfrm>
                  <a:off x="3011"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3" name="Rectangle 74"/>
                <p:cNvSpPr>
                  <a:spLocks noChangeArrowheads="1"/>
                </p:cNvSpPr>
                <p:nvPr/>
              </p:nvSpPr>
              <p:spPr bwMode="auto">
                <a:xfrm>
                  <a:off x="2530" y="3015"/>
                  <a:ext cx="2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dirty="0" err="1">
                      <a:solidFill>
                        <a:srgbClr val="000000"/>
                      </a:solidFill>
                      <a:latin typeface="Times New Roman" panose="02020603050405020304" pitchFamily="18" charset="0"/>
                      <a:cs typeface="Times New Roman" panose="02020603050405020304" pitchFamily="18" charset="0"/>
                    </a:rPr>
                    <a:t>R</a:t>
                  </a:r>
                  <a:r>
                    <a:rPr lang="en-US" altLang="en-US" sz="28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54" name="Rectangle 75"/>
                <p:cNvSpPr>
                  <a:spLocks noChangeArrowheads="1"/>
                </p:cNvSpPr>
                <p:nvPr/>
              </p:nvSpPr>
              <p:spPr bwMode="auto">
                <a:xfrm>
                  <a:off x="2485"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5" name="Rectangle 76"/>
                <p:cNvSpPr>
                  <a:spLocks noChangeArrowheads="1"/>
                </p:cNvSpPr>
                <p:nvPr/>
              </p:nvSpPr>
              <p:spPr bwMode="auto">
                <a:xfrm>
                  <a:off x="331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6" name="Rectangle 77"/>
                <p:cNvSpPr>
                  <a:spLocks noChangeArrowheads="1"/>
                </p:cNvSpPr>
                <p:nvPr/>
              </p:nvSpPr>
              <p:spPr bwMode="auto">
                <a:xfrm>
                  <a:off x="278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grpSp>
          <p:nvGrpSpPr>
            <p:cNvPr id="25" name="Group 78"/>
            <p:cNvGrpSpPr>
              <a:grpSpLocks noChangeAspect="1"/>
            </p:cNvGrpSpPr>
            <p:nvPr/>
          </p:nvGrpSpPr>
          <p:grpSpPr bwMode="auto">
            <a:xfrm>
              <a:off x="4176" y="3120"/>
              <a:ext cx="1344" cy="605"/>
              <a:chOff x="2496" y="3360"/>
              <a:chExt cx="1344" cy="605"/>
            </a:xfrm>
          </p:grpSpPr>
          <p:sp>
            <p:nvSpPr>
              <p:cNvPr id="27" name="AutoShape 79"/>
              <p:cNvSpPr>
                <a:spLocks noChangeAspect="1" noChangeArrowheads="1" noTextEdit="1"/>
              </p:cNvSpPr>
              <p:nvPr/>
            </p:nvSpPr>
            <p:spPr bwMode="auto">
              <a:xfrm>
                <a:off x="2496" y="3360"/>
                <a:ext cx="134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80"/>
              <p:cNvSpPr>
                <a:spLocks noChangeShapeType="1"/>
              </p:cNvSpPr>
              <p:nvPr/>
            </p:nvSpPr>
            <p:spPr bwMode="auto">
              <a:xfrm>
                <a:off x="2538" y="3645"/>
                <a:ext cx="19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81"/>
              <p:cNvSpPr>
                <a:spLocks noChangeShapeType="1"/>
              </p:cNvSpPr>
              <p:nvPr/>
            </p:nvSpPr>
            <p:spPr bwMode="auto">
              <a:xfrm>
                <a:off x="3001" y="3645"/>
                <a:ext cx="25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Line 82"/>
              <p:cNvSpPr>
                <a:spLocks noChangeShapeType="1"/>
              </p:cNvSpPr>
              <p:nvPr/>
            </p:nvSpPr>
            <p:spPr bwMode="auto">
              <a:xfrm>
                <a:off x="3499" y="3645"/>
                <a:ext cx="2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 name="Rectangle 83"/>
              <p:cNvSpPr>
                <a:spLocks noChangeArrowheads="1"/>
              </p:cNvSpPr>
              <p:nvPr/>
            </p:nvSpPr>
            <p:spPr bwMode="auto">
              <a:xfrm>
                <a:off x="3674"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32" name="Rectangle 84"/>
              <p:cNvSpPr>
                <a:spLocks noChangeArrowheads="1"/>
              </p:cNvSpPr>
              <p:nvPr/>
            </p:nvSpPr>
            <p:spPr bwMode="auto">
              <a:xfrm>
                <a:off x="3159"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3" name="Rectangle 85"/>
              <p:cNvSpPr>
                <a:spLocks noChangeArrowheads="1"/>
              </p:cNvSpPr>
              <p:nvPr/>
            </p:nvSpPr>
            <p:spPr bwMode="auto">
              <a:xfrm>
                <a:off x="3579"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4" name="Rectangle 86"/>
              <p:cNvSpPr>
                <a:spLocks noChangeArrowheads="1"/>
              </p:cNvSpPr>
              <p:nvPr/>
            </p:nvSpPr>
            <p:spPr bwMode="auto">
              <a:xfrm>
                <a:off x="3067"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5" name="Rectangle 87"/>
              <p:cNvSpPr>
                <a:spLocks noChangeArrowheads="1"/>
              </p:cNvSpPr>
              <p:nvPr/>
            </p:nvSpPr>
            <p:spPr bwMode="auto">
              <a:xfrm>
                <a:off x="2573"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6" name="Rectangle 88"/>
              <p:cNvSpPr>
                <a:spLocks noChangeArrowheads="1"/>
              </p:cNvSpPr>
              <p:nvPr/>
            </p:nvSpPr>
            <p:spPr bwMode="auto">
              <a:xfrm>
                <a:off x="3524"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7" name="Rectangle 89"/>
              <p:cNvSpPr>
                <a:spLocks noChangeArrowheads="1"/>
              </p:cNvSpPr>
              <p:nvPr/>
            </p:nvSpPr>
            <p:spPr bwMode="auto">
              <a:xfrm>
                <a:off x="3026"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8" name="Rectangle 90"/>
              <p:cNvSpPr>
                <a:spLocks noChangeArrowheads="1"/>
              </p:cNvSpPr>
              <p:nvPr/>
            </p:nvSpPr>
            <p:spPr bwMode="auto">
              <a:xfrm>
                <a:off x="2563" y="3675"/>
                <a:ext cx="24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dirty="0" err="1">
                    <a:solidFill>
                      <a:srgbClr val="000000"/>
                    </a:solidFill>
                    <a:latin typeface="Times New Roman" panose="02020603050405020304" pitchFamily="18" charset="0"/>
                    <a:cs typeface="Times New Roman" panose="02020603050405020304" pitchFamily="18" charset="0"/>
                  </a:rPr>
                  <a:t>R</a:t>
                </a:r>
                <a:r>
                  <a:rPr lang="en-US" altLang="en-US" sz="27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39" name="Rectangle 91"/>
              <p:cNvSpPr>
                <a:spLocks noChangeArrowheads="1"/>
              </p:cNvSpPr>
              <p:nvPr/>
            </p:nvSpPr>
            <p:spPr bwMode="auto">
              <a:xfrm>
                <a:off x="3310"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40" name="Rectangle 92"/>
              <p:cNvSpPr>
                <a:spLocks noChangeArrowheads="1"/>
              </p:cNvSpPr>
              <p:nvPr/>
            </p:nvSpPr>
            <p:spPr bwMode="auto">
              <a:xfrm>
                <a:off x="2801"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26" name="Object 93"/>
            <p:cNvGraphicFramePr>
              <a:graphicFrameLocks noChangeAspect="1"/>
            </p:cNvGraphicFramePr>
            <p:nvPr/>
          </p:nvGraphicFramePr>
          <p:xfrm>
            <a:off x="3828" y="3360"/>
            <a:ext cx="252" cy="202"/>
          </p:xfrm>
          <a:graphic>
            <a:graphicData uri="http://schemas.openxmlformats.org/presentationml/2006/ole">
              <mc:AlternateContent xmlns:mc="http://schemas.openxmlformats.org/markup-compatibility/2006">
                <mc:Choice xmlns:v="urn:schemas-microsoft-com:vml" Requires="v">
                  <p:oleObj name="Equation" r:id="rId2" imgW="190440" imgH="152280" progId="Equation.3">
                    <p:embed/>
                  </p:oleObj>
                </mc:Choice>
                <mc:Fallback>
                  <p:oleObj name="Equation" r:id="rId2" imgW="190440" imgH="1522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 y="3360"/>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7" name="Text Box 94"/>
          <p:cNvSpPr txBox="1">
            <a:spLocks noChangeArrowheads="1"/>
          </p:cNvSpPr>
          <p:nvPr/>
        </p:nvSpPr>
        <p:spPr bwMode="auto">
          <a:xfrm>
            <a:off x="457200" y="3200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Ta có: U = U</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U</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t>
            </a:r>
          </a:p>
        </p:txBody>
      </p:sp>
      <p:grpSp>
        <p:nvGrpSpPr>
          <p:cNvPr id="58" name="Group 95"/>
          <p:cNvGrpSpPr>
            <a:grpSpLocks/>
          </p:cNvGrpSpPr>
          <p:nvPr/>
        </p:nvGrpSpPr>
        <p:grpSpPr bwMode="auto">
          <a:xfrm>
            <a:off x="3429000" y="3048000"/>
            <a:ext cx="4495800" cy="838200"/>
            <a:chOff x="2592" y="2160"/>
            <a:chExt cx="2832" cy="528"/>
          </a:xfrm>
        </p:grpSpPr>
        <p:grpSp>
          <p:nvGrpSpPr>
            <p:cNvPr id="59" name="Group 96"/>
            <p:cNvGrpSpPr>
              <a:grpSpLocks noChangeAspect="1"/>
            </p:cNvGrpSpPr>
            <p:nvPr/>
          </p:nvGrpSpPr>
          <p:grpSpPr bwMode="auto">
            <a:xfrm>
              <a:off x="4712" y="2160"/>
              <a:ext cx="712" cy="528"/>
              <a:chOff x="1104" y="2016"/>
              <a:chExt cx="712" cy="528"/>
            </a:xfrm>
          </p:grpSpPr>
          <p:sp>
            <p:nvSpPr>
              <p:cNvPr id="81" name="AutoShape 97"/>
              <p:cNvSpPr>
                <a:spLocks noChangeAspect="1" noChangeArrowheads="1" noTextEdit="1"/>
              </p:cNvSpPr>
              <p:nvPr/>
            </p:nvSpPr>
            <p:spPr bwMode="auto">
              <a:xfrm>
                <a:off x="1104" y="2016"/>
                <a:ext cx="7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82" name="Line 98"/>
              <p:cNvSpPr>
                <a:spLocks noChangeShapeType="1"/>
              </p:cNvSpPr>
              <p:nvPr/>
            </p:nvSpPr>
            <p:spPr bwMode="auto">
              <a:xfrm>
                <a:off x="1507" y="2257"/>
                <a:ext cx="26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3" name="Rectangle 99"/>
              <p:cNvSpPr>
                <a:spLocks noChangeArrowheads="1"/>
              </p:cNvSpPr>
              <p:nvPr/>
            </p:nvSpPr>
            <p:spPr bwMode="auto">
              <a:xfrm>
                <a:off x="1531" y="2283"/>
                <a:ext cx="20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dirty="0" err="1">
                    <a:solidFill>
                      <a:srgbClr val="000000"/>
                    </a:solidFill>
                    <a:latin typeface="Times New Roman" panose="02020603050405020304" pitchFamily="18" charset="0"/>
                    <a:cs typeface="Times New Roman" panose="02020603050405020304" pitchFamily="18" charset="0"/>
                  </a:rPr>
                  <a:t>R</a:t>
                </a:r>
                <a:r>
                  <a:rPr lang="en-US" altLang="en-US" sz="23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84" name="Rectangle 100"/>
              <p:cNvSpPr>
                <a:spLocks noChangeArrowheads="1"/>
              </p:cNvSpPr>
              <p:nvPr/>
            </p:nvSpPr>
            <p:spPr bwMode="auto">
              <a:xfrm>
                <a:off x="1529"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85" name="Rectangle 101"/>
              <p:cNvSpPr>
                <a:spLocks noChangeArrowheads="1"/>
              </p:cNvSpPr>
              <p:nvPr/>
            </p:nvSpPr>
            <p:spPr bwMode="auto">
              <a:xfrm>
                <a:off x="114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6" name="Rectangle 102"/>
              <p:cNvSpPr>
                <a:spLocks noChangeArrowheads="1"/>
              </p:cNvSpPr>
              <p:nvPr/>
            </p:nvSpPr>
            <p:spPr bwMode="auto">
              <a:xfrm>
                <a:off x="1313"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0" name="Group 103"/>
            <p:cNvGrpSpPr>
              <a:grpSpLocks noChangeAspect="1"/>
            </p:cNvGrpSpPr>
            <p:nvPr/>
          </p:nvGrpSpPr>
          <p:grpSpPr bwMode="auto">
            <a:xfrm>
              <a:off x="2840" y="2160"/>
              <a:ext cx="854" cy="513"/>
              <a:chOff x="2256" y="1776"/>
              <a:chExt cx="854" cy="513"/>
            </a:xfrm>
          </p:grpSpPr>
          <p:sp>
            <p:nvSpPr>
              <p:cNvPr id="72" name="AutoShape 104"/>
              <p:cNvSpPr>
                <a:spLocks noChangeAspect="1" noChangeArrowheads="1" noTextEdit="1"/>
              </p:cNvSpPr>
              <p:nvPr/>
            </p:nvSpPr>
            <p:spPr bwMode="auto">
              <a:xfrm>
                <a:off x="2256" y="1776"/>
                <a:ext cx="85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105"/>
              <p:cNvSpPr>
                <a:spLocks noChangeShapeType="1"/>
              </p:cNvSpPr>
              <p:nvPr/>
            </p:nvSpPr>
            <p:spPr bwMode="auto">
              <a:xfrm>
                <a:off x="2719" y="2017"/>
                <a:ext cx="2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Rectangle 106"/>
              <p:cNvSpPr>
                <a:spLocks noChangeArrowheads="1"/>
              </p:cNvSpPr>
              <p:nvPr/>
            </p:nvSpPr>
            <p:spPr bwMode="auto">
              <a:xfrm>
                <a:off x="3003" y="190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107"/>
              <p:cNvSpPr>
                <a:spLocks noChangeArrowheads="1"/>
              </p:cNvSpPr>
              <p:nvPr/>
            </p:nvSpPr>
            <p:spPr bwMode="auto">
              <a:xfrm>
                <a:off x="2872" y="215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6" name="Rectangle 108"/>
              <p:cNvSpPr>
                <a:spLocks noChangeArrowheads="1"/>
              </p:cNvSpPr>
              <p:nvPr/>
            </p:nvSpPr>
            <p:spPr bwMode="auto">
              <a:xfrm>
                <a:off x="2384" y="201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7" name="Rectangle 109"/>
              <p:cNvSpPr>
                <a:spLocks noChangeArrowheads="1"/>
              </p:cNvSpPr>
              <p:nvPr/>
            </p:nvSpPr>
            <p:spPr bwMode="auto">
              <a:xfrm>
                <a:off x="2743" y="204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78" name="Rectangle 110"/>
              <p:cNvSpPr>
                <a:spLocks noChangeArrowheads="1"/>
              </p:cNvSpPr>
              <p:nvPr/>
            </p:nvSpPr>
            <p:spPr bwMode="auto">
              <a:xfrm>
                <a:off x="2731" y="178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dirty="0">
                    <a:solidFill>
                      <a:srgbClr val="000000"/>
                    </a:solidFill>
                    <a:latin typeface="Times New Roman" panose="02020603050405020304" pitchFamily="18" charset="0"/>
                    <a:cs typeface="Times New Roman" panose="02020603050405020304" pitchFamily="18" charset="0"/>
                  </a:rPr>
                  <a:t>U</a:t>
                </a:r>
                <a:endParaRPr lang="en-US" altLang="en-US" sz="2400" dirty="0">
                  <a:latin typeface="Times New Roman" panose="02020603050405020304" pitchFamily="18" charset="0"/>
                  <a:cs typeface="Times New Roman" panose="02020603050405020304" pitchFamily="18" charset="0"/>
                </a:endParaRPr>
              </a:p>
            </p:txBody>
          </p:sp>
          <p:sp>
            <p:nvSpPr>
              <p:cNvPr id="79" name="Rectangle 111"/>
              <p:cNvSpPr>
                <a:spLocks noChangeArrowheads="1"/>
              </p:cNvSpPr>
              <p:nvPr/>
            </p:nvSpPr>
            <p:spPr bwMode="auto">
              <a:xfrm>
                <a:off x="2300" y="190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0" name="Rectangle 112"/>
              <p:cNvSpPr>
                <a:spLocks noChangeArrowheads="1"/>
              </p:cNvSpPr>
              <p:nvPr/>
            </p:nvSpPr>
            <p:spPr bwMode="auto">
              <a:xfrm>
                <a:off x="2525" y="188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1" name="Group 113"/>
            <p:cNvGrpSpPr>
              <a:grpSpLocks noChangeAspect="1"/>
            </p:cNvGrpSpPr>
            <p:nvPr/>
          </p:nvGrpSpPr>
          <p:grpSpPr bwMode="auto">
            <a:xfrm>
              <a:off x="3752" y="2160"/>
              <a:ext cx="895" cy="513"/>
              <a:chOff x="3665" y="2016"/>
              <a:chExt cx="895" cy="513"/>
            </a:xfrm>
          </p:grpSpPr>
          <p:sp>
            <p:nvSpPr>
              <p:cNvPr id="63" name="AutoShape 114"/>
              <p:cNvSpPr>
                <a:spLocks noChangeAspect="1" noChangeArrowheads="1" noTextEdit="1"/>
              </p:cNvSpPr>
              <p:nvPr/>
            </p:nvSpPr>
            <p:spPr bwMode="auto">
              <a:xfrm>
                <a:off x="3665" y="2016"/>
                <a:ext cx="895"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64" name="Line 115"/>
              <p:cNvSpPr>
                <a:spLocks noChangeShapeType="1"/>
              </p:cNvSpPr>
              <p:nvPr/>
            </p:nvSpPr>
            <p:spPr bwMode="auto">
              <a:xfrm>
                <a:off x="4155" y="2257"/>
                <a:ext cx="27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Rectangle 116"/>
              <p:cNvSpPr>
                <a:spLocks noChangeArrowheads="1"/>
              </p:cNvSpPr>
              <p:nvPr/>
            </p:nvSpPr>
            <p:spPr bwMode="auto">
              <a:xfrm>
                <a:off x="4466" y="214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66" name="Rectangle 117"/>
              <p:cNvSpPr>
                <a:spLocks noChangeArrowheads="1"/>
              </p:cNvSpPr>
              <p:nvPr/>
            </p:nvSpPr>
            <p:spPr bwMode="auto">
              <a:xfrm>
                <a:off x="4324" y="239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7" name="Rectangle 118"/>
              <p:cNvSpPr>
                <a:spLocks noChangeArrowheads="1"/>
              </p:cNvSpPr>
              <p:nvPr/>
            </p:nvSpPr>
            <p:spPr bwMode="auto">
              <a:xfrm>
                <a:off x="3809" y="225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8" name="Rectangle 119"/>
              <p:cNvSpPr>
                <a:spLocks noChangeArrowheads="1"/>
              </p:cNvSpPr>
              <p:nvPr/>
            </p:nvSpPr>
            <p:spPr bwMode="auto">
              <a:xfrm>
                <a:off x="4179" y="228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69" name="Rectangle 120"/>
              <p:cNvSpPr>
                <a:spLocks noChangeArrowheads="1"/>
              </p:cNvSpPr>
              <p:nvPr/>
            </p:nvSpPr>
            <p:spPr bwMode="auto">
              <a:xfrm>
                <a:off x="4181"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0" name="Rectangle 121"/>
              <p:cNvSpPr>
                <a:spLocks noChangeArrowheads="1"/>
              </p:cNvSpPr>
              <p:nvPr/>
            </p:nvSpPr>
            <p:spPr bwMode="auto">
              <a:xfrm>
                <a:off x="370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71" name="Rectangle 122"/>
              <p:cNvSpPr>
                <a:spLocks noChangeArrowheads="1"/>
              </p:cNvSpPr>
              <p:nvPr/>
            </p:nvSpPr>
            <p:spPr bwMode="auto">
              <a:xfrm>
                <a:off x="3961"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62" name="Object 123"/>
            <p:cNvGraphicFramePr>
              <a:graphicFrameLocks noChangeAspect="1"/>
            </p:cNvGraphicFramePr>
            <p:nvPr/>
          </p:nvGraphicFramePr>
          <p:xfrm>
            <a:off x="2592" y="2317"/>
            <a:ext cx="252" cy="202"/>
          </p:xfrm>
          <a:graphic>
            <a:graphicData uri="http://schemas.openxmlformats.org/presentationml/2006/ole">
              <mc:AlternateContent xmlns:mc="http://schemas.openxmlformats.org/markup-compatibility/2006">
                <mc:Choice xmlns:v="urn:schemas-microsoft-com:vml" Requires="v">
                  <p:oleObj name="Equation" r:id="rId4" imgW="190440" imgH="152280" progId="Equation.3">
                    <p:embed/>
                  </p:oleObj>
                </mc:Choice>
                <mc:Fallback>
                  <p:oleObj name="Equation" r:id="rId4" imgW="190440" imgH="1522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2317"/>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8" name="Object 87"/>
          <p:cNvGraphicFramePr>
            <a:graphicFrameLocks noChangeAspect="1"/>
          </p:cNvGraphicFramePr>
          <p:nvPr>
            <p:extLst>
              <p:ext uri="{D42A27DB-BD31-4B8C-83A1-F6EECF244321}">
                <p14:modId xmlns:p14="http://schemas.microsoft.com/office/powerpoint/2010/main" val="3077356681"/>
              </p:ext>
            </p:extLst>
          </p:nvPr>
        </p:nvGraphicFramePr>
        <p:xfrm>
          <a:off x="3648075" y="5181600"/>
          <a:ext cx="2400300" cy="1104900"/>
        </p:xfrm>
        <a:graphic>
          <a:graphicData uri="http://schemas.openxmlformats.org/presentationml/2006/ole">
            <mc:AlternateContent xmlns:mc="http://schemas.openxmlformats.org/markup-compatibility/2006">
              <mc:Choice xmlns:v="urn:schemas-microsoft-com:vml" Requires="v">
                <p:oleObj name="Equation" r:id="rId5" imgW="965160" imgH="444240" progId="Equation.3">
                  <p:embed/>
                </p:oleObj>
              </mc:Choice>
              <mc:Fallback>
                <p:oleObj name="Equation" r:id="rId5" imgW="965160" imgH="444240" progId="Equation.3">
                  <p:embed/>
                  <p:pic>
                    <p:nvPicPr>
                      <p:cNvPr id="0" name="Object 8"/>
                      <p:cNvPicPr>
                        <a:picLocks noChangeAspect="1" noChangeArrowheads="1"/>
                      </p:cNvPicPr>
                      <p:nvPr/>
                    </p:nvPicPr>
                    <p:blipFill>
                      <a:blip r:embed="rId6"/>
                      <a:srcRect/>
                      <a:stretch>
                        <a:fillRect/>
                      </a:stretch>
                    </p:blipFill>
                    <p:spPr bwMode="auto">
                      <a:xfrm>
                        <a:off x="3648075" y="5181600"/>
                        <a:ext cx="2400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659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000"/>
                                        <p:tgtEl>
                                          <p:spTgt spid="23"/>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143000"/>
          </a:xfrm>
        </p:spPr>
        <p:txBody>
          <a:bodyPr>
            <a:normAutofit/>
          </a:bodyPr>
          <a:lstStyle/>
          <a:p>
            <a:pPr algn="l"/>
            <a:r>
              <a:rPr lang="en-US" sz="2800">
                <a:solidFill>
                  <a:srgbClr val="008000"/>
                </a:solidFill>
                <a:latin typeface="Times New Roman" panose="02020603050405020304" pitchFamily="18" charset="0"/>
                <a:cs typeface="Times New Roman" panose="02020603050405020304" pitchFamily="18" charset="0"/>
              </a:rPr>
              <a:t>2.Thí nghiệm kiểm tra</a:t>
            </a:r>
            <a:br>
              <a:rPr lang="en-US" sz="2800">
                <a:solidFill>
                  <a:srgbClr val="008000"/>
                </a:solidFill>
                <a:latin typeface="Times New Roman" panose="02020603050405020304" pitchFamily="18" charset="0"/>
                <a:cs typeface="Times New Roman" panose="02020603050405020304" pitchFamily="18" charset="0"/>
              </a:rPr>
            </a:br>
            <a:endParaRPr lang="en-US" sz="2800">
              <a:solidFill>
                <a:srgbClr val="008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9874" y="1230856"/>
            <a:ext cx="8229600" cy="4525963"/>
          </a:xfrm>
        </p:spPr>
        <p:txBody>
          <a:bodyPr>
            <a:normAutofit/>
          </a:bodyPr>
          <a:lstStyle/>
          <a:p>
            <a:pPr marL="0" indent="0">
              <a:buNone/>
            </a:pPr>
            <a:r>
              <a:rPr lang="en-US" sz="2800" i="1">
                <a:solidFill>
                  <a:srgbClr val="FF0066"/>
                </a:solidFill>
                <a:latin typeface="Times New Roman" panose="02020603050405020304" pitchFamily="18" charset="0"/>
                <a:cs typeface="Times New Roman" panose="02020603050405020304" pitchFamily="18" charset="0"/>
              </a:rPr>
              <a:t>Mắc mạch điện như hình vẽ</a:t>
            </a:r>
          </a:p>
        </p:txBody>
      </p:sp>
      <p:grpSp>
        <p:nvGrpSpPr>
          <p:cNvPr id="4" name="Group 3"/>
          <p:cNvGrpSpPr/>
          <p:nvPr/>
        </p:nvGrpSpPr>
        <p:grpSpPr>
          <a:xfrm>
            <a:off x="685800" y="2133600"/>
            <a:ext cx="7543800" cy="3607035"/>
            <a:chOff x="3733800" y="1856601"/>
            <a:chExt cx="5257800" cy="2486799"/>
          </a:xfrm>
        </p:grpSpPr>
        <p:grpSp>
          <p:nvGrpSpPr>
            <p:cNvPr id="5" name="Group 4"/>
            <p:cNvGrpSpPr/>
            <p:nvPr/>
          </p:nvGrpSpPr>
          <p:grpSpPr>
            <a:xfrm>
              <a:off x="3733800" y="1856601"/>
              <a:ext cx="5257800" cy="2486799"/>
              <a:chOff x="4736306" y="1704201"/>
              <a:chExt cx="2895600" cy="1800999"/>
            </a:xfrm>
          </p:grpSpPr>
          <p:grpSp>
            <p:nvGrpSpPr>
              <p:cNvPr id="7" name="Group 6"/>
              <p:cNvGrpSpPr/>
              <p:nvPr/>
            </p:nvGrpSpPr>
            <p:grpSpPr>
              <a:xfrm>
                <a:off x="4736306" y="1849758"/>
                <a:ext cx="2895600" cy="1371600"/>
                <a:chOff x="4736306" y="1849758"/>
                <a:chExt cx="2895600" cy="1371600"/>
              </a:xfrm>
            </p:grpSpPr>
            <p:cxnSp>
              <p:nvCxnSpPr>
                <p:cNvPr id="15" name="Straight Connector 14"/>
                <p:cNvCxnSpPr>
                  <a:stCxn id="3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36306" y="1849758"/>
                  <a:ext cx="2895600" cy="1371600"/>
                  <a:chOff x="4724400" y="1828800"/>
                  <a:chExt cx="2895600" cy="1371600"/>
                </a:xfrm>
              </p:grpSpPr>
              <p:grpSp>
                <p:nvGrpSpPr>
                  <p:cNvPr id="17" name="Group 16"/>
                  <p:cNvGrpSpPr/>
                  <p:nvPr/>
                </p:nvGrpSpPr>
                <p:grpSpPr>
                  <a:xfrm>
                    <a:off x="6010275" y="1912635"/>
                    <a:ext cx="695325" cy="68565"/>
                    <a:chOff x="6324600" y="1981200"/>
                    <a:chExt cx="695325" cy="68565"/>
                  </a:xfrm>
                </p:grpSpPr>
                <p:sp>
                  <p:nvSpPr>
                    <p:cNvPr id="38" name="Oval 37"/>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67524" y="1863839"/>
                    <a:ext cx="66676" cy="159501"/>
                    <a:chOff x="6867524" y="1863839"/>
                    <a:chExt cx="66676" cy="159501"/>
                  </a:xfrm>
                </p:grpSpPr>
                <p:sp>
                  <p:nvSpPr>
                    <p:cNvPr id="36" name="Oval 3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22" name="Straight Connector 21"/>
                  <p:cNvCxnSpPr>
                    <a:endCxn id="2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V</a:t>
                    </a:r>
                  </a:p>
                </p:txBody>
              </p:sp>
              <p:cxnSp>
                <p:nvCxnSpPr>
                  <p:cNvPr id="33" name="Straight Connector 32"/>
                  <p:cNvCxnSpPr>
                    <a:stCxn id="32"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5638800" y="1704201"/>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9" name="TextBox 8"/>
              <p:cNvSpPr txBox="1"/>
              <p:nvPr/>
            </p:nvSpPr>
            <p:spPr>
              <a:xfrm>
                <a:off x="6400800" y="1752600"/>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0" name="TextBox 9"/>
              <p:cNvSpPr txBox="1"/>
              <p:nvPr/>
            </p:nvSpPr>
            <p:spPr>
              <a:xfrm>
                <a:off x="6875542" y="1752600"/>
                <a:ext cx="287258"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1" name="Rectangle 10"/>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 name="Rectangle 11"/>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3" name="TextBox 12"/>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4" name="TextBox 1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6" name="Straight Connector 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897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3886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009900"/>
                </a:solidFill>
                <a:latin typeface="Times New Roman" panose="02020603050405020304" pitchFamily="18" charset="0"/>
                <a:cs typeface="Times New Roman" panose="02020603050405020304" pitchFamily="18" charset="0"/>
              </a:rPr>
              <a:t>Nếu mạch chỉ có 2 điện trở R</a:t>
            </a:r>
            <a:r>
              <a:rPr lang="en-US" altLang="en-US" sz="2400" i="1" baseline="-25000">
                <a:solidFill>
                  <a:srgbClr val="009900"/>
                </a:solidFill>
                <a:latin typeface="Times New Roman" panose="02020603050405020304" pitchFamily="18" charset="0"/>
                <a:cs typeface="Times New Roman" panose="02020603050405020304" pitchFamily="18" charset="0"/>
              </a:rPr>
              <a:t>1</a:t>
            </a:r>
            <a:r>
              <a:rPr lang="en-US" altLang="en-US" sz="2400" i="1">
                <a:solidFill>
                  <a:srgbClr val="009900"/>
                </a:solidFill>
                <a:latin typeface="Times New Roman" panose="02020603050405020304" pitchFamily="18" charset="0"/>
                <a:cs typeface="Times New Roman" panose="02020603050405020304" pitchFamily="18" charset="0"/>
              </a:rPr>
              <a:t> và R</a:t>
            </a:r>
            <a:r>
              <a:rPr lang="en-US" altLang="en-US" sz="2400" i="1" baseline="-25000">
                <a:solidFill>
                  <a:srgbClr val="009900"/>
                </a:solidFill>
                <a:latin typeface="Times New Roman" panose="02020603050405020304" pitchFamily="18" charset="0"/>
                <a:cs typeface="Times New Roman" panose="02020603050405020304" pitchFamily="18" charset="0"/>
              </a:rPr>
              <a:t>2</a:t>
            </a:r>
            <a:r>
              <a:rPr lang="en-US" altLang="en-US" sz="2400" i="1">
                <a:solidFill>
                  <a:srgbClr val="009900"/>
                </a:solidFill>
                <a:latin typeface="Times New Roman" panose="02020603050405020304" pitchFamily="18" charset="0"/>
                <a:cs typeface="Times New Roman" panose="02020603050405020304" pitchFamily="18" charset="0"/>
              </a:rPr>
              <a:t> mắc song song thì:</a:t>
            </a:r>
          </a:p>
        </p:txBody>
      </p:sp>
      <p:graphicFrame>
        <p:nvGraphicFramePr>
          <p:cNvPr id="5" name="Object 8"/>
          <p:cNvGraphicFramePr>
            <a:graphicFrameLocks noChangeAspect="1"/>
          </p:cNvGraphicFramePr>
          <p:nvPr>
            <p:extLst>
              <p:ext uri="{D42A27DB-BD31-4B8C-83A1-F6EECF244321}">
                <p14:modId xmlns:p14="http://schemas.microsoft.com/office/powerpoint/2010/main" val="2688640747"/>
              </p:ext>
            </p:extLst>
          </p:nvPr>
        </p:nvGraphicFramePr>
        <p:xfrm>
          <a:off x="3378200" y="4321175"/>
          <a:ext cx="2400300" cy="1104900"/>
        </p:xfrm>
        <a:graphic>
          <a:graphicData uri="http://schemas.openxmlformats.org/presentationml/2006/ole">
            <mc:AlternateContent xmlns:mc="http://schemas.openxmlformats.org/markup-compatibility/2006">
              <mc:Choice xmlns:v="urn:schemas-microsoft-com:vml" Requires="v">
                <p:oleObj name="Equation" r:id="rId2" imgW="965160" imgH="444240" progId="Equation.3">
                  <p:embed/>
                </p:oleObj>
              </mc:Choice>
              <mc:Fallback>
                <p:oleObj name="Equation" r:id="rId2" imgW="965160" imgH="444240" progId="Equation.3">
                  <p:embed/>
                  <p:pic>
                    <p:nvPicPr>
                      <p:cNvPr id="0" name=""/>
                      <p:cNvPicPr>
                        <a:picLocks noChangeAspect="1" noChangeArrowheads="1"/>
                      </p:cNvPicPr>
                      <p:nvPr/>
                    </p:nvPicPr>
                    <p:blipFill>
                      <a:blip r:embed="rId3"/>
                      <a:srcRect/>
                      <a:stretch>
                        <a:fillRect/>
                      </a:stretch>
                    </p:blipFill>
                    <p:spPr bwMode="auto">
                      <a:xfrm>
                        <a:off x="3378200" y="4321175"/>
                        <a:ext cx="2400300" cy="1104900"/>
                      </a:xfrm>
                      <a:prstGeom prst="rect">
                        <a:avLst/>
                      </a:prstGeom>
                      <a:noFill/>
                      <a:ln>
                        <a:noFill/>
                      </a:ln>
                      <a:effec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329485352"/>
              </p:ext>
            </p:extLst>
          </p:nvPr>
        </p:nvGraphicFramePr>
        <p:xfrm>
          <a:off x="3330575" y="2895600"/>
          <a:ext cx="2524125" cy="1073150"/>
        </p:xfrm>
        <a:graphic>
          <a:graphicData uri="http://schemas.openxmlformats.org/presentationml/2006/ole">
            <mc:AlternateContent xmlns:mc="http://schemas.openxmlformats.org/markup-compatibility/2006">
              <mc:Choice xmlns:v="urn:schemas-microsoft-com:vml" Requires="v">
                <p:oleObj name="Equation" r:id="rId4" imgW="1015920" imgH="431640" progId="Equation.3">
                  <p:embed/>
                </p:oleObj>
              </mc:Choice>
              <mc:Fallback>
                <p:oleObj name="Equation" r:id="rId4" imgW="1015920" imgH="431640" progId="Equation.3">
                  <p:embed/>
                  <p:pic>
                    <p:nvPicPr>
                      <p:cNvPr id="0" name=""/>
                      <p:cNvPicPr>
                        <a:picLocks noChangeAspect="1" noChangeArrowheads="1"/>
                      </p:cNvPicPr>
                      <p:nvPr/>
                    </p:nvPicPr>
                    <p:blipFill>
                      <a:blip r:embed="rId5"/>
                      <a:srcRect/>
                      <a:stretch>
                        <a:fillRect/>
                      </a:stretch>
                    </p:blipFill>
                    <p:spPr bwMode="auto">
                      <a:xfrm>
                        <a:off x="3330575" y="2895600"/>
                        <a:ext cx="2524125" cy="1073150"/>
                      </a:xfrm>
                      <a:prstGeom prst="rect">
                        <a:avLst/>
                      </a:prstGeom>
                      <a:noFill/>
                      <a:ln>
                        <a:noFill/>
                      </a:ln>
                      <a:effectLst/>
                    </p:spPr>
                  </p:pic>
                </p:oleObj>
              </mc:Fallback>
            </mc:AlternateContent>
          </a:graphicData>
        </a:graphic>
      </p:graphicFrame>
      <p:sp>
        <p:nvSpPr>
          <p:cNvPr id="7" name="Text Box 10"/>
          <p:cNvSpPr txBox="1">
            <a:spLocks noChangeArrowheads="1"/>
          </p:cNvSpPr>
          <p:nvPr/>
        </p:nvSpPr>
        <p:spPr bwMode="auto">
          <a:xfrm>
            <a:off x="152400" y="30480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3.</a:t>
            </a:r>
            <a:r>
              <a:rPr lang="en-US" altLang="en-US" sz="2400">
                <a:latin typeface="Times New Roman" panose="02020603050405020304" pitchFamily="18" charset="0"/>
                <a:cs typeface="Times New Roman" panose="02020603050405020304" pitchFamily="18" charset="0"/>
              </a:rPr>
              <a:t> </a:t>
            </a:r>
            <a:r>
              <a:rPr lang="en-US" altLang="en-US" sz="2400">
                <a:solidFill>
                  <a:srgbClr val="008000"/>
                </a:solidFill>
                <a:latin typeface="Times New Roman" panose="02020603050405020304" pitchFamily="18" charset="0"/>
                <a:cs typeface="Times New Roman" panose="02020603050405020304" pitchFamily="18" charset="0"/>
              </a:rPr>
              <a:t>Kết luận</a:t>
            </a:r>
          </a:p>
          <a:p>
            <a:pPr algn="just">
              <a:spcBef>
                <a:spcPct val="50000"/>
              </a:spcBef>
            </a:pPr>
            <a:r>
              <a:rPr lang="en-US" altLang="en-US" sz="2400" b="1">
                <a:solidFill>
                  <a:srgbClr val="0000CC"/>
                </a:solidFill>
                <a:latin typeface="Times New Roman" panose="02020603050405020304" pitchFamily="18" charset="0"/>
                <a:cs typeface="Times New Roman" panose="02020603050405020304" pitchFamily="18" charset="0"/>
                <a:sym typeface="Wingdings" pitchFamily="2" charset="2"/>
              </a:rPr>
              <a:t> </a:t>
            </a:r>
            <a:r>
              <a:rPr lang="en-US" altLang="en-US" sz="2400">
                <a:solidFill>
                  <a:srgbClr val="3333CC"/>
                </a:solidFill>
                <a:latin typeface="Times New Roman" panose="02020603050405020304" pitchFamily="18" charset="0"/>
                <a:cs typeface="Times New Roman" panose="02020603050405020304" pitchFamily="18" charset="0"/>
              </a:rPr>
              <a:t>Đối với đoạn mạch gồm 2 điện trở mắc song song thì nghịch đảo của điện trở tương đương bằng tổng các nghịch đảo của từng điện trở thành phần.</a:t>
            </a:r>
          </a:p>
          <a:p>
            <a:pPr algn="just">
              <a:spcBef>
                <a:spcPct val="50000"/>
              </a:spcBef>
            </a:pPr>
            <a:r>
              <a:rPr lang="en-US" altLang="en-US" sz="2400" i="1">
                <a:solidFill>
                  <a:srgbClr val="FF0000"/>
                </a:solidFill>
                <a:latin typeface="Times New Roman" panose="02020603050405020304" pitchFamily="18" charset="0"/>
                <a:cs typeface="Times New Roman" panose="02020603050405020304" pitchFamily="18" charset="0"/>
              </a:rPr>
              <a:t>Công thức tính điện trở tương đương trong đoạn mạch gồm 2 điện trở mắc song song:</a:t>
            </a:r>
          </a:p>
        </p:txBody>
      </p:sp>
      <p:sp>
        <p:nvSpPr>
          <p:cNvPr id="8" name="Text Box 11"/>
          <p:cNvSpPr txBox="1">
            <a:spLocks noChangeArrowheads="1"/>
          </p:cNvSpPr>
          <p:nvPr/>
        </p:nvSpPr>
        <p:spPr bwMode="auto">
          <a:xfrm>
            <a:off x="228600" y="5334000"/>
            <a:ext cx="91759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3333CC"/>
                </a:solidFill>
                <a:latin typeface="Times New Roman" panose="02020603050405020304" pitchFamily="18" charset="0"/>
                <a:cs typeface="Times New Roman" panose="02020603050405020304" pitchFamily="18" charset="0"/>
              </a:rPr>
              <a:t>Nếu mạch có n điện trở </a:t>
            </a:r>
            <a:r>
              <a:rPr lang="en-US" altLang="en-US" sz="2400" i="1">
                <a:solidFill>
                  <a:srgbClr val="FF0000"/>
                </a:solidFill>
                <a:latin typeface="Times New Roman" panose="02020603050405020304" pitchFamily="18" charset="0"/>
                <a:cs typeface="Times New Roman" panose="02020603050405020304" pitchFamily="18" charset="0"/>
              </a:rPr>
              <a:t>như nhau</a:t>
            </a: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i="1">
                <a:solidFill>
                  <a:srgbClr val="3333CC"/>
                </a:solidFill>
                <a:latin typeface="Times New Roman" panose="02020603050405020304" pitchFamily="18" charset="0"/>
                <a:cs typeface="Times New Roman" panose="02020603050405020304" pitchFamily="18" charset="0"/>
              </a:rPr>
              <a:t>là R mắc song song thì:</a:t>
            </a:r>
          </a:p>
        </p:txBody>
      </p:sp>
      <p:graphicFrame>
        <p:nvGraphicFramePr>
          <p:cNvPr id="9" name="Object 12"/>
          <p:cNvGraphicFramePr>
            <a:graphicFrameLocks noChangeAspect="1"/>
          </p:cNvGraphicFramePr>
          <p:nvPr>
            <p:extLst>
              <p:ext uri="{D42A27DB-BD31-4B8C-83A1-F6EECF244321}">
                <p14:modId xmlns:p14="http://schemas.microsoft.com/office/powerpoint/2010/main" val="727708877"/>
              </p:ext>
            </p:extLst>
          </p:nvPr>
        </p:nvGraphicFramePr>
        <p:xfrm>
          <a:off x="3944938" y="5772150"/>
          <a:ext cx="1420812" cy="1009650"/>
        </p:xfrm>
        <a:graphic>
          <a:graphicData uri="http://schemas.openxmlformats.org/presentationml/2006/ole">
            <mc:AlternateContent xmlns:mc="http://schemas.openxmlformats.org/markup-compatibility/2006">
              <mc:Choice xmlns:v="urn:schemas-microsoft-com:vml" Requires="v">
                <p:oleObj name="Equation" r:id="rId6" imgW="571320" imgH="393480" progId="Equation.3">
                  <p:embed/>
                </p:oleObj>
              </mc:Choice>
              <mc:Fallback>
                <p:oleObj name="Equation" r:id="rId6" imgW="571320" imgH="393480" progId="Equation.3">
                  <p:embed/>
                  <p:pic>
                    <p:nvPicPr>
                      <p:cNvPr id="0" name=""/>
                      <p:cNvPicPr>
                        <a:picLocks noChangeAspect="1" noChangeArrowheads="1"/>
                      </p:cNvPicPr>
                      <p:nvPr/>
                    </p:nvPicPr>
                    <p:blipFill>
                      <a:blip r:embed="rId7"/>
                      <a:srcRect/>
                      <a:stretch>
                        <a:fillRect/>
                      </a:stretch>
                    </p:blipFill>
                    <p:spPr bwMode="auto">
                      <a:xfrm>
                        <a:off x="3944938" y="5772150"/>
                        <a:ext cx="1420812" cy="1009650"/>
                      </a:xfrm>
                      <a:prstGeom prst="rect">
                        <a:avLst/>
                      </a:prstGeom>
                      <a:noFill/>
                      <a:ln w="9525">
                        <a:solidFill>
                          <a:schemeClr val="bg1"/>
                        </a:solidFill>
                        <a:miter lim="800000"/>
                        <a:headEnd/>
                        <a:tailEnd/>
                      </a:ln>
                      <a:effectLst/>
                    </p:spPr>
                  </p:pic>
                </p:oleObj>
              </mc:Fallback>
            </mc:AlternateContent>
          </a:graphicData>
        </a:graphic>
      </p:graphicFrame>
    </p:spTree>
    <p:extLst>
      <p:ext uri="{BB962C8B-B14F-4D97-AF65-F5344CB8AC3E}">
        <p14:creationId xmlns:p14="http://schemas.microsoft.com/office/powerpoint/2010/main" val="25598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60438"/>
            <a:ext cx="2819400" cy="868362"/>
          </a:xfrm>
        </p:spPr>
        <p:txBody>
          <a:bodyPr>
            <a:normAutofit/>
          </a:bodyPr>
          <a:lstStyle/>
          <a:p>
            <a:r>
              <a:rPr lang="en-US" sz="2800">
                <a:solidFill>
                  <a:srgbClr val="009900"/>
                </a:solidFill>
                <a:latin typeface="Times New Roman" panose="02020603050405020304" pitchFamily="18" charset="0"/>
                <a:cs typeface="Times New Roman" panose="02020603050405020304" pitchFamily="18" charset="0"/>
              </a:rPr>
              <a:t>III. VẬN DỤNG</a:t>
            </a:r>
          </a:p>
        </p:txBody>
      </p:sp>
      <p:sp>
        <p:nvSpPr>
          <p:cNvPr id="47" name="Text Box 53"/>
          <p:cNvSpPr txBox="1">
            <a:spLocks noChangeArrowheads="1"/>
          </p:cNvSpPr>
          <p:nvPr/>
        </p:nvSpPr>
        <p:spPr bwMode="auto">
          <a:xfrm>
            <a:off x="304800" y="1676400"/>
            <a:ext cx="8264013" cy="323165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err="1">
                <a:solidFill>
                  <a:srgbClr val="0000CC"/>
                </a:solidFill>
                <a:latin typeface="Times New Roman" panose="02020603050405020304" pitchFamily="18" charset="0"/>
                <a:cs typeface="Times New Roman" panose="02020603050405020304" pitchFamily="18" charset="0"/>
              </a:rPr>
              <a:t>Trong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phòng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đang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dây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tóc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trần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định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mức</a:t>
            </a:r>
            <a:r>
              <a:rPr lang="en-US" altLang="en-US" sz="2400" dirty="0">
                <a:solidFill>
                  <a:srgbClr val="0000CC"/>
                </a:solidFill>
                <a:latin typeface="Times New Roman" panose="02020603050405020304" pitchFamily="18" charset="0"/>
                <a:cs typeface="Times New Roman" panose="02020603050405020304" pitchFamily="18" charset="0"/>
              </a:rPr>
              <a:t> 220V.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của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220V. </a:t>
            </a:r>
            <a:r>
              <a:rPr lang="en-US" altLang="en-US" sz="2400" dirty="0" err="1">
                <a:solidFill>
                  <a:srgbClr val="0000CC"/>
                </a:solidFill>
                <a:latin typeface="Times New Roman" panose="02020603050405020304" pitchFamily="18" charset="0"/>
                <a:cs typeface="Times New Roman" panose="02020603050405020304" pitchFamily="18" charset="0"/>
              </a:rPr>
              <a:t>Mỗi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cầu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bảo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vệ</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riêng</a:t>
            </a:r>
            <a:r>
              <a:rPr lang="en-US" altLang="en-US" sz="24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được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như</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để</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chúng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bình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thường</a:t>
            </a:r>
            <a:r>
              <a:rPr lang="en-US" altLang="en-US" sz="24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mạch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Cho </a:t>
            </a:r>
            <a:r>
              <a:rPr lang="en-US" altLang="en-US" sz="2400" dirty="0" err="1">
                <a:solidFill>
                  <a:srgbClr val="0000CC"/>
                </a:solidFill>
                <a:latin typeface="Times New Roman" panose="02020603050405020304" pitchFamily="18" charset="0"/>
                <a:cs typeface="Times New Roman" panose="02020603050405020304" pitchFamily="18" charset="0"/>
              </a:rPr>
              <a:t>kí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của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Nếu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sao</a:t>
            </a:r>
            <a:r>
              <a:rPr lang="en-US" altLang="en-US" sz="2400" dirty="0">
                <a:solidFill>
                  <a:srgbClr val="0000CC"/>
                </a:solidFill>
                <a:latin typeface="Times New Roman" panose="02020603050405020304" pitchFamily="18" charset="0"/>
                <a:cs typeface="Times New Roman" panose="02020603050405020304" pitchFamily="18" charset="0"/>
              </a:rPr>
              <a:t>?</a:t>
            </a:r>
          </a:p>
        </p:txBody>
      </p:sp>
      <p:grpSp>
        <p:nvGrpSpPr>
          <p:cNvPr id="48" name="Group 54"/>
          <p:cNvGrpSpPr>
            <a:grpSpLocks/>
          </p:cNvGrpSpPr>
          <p:nvPr/>
        </p:nvGrpSpPr>
        <p:grpSpPr bwMode="auto">
          <a:xfrm>
            <a:off x="7883013" y="3886200"/>
            <a:ext cx="800100" cy="381000"/>
            <a:chOff x="2136" y="3900"/>
            <a:chExt cx="504" cy="240"/>
          </a:xfrm>
        </p:grpSpPr>
        <p:sp>
          <p:nvSpPr>
            <p:cNvPr id="49" name="Oval 55"/>
            <p:cNvSpPr>
              <a:spLocks noChangeArrowheads="1"/>
            </p:cNvSpPr>
            <p:nvPr/>
          </p:nvSpPr>
          <p:spPr bwMode="auto">
            <a:xfrm>
              <a:off x="2256" y="390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VnTimeH" pitchFamily="34" charset="0"/>
                </a:rPr>
                <a:t>M</a:t>
              </a:r>
            </a:p>
          </p:txBody>
        </p:sp>
        <p:sp>
          <p:nvSpPr>
            <p:cNvPr id="50" name="Line 56"/>
            <p:cNvSpPr>
              <a:spLocks noChangeShapeType="1"/>
            </p:cNvSpPr>
            <p:nvPr/>
          </p:nvSpPr>
          <p:spPr bwMode="auto">
            <a:xfrm>
              <a:off x="249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7"/>
            <p:cNvSpPr>
              <a:spLocks noChangeShapeType="1"/>
            </p:cNvSpPr>
            <p:nvPr/>
          </p:nvSpPr>
          <p:spPr bwMode="auto">
            <a:xfrm>
              <a:off x="213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533044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p:cTn id="1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31" presetClass="entr" presetSubtype="0" fill="hold" nodeType="with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anim calcmode="lin" valueType="num">
                                      <p:cBhvr>
                                        <p:cTn id="23"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7">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 calcmode="lin" valueType="num">
                                      <p:cBhvr>
                                        <p:cTn id="29"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7">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 calcmode="lin" valueType="num">
                                      <p:cBhvr>
                                        <p:cTn id="35"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7">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498&quot;&gt;&lt;object type=&quot;3&quot; unique_id=&quot;10499&quot;&gt;&lt;property id=&quot;20148&quot; value=&quot;5&quot;/&gt;&lt;property id=&quot;20300&quot; value=&quot;Slide 1 - &amp;quot;Bài 5&amp;quot;&quot;/&gt;&lt;property id=&quot;20307&quot; value=&quot;256&quot;/&gt;&lt;/object&gt;&lt;object type=&quot;3&quot; unique_id=&quot;10500&quot;&gt;&lt;property id=&quot;20148&quot; value=&quot;5&quot;/&gt;&lt;property id=&quot;20300&quot; value=&quot;Slide 2&quot;/&gt;&lt;property id=&quot;20307&quot; value=&quot;257&quot;/&gt;&lt;/object&gt;&lt;object type=&quot;3&quot; unique_id=&quot;10501&quot;&gt;&lt;property id=&quot;20148&quot; value=&quot;5&quot;/&gt;&lt;property id=&quot;20300&quot; value=&quot;Slide 3 - &amp;quot;I. CƯỜNG ĐỘ DÒNG ĐIỆN VÀ HIỆU ĐIỆN THẾ TRONG ĐOẠN MẠCH SONG SONG&amp;quot;&quot;/&gt;&lt;property id=&quot;20307&quot; value=&quot;259&quot;/&gt;&lt;/object&gt;&lt;object type=&quot;3&quot; unique_id=&quot;10502&quot;&gt;&lt;property id=&quot;20148&quot; value=&quot;5&quot;/&gt;&lt;property id=&quot;20300&quot; value=&quot;Slide 4 - &amp;quot;2. Đoạn mạch gồm hai điện trở mắc song song&amp;quot;&quot;/&gt;&lt;property id=&quot;20307&quot; value=&quot;260&quot;/&gt;&lt;/object&gt;&lt;object type=&quot;3&quot; unique_id=&quot;10503&quot;&gt;&lt;property id=&quot;20148&quot; value=&quot;5&quot;/&gt;&lt;property id=&quot;20300&quot; value=&quot;Slide 5&quot;/&gt;&lt;property id=&quot;20307&quot; value=&quot;261&quot;/&gt;&lt;/object&gt;&lt;object type=&quot;3&quot; unique_id=&quot;10504&quot;&gt;&lt;property id=&quot;20148&quot; value=&quot;5&quot;/&gt;&lt;property id=&quot;20300&quot; value=&quot;Slide 6 - &amp;quot;II. ĐIỆN TRỞ TƯƠNG ĐƯƠNG CỦA ĐOẠN MẠCH SONG SONG&amp;quot;&quot;/&gt;&lt;property id=&quot;20307&quot; value=&quot;262&quot;/&gt;&lt;/object&gt;&lt;object type=&quot;3&quot; unique_id=&quot;10505&quot;&gt;&lt;property id=&quot;20148&quot; value=&quot;5&quot;/&gt;&lt;property id=&quot;20300&quot; value=&quot;Slide 7 - &amp;quot;2.Thí nghiệm kiểm tra &amp;quot;&quot;/&gt;&lt;property id=&quot;20307&quot; value=&quot;273&quot;/&gt;&lt;/object&gt;&lt;object type=&quot;3&quot; unique_id=&quot;10506&quot;&gt;&lt;property id=&quot;20148&quot; value=&quot;5&quot;/&gt;&lt;property id=&quot;20300&quot; value=&quot;Slide 8&quot;/&gt;&lt;property id=&quot;20307&quot; value=&quot;263&quot;/&gt;&lt;/object&gt;&lt;object type=&quot;3&quot; unique_id=&quot;10507&quot;&gt;&lt;property id=&quot;20148&quot; value=&quot;5&quot;/&gt;&lt;property id=&quot;20300&quot; value=&quot;Slide 9 - &amp;quot;III. VẬN DỤNG&amp;quot;&quot;/&gt;&lt;property id=&quot;20307&quot; value=&quot;264&quot;/&gt;&lt;/object&gt;&lt;object type=&quot;3&quot; unique_id=&quot;10508&quot;&gt;&lt;property id=&quot;20148&quot; value=&quot;5&quot;/&gt;&lt;property id=&quot;20300&quot; value=&quot;Slide 10&quot;/&gt;&lt;property id=&quot;20307&quot; value=&quot;271&quot;/&gt;&lt;/object&gt;&lt;object type=&quot;3&quot; unique_id=&quot;10509&quot;&gt;&lt;property id=&quot;20148&quot; value=&quot;5&quot;/&gt;&lt;property id=&quot;20300&quot; value=&quot;Slide 11&quot;/&gt;&lt;property id=&quot;20307&quot; value=&quot;272&quot;/&gt;&lt;/object&gt;&lt;object type=&quot;3&quot; unique_id=&quot;10510&quot;&gt;&lt;property id=&quot;20148&quot; value=&quot;5&quot;/&gt;&lt;property id=&quot;20300&quot; value=&quot;Slide 12&quot;/&gt;&lt;property id=&quot;20307&quot; value=&quot;265&quot;/&gt;&lt;/object&gt;&lt;object type=&quot;3&quot; unique_id=&quot;10511&quot;&gt;&lt;property id=&quot;20148&quot; value=&quot;5&quot;/&gt;&lt;property id=&quot;20300&quot; value=&quot;Slide 13&quot;/&gt;&lt;property id=&quot;20307&quot; value=&quot;266&quot;/&gt;&lt;/object&gt;&lt;object type=&quot;3&quot; unique_id=&quot;10512&quot;&gt;&lt;property id=&quot;20148&quot; value=&quot;5&quot;/&gt;&lt;property id=&quot;20300&quot; value=&quot;Slide 29&quot;/&gt;&lt;property id=&quot;20307&quot; value=&quot;267&quot;/&gt;&lt;/object&gt;&lt;object type=&quot;3&quot; unique_id=&quot;10593&quot;&gt;&lt;property id=&quot;20148&quot; value=&quot;5&quot;/&gt;&lt;property id=&quot;20300&quot; value=&quot;Slide 14&quot;/&gt;&lt;property id=&quot;20307&quot; value=&quot;274&quot;/&gt;&lt;/object&gt;&lt;object type=&quot;3&quot; unique_id=&quot;10594&quot;&gt;&lt;property id=&quot;20148&quot; value=&quot;5&quot;/&gt;&lt;property id=&quot;20300&quot; value=&quot;Slide 15&quot;/&gt;&lt;property id=&quot;20307&quot; value=&quot;275&quot;/&gt;&lt;/object&gt;&lt;object type=&quot;3&quot; unique_id=&quot;10765&quot;&gt;&lt;property id=&quot;20148&quot; value=&quot;5&quot;/&gt;&lt;property id=&quot;20300&quot; value=&quot;Slide 16&quot;/&gt;&lt;property id=&quot;20307&quot; value=&quot;276&quot;/&gt;&lt;/object&gt;&lt;object type=&quot;3&quot; unique_id=&quot;10766&quot;&gt;&lt;property id=&quot;20148&quot; value=&quot;5&quot;/&gt;&lt;property id=&quot;20300&quot; value=&quot;Slide 17&quot;/&gt;&lt;property id=&quot;20307&quot; value=&quot;277&quot;/&gt;&lt;/object&gt;&lt;object type=&quot;3&quot; unique_id=&quot;10767&quot;&gt;&lt;property id=&quot;20148&quot; value=&quot;5&quot;/&gt;&lt;property id=&quot;20300&quot; value=&quot;Slide 18&quot;/&gt;&lt;property id=&quot;20307&quot; value=&quot;278&quot;/&gt;&lt;/object&gt;&lt;object type=&quot;3&quot; unique_id=&quot;10768&quot;&gt;&lt;property id=&quot;20148&quot; value=&quot;5&quot;/&gt;&lt;property id=&quot;20300&quot; value=&quot;Slide 19&quot;/&gt;&lt;property id=&quot;20307&quot; value=&quot;279&quot;/&gt;&lt;/object&gt;&lt;object type=&quot;3&quot; unique_id=&quot;11012&quot;&gt;&lt;property id=&quot;20148&quot; value=&quot;5&quot;/&gt;&lt;property id=&quot;20300&quot; value=&quot;Slide 20&quot;/&gt;&lt;property id=&quot;20307&quot; value=&quot;280&quot;/&gt;&lt;/object&gt;&lt;object type=&quot;3&quot; unique_id=&quot;11013&quot;&gt;&lt;property id=&quot;20148&quot; value=&quot;5&quot;/&gt;&lt;property id=&quot;20300&quot; value=&quot;Slide 21&quot;/&gt;&lt;property id=&quot;20307&quot; value=&quot;281&quot;/&gt;&lt;/object&gt;&lt;object type=&quot;3&quot; unique_id=&quot;11014&quot;&gt;&lt;property id=&quot;20148&quot; value=&quot;5&quot;/&gt;&lt;property id=&quot;20300&quot; value=&quot;Slide 22&quot;/&gt;&lt;property id=&quot;20307&quot; value=&quot;282&quot;/&gt;&lt;/object&gt;&lt;object type=&quot;3&quot; unique_id=&quot;11015&quot;&gt;&lt;property id=&quot;20148&quot; value=&quot;5&quot;/&gt;&lt;property id=&quot;20300&quot; value=&quot;Slide 23&quot;/&gt;&lt;property id=&quot;20307&quot; value=&quot;283&quot;/&gt;&lt;/object&gt;&lt;object type=&quot;3&quot; unique_id=&quot;11016&quot;&gt;&lt;property id=&quot;20148&quot; value=&quot;5&quot;/&gt;&lt;property id=&quot;20300&quot; value=&quot;Slide 24&quot;/&gt;&lt;property id=&quot;20307&quot; value=&quot;284&quot;/&gt;&lt;/object&gt;&lt;object type=&quot;3&quot; unique_id=&quot;11017&quot;&gt;&lt;property id=&quot;20148&quot; value=&quot;5&quot;/&gt;&lt;property id=&quot;20300&quot; value=&quot;Slide 25&quot;/&gt;&lt;property id=&quot;20307&quot; value=&quot;285&quot;/&gt;&lt;/object&gt;&lt;object type=&quot;3&quot; unique_id=&quot;11528&quot;&gt;&lt;property id=&quot;20148&quot; value=&quot;5&quot;/&gt;&lt;property id=&quot;20300&quot; value=&quot;Slide 26&quot;/&gt;&lt;property id=&quot;20307&quot; value=&quot;286&quot;/&gt;&lt;/object&gt;&lt;object type=&quot;3&quot; unique_id=&quot;11529&quot;&gt;&lt;property id=&quot;20148&quot; value=&quot;5&quot;/&gt;&lt;property id=&quot;20300&quot; value=&quot;Slide 27&quot;/&gt;&lt;property id=&quot;20307&quot; value=&quot;287&quot;/&gt;&lt;/object&gt;&lt;object type=&quot;3&quot; unique_id=&quot;11530&quot;&gt;&lt;property id=&quot;20148&quot; value=&quot;5&quot;/&gt;&lt;property id=&quot;20300&quot; value=&quot;Slide 28&quot;/&gt;&lt;property id=&quot;20307&quot; value=&quot;288&quot;/&gt;&lt;/object&gt;&lt;object type=&quot;3&quot; unique_id=&quot;11625&quot;&gt;&lt;property id=&quot;20148&quot; value=&quot;5&quot;/&gt;&lt;property id=&quot;20300&quot; value=&quot;Slide 30&quot;/&gt;&lt;property id=&quot;20307&quot; value=&quot;289&quot;/&gt;&lt;/object&gt;&lt;/object&gt;&lt;object type=&quot;8&quot; unique_id=&quot;105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1488</Words>
  <Application>Microsoft Office PowerPoint</Application>
  <PresentationFormat>On-screen Show (4:3)</PresentationFormat>
  <Paragraphs>269</Paragraphs>
  <Slides>19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.VnTimeH</vt:lpstr>
      <vt:lpstr>Arial</vt:lpstr>
      <vt:lpstr>Calibri</vt:lpstr>
      <vt:lpstr>Cambria Math</vt:lpstr>
      <vt:lpstr>Courier New</vt:lpstr>
      <vt:lpstr>Times New Roman</vt:lpstr>
      <vt:lpstr>Wingdings</vt:lpstr>
      <vt:lpstr>Office Theme</vt:lpstr>
      <vt:lpstr>Equation</vt:lpstr>
      <vt:lpstr>Bài 5</vt:lpstr>
      <vt:lpstr>PowerPoint Presentation</vt:lpstr>
      <vt:lpstr>I. CƯỜNG ĐỘ DÒNG ĐIỆN VÀ HIỆU ĐIỆN THẾ TRONG ĐOẠN MẠCH SONG SONG</vt:lpstr>
      <vt:lpstr>2. Đoạn mạch gồm hai điện trở mắc song song</vt:lpstr>
      <vt:lpstr>PowerPoint Presentation</vt:lpstr>
      <vt:lpstr>II. ĐIỆN TRỞ TƯƠNG ĐƯƠNG CỦA ĐOẠN MẠCH SONG SONG</vt:lpstr>
      <vt:lpstr>2.Thí nghiệm kiểm tra </vt:lpstr>
      <vt:lpstr>PowerPoint Presentation</vt:lpstr>
      <vt:lpstr>III.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dc:title>
  <dc:creator>user</dc:creator>
  <cp:lastModifiedBy>Nguyen Minh Man</cp:lastModifiedBy>
  <cp:revision>71</cp:revision>
  <dcterms:created xsi:type="dcterms:W3CDTF">2015-09-14T06:17:16Z</dcterms:created>
  <dcterms:modified xsi:type="dcterms:W3CDTF">2021-09-20T16:57:30Z</dcterms:modified>
</cp:coreProperties>
</file>