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96" r:id="rId5"/>
    <p:sldId id="297" r:id="rId6"/>
    <p:sldId id="293" r:id="rId7"/>
    <p:sldId id="295" r:id="rId8"/>
    <p:sldId id="298" r:id="rId9"/>
    <p:sldId id="299" r:id="rId10"/>
    <p:sldId id="300" r:id="rId11"/>
    <p:sldId id="301" r:id="rId12"/>
    <p:sldId id="302" r:id="rId13"/>
    <p:sldId id="303" r:id="rId14"/>
    <p:sldId id="304" r:id="rId15"/>
    <p:sldId id="306" r:id="rId16"/>
    <p:sldId id="308" r:id="rId17"/>
    <p:sldId id="30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22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9/14/2021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13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0300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9999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0400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9/14/2021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5796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1998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9/14/2021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3768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196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9782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9/14/2021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6886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9/14/2021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130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9/14/2021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13215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microsoft.com/office/2007/relationships/hdphoto" Target="../media/hdphoto5.wdp"/><Relationship Id="rId5" Type="http://schemas.openxmlformats.org/officeDocument/2006/relationships/image" Target="../media/image11.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9.png"/><Relationship Id="rId5" Type="http://schemas.openxmlformats.org/officeDocument/2006/relationships/image" Target="../media/image8.jpe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4"/>
            <a:ext cx="10058400" cy="1371600"/>
          </a:xfrm>
        </p:spPr>
        <p:txBody>
          <a:bodyPr>
            <a:normAutofit/>
          </a:bodyPr>
          <a:lstStyle/>
          <a:p>
            <a:pPr algn="ctr"/>
            <a:r>
              <a:rPr lang="en-US">
                <a:latin typeface="Times New Roman" panose="02020603050405020304" pitchFamily="18" charset="0"/>
                <a:cs typeface="Times New Roman" panose="02020603050405020304" pitchFamily="18" charset="0"/>
              </a:rPr>
              <a:t>KIỂM TRA BÀI CŨ</a:t>
            </a:r>
            <a:endParaRPr lang="en-US" dirty="0">
              <a:latin typeface="Times New Roman" panose="02020603050405020304" pitchFamily="18" charset="0"/>
              <a:cs typeface="Times New Roman" panose="02020603050405020304" pitchFamily="18" charset="0"/>
            </a:endParaRPr>
          </a:p>
        </p:txBody>
      </p:sp>
      <p:sp>
        <p:nvSpPr>
          <p:cNvPr id="4" name="Text Box 6">
            <a:extLst>
              <a:ext uri="{FF2B5EF4-FFF2-40B4-BE49-F238E27FC236}">
                <a16:creationId xmlns:a16="http://schemas.microsoft.com/office/drawing/2014/main" id="{2F457E8E-7D37-4CFE-9CC4-499CE5075B7E}"/>
              </a:ext>
            </a:extLst>
          </p:cNvPr>
          <p:cNvSpPr txBox="1">
            <a:spLocks noChangeArrowheads="1"/>
          </p:cNvSpPr>
          <p:nvPr/>
        </p:nvSpPr>
        <p:spPr bwMode="auto">
          <a:xfrm>
            <a:off x="571500" y="1781028"/>
            <a:ext cx="8077200" cy="136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vi-VN" sz="2800" b="1">
                <a:solidFill>
                  <a:srgbClr val="3333FF"/>
                </a:solidFill>
                <a:latin typeface="Times New Roman" panose="02020603050405020304" pitchFamily="18" charset="0"/>
                <a:cs typeface="Times New Roman" panose="02020603050405020304" pitchFamily="18" charset="0"/>
              </a:rPr>
              <a:t>Câu hỏi 1:  Ta nhìn thấy một vật khi nào ?</a:t>
            </a:r>
          </a:p>
          <a:p>
            <a:r>
              <a:rPr lang="en-US" altLang="vi-VN" sz="2800" b="1">
                <a:solidFill>
                  <a:srgbClr val="3333FF"/>
                </a:solidFill>
                <a:latin typeface="Times New Roman" panose="02020603050405020304" pitchFamily="18" charset="0"/>
                <a:cs typeface="Times New Roman" panose="02020603050405020304" pitchFamily="18" charset="0"/>
              </a:rPr>
              <a:t>                   Khi nào ta nhìn thấy quyển sách ?</a:t>
            </a:r>
          </a:p>
          <a:p>
            <a:pPr>
              <a:spcBef>
                <a:spcPct val="50000"/>
              </a:spcBef>
            </a:pPr>
            <a:endParaRPr lang="en-US" altLang="vi-VN" b="1">
              <a:solidFill>
                <a:srgbClr val="3333FF"/>
              </a:solidFill>
              <a:latin typeface="Times New Roman" panose="02020603050405020304" pitchFamily="18" charset="0"/>
              <a:cs typeface="Times New Roman" panose="02020603050405020304" pitchFamily="18" charset="0"/>
            </a:endParaRPr>
          </a:p>
        </p:txBody>
      </p:sp>
      <p:sp>
        <p:nvSpPr>
          <p:cNvPr id="5" name="Text Box 7">
            <a:extLst>
              <a:ext uri="{FF2B5EF4-FFF2-40B4-BE49-F238E27FC236}">
                <a16:creationId xmlns:a16="http://schemas.microsoft.com/office/drawing/2014/main" id="{99983A8F-A5E7-467B-A1A8-D4F9A09E9F5B}"/>
              </a:ext>
            </a:extLst>
          </p:cNvPr>
          <p:cNvSpPr txBox="1">
            <a:spLocks noChangeArrowheads="1"/>
          </p:cNvSpPr>
          <p:nvPr/>
        </p:nvSpPr>
        <p:spPr bwMode="auto">
          <a:xfrm>
            <a:off x="890587" y="3650842"/>
            <a:ext cx="1041082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093788" indent="-1093788">
              <a:defRPr sz="2400">
                <a:solidFill>
                  <a:schemeClr val="tx1"/>
                </a:solidFill>
                <a:latin typeface="Times New Roman" panose="02020603050405020304" pitchFamily="18" charset="0"/>
              </a:defRPr>
            </a:lvl1pPr>
            <a:lvl2pPr marL="1208088">
              <a:defRPr sz="2400">
                <a:solidFill>
                  <a:schemeClr val="tx1"/>
                </a:solidFill>
                <a:latin typeface="Times New Roman" panose="02020603050405020304" pitchFamily="18" charset="0"/>
              </a:defRPr>
            </a:lvl2pPr>
            <a:lvl3pPr marL="1322388">
              <a:defRPr sz="2400">
                <a:solidFill>
                  <a:schemeClr val="tx1"/>
                </a:solidFill>
                <a:latin typeface="Times New Roman" panose="02020603050405020304" pitchFamily="18" charset="0"/>
              </a:defRPr>
            </a:lvl3pPr>
            <a:lvl4pPr marL="1436688">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r>
              <a:rPr lang="en-US" altLang="vi-VN" sz="2800" dirty="0">
                <a:solidFill>
                  <a:srgbClr val="FF3399"/>
                </a:solidFill>
                <a:cs typeface="Times New Roman" panose="02020603050405020304" pitchFamily="18" charset="0"/>
              </a:rPr>
              <a:t> </a:t>
            </a:r>
            <a:r>
              <a:rPr lang="en-US" altLang="vi-VN" sz="2800" dirty="0">
                <a:cs typeface="Times New Roman" panose="02020603050405020304" pitchFamily="18" charset="0"/>
              </a:rPr>
              <a:t>*</a:t>
            </a:r>
            <a:r>
              <a:rPr lang="en-US" altLang="vi-VN" sz="2800" dirty="0">
                <a:solidFill>
                  <a:srgbClr val="FF3399"/>
                </a:solidFill>
                <a:cs typeface="Times New Roman" panose="02020603050405020304" pitchFamily="18" charset="0"/>
              </a:rPr>
              <a:t> </a:t>
            </a:r>
            <a:r>
              <a:rPr lang="en-US" altLang="vi-VN" sz="2800" dirty="0">
                <a:solidFill>
                  <a:srgbClr val="FF0000"/>
                </a:solidFill>
                <a:cs typeface="Times New Roman" panose="02020603050405020304" pitchFamily="18" charset="0"/>
              </a:rPr>
              <a:t>Ta </a:t>
            </a:r>
            <a:r>
              <a:rPr lang="en-US" altLang="vi-VN" sz="2800" dirty="0" err="1">
                <a:solidFill>
                  <a:srgbClr val="FF0000"/>
                </a:solidFill>
                <a:cs typeface="Times New Roman" panose="02020603050405020304" pitchFamily="18" charset="0"/>
              </a:rPr>
              <a:t>nhìn</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thấy</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một</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vật</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khi</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có</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ánh</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sáng</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truyền</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từ</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vật</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đó</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đến</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mắt</a:t>
            </a:r>
            <a:r>
              <a:rPr lang="en-US" altLang="vi-VN" sz="2800" dirty="0">
                <a:solidFill>
                  <a:srgbClr val="FF0000"/>
                </a:solidFill>
                <a:cs typeface="Times New Roman" panose="02020603050405020304" pitchFamily="18" charset="0"/>
              </a:rPr>
              <a:t> ta</a:t>
            </a:r>
            <a:r>
              <a:rPr lang="en-US" altLang="vi-VN" sz="2800" dirty="0">
                <a:solidFill>
                  <a:srgbClr val="FF3399"/>
                </a:solidFill>
                <a:cs typeface="Times New Roman" panose="02020603050405020304" pitchFamily="18" charset="0"/>
              </a:rPr>
              <a:t>.</a:t>
            </a:r>
          </a:p>
          <a:p>
            <a:r>
              <a:rPr lang="en-US" altLang="vi-VN" sz="2800" dirty="0">
                <a:solidFill>
                  <a:srgbClr val="FF3399"/>
                </a:solidFill>
                <a:cs typeface="Times New Roman" panose="02020603050405020304" pitchFamily="18" charset="0"/>
              </a:rPr>
              <a:t> </a:t>
            </a:r>
            <a:r>
              <a:rPr lang="en-US" altLang="vi-VN" sz="2800" dirty="0">
                <a:cs typeface="Times New Roman" panose="02020603050405020304" pitchFamily="18" charset="0"/>
              </a:rPr>
              <a:t>*</a:t>
            </a:r>
            <a:r>
              <a:rPr lang="en-US" altLang="vi-VN" sz="2800" dirty="0">
                <a:solidFill>
                  <a:srgbClr val="FF3399"/>
                </a:solidFill>
                <a:cs typeface="Times New Roman" panose="02020603050405020304" pitchFamily="18" charset="0"/>
              </a:rPr>
              <a:t> </a:t>
            </a:r>
            <a:r>
              <a:rPr lang="en-US" altLang="vi-VN" sz="2800" dirty="0">
                <a:solidFill>
                  <a:srgbClr val="FF0000"/>
                </a:solidFill>
                <a:cs typeface="Times New Roman" panose="02020603050405020304" pitchFamily="18" charset="0"/>
              </a:rPr>
              <a:t>Ta </a:t>
            </a:r>
            <a:r>
              <a:rPr lang="en-US" altLang="vi-VN" sz="2800" dirty="0" err="1">
                <a:solidFill>
                  <a:srgbClr val="FF0000"/>
                </a:solidFill>
                <a:cs typeface="Times New Roman" panose="02020603050405020304" pitchFamily="18" charset="0"/>
              </a:rPr>
              <a:t>nhìn</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thấy</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quyển</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sách</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khi</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có</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ánh</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sáng</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từ</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quyển</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sách</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truyền</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đến</a:t>
            </a:r>
            <a:r>
              <a:rPr lang="en-US" altLang="vi-VN" sz="2800" dirty="0">
                <a:solidFill>
                  <a:srgbClr val="FF0000"/>
                </a:solidFill>
                <a:cs typeface="Times New Roman" panose="02020603050405020304" pitchFamily="18" charset="0"/>
              </a:rPr>
              <a:t> </a:t>
            </a:r>
            <a:r>
              <a:rPr lang="en-US" altLang="vi-VN" sz="2800" dirty="0" err="1">
                <a:solidFill>
                  <a:srgbClr val="FF0000"/>
                </a:solidFill>
                <a:cs typeface="Times New Roman" panose="02020603050405020304" pitchFamily="18" charset="0"/>
              </a:rPr>
              <a:t>mắt</a:t>
            </a:r>
            <a:r>
              <a:rPr lang="en-US" altLang="vi-VN" sz="2800" dirty="0">
                <a:solidFill>
                  <a:srgbClr val="FF0000"/>
                </a:solidFill>
                <a:cs typeface="Times New Roman" panose="02020603050405020304" pitchFamily="18" charset="0"/>
              </a:rPr>
              <a:t> ta</a:t>
            </a:r>
          </a:p>
          <a:p>
            <a:r>
              <a:rPr lang="en-US" altLang="vi-VN" sz="2800" dirty="0">
                <a:solidFill>
                  <a:schemeClr val="bg1"/>
                </a:solidFill>
                <a:cs typeface="Times New Roman" panose="02020603050405020304" pitchFamily="18" charset="0"/>
              </a:rPr>
              <a:t>	</a:t>
            </a:r>
            <a:endParaRPr lang="en-US" altLang="vi-VN" sz="2800" dirty="0">
              <a:solidFill>
                <a:srgbClr val="FF3399"/>
              </a:solidFill>
              <a:cs typeface="Times New Roman" panose="02020603050405020304" pitchFamily="18" charset="0"/>
            </a:endParaRPr>
          </a:p>
        </p:txBody>
      </p:sp>
    </p:spTree>
    <p:extLst>
      <p:ext uri="{BB962C8B-B14F-4D97-AF65-F5344CB8AC3E}">
        <p14:creationId xmlns:p14="http://schemas.microsoft.com/office/powerpoint/2010/main" val="372808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4"/>
            <a:ext cx="10058400" cy="1371600"/>
          </a:xfrm>
        </p:spPr>
        <p:txBody>
          <a:bodyPr>
            <a:normAutofit/>
          </a:bodyPr>
          <a:lstStyle/>
          <a:p>
            <a:pPr algn="ctr"/>
            <a:r>
              <a:rPr lang="en-US">
                <a:latin typeface="Times New Roman" panose="02020603050405020304" pitchFamily="18" charset="0"/>
                <a:cs typeface="Times New Roman" panose="02020603050405020304" pitchFamily="18" charset="0"/>
              </a:rPr>
              <a:t>II.TIA SÁNG VÀ CHÙM SÁNG</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3924B2B-6B97-4785-9364-070E21C29F3A}"/>
              </a:ext>
            </a:extLst>
          </p:cNvPr>
          <p:cNvSpPr txBox="1"/>
          <p:nvPr/>
        </p:nvSpPr>
        <p:spPr>
          <a:xfrm>
            <a:off x="609600" y="1909419"/>
            <a:ext cx="5486400" cy="523220"/>
          </a:xfrm>
          <a:prstGeom prst="rect">
            <a:avLst/>
          </a:prstGeom>
          <a:noFill/>
        </p:spPr>
        <p:txBody>
          <a:bodyPr wrap="square">
            <a:spAutoFit/>
          </a:bodyPr>
          <a:lstStyle/>
          <a:p>
            <a:r>
              <a:rPr lang="en-US" sz="2800">
                <a:solidFill>
                  <a:srgbClr val="0066FF"/>
                </a:solidFill>
                <a:latin typeface="Times New Roman" panose="02020603050405020304" pitchFamily="18" charset="0"/>
                <a:cs typeface="Times New Roman" panose="02020603050405020304" pitchFamily="18" charset="0"/>
              </a:rPr>
              <a:t>2.CHÙM SÁNG</a:t>
            </a:r>
            <a:endParaRPr lang="vi-VN" sz="2800">
              <a:latin typeface="Times New Roman" panose="02020603050405020304" pitchFamily="18" charset="0"/>
              <a:cs typeface="Times New Roman" panose="02020603050405020304" pitchFamily="18" charset="0"/>
            </a:endParaRPr>
          </a:p>
        </p:txBody>
      </p:sp>
      <p:sp>
        <p:nvSpPr>
          <p:cNvPr id="10" name="Text Box 3">
            <a:extLst>
              <a:ext uri="{FF2B5EF4-FFF2-40B4-BE49-F238E27FC236}">
                <a16:creationId xmlns:a16="http://schemas.microsoft.com/office/drawing/2014/main" id="{ADC4477C-AC56-4E03-BDF8-1074F3D64A30}"/>
              </a:ext>
            </a:extLst>
          </p:cNvPr>
          <p:cNvSpPr txBox="1">
            <a:spLocks noChangeArrowheads="1"/>
          </p:cNvSpPr>
          <p:nvPr/>
        </p:nvSpPr>
        <p:spPr bwMode="auto">
          <a:xfrm>
            <a:off x="809624" y="2630939"/>
            <a:ext cx="1031557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vi-VN" sz="2800">
                <a:latin typeface="Times New Roman" panose="02020603050405020304" pitchFamily="18" charset="0"/>
                <a:cs typeface="Times New Roman" panose="02020603050405020304" pitchFamily="18" charset="0"/>
              </a:rPr>
              <a:t>	Trong thực tế, ta không thể nhìn thấy một tia sáng mà chỉ nhìn thấy một chùm sáng gồm rất nhiều tia sáng hợp thành. Một chùm sáng hẹp gồm nhiều tia sáng song song có thể coi là một tia sáng.</a:t>
            </a:r>
          </a:p>
        </p:txBody>
      </p:sp>
      <p:sp>
        <p:nvSpPr>
          <p:cNvPr id="11" name="Text Box 4">
            <a:extLst>
              <a:ext uri="{FF2B5EF4-FFF2-40B4-BE49-F238E27FC236}">
                <a16:creationId xmlns:a16="http://schemas.microsoft.com/office/drawing/2014/main" id="{515897FE-128C-4620-93C2-47800582A468}"/>
              </a:ext>
            </a:extLst>
          </p:cNvPr>
          <p:cNvSpPr txBox="1">
            <a:spLocks noChangeArrowheads="1"/>
          </p:cNvSpPr>
          <p:nvPr/>
        </p:nvSpPr>
        <p:spPr bwMode="auto">
          <a:xfrm>
            <a:off x="352424" y="4172312"/>
            <a:ext cx="114585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vi-VN" sz="2400" b="1">
                <a:solidFill>
                  <a:srgbClr val="FF5050"/>
                </a:solidFill>
              </a:rPr>
              <a:t>Trong hình vẽ sau đây ta chỉ vẽ HAI TIA SÁNG ngoài cùng của mỗi chùm sáng.</a:t>
            </a:r>
          </a:p>
        </p:txBody>
      </p:sp>
      <p:grpSp>
        <p:nvGrpSpPr>
          <p:cNvPr id="13" name="Group 32">
            <a:extLst>
              <a:ext uri="{FF2B5EF4-FFF2-40B4-BE49-F238E27FC236}">
                <a16:creationId xmlns:a16="http://schemas.microsoft.com/office/drawing/2014/main" id="{14A2B923-3B29-4191-92FD-809142F0D84A}"/>
              </a:ext>
            </a:extLst>
          </p:cNvPr>
          <p:cNvGrpSpPr>
            <a:grpSpLocks/>
          </p:cNvGrpSpPr>
          <p:nvPr/>
        </p:nvGrpSpPr>
        <p:grpSpPr bwMode="auto">
          <a:xfrm>
            <a:off x="1724025" y="4785078"/>
            <a:ext cx="8134349" cy="1430327"/>
            <a:chOff x="336" y="1632"/>
            <a:chExt cx="4128" cy="720"/>
          </a:xfrm>
        </p:grpSpPr>
        <p:grpSp>
          <p:nvGrpSpPr>
            <p:cNvPr id="14" name="Group 19">
              <a:extLst>
                <a:ext uri="{FF2B5EF4-FFF2-40B4-BE49-F238E27FC236}">
                  <a16:creationId xmlns:a16="http://schemas.microsoft.com/office/drawing/2014/main" id="{062A9B3B-8B35-4494-A8B4-20DAEB3BDCA1}"/>
                </a:ext>
              </a:extLst>
            </p:cNvPr>
            <p:cNvGrpSpPr>
              <a:grpSpLocks/>
            </p:cNvGrpSpPr>
            <p:nvPr/>
          </p:nvGrpSpPr>
          <p:grpSpPr bwMode="auto">
            <a:xfrm>
              <a:off x="336" y="1776"/>
              <a:ext cx="1200" cy="192"/>
              <a:chOff x="336" y="1776"/>
              <a:chExt cx="1200" cy="192"/>
            </a:xfrm>
          </p:grpSpPr>
          <p:grpSp>
            <p:nvGrpSpPr>
              <p:cNvPr id="29" name="Group 7">
                <a:extLst>
                  <a:ext uri="{FF2B5EF4-FFF2-40B4-BE49-F238E27FC236}">
                    <a16:creationId xmlns:a16="http://schemas.microsoft.com/office/drawing/2014/main" id="{B203DEE1-5B14-410B-9579-05D935406DBF}"/>
                  </a:ext>
                </a:extLst>
              </p:cNvPr>
              <p:cNvGrpSpPr>
                <a:grpSpLocks/>
              </p:cNvGrpSpPr>
              <p:nvPr/>
            </p:nvGrpSpPr>
            <p:grpSpPr bwMode="auto">
              <a:xfrm>
                <a:off x="336" y="1776"/>
                <a:ext cx="1200" cy="0"/>
                <a:chOff x="336" y="1776"/>
                <a:chExt cx="1200" cy="0"/>
              </a:xfrm>
            </p:grpSpPr>
            <p:sp>
              <p:nvSpPr>
                <p:cNvPr id="33" name="Line 5">
                  <a:extLst>
                    <a:ext uri="{FF2B5EF4-FFF2-40B4-BE49-F238E27FC236}">
                      <a16:creationId xmlns:a16="http://schemas.microsoft.com/office/drawing/2014/main" id="{F0C88022-4A01-4D6A-87F5-7887E1E152B1}"/>
                    </a:ext>
                  </a:extLst>
                </p:cNvPr>
                <p:cNvSpPr>
                  <a:spLocks noChangeShapeType="1"/>
                </p:cNvSpPr>
                <p:nvPr/>
              </p:nvSpPr>
              <p:spPr bwMode="auto">
                <a:xfrm>
                  <a:off x="336" y="1776"/>
                  <a:ext cx="1200" cy="0"/>
                </a:xfrm>
                <a:prstGeom prst="line">
                  <a:avLst/>
                </a:prstGeom>
                <a:noFill/>
                <a:ln w="38100">
                  <a:solidFill>
                    <a:srgbClr val="FF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34" name="Line 6">
                  <a:extLst>
                    <a:ext uri="{FF2B5EF4-FFF2-40B4-BE49-F238E27FC236}">
                      <a16:creationId xmlns:a16="http://schemas.microsoft.com/office/drawing/2014/main" id="{EED4412F-F762-4455-B4EA-675F5200AE3F}"/>
                    </a:ext>
                  </a:extLst>
                </p:cNvPr>
                <p:cNvSpPr>
                  <a:spLocks noChangeShapeType="1"/>
                </p:cNvSpPr>
                <p:nvPr/>
              </p:nvSpPr>
              <p:spPr bwMode="auto">
                <a:xfrm>
                  <a:off x="768" y="1776"/>
                  <a:ext cx="288" cy="0"/>
                </a:xfrm>
                <a:prstGeom prst="line">
                  <a:avLst/>
                </a:prstGeom>
                <a:noFill/>
                <a:ln w="38100">
                  <a:solidFill>
                    <a:srgbClr val="FF66CC"/>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nvGrpSpPr>
              <p:cNvPr id="30" name="Group 8">
                <a:extLst>
                  <a:ext uri="{FF2B5EF4-FFF2-40B4-BE49-F238E27FC236}">
                    <a16:creationId xmlns:a16="http://schemas.microsoft.com/office/drawing/2014/main" id="{9DE7AB3C-5776-488D-A38B-F12BDF05BDBC}"/>
                  </a:ext>
                </a:extLst>
              </p:cNvPr>
              <p:cNvGrpSpPr>
                <a:grpSpLocks/>
              </p:cNvGrpSpPr>
              <p:nvPr/>
            </p:nvGrpSpPr>
            <p:grpSpPr bwMode="auto">
              <a:xfrm>
                <a:off x="336" y="1968"/>
                <a:ext cx="1200" cy="0"/>
                <a:chOff x="336" y="1776"/>
                <a:chExt cx="1200" cy="0"/>
              </a:xfrm>
            </p:grpSpPr>
            <p:sp>
              <p:nvSpPr>
                <p:cNvPr id="31" name="Line 9">
                  <a:extLst>
                    <a:ext uri="{FF2B5EF4-FFF2-40B4-BE49-F238E27FC236}">
                      <a16:creationId xmlns:a16="http://schemas.microsoft.com/office/drawing/2014/main" id="{F5FC70B3-17D4-4959-B2F6-3CDF8E652A8E}"/>
                    </a:ext>
                  </a:extLst>
                </p:cNvPr>
                <p:cNvSpPr>
                  <a:spLocks noChangeShapeType="1"/>
                </p:cNvSpPr>
                <p:nvPr/>
              </p:nvSpPr>
              <p:spPr bwMode="auto">
                <a:xfrm>
                  <a:off x="336" y="1776"/>
                  <a:ext cx="1200" cy="0"/>
                </a:xfrm>
                <a:prstGeom prst="line">
                  <a:avLst/>
                </a:prstGeom>
                <a:noFill/>
                <a:ln w="38100">
                  <a:solidFill>
                    <a:srgbClr val="FF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32" name="Line 10">
                  <a:extLst>
                    <a:ext uri="{FF2B5EF4-FFF2-40B4-BE49-F238E27FC236}">
                      <a16:creationId xmlns:a16="http://schemas.microsoft.com/office/drawing/2014/main" id="{20955E12-BEAB-4508-B413-C54B88156A12}"/>
                    </a:ext>
                  </a:extLst>
                </p:cNvPr>
                <p:cNvSpPr>
                  <a:spLocks noChangeShapeType="1"/>
                </p:cNvSpPr>
                <p:nvPr/>
              </p:nvSpPr>
              <p:spPr bwMode="auto">
                <a:xfrm>
                  <a:off x="768" y="1776"/>
                  <a:ext cx="288" cy="0"/>
                </a:xfrm>
                <a:prstGeom prst="line">
                  <a:avLst/>
                </a:prstGeom>
                <a:noFill/>
                <a:ln w="38100">
                  <a:solidFill>
                    <a:srgbClr val="FF66CC"/>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sp>
          <p:nvSpPr>
            <p:cNvPr id="16" name="Line 12">
              <a:extLst>
                <a:ext uri="{FF2B5EF4-FFF2-40B4-BE49-F238E27FC236}">
                  <a16:creationId xmlns:a16="http://schemas.microsoft.com/office/drawing/2014/main" id="{C9530F4F-378B-4830-990E-73CE9B8D973F}"/>
                </a:ext>
              </a:extLst>
            </p:cNvPr>
            <p:cNvSpPr>
              <a:spLocks noChangeShapeType="1"/>
            </p:cNvSpPr>
            <p:nvPr/>
          </p:nvSpPr>
          <p:spPr bwMode="auto">
            <a:xfrm>
              <a:off x="1632" y="1632"/>
              <a:ext cx="1200" cy="192"/>
            </a:xfrm>
            <a:prstGeom prst="line">
              <a:avLst/>
            </a:prstGeom>
            <a:noFill/>
            <a:ln w="38100">
              <a:solidFill>
                <a:srgbClr val="FF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 name="Line 13">
              <a:extLst>
                <a:ext uri="{FF2B5EF4-FFF2-40B4-BE49-F238E27FC236}">
                  <a16:creationId xmlns:a16="http://schemas.microsoft.com/office/drawing/2014/main" id="{8DE11A02-02E2-42C0-8224-B8C7602DABE1}"/>
                </a:ext>
              </a:extLst>
            </p:cNvPr>
            <p:cNvSpPr>
              <a:spLocks noChangeShapeType="1"/>
            </p:cNvSpPr>
            <p:nvPr/>
          </p:nvSpPr>
          <p:spPr bwMode="auto">
            <a:xfrm>
              <a:off x="2112" y="1704"/>
              <a:ext cx="269" cy="48"/>
            </a:xfrm>
            <a:prstGeom prst="line">
              <a:avLst/>
            </a:prstGeom>
            <a:noFill/>
            <a:ln w="38100">
              <a:solidFill>
                <a:srgbClr val="FF66CC"/>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 name="Line 15">
              <a:extLst>
                <a:ext uri="{FF2B5EF4-FFF2-40B4-BE49-F238E27FC236}">
                  <a16:creationId xmlns:a16="http://schemas.microsoft.com/office/drawing/2014/main" id="{AE80A5C1-6321-4468-9DA2-6DF774D7E27C}"/>
                </a:ext>
              </a:extLst>
            </p:cNvPr>
            <p:cNvSpPr>
              <a:spLocks noChangeShapeType="1"/>
            </p:cNvSpPr>
            <p:nvPr/>
          </p:nvSpPr>
          <p:spPr bwMode="auto">
            <a:xfrm flipV="1">
              <a:off x="1680" y="1824"/>
              <a:ext cx="1152" cy="192"/>
            </a:xfrm>
            <a:prstGeom prst="line">
              <a:avLst/>
            </a:prstGeom>
            <a:noFill/>
            <a:ln w="38100">
              <a:solidFill>
                <a:srgbClr val="FF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1" name="Line 16">
              <a:extLst>
                <a:ext uri="{FF2B5EF4-FFF2-40B4-BE49-F238E27FC236}">
                  <a16:creationId xmlns:a16="http://schemas.microsoft.com/office/drawing/2014/main" id="{96F0D57B-583A-438F-9E30-BA26010B6642}"/>
                </a:ext>
              </a:extLst>
            </p:cNvPr>
            <p:cNvSpPr>
              <a:spLocks noChangeShapeType="1"/>
            </p:cNvSpPr>
            <p:nvPr/>
          </p:nvSpPr>
          <p:spPr bwMode="auto">
            <a:xfrm flipV="1">
              <a:off x="2160" y="1884"/>
              <a:ext cx="240" cy="47"/>
            </a:xfrm>
            <a:prstGeom prst="line">
              <a:avLst/>
            </a:prstGeom>
            <a:noFill/>
            <a:ln w="38100">
              <a:solidFill>
                <a:srgbClr val="FF66CC"/>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2" name="Line 22">
              <a:extLst>
                <a:ext uri="{FF2B5EF4-FFF2-40B4-BE49-F238E27FC236}">
                  <a16:creationId xmlns:a16="http://schemas.microsoft.com/office/drawing/2014/main" id="{5C9EAC4D-DB4B-4677-B195-4593BA66805A}"/>
                </a:ext>
              </a:extLst>
            </p:cNvPr>
            <p:cNvSpPr>
              <a:spLocks noChangeShapeType="1"/>
            </p:cNvSpPr>
            <p:nvPr/>
          </p:nvSpPr>
          <p:spPr bwMode="auto">
            <a:xfrm flipV="1">
              <a:off x="3264" y="1632"/>
              <a:ext cx="1200" cy="192"/>
            </a:xfrm>
            <a:prstGeom prst="line">
              <a:avLst/>
            </a:prstGeom>
            <a:noFill/>
            <a:ln w="38100">
              <a:solidFill>
                <a:srgbClr val="FF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3" name="Line 23">
              <a:extLst>
                <a:ext uri="{FF2B5EF4-FFF2-40B4-BE49-F238E27FC236}">
                  <a16:creationId xmlns:a16="http://schemas.microsoft.com/office/drawing/2014/main" id="{A516A040-DDFE-4769-8728-264FF3F6C945}"/>
                </a:ext>
              </a:extLst>
            </p:cNvPr>
            <p:cNvSpPr>
              <a:spLocks noChangeShapeType="1"/>
            </p:cNvSpPr>
            <p:nvPr/>
          </p:nvSpPr>
          <p:spPr bwMode="auto">
            <a:xfrm flipV="1">
              <a:off x="3696" y="1704"/>
              <a:ext cx="288" cy="48"/>
            </a:xfrm>
            <a:prstGeom prst="line">
              <a:avLst/>
            </a:prstGeom>
            <a:noFill/>
            <a:ln w="38100">
              <a:solidFill>
                <a:srgbClr val="FF66CC"/>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4" name="Line 25">
              <a:extLst>
                <a:ext uri="{FF2B5EF4-FFF2-40B4-BE49-F238E27FC236}">
                  <a16:creationId xmlns:a16="http://schemas.microsoft.com/office/drawing/2014/main" id="{7C2D4B23-74D1-47E6-AD85-730EFD8A862D}"/>
                </a:ext>
              </a:extLst>
            </p:cNvPr>
            <p:cNvSpPr>
              <a:spLocks noChangeShapeType="1"/>
            </p:cNvSpPr>
            <p:nvPr/>
          </p:nvSpPr>
          <p:spPr bwMode="auto">
            <a:xfrm>
              <a:off x="3264" y="1824"/>
              <a:ext cx="1200" cy="192"/>
            </a:xfrm>
            <a:prstGeom prst="line">
              <a:avLst/>
            </a:prstGeom>
            <a:noFill/>
            <a:ln w="38100">
              <a:solidFill>
                <a:srgbClr val="FF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5" name="Line 26">
              <a:extLst>
                <a:ext uri="{FF2B5EF4-FFF2-40B4-BE49-F238E27FC236}">
                  <a16:creationId xmlns:a16="http://schemas.microsoft.com/office/drawing/2014/main" id="{250370DC-968E-49E8-B4AB-79C78E7B614C}"/>
                </a:ext>
              </a:extLst>
            </p:cNvPr>
            <p:cNvSpPr>
              <a:spLocks noChangeShapeType="1"/>
            </p:cNvSpPr>
            <p:nvPr/>
          </p:nvSpPr>
          <p:spPr bwMode="auto">
            <a:xfrm>
              <a:off x="3696" y="1884"/>
              <a:ext cx="288" cy="48"/>
            </a:xfrm>
            <a:prstGeom prst="line">
              <a:avLst/>
            </a:prstGeom>
            <a:noFill/>
            <a:ln w="38100">
              <a:solidFill>
                <a:srgbClr val="FF66CC"/>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6" name="Text Box 28">
              <a:extLst>
                <a:ext uri="{FF2B5EF4-FFF2-40B4-BE49-F238E27FC236}">
                  <a16:creationId xmlns:a16="http://schemas.microsoft.com/office/drawing/2014/main" id="{C9798B35-2518-4F7E-ADE8-E75CB33C9489}"/>
                </a:ext>
              </a:extLst>
            </p:cNvPr>
            <p:cNvSpPr txBox="1">
              <a:spLocks noChangeArrowheads="1"/>
            </p:cNvSpPr>
            <p:nvPr/>
          </p:nvSpPr>
          <p:spPr bwMode="auto">
            <a:xfrm>
              <a:off x="902" y="2042"/>
              <a:ext cx="2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vi-VN"/>
                <a:t>a</a:t>
              </a:r>
            </a:p>
          </p:txBody>
        </p:sp>
        <p:sp>
          <p:nvSpPr>
            <p:cNvPr id="27" name="Text Box 29">
              <a:extLst>
                <a:ext uri="{FF2B5EF4-FFF2-40B4-BE49-F238E27FC236}">
                  <a16:creationId xmlns:a16="http://schemas.microsoft.com/office/drawing/2014/main" id="{19327807-FB90-47A6-9B52-FF8DDC63D65E}"/>
                </a:ext>
              </a:extLst>
            </p:cNvPr>
            <p:cNvSpPr txBox="1">
              <a:spLocks noChangeArrowheads="1"/>
            </p:cNvSpPr>
            <p:nvPr/>
          </p:nvSpPr>
          <p:spPr bwMode="auto">
            <a:xfrm>
              <a:off x="2208" y="2064"/>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vi-VN"/>
                <a:t>b</a:t>
              </a:r>
            </a:p>
          </p:txBody>
        </p:sp>
        <p:sp>
          <p:nvSpPr>
            <p:cNvPr id="28" name="Text Box 30">
              <a:extLst>
                <a:ext uri="{FF2B5EF4-FFF2-40B4-BE49-F238E27FC236}">
                  <a16:creationId xmlns:a16="http://schemas.microsoft.com/office/drawing/2014/main" id="{BA8EFF39-9BD3-4437-9300-B57A28F98983}"/>
                </a:ext>
              </a:extLst>
            </p:cNvPr>
            <p:cNvSpPr txBox="1">
              <a:spLocks noChangeArrowheads="1"/>
            </p:cNvSpPr>
            <p:nvPr/>
          </p:nvSpPr>
          <p:spPr bwMode="auto">
            <a:xfrm>
              <a:off x="3792" y="2064"/>
              <a:ext cx="2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vi-VN"/>
                <a:t>c</a:t>
              </a:r>
            </a:p>
          </p:txBody>
        </p:sp>
      </p:grpSp>
      <p:sp>
        <p:nvSpPr>
          <p:cNvPr id="3" name="TextBox 2">
            <a:extLst>
              <a:ext uri="{FF2B5EF4-FFF2-40B4-BE49-F238E27FC236}">
                <a16:creationId xmlns:a16="http://schemas.microsoft.com/office/drawing/2014/main" id="{2E04D861-1451-425E-A7FB-70A908BC19E7}"/>
              </a:ext>
            </a:extLst>
          </p:cNvPr>
          <p:cNvSpPr txBox="1"/>
          <p:nvPr/>
        </p:nvSpPr>
        <p:spPr>
          <a:xfrm>
            <a:off x="1228725" y="6050484"/>
            <a:ext cx="2770683" cy="369332"/>
          </a:xfrm>
          <a:prstGeom prst="rect">
            <a:avLst/>
          </a:prstGeom>
          <a:noFill/>
        </p:spPr>
        <p:txBody>
          <a:bodyPr wrap="square" rtlCol="0">
            <a:spAutoFit/>
          </a:bodyPr>
          <a:lstStyle/>
          <a:p>
            <a:r>
              <a:rPr lang="en-US"/>
              <a:t>Chùm sáng song song</a:t>
            </a:r>
            <a:endParaRPr lang="vi-VN"/>
          </a:p>
        </p:txBody>
      </p:sp>
      <p:sp>
        <p:nvSpPr>
          <p:cNvPr id="35" name="TextBox 34">
            <a:extLst>
              <a:ext uri="{FF2B5EF4-FFF2-40B4-BE49-F238E27FC236}">
                <a16:creationId xmlns:a16="http://schemas.microsoft.com/office/drawing/2014/main" id="{FB749456-98DB-4191-A836-F127CE6473EA}"/>
              </a:ext>
            </a:extLst>
          </p:cNvPr>
          <p:cNvSpPr txBox="1"/>
          <p:nvPr/>
        </p:nvSpPr>
        <p:spPr>
          <a:xfrm>
            <a:off x="4493657" y="6080442"/>
            <a:ext cx="2161033" cy="369332"/>
          </a:xfrm>
          <a:prstGeom prst="rect">
            <a:avLst/>
          </a:prstGeom>
          <a:noFill/>
        </p:spPr>
        <p:txBody>
          <a:bodyPr wrap="square" rtlCol="0">
            <a:spAutoFit/>
          </a:bodyPr>
          <a:lstStyle/>
          <a:p>
            <a:r>
              <a:rPr lang="en-US"/>
              <a:t>Chùm sáng hội tụ</a:t>
            </a:r>
            <a:endParaRPr lang="vi-VN"/>
          </a:p>
        </p:txBody>
      </p:sp>
      <p:sp>
        <p:nvSpPr>
          <p:cNvPr id="36" name="TextBox 35">
            <a:extLst>
              <a:ext uri="{FF2B5EF4-FFF2-40B4-BE49-F238E27FC236}">
                <a16:creationId xmlns:a16="http://schemas.microsoft.com/office/drawing/2014/main" id="{DCE5EAA8-3AEA-445E-8354-43E8EF68C65C}"/>
              </a:ext>
            </a:extLst>
          </p:cNvPr>
          <p:cNvSpPr txBox="1"/>
          <p:nvPr/>
        </p:nvSpPr>
        <p:spPr>
          <a:xfrm>
            <a:off x="7852831" y="6050484"/>
            <a:ext cx="2364636" cy="369332"/>
          </a:xfrm>
          <a:prstGeom prst="rect">
            <a:avLst/>
          </a:prstGeom>
          <a:noFill/>
        </p:spPr>
        <p:txBody>
          <a:bodyPr wrap="square" rtlCol="0">
            <a:spAutoFit/>
          </a:bodyPr>
          <a:lstStyle/>
          <a:p>
            <a:r>
              <a:rPr lang="en-US"/>
              <a:t>Chùm sáng phân kì</a:t>
            </a:r>
            <a:endParaRPr lang="vi-VN"/>
          </a:p>
        </p:txBody>
      </p:sp>
    </p:spTree>
    <p:extLst>
      <p:ext uri="{BB962C8B-B14F-4D97-AF65-F5344CB8AC3E}">
        <p14:creationId xmlns:p14="http://schemas.microsoft.com/office/powerpoint/2010/main" val="19605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3"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4"/>
            <a:ext cx="10058400" cy="1371600"/>
          </a:xfrm>
        </p:spPr>
        <p:txBody>
          <a:bodyPr>
            <a:normAutofit/>
          </a:bodyPr>
          <a:lstStyle/>
          <a:p>
            <a:pPr algn="ctr"/>
            <a:r>
              <a:rPr lang="en-US">
                <a:latin typeface="Times New Roman" panose="02020603050405020304" pitchFamily="18" charset="0"/>
                <a:cs typeface="Times New Roman" panose="02020603050405020304" pitchFamily="18" charset="0"/>
              </a:rPr>
              <a:t>II.TIA SÁNG VÀ CHÙM SÁNG</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3924B2B-6B97-4785-9364-070E21C29F3A}"/>
              </a:ext>
            </a:extLst>
          </p:cNvPr>
          <p:cNvSpPr txBox="1"/>
          <p:nvPr/>
        </p:nvSpPr>
        <p:spPr>
          <a:xfrm>
            <a:off x="609600" y="1909419"/>
            <a:ext cx="5486400" cy="523220"/>
          </a:xfrm>
          <a:prstGeom prst="rect">
            <a:avLst/>
          </a:prstGeom>
          <a:noFill/>
        </p:spPr>
        <p:txBody>
          <a:bodyPr wrap="square">
            <a:spAutoFit/>
          </a:bodyPr>
          <a:lstStyle/>
          <a:p>
            <a:r>
              <a:rPr lang="en-US" sz="2800">
                <a:solidFill>
                  <a:srgbClr val="0066FF"/>
                </a:solidFill>
                <a:latin typeface="Times New Roman" panose="02020603050405020304" pitchFamily="18" charset="0"/>
                <a:cs typeface="Times New Roman" panose="02020603050405020304" pitchFamily="18" charset="0"/>
              </a:rPr>
              <a:t>2.CHÙM SÁNG</a:t>
            </a:r>
            <a:endParaRPr lang="vi-VN" sz="28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0EF26545-D468-40CE-A95A-A4FD15D13E1B}"/>
              </a:ext>
            </a:extLst>
          </p:cNvPr>
          <p:cNvSpPr txBox="1"/>
          <p:nvPr/>
        </p:nvSpPr>
        <p:spPr>
          <a:xfrm>
            <a:off x="709612" y="2434582"/>
            <a:ext cx="5286376" cy="3416320"/>
          </a:xfrm>
          <a:prstGeom prst="rect">
            <a:avLst/>
          </a:prstGeom>
          <a:noFill/>
        </p:spPr>
        <p:txBody>
          <a:bodyPr wrap="square">
            <a:spAutoFit/>
          </a:bodyPr>
          <a:lstStyle/>
          <a:p>
            <a:r>
              <a:rPr lang="en-US" altLang="vi-VN" sz="2400"/>
              <a:t>+ Chùm sáng gồm các tia sáng tiến lại gần nhau khi truyền đi</a:t>
            </a:r>
          </a:p>
          <a:p>
            <a:endParaRPr lang="en-US" altLang="vi-VN" sz="2400"/>
          </a:p>
          <a:p>
            <a:r>
              <a:rPr lang="en-US" altLang="vi-VN" sz="2400"/>
              <a:t>+ Chùm sáng gồm các tia sáng ra xa nhau khi truyền đi</a:t>
            </a:r>
          </a:p>
          <a:p>
            <a:endParaRPr lang="en-US" altLang="vi-VN" sz="2400"/>
          </a:p>
          <a:p>
            <a:r>
              <a:rPr lang="en-US" altLang="vi-VN" sz="2400"/>
              <a:t>+ Chùm sáng gồm các tia sáng mà khoảng cách của chúng không đổi khi truyền đi</a:t>
            </a:r>
          </a:p>
        </p:txBody>
      </p:sp>
      <p:pic>
        <p:nvPicPr>
          <p:cNvPr id="6" name="Picture 5">
            <a:extLst>
              <a:ext uri="{FF2B5EF4-FFF2-40B4-BE49-F238E27FC236}">
                <a16:creationId xmlns:a16="http://schemas.microsoft.com/office/drawing/2014/main" id="{C71E08F9-83AC-4DA4-879B-F45112EC1E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8162925" y="1746838"/>
            <a:ext cx="3219450" cy="1371601"/>
          </a:xfrm>
          <a:prstGeom prst="rect">
            <a:avLst/>
          </a:prstGeom>
        </p:spPr>
      </p:pic>
      <p:pic>
        <p:nvPicPr>
          <p:cNvPr id="9" name="Picture 8">
            <a:extLst>
              <a:ext uri="{FF2B5EF4-FFF2-40B4-BE49-F238E27FC236}">
                <a16:creationId xmlns:a16="http://schemas.microsoft.com/office/drawing/2014/main" id="{AF14B255-2847-4EE4-895C-DC803F4BCA2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8162925" y="3396840"/>
            <a:ext cx="3219450" cy="1371601"/>
          </a:xfrm>
          <a:prstGeom prst="rect">
            <a:avLst/>
          </a:prstGeom>
        </p:spPr>
      </p:pic>
      <p:pic>
        <p:nvPicPr>
          <p:cNvPr id="15" name="Picture 14">
            <a:extLst>
              <a:ext uri="{FF2B5EF4-FFF2-40B4-BE49-F238E27FC236}">
                <a16:creationId xmlns:a16="http://schemas.microsoft.com/office/drawing/2014/main" id="{FE212F92-A0AE-44CD-B553-E5BB1A3F6B9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8162925" y="4932543"/>
            <a:ext cx="3219450" cy="1511923"/>
          </a:xfrm>
          <a:prstGeom prst="rect">
            <a:avLst/>
          </a:prstGeom>
        </p:spPr>
      </p:pic>
      <p:cxnSp>
        <p:nvCxnSpPr>
          <p:cNvPr id="18" name="Straight Arrow Connector 17">
            <a:extLst>
              <a:ext uri="{FF2B5EF4-FFF2-40B4-BE49-F238E27FC236}">
                <a16:creationId xmlns:a16="http://schemas.microsoft.com/office/drawing/2014/main" id="{7201E36D-59D5-40CB-A081-AF0E6D749A93}"/>
              </a:ext>
            </a:extLst>
          </p:cNvPr>
          <p:cNvCxnSpPr/>
          <p:nvPr/>
        </p:nvCxnSpPr>
        <p:spPr>
          <a:xfrm flipV="1">
            <a:off x="5791200" y="2524125"/>
            <a:ext cx="2171700" cy="171450"/>
          </a:xfrm>
          <a:prstGeom prst="straightConnector1">
            <a:avLst/>
          </a:prstGeom>
          <a:ln w="57150">
            <a:solidFill>
              <a:srgbClr val="B42268"/>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CD56C11-A17A-4B64-9F18-9F8995A9BB5C}"/>
              </a:ext>
            </a:extLst>
          </p:cNvPr>
          <p:cNvCxnSpPr/>
          <p:nvPr/>
        </p:nvCxnSpPr>
        <p:spPr>
          <a:xfrm flipV="1">
            <a:off x="5893594" y="3753127"/>
            <a:ext cx="2171700" cy="171450"/>
          </a:xfrm>
          <a:prstGeom prst="straightConnector1">
            <a:avLst/>
          </a:prstGeom>
          <a:ln w="57150">
            <a:solidFill>
              <a:srgbClr val="B42268"/>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A6432C2-AE3D-410C-A96B-24BB8C081D6D}"/>
              </a:ext>
            </a:extLst>
          </p:cNvPr>
          <p:cNvCxnSpPr>
            <a:cxnSpLocks/>
          </p:cNvCxnSpPr>
          <p:nvPr/>
        </p:nvCxnSpPr>
        <p:spPr>
          <a:xfrm>
            <a:off x="5810250" y="5067300"/>
            <a:ext cx="2255044" cy="514350"/>
          </a:xfrm>
          <a:prstGeom prst="straightConnector1">
            <a:avLst/>
          </a:prstGeom>
          <a:ln w="57150">
            <a:solidFill>
              <a:srgbClr val="B4226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66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barn(inVertical)">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4"/>
            <a:ext cx="10058400" cy="1371600"/>
          </a:xfrm>
        </p:spPr>
        <p:txBody>
          <a:bodyPr>
            <a:normAutofit/>
          </a:bodyPr>
          <a:lstStyle/>
          <a:p>
            <a:pPr algn="ctr"/>
            <a:r>
              <a:rPr lang="en-US">
                <a:latin typeface="Times New Roman" panose="02020603050405020304" pitchFamily="18" charset="0"/>
                <a:cs typeface="Times New Roman" panose="02020603050405020304" pitchFamily="18" charset="0"/>
              </a:rPr>
              <a:t>III.VẬN DỤNG</a:t>
            </a:r>
            <a:endParaRPr lang="en-US" dirty="0">
              <a:latin typeface="Times New Roman" panose="02020603050405020304" pitchFamily="18" charset="0"/>
              <a:cs typeface="Times New Roman" panose="02020603050405020304" pitchFamily="18" charset="0"/>
            </a:endParaRPr>
          </a:p>
        </p:txBody>
      </p:sp>
      <p:sp>
        <p:nvSpPr>
          <p:cNvPr id="3" name="Rectangle 1">
            <a:extLst>
              <a:ext uri="{FF2B5EF4-FFF2-40B4-BE49-F238E27FC236}">
                <a16:creationId xmlns:a16="http://schemas.microsoft.com/office/drawing/2014/main" id="{3942E4D6-BE7F-4981-BD34-6A131C4177C3}"/>
              </a:ext>
            </a:extLst>
          </p:cNvPr>
          <p:cNvSpPr>
            <a:spLocks noChangeArrowheads="1"/>
          </p:cNvSpPr>
          <p:nvPr/>
        </p:nvSpPr>
        <p:spPr bwMode="auto">
          <a:xfrm>
            <a:off x="800027" y="1874838"/>
            <a:ext cx="982993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Bài 1:</a:t>
            </a:r>
            <a:r>
              <a:rPr kumimoji="0" lang="vi-VN" altLang="vi-VN"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Các chùm sáng nào ở hình vẽ dưới đây là chùm sáng hội tụ?</a:t>
            </a:r>
            <a:endParaRPr kumimoji="0" lang="vi-VN" altLang="vi-VN"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 Hình a và b         B. Hình a và c</a:t>
            </a:r>
            <a:endParaRPr kumimoji="0" lang="vi-VN" altLang="vi-VN"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C. Hình b và c         D. Hình a, c và d</a:t>
            </a:r>
            <a:endParaRPr kumimoji="0" lang="vi-VN" altLang="vi-VN"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194" name="Picture 2" descr="Vật Lí lớp 7 | Chuyên đề: Lý thuyết - Bài tập Vật Lý 7 có đáp án">
            <a:extLst>
              <a:ext uri="{FF2B5EF4-FFF2-40B4-BE49-F238E27FC236}">
                <a16:creationId xmlns:a16="http://schemas.microsoft.com/office/drawing/2014/main" id="{888C5913-C16B-4C5D-8962-84E8DFC4D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44" y="3738907"/>
            <a:ext cx="7734300" cy="1885950"/>
          </a:xfrm>
          <a:prstGeom prst="rect">
            <a:avLst/>
          </a:prstGeom>
          <a:noFill/>
        </p:spPr>
      </p:pic>
      <p:sp>
        <p:nvSpPr>
          <p:cNvPr id="4" name="Oval 3">
            <a:extLst>
              <a:ext uri="{FF2B5EF4-FFF2-40B4-BE49-F238E27FC236}">
                <a16:creationId xmlns:a16="http://schemas.microsoft.com/office/drawing/2014/main" id="{C0A31BA2-46E6-4BDB-9FDC-25E9F3EF9ED0}"/>
              </a:ext>
            </a:extLst>
          </p:cNvPr>
          <p:cNvSpPr/>
          <p:nvPr/>
        </p:nvSpPr>
        <p:spPr>
          <a:xfrm>
            <a:off x="3804356" y="2302046"/>
            <a:ext cx="688622" cy="53057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33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arn(inVertical)">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4"/>
            <a:ext cx="10058400" cy="1371600"/>
          </a:xfrm>
        </p:spPr>
        <p:txBody>
          <a:bodyPr>
            <a:normAutofit/>
          </a:bodyPr>
          <a:lstStyle/>
          <a:p>
            <a:pPr algn="ctr"/>
            <a:r>
              <a:rPr lang="en-US">
                <a:latin typeface="Times New Roman" panose="02020603050405020304" pitchFamily="18" charset="0"/>
                <a:cs typeface="Times New Roman" panose="02020603050405020304" pitchFamily="18" charset="0"/>
              </a:rPr>
              <a:t>III.VẬN DỤNG</a:t>
            </a:r>
            <a:endParaRPr lang="en-US" dirty="0">
              <a:latin typeface="Times New Roman" panose="02020603050405020304" pitchFamily="18" charset="0"/>
              <a:cs typeface="Times New Roman" panose="02020603050405020304" pitchFamily="18" charset="0"/>
            </a:endParaRPr>
          </a:p>
        </p:txBody>
      </p:sp>
      <p:sp>
        <p:nvSpPr>
          <p:cNvPr id="3" name="Rectangle 1">
            <a:extLst>
              <a:ext uri="{FF2B5EF4-FFF2-40B4-BE49-F238E27FC236}">
                <a16:creationId xmlns:a16="http://schemas.microsoft.com/office/drawing/2014/main" id="{AF5AB36B-BD3F-4B83-A2C5-C6A528544CC1}"/>
              </a:ext>
            </a:extLst>
          </p:cNvPr>
          <p:cNvSpPr>
            <a:spLocks noChangeArrowheads="1"/>
          </p:cNvSpPr>
          <p:nvPr/>
        </p:nvSpPr>
        <p:spPr bwMode="auto">
          <a:xfrm>
            <a:off x="390525" y="1881401"/>
            <a:ext cx="111252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400" b="1" i="0" u="none" strike="noStrike" cap="none" normalizeH="0" baseline="0">
                <a:ln>
                  <a:noFill/>
                </a:ln>
                <a:solidFill>
                  <a:srgbClr val="0000FF"/>
                </a:solidFill>
                <a:effectLst/>
                <a:latin typeface="Open Sans" panose="020B0606030504020204" pitchFamily="34" charset="0"/>
                <a:cs typeface="Open Sans" panose="020B0606030504020204" pitchFamily="34" charset="0"/>
              </a:rPr>
              <a:t>Bài 3:</a:t>
            </a:r>
            <a:r>
              <a:rPr kumimoji="0" lang="vi-VN" altLang="vi-VN" sz="2400" b="0" i="0" u="none" strike="noStrike" cap="none" normalizeH="0" baseline="0">
                <a:ln>
                  <a:noFill/>
                </a:ln>
                <a:solidFill>
                  <a:srgbClr val="000000"/>
                </a:solidFill>
                <a:effectLst/>
                <a:latin typeface="Open Sans" panose="020B0606030504020204" pitchFamily="34" charset="0"/>
                <a:cs typeface="Open Sans" panose="020B0606030504020204" pitchFamily="34" charset="0"/>
              </a:rPr>
              <a:t> Chùm sáng…………. gồm các tia sáng…….. trên đường truyền của chúng. Chọn các cụm từ cho sau đây, điền vào chỗ trống của câu trên theo thứ tự cho đầy đủ.</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vi-VN" altLang="vi-VN" sz="12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400" b="0" i="0" u="none" strike="noStrike" cap="none" normalizeH="0" baseline="0">
                <a:ln>
                  <a:noFill/>
                </a:ln>
                <a:solidFill>
                  <a:srgbClr val="000000"/>
                </a:solidFill>
                <a:effectLst/>
                <a:latin typeface="Open Sans" panose="020B0606030504020204" pitchFamily="34" charset="0"/>
                <a:cs typeface="Open Sans" panose="020B0606030504020204" pitchFamily="34" charset="0"/>
              </a:rPr>
              <a:t>    A. Phân kỳ; giao nhau         B. Hội tụ; loe rộng ra</a:t>
            </a:r>
            <a:endParaRPr kumimoji="0" lang="vi-VN" altLang="vi-VN" sz="12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400" b="0" i="0" u="none" strike="noStrike" cap="none" normalizeH="0" baseline="0">
                <a:ln>
                  <a:noFill/>
                </a:ln>
                <a:solidFill>
                  <a:srgbClr val="000000"/>
                </a:solidFill>
                <a:effectLst/>
                <a:latin typeface="Open Sans" panose="020B0606030504020204" pitchFamily="34" charset="0"/>
                <a:cs typeface="Open Sans" panose="020B0606030504020204" pitchFamily="34" charset="0"/>
              </a:rPr>
              <a:t>    C. Phân kỳ; loe rộng ra         D. Song song; giao nhau</a:t>
            </a:r>
            <a:endParaRPr kumimoji="0" lang="vi-VN" altLang="vi-VN" sz="3600" b="0" i="0" u="none" strike="noStrike" cap="none" normalizeH="0" baseline="0">
              <a:ln>
                <a:noFill/>
              </a:ln>
              <a:solidFill>
                <a:schemeClr val="tx1"/>
              </a:solidFill>
              <a:effectLst/>
              <a:latin typeface="Arial" panose="020B0604020202020204" pitchFamily="34" charset="0"/>
            </a:endParaRPr>
          </a:p>
        </p:txBody>
      </p:sp>
      <p:sp>
        <p:nvSpPr>
          <p:cNvPr id="4" name="Oval 3">
            <a:extLst>
              <a:ext uri="{FF2B5EF4-FFF2-40B4-BE49-F238E27FC236}">
                <a16:creationId xmlns:a16="http://schemas.microsoft.com/office/drawing/2014/main" id="{D95C21AB-145E-45E8-ABEA-6BC49776970A}"/>
              </a:ext>
            </a:extLst>
          </p:cNvPr>
          <p:cNvSpPr/>
          <p:nvPr/>
        </p:nvSpPr>
        <p:spPr>
          <a:xfrm>
            <a:off x="496712" y="3577690"/>
            <a:ext cx="688622" cy="53057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80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4"/>
            <a:ext cx="10058400" cy="1371600"/>
          </a:xfrm>
        </p:spPr>
        <p:txBody>
          <a:bodyPr>
            <a:normAutofit/>
          </a:bodyPr>
          <a:lstStyle/>
          <a:p>
            <a:pPr algn="ctr"/>
            <a:r>
              <a:rPr lang="en-US">
                <a:latin typeface="Times New Roman" panose="02020603050405020304" pitchFamily="18" charset="0"/>
                <a:cs typeface="Times New Roman" panose="02020603050405020304" pitchFamily="18" charset="0"/>
              </a:rPr>
              <a:t>DẶN DÒ</a:t>
            </a:r>
            <a:endParaRPr lang="en-US" dirty="0">
              <a:latin typeface="Times New Roman" panose="02020603050405020304" pitchFamily="18" charset="0"/>
              <a:cs typeface="Times New Roman" panose="02020603050405020304" pitchFamily="18" charset="0"/>
            </a:endParaRPr>
          </a:p>
        </p:txBody>
      </p:sp>
      <p:sp>
        <p:nvSpPr>
          <p:cNvPr id="3" name="Rectangle 1">
            <a:extLst>
              <a:ext uri="{FF2B5EF4-FFF2-40B4-BE49-F238E27FC236}">
                <a16:creationId xmlns:a16="http://schemas.microsoft.com/office/drawing/2014/main" id="{AF5AB36B-BD3F-4B83-A2C5-C6A528544CC1}"/>
              </a:ext>
            </a:extLst>
          </p:cNvPr>
          <p:cNvSpPr>
            <a:spLocks noChangeArrowheads="1"/>
          </p:cNvSpPr>
          <p:nvPr/>
        </p:nvSpPr>
        <p:spPr bwMode="auto">
          <a:xfrm>
            <a:off x="390525" y="2158400"/>
            <a:ext cx="11125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just" defTabSz="914400" rtl="0" eaLnBrk="0" fontAlgn="base" latinLnBrk="0" hangingPunct="0">
              <a:lnSpc>
                <a:spcPct val="100000"/>
              </a:lnSpc>
              <a:spcBef>
                <a:spcPct val="0"/>
              </a:spcBef>
              <a:spcAft>
                <a:spcPct val="0"/>
              </a:spcAft>
              <a:buClrTx/>
              <a:buSzTx/>
              <a:tabLst/>
            </a:pPr>
            <a:r>
              <a:rPr lang="en-US" altLang="vi-VN" sz="2400" b="1">
                <a:solidFill>
                  <a:srgbClr val="0000FF"/>
                </a:solidFill>
                <a:latin typeface="Open Sans" panose="020B0606030504020204" pitchFamily="34" charset="0"/>
                <a:cs typeface="Open Sans" panose="020B0606030504020204" pitchFamily="34" charset="0"/>
              </a:rPr>
              <a:t>- </a:t>
            </a:r>
            <a:r>
              <a:rPr lang="vi-VN" altLang="vi-VN" sz="2400" b="1">
                <a:solidFill>
                  <a:srgbClr val="0000FF"/>
                </a:solidFill>
                <a:latin typeface="Open Sans" panose="020B0606030504020204" pitchFamily="34" charset="0"/>
                <a:cs typeface="Open Sans" panose="020B0606030504020204" pitchFamily="34" charset="0"/>
              </a:rPr>
              <a:t>Học </a:t>
            </a:r>
            <a:r>
              <a:rPr lang="vi-VN" altLang="vi-VN" sz="2400" b="1" dirty="0">
                <a:solidFill>
                  <a:srgbClr val="0000FF"/>
                </a:solidFill>
                <a:latin typeface="Open Sans" panose="020B0606030504020204" pitchFamily="34" charset="0"/>
                <a:cs typeface="Open Sans" panose="020B0606030504020204" pitchFamily="34" charset="0"/>
              </a:rPr>
              <a:t>bài </a:t>
            </a:r>
            <a:r>
              <a:rPr lang="en-US" altLang="vi-VN" sz="2400" b="1" dirty="0">
                <a:solidFill>
                  <a:srgbClr val="0000FF"/>
                </a:solidFill>
                <a:latin typeface="Open Sans" panose="020B0606030504020204" pitchFamily="34" charset="0"/>
                <a:cs typeface="Open Sans" panose="020B0606030504020204" pitchFamily="34" charset="0"/>
              </a:rPr>
              <a:t> </a:t>
            </a:r>
            <a:r>
              <a:rPr lang="en-US" altLang="vi-VN" sz="2400" b="1" dirty="0" err="1">
                <a:solidFill>
                  <a:srgbClr val="0000FF"/>
                </a:solidFill>
                <a:latin typeface="Open Sans" panose="020B0606030504020204" pitchFamily="34" charset="0"/>
                <a:cs typeface="Open Sans" panose="020B0606030504020204" pitchFamily="34" charset="0"/>
              </a:rPr>
              <a:t>làm</a:t>
            </a:r>
            <a:r>
              <a:rPr lang="en-US" altLang="vi-VN" sz="2400" b="1" dirty="0">
                <a:solidFill>
                  <a:srgbClr val="0000FF"/>
                </a:solidFill>
                <a:latin typeface="Open Sans" panose="020B0606030504020204" pitchFamily="34" charset="0"/>
                <a:cs typeface="Open Sans" panose="020B0606030504020204" pitchFamily="34" charset="0"/>
              </a:rPr>
              <a:t> BT 3,4 </a:t>
            </a:r>
            <a:r>
              <a:rPr lang="en-US" altLang="vi-VN" sz="2400" b="1" dirty="0" err="1">
                <a:solidFill>
                  <a:srgbClr val="0000FF"/>
                </a:solidFill>
                <a:latin typeface="Open Sans" panose="020B0606030504020204" pitchFamily="34" charset="0"/>
                <a:cs typeface="Open Sans" panose="020B0606030504020204" pitchFamily="34" charset="0"/>
              </a:rPr>
              <a:t>sách</a:t>
            </a:r>
            <a:r>
              <a:rPr lang="en-US" altLang="vi-VN" sz="2400" b="1" dirty="0">
                <a:solidFill>
                  <a:srgbClr val="0000FF"/>
                </a:solidFill>
                <a:latin typeface="Open Sans" panose="020B0606030504020204" pitchFamily="34" charset="0"/>
                <a:cs typeface="Open Sans" panose="020B0606030504020204" pitchFamily="34" charset="0"/>
              </a:rPr>
              <a:t> </a:t>
            </a:r>
            <a:r>
              <a:rPr lang="en-US" altLang="vi-VN" sz="2400" b="1" dirty="0" err="1">
                <a:solidFill>
                  <a:srgbClr val="0000FF"/>
                </a:solidFill>
                <a:latin typeface="Open Sans" panose="020B0606030504020204" pitchFamily="34" charset="0"/>
                <a:cs typeface="Open Sans" panose="020B0606030504020204" pitchFamily="34" charset="0"/>
              </a:rPr>
              <a:t>tài</a:t>
            </a:r>
            <a:r>
              <a:rPr lang="en-US" altLang="vi-VN" sz="2400" b="1" dirty="0">
                <a:solidFill>
                  <a:srgbClr val="0000FF"/>
                </a:solidFill>
                <a:latin typeface="Open Sans" panose="020B0606030504020204" pitchFamily="34" charset="0"/>
                <a:cs typeface="Open Sans" panose="020B0606030504020204" pitchFamily="34" charset="0"/>
              </a:rPr>
              <a:t> </a:t>
            </a:r>
            <a:r>
              <a:rPr lang="en-US" altLang="vi-VN" sz="2400" b="1" dirty="0" err="1">
                <a:solidFill>
                  <a:srgbClr val="0000FF"/>
                </a:solidFill>
                <a:latin typeface="Open Sans" panose="020B0606030504020204" pitchFamily="34" charset="0"/>
                <a:cs typeface="Open Sans" panose="020B0606030504020204" pitchFamily="34" charset="0"/>
              </a:rPr>
              <a:t>liệu</a:t>
            </a:r>
            <a:r>
              <a:rPr lang="en-US" altLang="vi-VN" sz="2400" b="1" dirty="0">
                <a:solidFill>
                  <a:srgbClr val="0000FF"/>
                </a:solidFill>
                <a:latin typeface="Open Sans" panose="020B0606030504020204" pitchFamily="34" charset="0"/>
                <a:cs typeface="Open Sans" panose="020B0606030504020204" pitchFamily="34" charset="0"/>
              </a:rPr>
              <a:t> </a:t>
            </a:r>
            <a:r>
              <a:rPr lang="en-US" altLang="vi-VN" sz="2400" b="1" dirty="0" err="1">
                <a:solidFill>
                  <a:srgbClr val="0000FF"/>
                </a:solidFill>
                <a:latin typeface="Open Sans" panose="020B0606030504020204" pitchFamily="34" charset="0"/>
                <a:cs typeface="Open Sans" panose="020B0606030504020204" pitchFamily="34" charset="0"/>
              </a:rPr>
              <a:t>vật</a:t>
            </a:r>
            <a:r>
              <a:rPr lang="en-US" altLang="vi-VN" sz="2400" b="1" dirty="0">
                <a:solidFill>
                  <a:srgbClr val="0000FF"/>
                </a:solidFill>
                <a:latin typeface="Open Sans" panose="020B0606030504020204" pitchFamily="34" charset="0"/>
                <a:cs typeface="Open Sans" panose="020B0606030504020204" pitchFamily="34" charset="0"/>
              </a:rPr>
              <a:t> </a:t>
            </a:r>
            <a:r>
              <a:rPr lang="en-US" altLang="vi-VN" sz="2400" b="1" dirty="0" err="1">
                <a:solidFill>
                  <a:srgbClr val="0000FF"/>
                </a:solidFill>
                <a:latin typeface="Open Sans" panose="020B0606030504020204" pitchFamily="34" charset="0"/>
                <a:cs typeface="Open Sans" panose="020B0606030504020204" pitchFamily="34" charset="0"/>
              </a:rPr>
              <a:t>lý</a:t>
            </a:r>
            <a:r>
              <a:rPr lang="en-US" altLang="vi-VN" sz="2400" b="1" dirty="0">
                <a:solidFill>
                  <a:srgbClr val="0000FF"/>
                </a:solidFill>
                <a:latin typeface="Open Sans" panose="020B0606030504020204" pitchFamily="34" charset="0"/>
                <a:cs typeface="Open Sans" panose="020B0606030504020204" pitchFamily="34" charset="0"/>
              </a:rPr>
              <a:t> </a:t>
            </a:r>
            <a:r>
              <a:rPr lang="en-US" altLang="vi-VN" sz="2400" b="1" dirty="0" err="1">
                <a:solidFill>
                  <a:srgbClr val="0000FF"/>
                </a:solidFill>
                <a:latin typeface="Open Sans" panose="020B0606030504020204" pitchFamily="34" charset="0"/>
                <a:cs typeface="Open Sans" panose="020B0606030504020204" pitchFamily="34" charset="0"/>
              </a:rPr>
              <a:t>trang</a:t>
            </a:r>
            <a:r>
              <a:rPr lang="en-US" altLang="vi-VN" sz="2400" b="1" dirty="0">
                <a:solidFill>
                  <a:srgbClr val="0000FF"/>
                </a:solidFill>
                <a:latin typeface="Open Sans" panose="020B0606030504020204" pitchFamily="34" charset="0"/>
                <a:cs typeface="Open Sans" panose="020B0606030504020204" pitchFamily="34" charset="0"/>
              </a:rPr>
              <a:t> 16,17</a:t>
            </a:r>
            <a:endParaRPr lang="vi-VN" altLang="vi-VN" sz="2400" b="1" dirty="0">
              <a:solidFill>
                <a:srgbClr val="0000FF"/>
              </a:solidFill>
              <a:latin typeface="Open Sans" panose="020B0606030504020204" pitchFamily="34" charset="0"/>
              <a:cs typeface="Open Sans" panose="020B0606030504020204" pitchFamily="34" charset="0"/>
            </a:endParaRPr>
          </a:p>
          <a:p>
            <a:pPr marR="0" lvl="0" algn="just" defTabSz="914400" rtl="0" eaLnBrk="0" fontAlgn="base" latinLnBrk="0" hangingPunct="0">
              <a:lnSpc>
                <a:spcPct val="100000"/>
              </a:lnSpc>
              <a:spcBef>
                <a:spcPct val="0"/>
              </a:spcBef>
              <a:spcAft>
                <a:spcPct val="0"/>
              </a:spcAft>
              <a:buClrTx/>
              <a:buSzTx/>
              <a:tabLst/>
            </a:pPr>
            <a:endParaRPr lang="vi-VN" altLang="vi-VN" sz="2400" b="1" dirty="0">
              <a:solidFill>
                <a:srgbClr val="0000FF"/>
              </a:solidFill>
              <a:latin typeface="Open Sans" panose="020B0606030504020204" pitchFamily="34" charset="0"/>
              <a:cs typeface="Open Sans" panose="020B0606030504020204" pitchFamily="34" charset="0"/>
            </a:endParaRPr>
          </a:p>
          <a:p>
            <a:pPr marR="0" lvl="0" algn="just" defTabSz="914400" rtl="0" eaLnBrk="0" fontAlgn="base" latinLnBrk="0" hangingPunct="0">
              <a:lnSpc>
                <a:spcPct val="100000"/>
              </a:lnSpc>
              <a:spcBef>
                <a:spcPct val="0"/>
              </a:spcBef>
              <a:spcAft>
                <a:spcPct val="0"/>
              </a:spcAft>
              <a:buClrTx/>
              <a:buSzTx/>
              <a:tabLst/>
            </a:pPr>
            <a:r>
              <a:rPr kumimoji="0" lang="en-US" altLang="vi-VN" sz="2400" b="1" i="0" u="none" strike="noStrike" cap="none" normalizeH="0" baseline="0" dirty="0">
                <a:ln>
                  <a:noFill/>
                </a:ln>
                <a:solidFill>
                  <a:srgbClr val="0000FF"/>
                </a:solidFill>
                <a:effectLst/>
                <a:latin typeface="Open Sans" panose="020B0606030504020204" pitchFamily="34" charset="0"/>
                <a:cs typeface="Open Sans" panose="020B0606030504020204" pitchFamily="34" charset="0"/>
              </a:rPr>
              <a:t>- </a:t>
            </a:r>
            <a:r>
              <a:rPr kumimoji="0" lang="vi-VN" altLang="vi-VN" sz="2400" b="1" i="0" u="none" strike="noStrike" cap="none" normalizeH="0" baseline="0" dirty="0">
                <a:ln>
                  <a:noFill/>
                </a:ln>
                <a:solidFill>
                  <a:srgbClr val="0000FF"/>
                </a:solidFill>
                <a:effectLst/>
                <a:latin typeface="Open Sans" panose="020B0606030504020204" pitchFamily="34" charset="0"/>
                <a:cs typeface="Open Sans" panose="020B0606030504020204" pitchFamily="34" charset="0"/>
              </a:rPr>
              <a:t>Xem trước</a:t>
            </a:r>
            <a:r>
              <a:rPr kumimoji="0" lang="vi-VN" altLang="vi-VN" sz="2400" b="1" i="0" u="none" strike="noStrike" cap="none" normalizeH="0" dirty="0">
                <a:ln>
                  <a:noFill/>
                </a:ln>
                <a:solidFill>
                  <a:srgbClr val="0000FF"/>
                </a:solidFill>
                <a:effectLst/>
                <a:latin typeface="Open Sans" panose="020B0606030504020204" pitchFamily="34" charset="0"/>
                <a:cs typeface="Open Sans" panose="020B0606030504020204" pitchFamily="34" charset="0"/>
              </a:rPr>
              <a:t> Chủ đề 3: ỨNG DỤNG ĐỊNH LUẬT TRUYỀN THẲNG CỦA ÁNH SÁNG</a:t>
            </a:r>
            <a:endParaRPr kumimoji="0" lang="vi-VN" altLang="vi-VN"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1636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4"/>
            <a:ext cx="10058400" cy="1371600"/>
          </a:xfrm>
        </p:spPr>
        <p:txBody>
          <a:bodyPr>
            <a:normAutofit/>
          </a:bodyPr>
          <a:lstStyle/>
          <a:p>
            <a:pPr algn="ctr"/>
            <a:r>
              <a:rPr lang="en-US">
                <a:latin typeface="Times New Roman" panose="02020603050405020304" pitchFamily="18" charset="0"/>
                <a:cs typeface="Times New Roman" panose="02020603050405020304" pitchFamily="18" charset="0"/>
              </a:rPr>
              <a:t>KIỂM TRA BÀI CŨ</a:t>
            </a:r>
            <a:endParaRPr lang="en-US" dirty="0">
              <a:latin typeface="Times New Roman" panose="02020603050405020304" pitchFamily="18" charset="0"/>
              <a:cs typeface="Times New Roman" panose="02020603050405020304" pitchFamily="18" charset="0"/>
            </a:endParaRPr>
          </a:p>
        </p:txBody>
      </p:sp>
      <p:sp>
        <p:nvSpPr>
          <p:cNvPr id="7" name="Text Box 8">
            <a:extLst>
              <a:ext uri="{FF2B5EF4-FFF2-40B4-BE49-F238E27FC236}">
                <a16:creationId xmlns:a16="http://schemas.microsoft.com/office/drawing/2014/main" id="{F8AEF1B7-AFA9-4CE2-BD59-1F42C3B71B78}"/>
              </a:ext>
            </a:extLst>
          </p:cNvPr>
          <p:cNvSpPr txBox="1">
            <a:spLocks noChangeArrowheads="1"/>
          </p:cNvSpPr>
          <p:nvPr/>
        </p:nvSpPr>
        <p:spPr bwMode="auto">
          <a:xfrm>
            <a:off x="942975" y="2189162"/>
            <a:ext cx="901065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vi-VN" sz="2800" b="1">
                <a:solidFill>
                  <a:srgbClr val="3333FF"/>
                </a:solidFill>
                <a:latin typeface="Times New Roman" panose="02020603050405020304" pitchFamily="18" charset="0"/>
                <a:cs typeface="Times New Roman" panose="02020603050405020304" pitchFamily="18" charset="0"/>
              </a:rPr>
              <a:t>Câu hỏi 2:</a:t>
            </a:r>
            <a:r>
              <a:rPr lang="en-US" altLang="vi-VN" sz="2800">
                <a:latin typeface="Times New Roman" panose="02020603050405020304" pitchFamily="18" charset="0"/>
                <a:cs typeface="Times New Roman" panose="02020603050405020304" pitchFamily="18" charset="0"/>
              </a:rPr>
              <a:t> </a:t>
            </a:r>
            <a:r>
              <a:rPr lang="en-US" altLang="vi-VN" sz="2800" b="1">
                <a:solidFill>
                  <a:srgbClr val="3333FF"/>
                </a:solidFill>
                <a:latin typeface="Times New Roman" panose="02020603050405020304" pitchFamily="18" charset="0"/>
                <a:cs typeface="Times New Roman" panose="02020603050405020304" pitchFamily="18" charset="0"/>
              </a:rPr>
              <a:t>Thế nào là vật sáng, nguồn sáng ? Cho VD?</a:t>
            </a:r>
          </a:p>
          <a:p>
            <a:endParaRPr lang="en-US" altLang="vi-VN" sz="2800">
              <a:solidFill>
                <a:srgbClr val="3333FF"/>
              </a:solidFill>
              <a:latin typeface="Times New Roman" panose="02020603050405020304" pitchFamily="18" charset="0"/>
              <a:cs typeface="Times New Roman" panose="02020603050405020304" pitchFamily="18" charset="0"/>
            </a:endParaRPr>
          </a:p>
          <a:p>
            <a:pPr>
              <a:spcBef>
                <a:spcPct val="50000"/>
              </a:spcBef>
            </a:pPr>
            <a:endParaRPr lang="en-US" altLang="vi-VN" sz="2800">
              <a:latin typeface="Times New Roman" panose="02020603050405020304" pitchFamily="18" charset="0"/>
              <a:cs typeface="Times New Roman" panose="02020603050405020304" pitchFamily="18" charset="0"/>
            </a:endParaRPr>
          </a:p>
        </p:txBody>
      </p:sp>
      <p:sp>
        <p:nvSpPr>
          <p:cNvPr id="8" name="Text Box 10">
            <a:extLst>
              <a:ext uri="{FF2B5EF4-FFF2-40B4-BE49-F238E27FC236}">
                <a16:creationId xmlns:a16="http://schemas.microsoft.com/office/drawing/2014/main" id="{972EDEAF-5D87-4CFC-8778-883D918D0C07}"/>
              </a:ext>
            </a:extLst>
          </p:cNvPr>
          <p:cNvSpPr txBox="1">
            <a:spLocks noChangeArrowheads="1"/>
          </p:cNvSpPr>
          <p:nvPr/>
        </p:nvSpPr>
        <p:spPr bwMode="auto">
          <a:xfrm>
            <a:off x="758824" y="2989381"/>
            <a:ext cx="1049020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vi-VN" sz="2800">
                <a:solidFill>
                  <a:srgbClr val="FF3399"/>
                </a:solidFill>
                <a:latin typeface="Times New Roman" panose="02020603050405020304" pitchFamily="18" charset="0"/>
                <a:cs typeface="Times New Roman" panose="02020603050405020304" pitchFamily="18" charset="0"/>
              </a:rPr>
              <a:t>Nguồn sáng là vật tự phát ra ánh sáng. </a:t>
            </a:r>
          </a:p>
          <a:p>
            <a:r>
              <a:rPr lang="en-US" altLang="vi-VN" sz="2800">
                <a:latin typeface="Times New Roman" panose="02020603050405020304" pitchFamily="18" charset="0"/>
                <a:cs typeface="Times New Roman" panose="02020603050405020304" pitchFamily="18" charset="0"/>
              </a:rPr>
              <a:t>VD: Mặt Trời</a:t>
            </a:r>
          </a:p>
          <a:p>
            <a:r>
              <a:rPr lang="en-US" altLang="vi-VN" sz="2800">
                <a:solidFill>
                  <a:srgbClr val="FF3399"/>
                </a:solidFill>
                <a:latin typeface="Times New Roman" panose="02020603050405020304" pitchFamily="18" charset="0"/>
                <a:cs typeface="Times New Roman" panose="02020603050405020304" pitchFamily="18" charset="0"/>
              </a:rPr>
              <a:t>Vật sáng gồm nguồn sáng và những vật hắt lại ánh sáng chiếu vào nó</a:t>
            </a:r>
          </a:p>
          <a:p>
            <a:pPr>
              <a:spcBef>
                <a:spcPct val="50000"/>
              </a:spcBef>
            </a:pPr>
            <a:r>
              <a:rPr lang="en-US" altLang="vi-VN" sz="2800">
                <a:latin typeface="Times New Roman" panose="02020603050405020304" pitchFamily="18" charset="0"/>
                <a:cs typeface="Times New Roman" panose="02020603050405020304" pitchFamily="18" charset="0"/>
              </a:rPr>
              <a:t>VD: Mặt Trăng</a:t>
            </a:r>
          </a:p>
        </p:txBody>
      </p:sp>
    </p:spTree>
    <p:extLst>
      <p:ext uri="{BB962C8B-B14F-4D97-AF65-F5344CB8AC3E}">
        <p14:creationId xmlns:p14="http://schemas.microsoft.com/office/powerpoint/2010/main" val="144043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5791200" y="1975104"/>
            <a:ext cx="5190449" cy="2011261"/>
          </a:xfrm>
        </p:spPr>
        <p:txBody>
          <a:bodyPr>
            <a:normAutofit/>
          </a:bodyPr>
          <a:lstStyle/>
          <a:p>
            <a:r>
              <a:rPr lang="en-US" sz="4400">
                <a:solidFill>
                  <a:schemeClr val="tx1"/>
                </a:solidFill>
                <a:latin typeface="Times New Roman" panose="02020603050405020304" pitchFamily="18" charset="0"/>
                <a:cs typeface="Times New Roman" panose="02020603050405020304" pitchFamily="18" charset="0"/>
              </a:rPr>
              <a:t>CHỦ ĐỀ 2</a:t>
            </a:r>
            <a:br>
              <a:rPr lang="en-US" sz="4400">
                <a:solidFill>
                  <a:schemeClr val="tx1"/>
                </a:solidFill>
                <a:latin typeface="Times New Roman" panose="02020603050405020304" pitchFamily="18" charset="0"/>
                <a:cs typeface="Times New Roman" panose="02020603050405020304" pitchFamily="18" charset="0"/>
              </a:rPr>
            </a:br>
            <a:r>
              <a:rPr lang="en-US" sz="4400">
                <a:solidFill>
                  <a:schemeClr val="tx1"/>
                </a:solidFill>
                <a:latin typeface="Times New Roman" panose="02020603050405020304" pitchFamily="18" charset="0"/>
                <a:cs typeface="Times New Roman" panose="02020603050405020304" pitchFamily="18" charset="0"/>
              </a:rPr>
              <a:t>SỰ TRUYỀN ÁNH SÁNG</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a:bodyPr>
          <a:lstStyle/>
          <a:p>
            <a:pPr>
              <a:spcAft>
                <a:spcPts val="600"/>
              </a:spcAft>
            </a:pPr>
            <a:r>
              <a:rPr lang="en-US" dirty="0" err="1">
                <a:solidFill>
                  <a:schemeClr val="tx1"/>
                </a:solidFill>
                <a:latin typeface="Times New Roman" panose="02020603050405020304" pitchFamily="18" charset="0"/>
                <a:cs typeface="Times New Roman" panose="02020603050405020304" pitchFamily="18" charset="0"/>
              </a:rPr>
              <a:t>Trường</a:t>
            </a:r>
            <a:r>
              <a:rPr lang="en-US" dirty="0">
                <a:solidFill>
                  <a:schemeClr val="tx1"/>
                </a:solidFill>
                <a:latin typeface="Times New Roman" panose="02020603050405020304" pitchFamily="18" charset="0"/>
                <a:cs typeface="Times New Roman" panose="02020603050405020304" pitchFamily="18" charset="0"/>
              </a:rPr>
              <a:t> THCS Lê </a:t>
            </a:r>
            <a:r>
              <a:rPr lang="en-US" dirty="0" err="1">
                <a:solidFill>
                  <a:schemeClr val="tx1"/>
                </a:solidFill>
                <a:latin typeface="Times New Roman" panose="02020603050405020304" pitchFamily="18" charset="0"/>
                <a:cs typeface="Times New Roman" panose="02020603050405020304" pitchFamily="18" charset="0"/>
              </a:rPr>
              <a:t>Văn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Việt</a:t>
            </a: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96815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4"/>
            <a:ext cx="10058400" cy="1371600"/>
          </a:xfrm>
        </p:spPr>
        <p:txBody>
          <a:bodyPr>
            <a:normAutofit/>
          </a:bodyPr>
          <a:lstStyle/>
          <a:p>
            <a:pPr algn="ctr"/>
            <a:r>
              <a:rPr lang="en-US">
                <a:latin typeface="Times New Roman" panose="02020603050405020304" pitchFamily="18" charset="0"/>
                <a:cs typeface="Times New Roman" panose="02020603050405020304" pitchFamily="18" charset="0"/>
              </a:rPr>
              <a:t>I. ĐƯỜNG TRUYỀN CỦA ÁNH SÁNG</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198497C-8B4F-45B1-85A3-5C7D1592C55F}"/>
              </a:ext>
            </a:extLst>
          </p:cNvPr>
          <p:cNvPicPr>
            <a:picLocks noChangeAspect="1"/>
          </p:cNvPicPr>
          <p:nvPr/>
        </p:nvPicPr>
        <p:blipFill>
          <a:blip r:embed="rId3"/>
          <a:stretch>
            <a:fillRect/>
          </a:stretch>
        </p:blipFill>
        <p:spPr>
          <a:xfrm>
            <a:off x="6248400" y="1909419"/>
            <a:ext cx="5198286" cy="3919881"/>
          </a:xfrm>
          <a:prstGeom prst="rect">
            <a:avLst/>
          </a:prstGeom>
        </p:spPr>
      </p:pic>
      <p:sp>
        <p:nvSpPr>
          <p:cNvPr id="7" name="TextBox 6">
            <a:extLst>
              <a:ext uri="{FF2B5EF4-FFF2-40B4-BE49-F238E27FC236}">
                <a16:creationId xmlns:a16="http://schemas.microsoft.com/office/drawing/2014/main" id="{A3924B2B-6B97-4785-9364-070E21C29F3A}"/>
              </a:ext>
            </a:extLst>
          </p:cNvPr>
          <p:cNvSpPr txBox="1"/>
          <p:nvPr/>
        </p:nvSpPr>
        <p:spPr>
          <a:xfrm>
            <a:off x="609600" y="1909419"/>
            <a:ext cx="5486400" cy="954107"/>
          </a:xfrm>
          <a:prstGeom prst="rect">
            <a:avLst/>
          </a:prstGeom>
          <a:noFill/>
        </p:spPr>
        <p:txBody>
          <a:bodyPr wrap="square">
            <a:spAutoFit/>
          </a:bodyPr>
          <a:lstStyle/>
          <a:p>
            <a:r>
              <a:rPr lang="en-US" altLang="vi-VN" sz="2800">
                <a:solidFill>
                  <a:srgbClr val="0066FF"/>
                </a:solidFill>
                <a:latin typeface="Times New Roman" panose="02020603050405020304" pitchFamily="18" charset="0"/>
                <a:cs typeface="Times New Roman" panose="02020603050405020304" pitchFamily="18" charset="0"/>
              </a:rPr>
              <a:t>Dùng ống nhựa rỗng để quan sát dây tóc bóng đèn pin khi đèn sáng.</a:t>
            </a:r>
            <a:endParaRPr lang="vi-VN" sz="28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4290868-EB6B-46CA-BAA1-AF9DCBCC7F60}"/>
              </a:ext>
            </a:extLst>
          </p:cNvPr>
          <p:cNvSpPr txBox="1"/>
          <p:nvPr/>
        </p:nvSpPr>
        <p:spPr>
          <a:xfrm>
            <a:off x="581024" y="3105834"/>
            <a:ext cx="5514976" cy="1200329"/>
          </a:xfrm>
          <a:prstGeom prst="rect">
            <a:avLst/>
          </a:prstGeom>
          <a:noFill/>
        </p:spPr>
        <p:txBody>
          <a:bodyPr wrap="square">
            <a:spAutoFit/>
          </a:bodyPr>
          <a:lstStyle/>
          <a:p>
            <a:r>
              <a:rPr lang="en-US" altLang="vi-VN" sz="2400">
                <a:solidFill>
                  <a:srgbClr val="00B050"/>
                </a:solidFill>
                <a:latin typeface="Times New Roman" panose="02020603050405020304" pitchFamily="18" charset="0"/>
                <a:cs typeface="Times New Roman" panose="02020603050405020304" pitchFamily="18" charset="0"/>
              </a:rPr>
              <a:t>Hãy cho biết khi dùng ống cong hay thẳng sẽ nhìn thấy dây tóc bóng đèn pin phát sáng?</a:t>
            </a:r>
            <a:endParaRPr lang="vi-VN" sz="240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54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4"/>
            <a:ext cx="10058400" cy="1371600"/>
          </a:xfrm>
        </p:spPr>
        <p:txBody>
          <a:bodyPr>
            <a:normAutofit/>
          </a:bodyPr>
          <a:lstStyle/>
          <a:p>
            <a:pPr algn="ctr"/>
            <a:r>
              <a:rPr lang="en-US">
                <a:latin typeface="Times New Roman" panose="02020603050405020304" pitchFamily="18" charset="0"/>
                <a:cs typeface="Times New Roman" panose="02020603050405020304" pitchFamily="18" charset="0"/>
              </a:rPr>
              <a:t>I. ĐƯỜNG TRUYỀN CỦA ÁNH SÁNG</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198497C-8B4F-45B1-85A3-5C7D1592C55F}"/>
              </a:ext>
            </a:extLst>
          </p:cNvPr>
          <p:cNvPicPr>
            <a:picLocks noChangeAspect="1"/>
          </p:cNvPicPr>
          <p:nvPr/>
        </p:nvPicPr>
        <p:blipFill>
          <a:blip r:embed="rId3"/>
          <a:stretch>
            <a:fillRect/>
          </a:stretch>
        </p:blipFill>
        <p:spPr>
          <a:xfrm>
            <a:off x="6248400" y="1909419"/>
            <a:ext cx="5198286" cy="3919881"/>
          </a:xfrm>
          <a:prstGeom prst="rect">
            <a:avLst/>
          </a:prstGeom>
        </p:spPr>
      </p:pic>
      <p:sp>
        <p:nvSpPr>
          <p:cNvPr id="7" name="TextBox 6">
            <a:extLst>
              <a:ext uri="{FF2B5EF4-FFF2-40B4-BE49-F238E27FC236}">
                <a16:creationId xmlns:a16="http://schemas.microsoft.com/office/drawing/2014/main" id="{A3924B2B-6B97-4785-9364-070E21C29F3A}"/>
              </a:ext>
            </a:extLst>
          </p:cNvPr>
          <p:cNvSpPr txBox="1"/>
          <p:nvPr/>
        </p:nvSpPr>
        <p:spPr>
          <a:xfrm>
            <a:off x="609600" y="1909419"/>
            <a:ext cx="5486400" cy="954107"/>
          </a:xfrm>
          <a:prstGeom prst="rect">
            <a:avLst/>
          </a:prstGeom>
          <a:noFill/>
        </p:spPr>
        <p:txBody>
          <a:bodyPr wrap="square">
            <a:spAutoFit/>
          </a:bodyPr>
          <a:lstStyle/>
          <a:p>
            <a:r>
              <a:rPr lang="en-US" altLang="vi-VN" sz="2800">
                <a:solidFill>
                  <a:srgbClr val="0066FF"/>
                </a:solidFill>
                <a:latin typeface="Times New Roman" panose="02020603050405020304" pitchFamily="18" charset="0"/>
                <a:cs typeface="Times New Roman" panose="02020603050405020304" pitchFamily="18" charset="0"/>
              </a:rPr>
              <a:t>Dùng ống nhựa rỗng để quan sát dây tóc bóng đèn pin khi đèn sáng.</a:t>
            </a:r>
            <a:endParaRPr lang="vi-VN" sz="2800">
              <a:latin typeface="Times New Roman" panose="02020603050405020304" pitchFamily="18" charset="0"/>
              <a:cs typeface="Times New Roman" panose="02020603050405020304" pitchFamily="18" charset="0"/>
            </a:endParaRPr>
          </a:p>
        </p:txBody>
      </p:sp>
      <p:sp>
        <p:nvSpPr>
          <p:cNvPr id="6" name="Text Box 16">
            <a:extLst>
              <a:ext uri="{FF2B5EF4-FFF2-40B4-BE49-F238E27FC236}">
                <a16:creationId xmlns:a16="http://schemas.microsoft.com/office/drawing/2014/main" id="{668FC93E-F76C-4E69-86C2-226933F4B9D3}"/>
              </a:ext>
            </a:extLst>
          </p:cNvPr>
          <p:cNvSpPr txBox="1">
            <a:spLocks noChangeArrowheads="1"/>
          </p:cNvSpPr>
          <p:nvPr/>
        </p:nvSpPr>
        <p:spPr bwMode="auto">
          <a:xfrm>
            <a:off x="609600" y="3084810"/>
            <a:ext cx="4800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 typeface="Wingdings" panose="05000000000000000000" pitchFamily="2" charset="2"/>
              <a:buChar char="Ø"/>
            </a:pPr>
            <a:r>
              <a:rPr lang="en-US" altLang="vi-VN" sz="2400">
                <a:latin typeface="Times New Roman" panose="02020603050405020304" pitchFamily="18" charset="0"/>
                <a:cs typeface="Times New Roman" panose="02020603050405020304" pitchFamily="18" charset="0"/>
              </a:rPr>
              <a:t> </a:t>
            </a:r>
            <a:r>
              <a:rPr lang="en-US" altLang="vi-VN" sz="2400">
                <a:solidFill>
                  <a:srgbClr val="3333FF"/>
                </a:solidFill>
                <a:latin typeface="Times New Roman" panose="02020603050405020304" pitchFamily="18" charset="0"/>
                <a:cs typeface="Times New Roman" panose="02020603050405020304" pitchFamily="18" charset="0"/>
              </a:rPr>
              <a:t>Ống thẳng:</a:t>
            </a:r>
            <a:r>
              <a:rPr lang="en-US" altLang="vi-VN" sz="2400">
                <a:latin typeface="Times New Roman" panose="02020603050405020304" pitchFamily="18" charset="0"/>
                <a:cs typeface="Times New Roman" panose="02020603050405020304" pitchFamily="18" charset="0"/>
              </a:rPr>
              <a:t> Nhìn thấy đèn đang phát sáng </a:t>
            </a:r>
            <a:r>
              <a:rPr lang="en-US" altLang="vi-VN" sz="2400">
                <a:latin typeface="Times New Roman" panose="02020603050405020304" pitchFamily="18" charset="0"/>
                <a:cs typeface="Times New Roman" panose="02020603050405020304" pitchFamily="18" charset="0"/>
                <a:sym typeface="Wingdings" panose="05000000000000000000" pitchFamily="2" charset="2"/>
              </a:rPr>
              <a:t> ánh sáng từ bóng đèn qua ống thẳng tới mắt</a:t>
            </a:r>
          </a:p>
        </p:txBody>
      </p:sp>
      <p:sp>
        <p:nvSpPr>
          <p:cNvPr id="8" name="Text Box 17">
            <a:extLst>
              <a:ext uri="{FF2B5EF4-FFF2-40B4-BE49-F238E27FC236}">
                <a16:creationId xmlns:a16="http://schemas.microsoft.com/office/drawing/2014/main" id="{75A54036-7FCD-47FF-81D7-2B89A661EB2F}"/>
              </a:ext>
            </a:extLst>
          </p:cNvPr>
          <p:cNvSpPr txBox="1">
            <a:spLocks noChangeArrowheads="1"/>
          </p:cNvSpPr>
          <p:nvPr/>
        </p:nvSpPr>
        <p:spPr bwMode="auto">
          <a:xfrm>
            <a:off x="533402" y="4628971"/>
            <a:ext cx="541019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 typeface="Wingdings" panose="05000000000000000000" pitchFamily="2" charset="2"/>
              <a:buChar char="Ø"/>
            </a:pPr>
            <a:r>
              <a:rPr lang="en-US" altLang="vi-VN" sz="2400">
                <a:latin typeface="Times New Roman" panose="02020603050405020304" pitchFamily="18" charset="0"/>
                <a:cs typeface="Times New Roman" panose="02020603050405020304" pitchFamily="18" charset="0"/>
              </a:rPr>
              <a:t> </a:t>
            </a:r>
            <a:r>
              <a:rPr lang="en-US" altLang="vi-VN" sz="2400">
                <a:solidFill>
                  <a:srgbClr val="3333FF"/>
                </a:solidFill>
                <a:latin typeface="Times New Roman" panose="02020603050405020304" pitchFamily="18" charset="0"/>
                <a:cs typeface="Times New Roman" panose="02020603050405020304" pitchFamily="18" charset="0"/>
              </a:rPr>
              <a:t>Ống cong:</a:t>
            </a:r>
            <a:r>
              <a:rPr lang="en-US" altLang="vi-VN" sz="2400">
                <a:latin typeface="Times New Roman" panose="02020603050405020304" pitchFamily="18" charset="0"/>
                <a:cs typeface="Times New Roman" panose="02020603050405020304" pitchFamily="18" charset="0"/>
              </a:rPr>
              <a:t> Không nhìn thấy ánh sáng từ bóng đèn</a:t>
            </a:r>
            <a:r>
              <a:rPr lang="en-US" altLang="vi-VN" sz="2400">
                <a:latin typeface="Times New Roman" panose="02020603050405020304" pitchFamily="18" charset="0"/>
                <a:cs typeface="Times New Roman" panose="02020603050405020304" pitchFamily="18" charset="0"/>
                <a:sym typeface="Wingdings" panose="05000000000000000000" pitchFamily="2" charset="2"/>
              </a:rPr>
              <a:t>ánh sáng từ dây bóng đèn không truyền theo đường cong</a:t>
            </a:r>
          </a:p>
        </p:txBody>
      </p:sp>
      <p:pic>
        <p:nvPicPr>
          <p:cNvPr id="3" name="Picture 2">
            <a:extLst>
              <a:ext uri="{FF2B5EF4-FFF2-40B4-BE49-F238E27FC236}">
                <a16:creationId xmlns:a16="http://schemas.microsoft.com/office/drawing/2014/main" id="{1D9E538F-6E70-4CC1-9EA5-4DEFAB513C7F}"/>
              </a:ext>
            </a:extLst>
          </p:cNvPr>
          <p:cNvPicPr>
            <a:picLocks noChangeAspect="1"/>
          </p:cNvPicPr>
          <p:nvPr/>
        </p:nvPicPr>
        <p:blipFill>
          <a:blip r:embed="rId4"/>
          <a:stretch>
            <a:fillRect/>
          </a:stretch>
        </p:blipFill>
        <p:spPr>
          <a:xfrm>
            <a:off x="7224889" y="4628971"/>
            <a:ext cx="4967111" cy="2229029"/>
          </a:xfrm>
          <a:prstGeom prst="rect">
            <a:avLst/>
          </a:prstGeom>
        </p:spPr>
      </p:pic>
    </p:spTree>
    <p:extLst>
      <p:ext uri="{BB962C8B-B14F-4D97-AF65-F5344CB8AC3E}">
        <p14:creationId xmlns:p14="http://schemas.microsoft.com/office/powerpoint/2010/main" val="319323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by="(-#ppt_w*2)" calcmode="lin" valueType="num">
                                      <p:cBhvr rctx="PPT">
                                        <p:cTn id="15" dur="500" autoRev="1" fill="hold">
                                          <p:stCondLst>
                                            <p:cond delay="0"/>
                                          </p:stCondLst>
                                        </p:cTn>
                                        <p:tgtEl>
                                          <p:spTgt spid="8"/>
                                        </p:tgtEl>
                                        <p:attrNameLst>
                                          <p:attrName>ppt_w</p:attrName>
                                        </p:attrNameLst>
                                      </p:cBhvr>
                                    </p:anim>
                                    <p:anim by="(#ppt_w*0.50)" calcmode="lin" valueType="num">
                                      <p:cBhvr>
                                        <p:cTn id="16" dur="500" decel="50000" autoRev="1" fill="hold">
                                          <p:stCondLst>
                                            <p:cond delay="0"/>
                                          </p:stCondLst>
                                        </p:cTn>
                                        <p:tgtEl>
                                          <p:spTgt spid="8"/>
                                        </p:tgtEl>
                                        <p:attrNameLst>
                                          <p:attrName>ppt_x</p:attrName>
                                        </p:attrNameLst>
                                      </p:cBhvr>
                                    </p:anim>
                                    <p:anim from="(-#ppt_h/2)" to="(#ppt_y)" calcmode="lin" valueType="num">
                                      <p:cBhvr>
                                        <p:cTn id="17" dur="1000" fill="hold">
                                          <p:stCondLst>
                                            <p:cond delay="0"/>
                                          </p:stCondLst>
                                        </p:cTn>
                                        <p:tgtEl>
                                          <p:spTgt spid="8"/>
                                        </p:tgtEl>
                                        <p:attrNameLst>
                                          <p:attrName>ppt_y</p:attrName>
                                        </p:attrNameLst>
                                      </p:cBhvr>
                                    </p:anim>
                                    <p:animRot by="21600000">
                                      <p:cBhvr>
                                        <p:cTn id="18"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4"/>
            <a:ext cx="10058400" cy="1371600"/>
          </a:xfrm>
        </p:spPr>
        <p:txBody>
          <a:bodyPr>
            <a:normAutofit/>
          </a:bodyPr>
          <a:lstStyle/>
          <a:p>
            <a:pPr algn="ctr"/>
            <a:r>
              <a:rPr lang="en-US">
                <a:latin typeface="Times New Roman" panose="02020603050405020304" pitchFamily="18" charset="0"/>
                <a:cs typeface="Times New Roman" panose="02020603050405020304" pitchFamily="18" charset="0"/>
              </a:rPr>
              <a:t>I. ĐƯỜNG TRUYỀN CỦA ÁNH SÁNG</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3924B2B-6B97-4785-9364-070E21C29F3A}"/>
              </a:ext>
            </a:extLst>
          </p:cNvPr>
          <p:cNvSpPr txBox="1"/>
          <p:nvPr/>
        </p:nvSpPr>
        <p:spPr>
          <a:xfrm>
            <a:off x="609600" y="1909419"/>
            <a:ext cx="5486400" cy="1384995"/>
          </a:xfrm>
          <a:prstGeom prst="rect">
            <a:avLst/>
          </a:prstGeom>
          <a:noFill/>
        </p:spPr>
        <p:txBody>
          <a:bodyPr wrap="square">
            <a:spAutoFit/>
          </a:bodyPr>
          <a:lstStyle/>
          <a:p>
            <a:r>
              <a:rPr lang="en-US" altLang="vi-VN" sz="2800">
                <a:solidFill>
                  <a:srgbClr val="0066FF"/>
                </a:solidFill>
                <a:latin typeface="Times New Roman" panose="02020603050405020304" pitchFamily="18" charset="0"/>
                <a:cs typeface="Times New Roman" panose="02020603050405020304" pitchFamily="18" charset="0"/>
              </a:rPr>
              <a:t>Dùng ba tấm nhựa đặt trên mặt bàn. Trên mỗi tấm bìa có 1 lỗ nhỏ , cao ngang với ngọn lửa của nến</a:t>
            </a:r>
            <a:endParaRPr lang="vi-VN" sz="28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4290868-EB6B-46CA-BAA1-AF9DCBCC7F60}"/>
              </a:ext>
            </a:extLst>
          </p:cNvPr>
          <p:cNvSpPr txBox="1"/>
          <p:nvPr/>
        </p:nvSpPr>
        <p:spPr>
          <a:xfrm>
            <a:off x="419100" y="3643478"/>
            <a:ext cx="5705476" cy="830997"/>
          </a:xfrm>
          <a:prstGeom prst="rect">
            <a:avLst/>
          </a:prstGeom>
          <a:noFill/>
        </p:spPr>
        <p:txBody>
          <a:bodyPr wrap="square">
            <a:spAutoFit/>
          </a:bodyPr>
          <a:lstStyle/>
          <a:p>
            <a:r>
              <a:rPr lang="en-US" altLang="vi-VN" sz="2400">
                <a:solidFill>
                  <a:srgbClr val="00B050"/>
                </a:solidFill>
                <a:latin typeface="Times New Roman" panose="02020603050405020304" pitchFamily="18" charset="0"/>
                <a:cs typeface="Times New Roman" panose="02020603050405020304" pitchFamily="18" charset="0"/>
              </a:rPr>
              <a:t>Đặt ba tấm bìa đục lỗ sao cho mắt nhìn thấy ngọn lửa đang sáng qua các lỗ I, II, III ?</a:t>
            </a:r>
            <a:endParaRPr lang="vi-VN" sz="2400">
              <a:solidFill>
                <a:srgbClr val="00B05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75C63BA-4742-49A9-A379-A308CC2AF1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124576" y="1800390"/>
            <a:ext cx="5419725" cy="3686175"/>
          </a:xfrm>
          <a:prstGeom prst="rect">
            <a:avLst/>
          </a:prstGeom>
        </p:spPr>
      </p:pic>
      <p:sp>
        <p:nvSpPr>
          <p:cNvPr id="8" name="Arrow: Notched Right 7">
            <a:extLst>
              <a:ext uri="{FF2B5EF4-FFF2-40B4-BE49-F238E27FC236}">
                <a16:creationId xmlns:a16="http://schemas.microsoft.com/office/drawing/2014/main" id="{0514D96A-75A5-4CD8-A948-1EEB17564AF2}"/>
              </a:ext>
            </a:extLst>
          </p:cNvPr>
          <p:cNvSpPr/>
          <p:nvPr/>
        </p:nvSpPr>
        <p:spPr>
          <a:xfrm>
            <a:off x="866775" y="4561239"/>
            <a:ext cx="4752975" cy="165416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2400" b="1">
                <a:solidFill>
                  <a:srgbClr val="FFC000"/>
                </a:solidFill>
                <a:latin typeface="Times New Roman" panose="02020603050405020304" pitchFamily="18" charset="0"/>
                <a:cs typeface="Times New Roman" panose="02020603050405020304" pitchFamily="18" charset="0"/>
              </a:rPr>
              <a:t>Cùng nằm trên một đường thẳng</a:t>
            </a:r>
            <a:endParaRPr lang="vi-VN" sz="2400" b="1">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57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4"/>
            <a:ext cx="10058400" cy="1371600"/>
          </a:xfrm>
        </p:spPr>
        <p:txBody>
          <a:bodyPr>
            <a:normAutofit/>
          </a:bodyPr>
          <a:lstStyle/>
          <a:p>
            <a:pPr algn="ctr"/>
            <a:r>
              <a:rPr lang="en-US">
                <a:latin typeface="Times New Roman" panose="02020603050405020304" pitchFamily="18" charset="0"/>
                <a:cs typeface="Times New Roman" panose="02020603050405020304" pitchFamily="18" charset="0"/>
              </a:rPr>
              <a:t>I. ĐƯỜNG TRUYỀN CỦA ÁNH SÁNG</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3924B2B-6B97-4785-9364-070E21C29F3A}"/>
              </a:ext>
            </a:extLst>
          </p:cNvPr>
          <p:cNvSpPr txBox="1"/>
          <p:nvPr/>
        </p:nvSpPr>
        <p:spPr>
          <a:xfrm>
            <a:off x="1009650" y="1890405"/>
            <a:ext cx="1981200" cy="523220"/>
          </a:xfrm>
          <a:prstGeom prst="rect">
            <a:avLst/>
          </a:prstGeom>
          <a:noFill/>
        </p:spPr>
        <p:txBody>
          <a:bodyPr wrap="square">
            <a:spAutoFit/>
          </a:bodyPr>
          <a:lstStyle/>
          <a:p>
            <a:r>
              <a:rPr lang="en-US" sz="2800">
                <a:solidFill>
                  <a:srgbClr val="00B050"/>
                </a:solidFill>
                <a:latin typeface="Times New Roman" panose="02020603050405020304" pitchFamily="18" charset="0"/>
                <a:cs typeface="Times New Roman" panose="02020603050405020304" pitchFamily="18" charset="0"/>
              </a:rPr>
              <a:t>Nhận xét</a:t>
            </a:r>
            <a:endParaRPr lang="vi-VN" sz="2800">
              <a:solidFill>
                <a:srgbClr val="00B05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4290868-EB6B-46CA-BAA1-AF9DCBCC7F60}"/>
              </a:ext>
            </a:extLst>
          </p:cNvPr>
          <p:cNvSpPr txBox="1"/>
          <p:nvPr/>
        </p:nvSpPr>
        <p:spPr>
          <a:xfrm>
            <a:off x="885824" y="2432639"/>
            <a:ext cx="9210676" cy="461665"/>
          </a:xfrm>
          <a:prstGeom prst="rect">
            <a:avLst/>
          </a:prstGeom>
          <a:noFill/>
        </p:spPr>
        <p:txBody>
          <a:bodyPr wrap="square">
            <a:spAutoFit/>
          </a:bodyPr>
          <a:lstStyle/>
          <a:p>
            <a:pPr algn="just"/>
            <a:r>
              <a:rPr lang="en-US" altLang="vi-VN" sz="2400">
                <a:latin typeface="Times New Roman" panose="02020603050405020304" pitchFamily="18" charset="0"/>
                <a:cs typeface="Times New Roman" panose="02020603050405020304" pitchFamily="18" charset="0"/>
              </a:rPr>
              <a:t>Đường truyền của ánh sáng trong không khí là đường</a:t>
            </a:r>
            <a:r>
              <a:rPr lang="en-US" altLang="vi-VN" sz="2400">
                <a:solidFill>
                  <a:srgbClr val="3333FF"/>
                </a:solidFill>
                <a:latin typeface="Times New Roman" panose="02020603050405020304" pitchFamily="18" charset="0"/>
                <a:cs typeface="Times New Roman" panose="02020603050405020304" pitchFamily="18" charset="0"/>
              </a:rPr>
              <a:t> </a:t>
            </a:r>
            <a:r>
              <a:rPr lang="en-US" altLang="vi-VN" sz="2400" u="sng">
                <a:solidFill>
                  <a:srgbClr val="3333FF"/>
                </a:solidFill>
                <a:latin typeface="Times New Roman" panose="02020603050405020304" pitchFamily="18" charset="0"/>
                <a:cs typeface="Times New Roman" panose="02020603050405020304" pitchFamily="18" charset="0"/>
              </a:rPr>
              <a:t>	      </a:t>
            </a:r>
            <a:r>
              <a:rPr lang="en-US" altLang="vi-VN" sz="2400">
                <a:solidFill>
                  <a:srgbClr val="3333FF"/>
                </a:solidFill>
                <a:latin typeface="Times New Roman" panose="02020603050405020304" pitchFamily="18" charset="0"/>
                <a:cs typeface="Times New Roman" panose="02020603050405020304" pitchFamily="18" charset="0"/>
              </a:rPr>
              <a:t>.</a:t>
            </a:r>
          </a:p>
        </p:txBody>
      </p:sp>
      <p:sp>
        <p:nvSpPr>
          <p:cNvPr id="6" name="Text Box 4">
            <a:extLst>
              <a:ext uri="{FF2B5EF4-FFF2-40B4-BE49-F238E27FC236}">
                <a16:creationId xmlns:a16="http://schemas.microsoft.com/office/drawing/2014/main" id="{620CE0B3-41B3-4289-8A3C-298608996FC3}"/>
              </a:ext>
            </a:extLst>
          </p:cNvPr>
          <p:cNvSpPr txBox="1">
            <a:spLocks noChangeArrowheads="1"/>
          </p:cNvSpPr>
          <p:nvPr/>
        </p:nvSpPr>
        <p:spPr bwMode="auto">
          <a:xfrm>
            <a:off x="7678584" y="6858000"/>
            <a:ext cx="1460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vi-VN" sz="2800">
                <a:solidFill>
                  <a:srgbClr val="FF3300"/>
                </a:solidFill>
                <a:latin typeface="Times New Roman" panose="02020603050405020304" pitchFamily="18" charset="0"/>
                <a:cs typeface="Times New Roman" panose="02020603050405020304" pitchFamily="18" charset="0"/>
              </a:rPr>
              <a:t>Thẳng </a:t>
            </a:r>
          </a:p>
        </p:txBody>
      </p:sp>
      <p:sp>
        <p:nvSpPr>
          <p:cNvPr id="10" name="TextBox 9">
            <a:extLst>
              <a:ext uri="{FF2B5EF4-FFF2-40B4-BE49-F238E27FC236}">
                <a16:creationId xmlns:a16="http://schemas.microsoft.com/office/drawing/2014/main" id="{55E8852E-22CC-45CD-ADB3-F8D4881DDC06}"/>
              </a:ext>
            </a:extLst>
          </p:cNvPr>
          <p:cNvSpPr txBox="1"/>
          <p:nvPr/>
        </p:nvSpPr>
        <p:spPr>
          <a:xfrm>
            <a:off x="885822" y="3683553"/>
            <a:ext cx="10734677" cy="1138773"/>
          </a:xfrm>
          <a:prstGeom prst="rect">
            <a:avLst/>
          </a:prstGeom>
          <a:noFill/>
        </p:spPr>
        <p:txBody>
          <a:bodyPr wrap="square">
            <a:spAutoFit/>
          </a:bodyPr>
          <a:lstStyle/>
          <a:p>
            <a:pPr algn="just"/>
            <a:r>
              <a:rPr lang="en-US" altLang="vi-VN" sz="3600" i="1">
                <a:solidFill>
                  <a:srgbClr val="FF3399"/>
                </a:solidFill>
                <a:latin typeface="Times New Roman" panose="02020603050405020304" pitchFamily="18" charset="0"/>
                <a:cs typeface="Times New Roman" panose="02020603050405020304" pitchFamily="18" charset="0"/>
              </a:rPr>
              <a:t> </a:t>
            </a:r>
            <a:r>
              <a:rPr lang="en-US" altLang="vi-VN" sz="3200">
                <a:latin typeface="Times New Roman" panose="02020603050405020304" pitchFamily="18" charset="0"/>
                <a:cs typeface="Times New Roman" panose="02020603050405020304" pitchFamily="18" charset="0"/>
              </a:rPr>
              <a:t>Trong môi trường </a:t>
            </a:r>
            <a:r>
              <a:rPr lang="en-US" altLang="vi-VN" sz="3200" b="1">
                <a:latin typeface="Times New Roman" panose="02020603050405020304" pitchFamily="18" charset="0"/>
                <a:cs typeface="Times New Roman" panose="02020603050405020304" pitchFamily="18" charset="0"/>
              </a:rPr>
              <a:t>trong suốt</a:t>
            </a:r>
            <a:r>
              <a:rPr lang="en-US" altLang="vi-VN" sz="3200">
                <a:latin typeface="Times New Roman" panose="02020603050405020304" pitchFamily="18" charset="0"/>
                <a:cs typeface="Times New Roman" panose="02020603050405020304" pitchFamily="18" charset="0"/>
              </a:rPr>
              <a:t> và </a:t>
            </a:r>
            <a:r>
              <a:rPr lang="en-US" altLang="vi-VN" sz="3200" b="1">
                <a:latin typeface="Times New Roman" panose="02020603050405020304" pitchFamily="18" charset="0"/>
                <a:cs typeface="Times New Roman" panose="02020603050405020304" pitchFamily="18" charset="0"/>
              </a:rPr>
              <a:t>đồng tính</a:t>
            </a:r>
            <a:r>
              <a:rPr lang="en-US" altLang="vi-VN" sz="3200">
                <a:latin typeface="Times New Roman" panose="02020603050405020304" pitchFamily="18" charset="0"/>
                <a:cs typeface="Times New Roman" panose="02020603050405020304" pitchFamily="18" charset="0"/>
              </a:rPr>
              <a:t> ánh sáng truyền theo đường thẳng.</a:t>
            </a:r>
          </a:p>
        </p:txBody>
      </p:sp>
      <p:sp>
        <p:nvSpPr>
          <p:cNvPr id="11" name="Text Box 4">
            <a:extLst>
              <a:ext uri="{FF2B5EF4-FFF2-40B4-BE49-F238E27FC236}">
                <a16:creationId xmlns:a16="http://schemas.microsoft.com/office/drawing/2014/main" id="{B2EBAC6D-2D78-46F0-8945-FED5E808EEDC}"/>
              </a:ext>
            </a:extLst>
          </p:cNvPr>
          <p:cNvSpPr txBox="1">
            <a:spLocks noChangeArrowheads="1"/>
          </p:cNvSpPr>
          <p:nvPr/>
        </p:nvSpPr>
        <p:spPr bwMode="auto">
          <a:xfrm>
            <a:off x="209550" y="2803443"/>
            <a:ext cx="990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vi-VN" sz="5400" b="1">
                <a:solidFill>
                  <a:srgbClr val="3333FF"/>
                </a:solidFill>
                <a:latin typeface=".VnTime" panose="020B7200000000000000" pitchFamily="34" charset="0"/>
                <a:cs typeface="Arial" panose="020B0604020202020204" pitchFamily="34" charset="0"/>
                <a:sym typeface="Wingdings" panose="05000000000000000000" pitchFamily="2" charset="2"/>
              </a:rPr>
              <a:t></a:t>
            </a:r>
          </a:p>
        </p:txBody>
      </p:sp>
      <p:sp>
        <p:nvSpPr>
          <p:cNvPr id="12" name="TextBox 11">
            <a:extLst>
              <a:ext uri="{FF2B5EF4-FFF2-40B4-BE49-F238E27FC236}">
                <a16:creationId xmlns:a16="http://schemas.microsoft.com/office/drawing/2014/main" id="{D565BD6A-B893-4B02-A37F-5689967CB6AE}"/>
              </a:ext>
            </a:extLst>
          </p:cNvPr>
          <p:cNvSpPr txBox="1"/>
          <p:nvPr/>
        </p:nvSpPr>
        <p:spPr>
          <a:xfrm>
            <a:off x="1009650" y="3027318"/>
            <a:ext cx="2190750" cy="523220"/>
          </a:xfrm>
          <a:prstGeom prst="rect">
            <a:avLst/>
          </a:prstGeom>
          <a:noFill/>
        </p:spPr>
        <p:txBody>
          <a:bodyPr wrap="square">
            <a:spAutoFit/>
          </a:bodyPr>
          <a:lstStyle/>
          <a:p>
            <a:r>
              <a:rPr lang="en-US" sz="2800" b="1">
                <a:solidFill>
                  <a:srgbClr val="0066FF"/>
                </a:solidFill>
                <a:latin typeface="Times New Roman" panose="02020603050405020304" pitchFamily="18" charset="0"/>
                <a:cs typeface="Times New Roman" panose="02020603050405020304" pitchFamily="18" charset="0"/>
              </a:rPr>
              <a:t>KẾT LUẬN</a:t>
            </a:r>
            <a:endParaRPr lang="vi-VN"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617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path" presetSubtype="0" accel="50000" decel="50000" fill="hold" grpId="0" nodeType="clickEffect">
                                  <p:stCondLst>
                                    <p:cond delay="0"/>
                                  </p:stCondLst>
                                  <p:childTnLst>
                                    <p:animMotion origin="layout" path="M 0.00065 0.07384 L -0.00742 -0.66782 " pathEditMode="relative" rAng="0" ptsTypes="AA">
                                      <p:cBhvr>
                                        <p:cTn id="16" dur="2000" fill="hold"/>
                                        <p:tgtEl>
                                          <p:spTgt spid="6"/>
                                        </p:tgtEl>
                                        <p:attrNameLst>
                                          <p:attrName>ppt_x</p:attrName>
                                          <p:attrName>ppt_y</p:attrName>
                                        </p:attrNameLst>
                                      </p:cBhvr>
                                      <p:rCtr x="-404" y="-37083"/>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0"/>
                                  </p:iterate>
                                  <p:childTnLst>
                                    <p:set>
                                      <p:cBhvr>
                                        <p:cTn id="20" dur="1" fill="hold">
                                          <p:stCondLst>
                                            <p:cond delay="0"/>
                                          </p:stCondLst>
                                        </p:cTn>
                                        <p:tgtEl>
                                          <p:spTgt spid="11"/>
                                        </p:tgtEl>
                                        <p:attrNameLst>
                                          <p:attrName>style.visibility</p:attrName>
                                        </p:attrNameLst>
                                      </p:cBhvr>
                                      <p:to>
                                        <p:strVal val="visible"/>
                                      </p:to>
                                    </p:se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6"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4"/>
            <a:ext cx="10058400" cy="1371600"/>
          </a:xfrm>
        </p:spPr>
        <p:txBody>
          <a:bodyPr>
            <a:normAutofit/>
          </a:bodyPr>
          <a:lstStyle/>
          <a:p>
            <a:pPr algn="ctr"/>
            <a:r>
              <a:rPr lang="en-US">
                <a:latin typeface="Times New Roman" panose="02020603050405020304" pitchFamily="18" charset="0"/>
                <a:cs typeface="Times New Roman" panose="02020603050405020304" pitchFamily="18" charset="0"/>
              </a:rPr>
              <a:t>II.TIA SÁNG VÀ CHÙM SÁNG</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3924B2B-6B97-4785-9364-070E21C29F3A}"/>
              </a:ext>
            </a:extLst>
          </p:cNvPr>
          <p:cNvSpPr txBox="1"/>
          <p:nvPr/>
        </p:nvSpPr>
        <p:spPr>
          <a:xfrm>
            <a:off x="609600" y="1909419"/>
            <a:ext cx="5486400" cy="523220"/>
          </a:xfrm>
          <a:prstGeom prst="rect">
            <a:avLst/>
          </a:prstGeom>
          <a:noFill/>
        </p:spPr>
        <p:txBody>
          <a:bodyPr wrap="square">
            <a:spAutoFit/>
          </a:bodyPr>
          <a:lstStyle/>
          <a:p>
            <a:r>
              <a:rPr lang="en-US" altLang="vi-VN" sz="2800">
                <a:solidFill>
                  <a:srgbClr val="0066FF"/>
                </a:solidFill>
                <a:latin typeface="Times New Roman" panose="02020603050405020304" pitchFamily="18" charset="0"/>
                <a:cs typeface="Times New Roman" panose="02020603050405020304" pitchFamily="18" charset="0"/>
              </a:rPr>
              <a:t>1. TIA SÁNG</a:t>
            </a:r>
            <a:endParaRPr lang="vi-VN" sz="28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4290868-EB6B-46CA-BAA1-AF9DCBCC7F60}"/>
              </a:ext>
            </a:extLst>
          </p:cNvPr>
          <p:cNvSpPr txBox="1"/>
          <p:nvPr/>
        </p:nvSpPr>
        <p:spPr>
          <a:xfrm>
            <a:off x="581024" y="3105834"/>
            <a:ext cx="5514976" cy="1569660"/>
          </a:xfrm>
          <a:prstGeom prst="rect">
            <a:avLst/>
          </a:prstGeom>
          <a:noFill/>
        </p:spPr>
        <p:txBody>
          <a:bodyPr wrap="square">
            <a:spAutoFit/>
          </a:bodyPr>
          <a:lstStyle/>
          <a:p>
            <a:r>
              <a:rPr lang="en-US" sz="2400">
                <a:latin typeface="Times New Roman" panose="02020603050405020304" pitchFamily="18" charset="0"/>
                <a:cs typeface="Times New Roman" panose="02020603050405020304" pitchFamily="18" charset="0"/>
              </a:rPr>
              <a:t>Ta quy ước biểu diễn đường truyền của ánh sáng trong môi trường trong suốt và đồng tính bằng một đường thẳng có mũi tên chỉ hướng, đường này gọi là tia sáng</a:t>
            </a:r>
            <a:endParaRPr lang="vi-VN" sz="2400">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902CED13-7C0D-4FFE-81AB-72D1770CD0E1}"/>
              </a:ext>
            </a:extLst>
          </p:cNvPr>
          <p:cNvGrpSpPr/>
          <p:nvPr/>
        </p:nvGrpSpPr>
        <p:grpSpPr>
          <a:xfrm>
            <a:off x="1266825" y="5486400"/>
            <a:ext cx="3105150" cy="0"/>
            <a:chOff x="1266825" y="5486400"/>
            <a:chExt cx="3105150" cy="0"/>
          </a:xfrm>
        </p:grpSpPr>
        <p:cxnSp>
          <p:nvCxnSpPr>
            <p:cNvPr id="12" name="Straight Connector 11">
              <a:extLst>
                <a:ext uri="{FF2B5EF4-FFF2-40B4-BE49-F238E27FC236}">
                  <a16:creationId xmlns:a16="http://schemas.microsoft.com/office/drawing/2014/main" id="{22F0D27F-586A-47FF-AD99-8E1805015663}"/>
                </a:ext>
              </a:extLst>
            </p:cNvPr>
            <p:cNvCxnSpPr>
              <a:cxnSpLocks/>
            </p:cNvCxnSpPr>
            <p:nvPr/>
          </p:nvCxnSpPr>
          <p:spPr>
            <a:xfrm>
              <a:off x="2438400" y="5486400"/>
              <a:ext cx="1933575" cy="0"/>
            </a:xfrm>
            <a:prstGeom prst="line">
              <a:avLst/>
            </a:prstGeom>
            <a:ln w="762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8" name="Straight Arrow Connector 7">
              <a:extLst>
                <a:ext uri="{FF2B5EF4-FFF2-40B4-BE49-F238E27FC236}">
                  <a16:creationId xmlns:a16="http://schemas.microsoft.com/office/drawing/2014/main" id="{6F77554F-5221-4848-A127-80068DCB7A91}"/>
                </a:ext>
              </a:extLst>
            </p:cNvPr>
            <p:cNvCxnSpPr>
              <a:cxnSpLocks/>
            </p:cNvCxnSpPr>
            <p:nvPr/>
          </p:nvCxnSpPr>
          <p:spPr>
            <a:xfrm>
              <a:off x="1266825" y="5486400"/>
              <a:ext cx="1914525" cy="0"/>
            </a:xfrm>
            <a:prstGeom prst="straightConnector1">
              <a:avLst/>
            </a:prstGeom>
            <a:ln w="76200">
              <a:solidFill>
                <a:srgbClr val="FF0000"/>
              </a:solidFill>
              <a:tailEnd type="triangle"/>
            </a:ln>
          </p:spPr>
          <p:style>
            <a:lnRef idx="3">
              <a:schemeClr val="accent5"/>
            </a:lnRef>
            <a:fillRef idx="0">
              <a:schemeClr val="accent5"/>
            </a:fillRef>
            <a:effectRef idx="2">
              <a:schemeClr val="accent5"/>
            </a:effectRef>
            <a:fontRef idx="minor">
              <a:schemeClr val="tx1"/>
            </a:fontRef>
          </p:style>
        </p:cxnSp>
      </p:grpSp>
      <p:pic>
        <p:nvPicPr>
          <p:cNvPr id="17" name="Picture 16">
            <a:extLst>
              <a:ext uri="{FF2B5EF4-FFF2-40B4-BE49-F238E27FC236}">
                <a16:creationId xmlns:a16="http://schemas.microsoft.com/office/drawing/2014/main" id="{961A03FC-E775-49D7-9741-B064D70DF5A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6096000" y="1821219"/>
            <a:ext cx="5715000" cy="4665306"/>
          </a:xfrm>
          <a:prstGeom prst="rect">
            <a:avLst/>
          </a:prstGeom>
        </p:spPr>
      </p:pic>
      <p:sp>
        <p:nvSpPr>
          <p:cNvPr id="18" name="Text Box 4">
            <a:extLst>
              <a:ext uri="{FF2B5EF4-FFF2-40B4-BE49-F238E27FC236}">
                <a16:creationId xmlns:a16="http://schemas.microsoft.com/office/drawing/2014/main" id="{F17D193E-DDFA-48A9-8177-1C50E86DA8D1}"/>
              </a:ext>
            </a:extLst>
          </p:cNvPr>
          <p:cNvSpPr txBox="1">
            <a:spLocks noChangeArrowheads="1"/>
          </p:cNvSpPr>
          <p:nvPr/>
        </p:nvSpPr>
        <p:spPr bwMode="auto">
          <a:xfrm>
            <a:off x="352425" y="2426930"/>
            <a:ext cx="914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vi-VN" sz="5400" b="1">
                <a:solidFill>
                  <a:srgbClr val="3333FF"/>
                </a:solidFill>
                <a:latin typeface=".VnTime" panose="020B7200000000000000" pitchFamily="34" charset="0"/>
                <a:cs typeface="Arial" panose="020B0604020202020204" pitchFamily="34" charset="0"/>
                <a:sym typeface="Wingdings" panose="05000000000000000000" pitchFamily="2" charset="2"/>
              </a:rPr>
              <a:t></a:t>
            </a:r>
          </a:p>
        </p:txBody>
      </p:sp>
    </p:spTree>
    <p:extLst>
      <p:ext uri="{BB962C8B-B14F-4D97-AF65-F5344CB8AC3E}">
        <p14:creationId xmlns:p14="http://schemas.microsoft.com/office/powerpoint/2010/main" val="384909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4"/>
            <a:ext cx="10058400" cy="1371600"/>
          </a:xfrm>
        </p:spPr>
        <p:txBody>
          <a:bodyPr>
            <a:normAutofit/>
          </a:bodyPr>
          <a:lstStyle/>
          <a:p>
            <a:pPr algn="ctr"/>
            <a:r>
              <a:rPr lang="en-US">
                <a:latin typeface="Times New Roman" panose="02020603050405020304" pitchFamily="18" charset="0"/>
                <a:cs typeface="Times New Roman" panose="02020603050405020304" pitchFamily="18" charset="0"/>
              </a:rPr>
              <a:t>II.TIA SÁNG VÀ CHÙM SÁNG</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3924B2B-6B97-4785-9364-070E21C29F3A}"/>
              </a:ext>
            </a:extLst>
          </p:cNvPr>
          <p:cNvSpPr txBox="1"/>
          <p:nvPr/>
        </p:nvSpPr>
        <p:spPr>
          <a:xfrm>
            <a:off x="609600" y="1909419"/>
            <a:ext cx="5486400" cy="523220"/>
          </a:xfrm>
          <a:prstGeom prst="rect">
            <a:avLst/>
          </a:prstGeom>
          <a:noFill/>
        </p:spPr>
        <p:txBody>
          <a:bodyPr wrap="square">
            <a:spAutoFit/>
          </a:bodyPr>
          <a:lstStyle/>
          <a:p>
            <a:r>
              <a:rPr lang="en-US" altLang="vi-VN" sz="2800">
                <a:solidFill>
                  <a:srgbClr val="0066FF"/>
                </a:solidFill>
                <a:latin typeface="Times New Roman" panose="02020603050405020304" pitchFamily="18" charset="0"/>
                <a:cs typeface="Times New Roman" panose="02020603050405020304" pitchFamily="18" charset="0"/>
              </a:rPr>
              <a:t>1. TIA SÁNG</a:t>
            </a:r>
            <a:endParaRPr lang="vi-VN" sz="28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4290868-EB6B-46CA-BAA1-AF9DCBCC7F60}"/>
              </a:ext>
            </a:extLst>
          </p:cNvPr>
          <p:cNvSpPr txBox="1"/>
          <p:nvPr/>
        </p:nvSpPr>
        <p:spPr>
          <a:xfrm>
            <a:off x="581024" y="3105834"/>
            <a:ext cx="5514976" cy="2677656"/>
          </a:xfrm>
          <a:prstGeom prst="rect">
            <a:avLst/>
          </a:prstGeom>
          <a:noFill/>
        </p:spPr>
        <p:txBody>
          <a:bodyPr wrap="square">
            <a:spAutoFit/>
          </a:bodyPr>
          <a:lstStyle/>
          <a:p>
            <a:r>
              <a:rPr lang="en-US" sz="2400">
                <a:latin typeface="Times New Roman" panose="02020603050405020304" pitchFamily="18" charset="0"/>
                <a:cs typeface="Times New Roman" panose="02020603050405020304" pitchFamily="18" charset="0"/>
              </a:rPr>
              <a:t>Dùng đèn chiếu ánh sáng qua một lỗ tròn nhỏ và cho ánh sáng đi qua một chiếc hộp thủy tinh kín có khói, ta sẽ thấy một VẾT SÁNG hẹp và THẲNG trong hộp.</a:t>
            </a:r>
          </a:p>
          <a:p>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VỆT SÁNG này cho ta hình ảnh về đường truyền của ánh sáng</a:t>
            </a:r>
            <a:endParaRPr lang="vi-VN" sz="24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195D258-CF96-4D17-A326-A7558C37160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6010275" y="2095500"/>
            <a:ext cx="5807885" cy="3580729"/>
          </a:xfrm>
          <a:prstGeom prst="rect">
            <a:avLst/>
          </a:prstGeom>
        </p:spPr>
      </p:pic>
      <p:pic>
        <p:nvPicPr>
          <p:cNvPr id="1026" name="Picture 2" descr="Tán sắc ánh sáng">
            <a:extLst>
              <a:ext uri="{FF2B5EF4-FFF2-40B4-BE49-F238E27FC236}">
                <a16:creationId xmlns:a16="http://schemas.microsoft.com/office/drawing/2014/main" id="{7BB75622-5BCE-4095-BE2B-C9C989D4C7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7449" y="3885864"/>
            <a:ext cx="4560711" cy="2565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04F8390-DDC3-48F0-B2AB-022F061F5893}"/>
              </a:ext>
            </a:extLst>
          </p:cNvPr>
          <p:cNvPicPr>
            <a:picLocks noChangeAspect="1"/>
          </p:cNvPicPr>
          <p:nvPr/>
        </p:nvPicPr>
        <p:blipFill>
          <a:blip r:embed="rId6"/>
          <a:stretch>
            <a:fillRect/>
          </a:stretch>
        </p:blipFill>
        <p:spPr>
          <a:xfrm>
            <a:off x="6010275" y="2014194"/>
            <a:ext cx="6246467" cy="4843806"/>
          </a:xfrm>
          <a:prstGeom prst="rect">
            <a:avLst/>
          </a:prstGeom>
        </p:spPr>
      </p:pic>
    </p:spTree>
    <p:extLst>
      <p:ext uri="{BB962C8B-B14F-4D97-AF65-F5344CB8AC3E}">
        <p14:creationId xmlns:p14="http://schemas.microsoft.com/office/powerpoint/2010/main" val="11376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0.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2.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3.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4.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6.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7.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8.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9.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75FBC4-9D33-46BE-911D-419763BA9AF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294F055B-D391-44D3-A87A-BCD07BD5A31C}">
  <ds:schemaRefs>
    <ds:schemaRef ds:uri="http://schemas.microsoft.com/sharepoint/v3/contenttype/forms"/>
  </ds:schemaRefs>
</ds:datastoreItem>
</file>

<file path=customXml/itemProps3.xml><?xml version="1.0" encoding="utf-8"?>
<ds:datastoreItem xmlns:ds="http://schemas.openxmlformats.org/officeDocument/2006/customXml" ds:itemID="{26DBD101-FC0A-4B21-82B0-57CAA7AEE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{FA3789B6-55D3-4BA5-8F9D-DBDFF9EFDE2D}tf56219246_win32</Template>
  <TotalTime>233</TotalTime>
  <Words>764</Words>
  <Application>Microsoft Office PowerPoint</Application>
  <PresentationFormat>Widescreen</PresentationFormat>
  <Paragraphs>71</Paragraphs>
  <Slides>14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.VnTime</vt:lpstr>
      <vt:lpstr>Arial</vt:lpstr>
      <vt:lpstr>Avenir Next LT Pro</vt:lpstr>
      <vt:lpstr>Avenir Next LT Pro Light</vt:lpstr>
      <vt:lpstr>Garamond</vt:lpstr>
      <vt:lpstr>Open Sans</vt:lpstr>
      <vt:lpstr>Times New Roman</vt:lpstr>
      <vt:lpstr>Verdana</vt:lpstr>
      <vt:lpstr>Wingdings</vt:lpstr>
      <vt:lpstr>SavonVTI</vt:lpstr>
      <vt:lpstr>KIỂM TRA BÀI CŨ</vt:lpstr>
      <vt:lpstr>KIỂM TRA BÀI CŨ</vt:lpstr>
      <vt:lpstr>CHỦ ĐỀ 2 SỰ TRUYỀN ÁNH SÁNG</vt:lpstr>
      <vt:lpstr>I. ĐƯỜNG TRUYỀN CỦA ÁNH SÁNG</vt:lpstr>
      <vt:lpstr>I. ĐƯỜNG TRUYỀN CỦA ÁNH SÁNG</vt:lpstr>
      <vt:lpstr>I. ĐƯỜNG TRUYỀN CỦA ÁNH SÁNG</vt:lpstr>
      <vt:lpstr>I. ĐƯỜNG TRUYỀN CỦA ÁNH SÁNG</vt:lpstr>
      <vt:lpstr>II.TIA SÁNG VÀ CHÙM SÁNG</vt:lpstr>
      <vt:lpstr>II.TIA SÁNG VÀ CHÙM SÁNG</vt:lpstr>
      <vt:lpstr>II.TIA SÁNG VÀ CHÙM SÁNG</vt:lpstr>
      <vt:lpstr>II.TIA SÁNG VÀ CHÙM SÁNG</vt:lpstr>
      <vt:lpstr>III.VẬN DỤNG</vt:lpstr>
      <vt:lpstr>III.VẬN DỤNG</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2 SỰ TRUYỀN ÁNH SÁNG</dc:title>
  <dc:creator>Nguyễn Thị Ngọc Vy</dc:creator>
  <cp:lastModifiedBy>Nguyen Minh Man</cp:lastModifiedBy>
  <cp:revision>16</cp:revision>
  <dcterms:created xsi:type="dcterms:W3CDTF">2021-08-26T07:24:40Z</dcterms:created>
  <dcterms:modified xsi:type="dcterms:W3CDTF">2021-09-14T08:05:38Z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