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3" r:id="rId3"/>
    <p:sldId id="256" r:id="rId4"/>
    <p:sldId id="257" r:id="rId5"/>
    <p:sldId id="258" r:id="rId6"/>
    <p:sldId id="268" r:id="rId7"/>
    <p:sldId id="269" r:id="rId8"/>
    <p:sldId id="281" r:id="rId9"/>
    <p:sldId id="286" r:id="rId10"/>
    <p:sldId id="28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7625-FF42-4014-9077-07979D27854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66DD-5F77-49C0-85F1-4D9D67C75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2219E-1861-4250-827A-6EA2394CD8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0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0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5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0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0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3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5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7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59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81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8000">
        <p159:morph option="byObject"/>
      </p:transition>
    </mc:Choice>
    <mc:Fallback xmlns="">
      <p:transition spd="slow" advClick="0" advTm="90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E37B-4BB8-4CD6-93E8-B8929A3ABF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8F59-B9B6-48C2-83E7-FC13E4C9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1"/>
            <a:ext cx="35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4625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90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5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91F82E5-0AC8-4A3A-90FC-E5B53B67D2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8C8673FD-6933-475F-8582-059A7B6468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783E67A-9015-4F96-8010-73794DE7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62AFE-9986-4802-A075-1147C509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373" y="1315897"/>
            <a:ext cx="5965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TR</a:t>
            </a:r>
            <a:r>
              <a:rPr lang="vi-VN" altLang="zh-CN" sz="3000" b="1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Ư</a:t>
            </a:r>
            <a:r>
              <a:rPr lang="en-US" altLang="zh-CN" sz="3000" b="1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ỜNG THCS LÊ VĂN VIỆT</a:t>
            </a:r>
            <a:endParaRPr lang="zh-CN" altLang="en-US" sz="3000" b="1" dirty="0">
              <a:solidFill>
                <a:srgbClr val="FF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56A43-3C9B-434B-9484-240367B51E97}"/>
              </a:ext>
            </a:extLst>
          </p:cNvPr>
          <p:cNvSpPr txBox="1"/>
          <p:nvPr/>
        </p:nvSpPr>
        <p:spPr>
          <a:xfrm>
            <a:off x="3818840" y="2123255"/>
            <a:ext cx="455432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F1F81-063B-4EC7-AFD1-E226E4CCE5AB}"/>
              </a:ext>
            </a:extLst>
          </p:cNvPr>
          <p:cNvSpPr txBox="1"/>
          <p:nvPr/>
        </p:nvSpPr>
        <p:spPr>
          <a:xfrm>
            <a:off x="1171576" y="3255962"/>
            <a:ext cx="98488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TRỞ CỦA DÂY DẪN</a:t>
            </a:r>
          </a:p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ĐỊNH LUẬT OHM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038600" y="76200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DẶN DÒ HỌC SINH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514600" y="1828801"/>
            <a:ext cx="7315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dirty="0"/>
              <a:t>1.Các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nên</a:t>
            </a:r>
            <a:r>
              <a:rPr lang="en-US" altLang="en-US" dirty="0"/>
              <a:t> </a:t>
            </a:r>
            <a:r>
              <a:rPr lang="en-US" altLang="en-US" dirty="0" err="1"/>
              <a:t>tách</a:t>
            </a:r>
            <a:r>
              <a:rPr lang="en-US" altLang="en-US" dirty="0"/>
              <a:t> </a:t>
            </a:r>
            <a:r>
              <a:rPr lang="en-US" altLang="en-US" dirty="0" err="1"/>
              <a:t>phần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ghi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I,II.. 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vận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phần</a:t>
            </a:r>
            <a:r>
              <a:rPr lang="en-US" altLang="en-US" dirty="0"/>
              <a:t> </a:t>
            </a:r>
            <a:r>
              <a:rPr lang="en-US" altLang="en-US" dirty="0" err="1"/>
              <a:t>cuối</a:t>
            </a:r>
            <a:r>
              <a:rPr lang="en-US" altLang="en-US" dirty="0"/>
              <a:t> III…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vở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.( </a:t>
            </a:r>
            <a:r>
              <a:rPr lang="en-US" altLang="en-US" dirty="0" err="1"/>
              <a:t>ghi</a:t>
            </a:r>
            <a:r>
              <a:rPr lang="en-US" altLang="en-US" dirty="0"/>
              <a:t> </a:t>
            </a:r>
            <a:r>
              <a:rPr lang="en-US" altLang="en-US" dirty="0" err="1"/>
              <a:t>riêng</a:t>
            </a:r>
            <a:r>
              <a:rPr lang="en-US" altLang="en-US" dirty="0"/>
              <a:t> ở </a:t>
            </a:r>
            <a:r>
              <a:rPr lang="en-US" altLang="en-US" dirty="0" err="1"/>
              <a:t>giữa</a:t>
            </a:r>
            <a:r>
              <a:rPr lang="en-US" altLang="en-US" dirty="0"/>
              <a:t> </a:t>
            </a:r>
            <a:r>
              <a:rPr lang="en-US" altLang="en-US" dirty="0" err="1"/>
              <a:t>hoặc</a:t>
            </a:r>
            <a:r>
              <a:rPr lang="en-US" altLang="en-US" dirty="0"/>
              <a:t> </a:t>
            </a:r>
            <a:r>
              <a:rPr lang="en-US" altLang="en-US" dirty="0" err="1"/>
              <a:t>cuốn</a:t>
            </a:r>
            <a:r>
              <a:rPr lang="en-US" altLang="en-US" dirty="0"/>
              <a:t> </a:t>
            </a:r>
            <a:r>
              <a:rPr lang="en-US" altLang="en-US" dirty="0" err="1"/>
              <a:t>khác</a:t>
            </a:r>
            <a:r>
              <a:rPr lang="en-US" altLang="en-US" dirty="0"/>
              <a:t> </a:t>
            </a:r>
            <a:r>
              <a:rPr lang="en-US" altLang="en-US" dirty="0" err="1"/>
              <a:t>càng</a:t>
            </a:r>
            <a:r>
              <a:rPr lang="en-US" altLang="en-US" dirty="0"/>
              <a:t> </a:t>
            </a:r>
            <a:r>
              <a:rPr lang="en-US" altLang="en-US" dirty="0" err="1"/>
              <a:t>tốt</a:t>
            </a:r>
            <a:r>
              <a:rPr lang="en-US" altLang="en-US" dirty="0"/>
              <a:t>). </a:t>
            </a:r>
          </a:p>
          <a:p>
            <a:r>
              <a:rPr lang="en-US" altLang="en-US" dirty="0"/>
              <a:t>2.Học </a:t>
            </a:r>
            <a:r>
              <a:rPr lang="en-US" altLang="en-US" dirty="0" err="1"/>
              <a:t>sinh</a:t>
            </a:r>
            <a:r>
              <a:rPr lang="en-US" altLang="en-US" dirty="0"/>
              <a:t> </a:t>
            </a:r>
            <a:r>
              <a:rPr lang="en-US" altLang="en-US" dirty="0" err="1"/>
              <a:t>sẽ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chép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xong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3.Làm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vận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về</a:t>
            </a:r>
            <a:r>
              <a:rPr lang="en-US" altLang="en-US" dirty="0"/>
              <a:t> </a:t>
            </a:r>
            <a:r>
              <a:rPr lang="en-US" altLang="en-US" dirty="0" err="1"/>
              <a:t>nhà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SGK </a:t>
            </a:r>
            <a:r>
              <a:rPr lang="en-US" altLang="en-US" dirty="0" err="1"/>
              <a:t>trước</a:t>
            </a:r>
            <a:r>
              <a:rPr lang="en-US" altLang="en-US" dirty="0"/>
              <a:t> </a:t>
            </a: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buổi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kế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4.Thầy </a:t>
            </a:r>
            <a:r>
              <a:rPr lang="en-US" altLang="en-US" dirty="0" err="1"/>
              <a:t>cô</a:t>
            </a:r>
            <a:r>
              <a:rPr lang="en-US" altLang="en-US" dirty="0"/>
              <a:t> </a:t>
            </a:r>
            <a:r>
              <a:rPr lang="en-US" altLang="en-US" dirty="0" err="1"/>
              <a:t>sẽ</a:t>
            </a:r>
            <a:r>
              <a:rPr lang="en-US" altLang="en-US" dirty="0"/>
              <a:t> </a:t>
            </a:r>
            <a:r>
              <a:rPr lang="en-US" altLang="en-US" dirty="0" err="1"/>
              <a:t>chấm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lấy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sản</a:t>
            </a:r>
            <a:r>
              <a:rPr lang="en-US" altLang="en-US" dirty="0"/>
              <a:t> </a:t>
            </a:r>
            <a:r>
              <a:rPr lang="en-US" altLang="en-US" dirty="0" err="1"/>
              <a:t>phẩm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(KT15’)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chấm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lấy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kiểm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</a:t>
            </a:r>
            <a:r>
              <a:rPr lang="en-US" altLang="en-US" dirty="0" err="1"/>
              <a:t>miệng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kỳ</a:t>
            </a:r>
            <a:r>
              <a:rPr lang="en-US" altLang="en-US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52301" y="32006"/>
            <a:ext cx="9186042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latin typeface=".VnTimeH" pitchFamily="34" charset="0"/>
              </a:rPr>
              <a:t>CHỦ ĐỀ 2.</a:t>
            </a:r>
            <a:r>
              <a:rPr lang="en-US" altLang="en-US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ĐIỆN TRỞ CỦA DÂY DẪN- ĐỊNH LUẬT OHM.</a:t>
            </a:r>
          </a:p>
        </p:txBody>
      </p:sp>
    </p:spTree>
    <p:extLst>
      <p:ext uri="{BB962C8B-B14F-4D97-AF65-F5344CB8AC3E}">
        <p14:creationId xmlns:p14="http://schemas.microsoft.com/office/powerpoint/2010/main" val="17787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982" y="859668"/>
            <a:ext cx="4373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I. ĐIỆN TRỞ CỦA DÂY DẪN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52301" y="32006"/>
            <a:ext cx="9186042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latin typeface=".VnTimeH" pitchFamily="34" charset="0"/>
              </a:rPr>
              <a:t>CHỦ ĐỀ 2.</a:t>
            </a:r>
            <a:r>
              <a:rPr lang="en-US" altLang="en-US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ĐIỆN TRỞ CỦA DÂY DẪN - ĐỊNH LUẬT OHM.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982" y="1691727"/>
            <a:ext cx="7164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1.1 Trang 8 ở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 Trang 13 ở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810500" y="1691727"/>
            <a:ext cx="3650867" cy="2246768"/>
            <a:chOff x="3237" y="1278"/>
            <a:chExt cx="1899" cy="1161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60" y="1344"/>
              <a:ext cx="1776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360" y="1344"/>
              <a:ext cx="0" cy="86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136" y="1344"/>
              <a:ext cx="0" cy="86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360" y="2208"/>
              <a:ext cx="432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936" y="2208"/>
              <a:ext cx="432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608" y="2208"/>
              <a:ext cx="52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792" y="2112"/>
              <a:ext cx="96" cy="96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744" y="1344"/>
              <a:ext cx="0" cy="38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704" y="1344"/>
              <a:ext cx="0" cy="38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744" y="1728"/>
              <a:ext cx="960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053" y="1614"/>
              <a:ext cx="240" cy="24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3237" y="1710"/>
              <a:ext cx="240" cy="24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792" y="192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K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176" y="2208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A+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512" y="220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- B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885" y="1278"/>
              <a:ext cx="672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1449" y="5295341"/>
            <a:ext cx="977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U/I</a:t>
            </a:r>
            <a:r>
              <a:rPr lang="en-US" sz="2800" b="1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93B04-750A-4FBC-884A-53FF23CC486D}"/>
              </a:ext>
            </a:extLst>
          </p:cNvPr>
          <p:cNvSpPr txBox="1"/>
          <p:nvPr/>
        </p:nvSpPr>
        <p:spPr>
          <a:xfrm>
            <a:off x="453261" y="4331725"/>
            <a:ext cx="989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U/I</a:t>
            </a:r>
            <a:r>
              <a:rPr lang="en-US" sz="2800" b="1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21742"/>
              </p:ext>
            </p:extLst>
          </p:nvPr>
        </p:nvGraphicFramePr>
        <p:xfrm>
          <a:off x="1676402" y="1975356"/>
          <a:ext cx="8961118" cy="4730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39">
                  <a:extLst>
                    <a:ext uri="{9D8B030D-6E8A-4147-A177-3AD203B41FA5}">
                      <a16:colId xmlns:a16="http://schemas.microsoft.com/office/drawing/2014/main" val="1339367437"/>
                    </a:ext>
                  </a:extLst>
                </a:gridCol>
                <a:gridCol w="1746675">
                  <a:extLst>
                    <a:ext uri="{9D8B030D-6E8A-4147-A177-3AD203B41FA5}">
                      <a16:colId xmlns:a16="http://schemas.microsoft.com/office/drawing/2014/main" val="1189783117"/>
                    </a:ext>
                  </a:extLst>
                </a:gridCol>
                <a:gridCol w="829624">
                  <a:extLst>
                    <a:ext uri="{9D8B030D-6E8A-4147-A177-3AD203B41FA5}">
                      <a16:colId xmlns:a16="http://schemas.microsoft.com/office/drawing/2014/main" val="584936369"/>
                    </a:ext>
                  </a:extLst>
                </a:gridCol>
                <a:gridCol w="720551">
                  <a:extLst>
                    <a:ext uri="{9D8B030D-6E8A-4147-A177-3AD203B41FA5}">
                      <a16:colId xmlns:a16="http://schemas.microsoft.com/office/drawing/2014/main" val="2402508834"/>
                    </a:ext>
                  </a:extLst>
                </a:gridCol>
                <a:gridCol w="872207">
                  <a:extLst>
                    <a:ext uri="{9D8B030D-6E8A-4147-A177-3AD203B41FA5}">
                      <a16:colId xmlns:a16="http://schemas.microsoft.com/office/drawing/2014/main" val="1018436097"/>
                    </a:ext>
                  </a:extLst>
                </a:gridCol>
                <a:gridCol w="903453">
                  <a:extLst>
                    <a:ext uri="{9D8B030D-6E8A-4147-A177-3AD203B41FA5}">
                      <a16:colId xmlns:a16="http://schemas.microsoft.com/office/drawing/2014/main" val="1147488494"/>
                    </a:ext>
                  </a:extLst>
                </a:gridCol>
                <a:gridCol w="1208368">
                  <a:extLst>
                    <a:ext uri="{9D8B030D-6E8A-4147-A177-3AD203B41FA5}">
                      <a16:colId xmlns:a16="http://schemas.microsoft.com/office/drawing/2014/main" val="1956568025"/>
                    </a:ext>
                  </a:extLst>
                </a:gridCol>
                <a:gridCol w="1151901">
                  <a:extLst>
                    <a:ext uri="{9D8B030D-6E8A-4147-A177-3AD203B41FA5}">
                      <a16:colId xmlns:a16="http://schemas.microsoft.com/office/drawing/2014/main" val="2720384247"/>
                    </a:ext>
                  </a:extLst>
                </a:gridCol>
              </a:tblGrid>
              <a:tr h="11099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ĐIỆN THẾ U (V)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075253"/>
                  </a:ext>
                </a:extLst>
              </a:tr>
              <a:tr h="10666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263410"/>
                  </a:ext>
                </a:extLst>
              </a:tr>
              <a:tr h="74344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U/I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840334"/>
                  </a:ext>
                </a:extLst>
              </a:tr>
              <a:tr h="10666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323482"/>
                  </a:ext>
                </a:extLst>
              </a:tr>
              <a:tr h="74344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U/I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368063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52301" y="32006"/>
            <a:ext cx="9186042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latin typeface=".VnTimeH" pitchFamily="34" charset="0"/>
              </a:rPr>
              <a:t>CHỦ ĐỀ 2.</a:t>
            </a:r>
            <a:r>
              <a:rPr lang="en-US" altLang="en-US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ĐIỆN TRỞ CỦA DÂY DẪN - ĐỊNH LUẬT OHM.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5922" y="1364878"/>
            <a:ext cx="7002514" cy="400110"/>
          </a:xfrm>
          <a:prstGeom prst="rect">
            <a:avLst/>
          </a:prstGeom>
          <a:gradFill>
            <a:gsLst>
              <a:gs pos="5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Trang 13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808" y="765594"/>
            <a:ext cx="3498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</a:rPr>
              <a:t>I. ĐIỆN TRỞ CỦA DÂY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5CFA3-521F-4A96-9B6F-E28F6A5FE721}"/>
              </a:ext>
            </a:extLst>
          </p:cNvPr>
          <p:cNvSpPr txBox="1"/>
          <p:nvPr/>
        </p:nvSpPr>
        <p:spPr>
          <a:xfrm>
            <a:off x="5201920" y="4340477"/>
            <a:ext cx="2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027BD-28DF-4CF8-BE93-8E8DBE86102E}"/>
              </a:ext>
            </a:extLst>
          </p:cNvPr>
          <p:cNvSpPr txBox="1"/>
          <p:nvPr/>
        </p:nvSpPr>
        <p:spPr>
          <a:xfrm>
            <a:off x="5994400" y="4350637"/>
            <a:ext cx="2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9564E-AFA3-43C1-B8EE-CE5D9F991CB1}"/>
              </a:ext>
            </a:extLst>
          </p:cNvPr>
          <p:cNvSpPr txBox="1"/>
          <p:nvPr/>
        </p:nvSpPr>
        <p:spPr>
          <a:xfrm>
            <a:off x="9814558" y="4350637"/>
            <a:ext cx="2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BE952-6C13-4097-9A88-FE95E662D0CC}"/>
              </a:ext>
            </a:extLst>
          </p:cNvPr>
          <p:cNvSpPr txBox="1"/>
          <p:nvPr/>
        </p:nvSpPr>
        <p:spPr>
          <a:xfrm>
            <a:off x="8694420" y="4350637"/>
            <a:ext cx="2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EB148-5D26-473D-9CC3-3A4AB64729B6}"/>
              </a:ext>
            </a:extLst>
          </p:cNvPr>
          <p:cNvSpPr txBox="1"/>
          <p:nvPr/>
        </p:nvSpPr>
        <p:spPr>
          <a:xfrm>
            <a:off x="7640320" y="4356664"/>
            <a:ext cx="2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BAE85-65A5-4916-869E-D74F317D5166}"/>
              </a:ext>
            </a:extLst>
          </p:cNvPr>
          <p:cNvSpPr txBox="1"/>
          <p:nvPr/>
        </p:nvSpPr>
        <p:spPr>
          <a:xfrm>
            <a:off x="6791960" y="4350637"/>
            <a:ext cx="2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39638-BD3F-40B5-B96F-304709C8D7DB}"/>
              </a:ext>
            </a:extLst>
          </p:cNvPr>
          <p:cNvSpPr txBox="1"/>
          <p:nvPr/>
        </p:nvSpPr>
        <p:spPr>
          <a:xfrm>
            <a:off x="5181600" y="6125714"/>
            <a:ext cx="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FE496-F982-4D10-AD2C-D86EA84CF016}"/>
              </a:ext>
            </a:extLst>
          </p:cNvPr>
          <p:cNvSpPr txBox="1"/>
          <p:nvPr/>
        </p:nvSpPr>
        <p:spPr>
          <a:xfrm>
            <a:off x="8610600" y="6134795"/>
            <a:ext cx="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B93D9-79F6-456A-A4FA-0DC7BA7B39A1}"/>
              </a:ext>
            </a:extLst>
          </p:cNvPr>
          <p:cNvSpPr txBox="1"/>
          <p:nvPr/>
        </p:nvSpPr>
        <p:spPr>
          <a:xfrm>
            <a:off x="7640320" y="6126792"/>
            <a:ext cx="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DFEC7F-B5AA-4268-A2EE-D444DDD4AB72}"/>
              </a:ext>
            </a:extLst>
          </p:cNvPr>
          <p:cNvSpPr txBox="1"/>
          <p:nvPr/>
        </p:nvSpPr>
        <p:spPr>
          <a:xfrm>
            <a:off x="6695440" y="6134795"/>
            <a:ext cx="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14E1D-F6A1-47F6-A7FA-522D934CF35F}"/>
              </a:ext>
            </a:extLst>
          </p:cNvPr>
          <p:cNvSpPr txBox="1"/>
          <p:nvPr/>
        </p:nvSpPr>
        <p:spPr>
          <a:xfrm>
            <a:off x="5852160" y="6125714"/>
            <a:ext cx="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52B39-A6C9-4382-AB22-49CAC9991713}"/>
              </a:ext>
            </a:extLst>
          </p:cNvPr>
          <p:cNvSpPr txBox="1"/>
          <p:nvPr/>
        </p:nvSpPr>
        <p:spPr>
          <a:xfrm>
            <a:off x="9814558" y="6134795"/>
            <a:ext cx="49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2498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173" y="1382723"/>
            <a:ext cx="10650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U/I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56" y="3090097"/>
            <a:ext cx="111991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44432" y="4574948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k</a:t>
            </a:r>
            <a:r>
              <a:rPr lang="el-GR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</a:t>
            </a:r>
            <a:r>
              <a:rPr lang="el-GR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l</a:t>
            </a:r>
            <a:r>
              <a:rPr lang="el-GR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45814"/>
              </p:ext>
            </p:extLst>
          </p:nvPr>
        </p:nvGraphicFramePr>
        <p:xfrm>
          <a:off x="6233124" y="4523856"/>
          <a:ext cx="620476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164880" progId="Equation.3">
                  <p:embed/>
                </p:oleObj>
              </mc:Choice>
              <mc:Fallback>
                <p:oleObj name="Equation" r:id="rId2" imgW="164880" imgH="164880" progId="Equation.3">
                  <p:embed/>
                  <p:pic>
                    <p:nvPicPr>
                      <p:cNvPr id="133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24" y="4523856"/>
                        <a:ext cx="620476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35395" y="5241491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710BFD-9395-4F33-8509-C3009DC8D5EB}"/>
              </a:ext>
            </a:extLst>
          </p:cNvPr>
          <p:cNvGrpSpPr/>
          <p:nvPr/>
        </p:nvGrpSpPr>
        <p:grpSpPr>
          <a:xfrm>
            <a:off x="1930565" y="5901101"/>
            <a:ext cx="3181350" cy="461665"/>
            <a:chOff x="3012909" y="6023723"/>
            <a:chExt cx="3181350" cy="461665"/>
          </a:xfrm>
        </p:grpSpPr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3012909" y="6023723"/>
              <a:ext cx="31813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1k     = 1000</a:t>
              </a:r>
            </a:p>
          </p:txBody>
        </p:sp>
        <p:graphicFrame>
          <p:nvGraphicFramePr>
            <p:cNvPr id="2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798896"/>
                </p:ext>
              </p:extLst>
            </p:nvPr>
          </p:nvGraphicFramePr>
          <p:xfrm>
            <a:off x="3413768" y="6069199"/>
            <a:ext cx="533400" cy="343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164880" progId="Equation.3">
                    <p:embed/>
                  </p:oleObj>
                </mc:Choice>
                <mc:Fallback>
                  <p:oleObj name="Equation" r:id="rId4" imgW="164880" imgH="164880" progId="Equation.3">
                    <p:embed/>
                    <p:pic>
                      <p:nvPicPr>
                        <p:cNvPr id="1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768" y="6069199"/>
                          <a:ext cx="533400" cy="3430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677115"/>
                </p:ext>
              </p:extLst>
            </p:nvPr>
          </p:nvGraphicFramePr>
          <p:xfrm>
            <a:off x="4775034" y="6089488"/>
            <a:ext cx="533400" cy="311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64880" progId="Equation.3">
                    <p:embed/>
                  </p:oleObj>
                </mc:Choice>
                <mc:Fallback>
                  <p:oleObj name="Equation" r:id="rId6" imgW="164880" imgH="164880" progId="Equation.3">
                    <p:embed/>
                    <p:pic>
                      <p:nvPicPr>
                        <p:cNvPr id="1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034" y="6089488"/>
                          <a:ext cx="533400" cy="3115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240178-0A61-4405-8D46-2C17EDA39824}"/>
              </a:ext>
            </a:extLst>
          </p:cNvPr>
          <p:cNvGrpSpPr/>
          <p:nvPr/>
        </p:nvGrpSpPr>
        <p:grpSpPr>
          <a:xfrm>
            <a:off x="4614726" y="5887274"/>
            <a:ext cx="2828116" cy="461665"/>
            <a:chOff x="4614726" y="5887274"/>
            <a:chExt cx="2828116" cy="461665"/>
          </a:xfrm>
        </p:grpSpPr>
        <p:sp>
          <p:nvSpPr>
            <p:cNvPr id="2" name="Rectangle 1"/>
            <p:cNvSpPr/>
            <p:nvPr/>
          </p:nvSpPr>
          <p:spPr>
            <a:xfrm>
              <a:off x="4614726" y="5887274"/>
              <a:ext cx="2672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1M    = 1000000   </a:t>
              </a:r>
            </a:p>
          </p:txBody>
        </p:sp>
        <p:graphicFrame>
          <p:nvGraphicFramePr>
            <p:cNvPr id="2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1067788"/>
                </p:ext>
              </p:extLst>
            </p:nvPr>
          </p:nvGraphicFramePr>
          <p:xfrm>
            <a:off x="6909442" y="5946577"/>
            <a:ext cx="533400" cy="335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164880" progId="Equation.3">
                    <p:embed/>
                  </p:oleObj>
                </mc:Choice>
                <mc:Fallback>
                  <p:oleObj name="Equation" r:id="rId8" imgW="164880" imgH="164880" progId="Equation.3">
                    <p:embed/>
                    <p:pic>
                      <p:nvPicPr>
                        <p:cNvPr id="1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9442" y="5946577"/>
                          <a:ext cx="533400" cy="3354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6006048"/>
                </p:ext>
              </p:extLst>
            </p:nvPr>
          </p:nvGraphicFramePr>
          <p:xfrm>
            <a:off x="5111915" y="5912674"/>
            <a:ext cx="533400" cy="369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4880" imgH="164880" progId="Equation.3">
                    <p:embed/>
                  </p:oleObj>
                </mc:Choice>
                <mc:Fallback>
                  <p:oleObj name="Equation" r:id="rId10" imgW="164880" imgH="164880" progId="Equation.3">
                    <p:embed/>
                    <p:pic>
                      <p:nvPicPr>
                        <p:cNvPr id="1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915" y="5912674"/>
                          <a:ext cx="533400" cy="3693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52301" y="32006"/>
            <a:ext cx="918604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2.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 TRỞ CỦA DÂY DẪN- ĐỊNH LUẬT OHM.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44432" y="625870"/>
            <a:ext cx="4159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I. ĐIỆN TRỞ CỦA DÂY DẪN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BAF57C77-3982-4FAA-90C9-9AF959BC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89" y="2225375"/>
            <a:ext cx="69668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511C0-A4AA-4F94-949A-D6FB3A2E194A}"/>
                  </a:ext>
                </a:extLst>
              </p:cNvPr>
              <p:cNvSpPr txBox="1"/>
              <p:nvPr/>
            </p:nvSpPr>
            <p:spPr>
              <a:xfrm>
                <a:off x="1839935" y="2883106"/>
                <a:ext cx="1524000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511C0-A4AA-4F94-949A-D6FB3A2E1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35" y="2883106"/>
                <a:ext cx="1524000" cy="896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0998964-93B1-4DFD-B9AC-04086F65C828}"/>
              </a:ext>
            </a:extLst>
          </p:cNvPr>
          <p:cNvSpPr txBox="1"/>
          <p:nvPr/>
        </p:nvSpPr>
        <p:spPr>
          <a:xfrm>
            <a:off x="728589" y="3846699"/>
            <a:ext cx="994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8C4624-020D-4085-9D24-67A581A362DD}"/>
              </a:ext>
            </a:extLst>
          </p:cNvPr>
          <p:cNvGrpSpPr/>
          <p:nvPr/>
        </p:nvGrpSpPr>
        <p:grpSpPr>
          <a:xfrm>
            <a:off x="7709707" y="3579522"/>
            <a:ext cx="3276600" cy="631245"/>
            <a:chOff x="7709707" y="3579522"/>
            <a:chExt cx="3276600" cy="631245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7709707" y="3997292"/>
              <a:ext cx="3276600" cy="213475"/>
              <a:chOff x="0" y="3408"/>
              <a:chExt cx="2064" cy="240"/>
            </a:xfrm>
          </p:grpSpPr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1440" y="355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0" y="35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11E69-5C77-4572-A273-6DC07CA121B0}"/>
                </a:ext>
              </a:extLst>
            </p:cNvPr>
            <p:cNvSpPr txBox="1"/>
            <p:nvPr/>
          </p:nvSpPr>
          <p:spPr>
            <a:xfrm>
              <a:off x="8967007" y="357952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6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6" grpId="0"/>
      <p:bldP spid="20" grpId="0"/>
      <p:bldP spid="20" grpId="1"/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1131190" y="3521395"/>
            <a:ext cx="106209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609" y="1631988"/>
            <a:ext cx="1094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3/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552301" y="32006"/>
            <a:ext cx="918604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2.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 TRỞ CỦA DÂY DẪN - ĐỊNH LUẬT OHM.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72536" y="566348"/>
            <a:ext cx="4159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I. ĐIỆN TRỞ CỦA DÂY DẪN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C943F-AA6F-4618-B08E-CFC8B3EFEE0B}"/>
              </a:ext>
            </a:extLst>
          </p:cNvPr>
          <p:cNvSpPr txBox="1"/>
          <p:nvPr/>
        </p:nvSpPr>
        <p:spPr>
          <a:xfrm>
            <a:off x="998483" y="1034147"/>
            <a:ext cx="402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D9E55B31-9221-40F4-B402-F880F788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5" t="75077" r="39048"/>
          <a:stretch/>
        </p:blipFill>
        <p:spPr>
          <a:xfrm>
            <a:off x="4977051" y="797180"/>
            <a:ext cx="764306" cy="754985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19CF4FC9-8149-490C-8BE8-A65FDD3B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4" y="3454225"/>
            <a:ext cx="69668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6D37A7-BC1F-4CB3-B81C-90D3E4938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27154"/>
              </p:ext>
            </p:extLst>
          </p:nvPr>
        </p:nvGraphicFramePr>
        <p:xfrm>
          <a:off x="1552301" y="3276269"/>
          <a:ext cx="8805604" cy="309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60">
                  <a:extLst>
                    <a:ext uri="{9D8B030D-6E8A-4147-A177-3AD203B41FA5}">
                      <a16:colId xmlns:a16="http://schemas.microsoft.com/office/drawing/2014/main" val="1339367437"/>
                    </a:ext>
                  </a:extLst>
                </a:gridCol>
                <a:gridCol w="2350696">
                  <a:extLst>
                    <a:ext uri="{9D8B030D-6E8A-4147-A177-3AD203B41FA5}">
                      <a16:colId xmlns:a16="http://schemas.microsoft.com/office/drawing/2014/main" val="1189783117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584936369"/>
                    </a:ext>
                  </a:extLst>
                </a:gridCol>
                <a:gridCol w="773504">
                  <a:extLst>
                    <a:ext uri="{9D8B030D-6E8A-4147-A177-3AD203B41FA5}">
                      <a16:colId xmlns:a16="http://schemas.microsoft.com/office/drawing/2014/main" val="24025088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184360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47488494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956568025"/>
                    </a:ext>
                  </a:extLst>
                </a:gridCol>
                <a:gridCol w="864944">
                  <a:extLst>
                    <a:ext uri="{9D8B030D-6E8A-4147-A177-3AD203B41FA5}">
                      <a16:colId xmlns:a16="http://schemas.microsoft.com/office/drawing/2014/main" val="2720384247"/>
                    </a:ext>
                  </a:extLst>
                </a:gridCol>
              </a:tblGrid>
              <a:tr h="4290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ĐIỆN THẾ U(V)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75253"/>
                  </a:ext>
                </a:extLst>
              </a:tr>
              <a:tr h="83457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263410"/>
                  </a:ext>
                </a:extLst>
              </a:tr>
              <a:tr h="412182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U/I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40334"/>
                  </a:ext>
                </a:extLst>
              </a:tr>
              <a:tr h="83457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323482"/>
                  </a:ext>
                </a:extLst>
              </a:tr>
              <a:tr h="581674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U/I</a:t>
                      </a:r>
                      <a:r>
                        <a:rPr lang="en-US" sz="20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6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8162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5" grpId="0"/>
      <p:bldP spid="3" grpId="0"/>
      <p:bldP spid="2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101" y="804797"/>
            <a:ext cx="3725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OHM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71135" y="1386754"/>
            <a:ext cx="242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alt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35740"/>
              </p:ext>
            </p:extLst>
          </p:nvPr>
        </p:nvGraphicFramePr>
        <p:xfrm>
          <a:off x="9435611" y="6944420"/>
          <a:ext cx="808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64885" imgH="164885" progId="Equation.3">
                  <p:embed/>
                </p:oleObj>
              </mc:Choice>
              <mc:Fallback>
                <p:oleObj name="Microsoft Equation 3.0" r:id="rId2" imgW="164885" imgH="164885" progId="Equation.3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5611" y="6944420"/>
                        <a:ext cx="8080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50273" y="86434"/>
            <a:ext cx="918604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2.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 TRỞ CỦA DÂY DẪN- ĐỊNH LUẬT OHM.</a:t>
            </a:r>
          </a:p>
        </p:txBody>
      </p:sp>
      <p:sp>
        <p:nvSpPr>
          <p:cNvPr id="17" name="Line 55">
            <a:extLst>
              <a:ext uri="{FF2B5EF4-FFF2-40B4-BE49-F238E27FC236}">
                <a16:creationId xmlns:a16="http://schemas.microsoft.com/office/drawing/2014/main" id="{99608E17-8630-4894-814B-B0A9D7EF4AE1}"/>
              </a:ext>
            </a:extLst>
          </p:cNvPr>
          <p:cNvSpPr>
            <a:spLocks noChangeShapeType="1"/>
          </p:cNvSpPr>
          <p:nvPr/>
        </p:nvSpPr>
        <p:spPr bwMode="auto">
          <a:xfrm rot="16570331" flipH="1">
            <a:off x="6719056" y="2563989"/>
            <a:ext cx="496234" cy="10195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Line 55">
            <a:extLst>
              <a:ext uri="{FF2B5EF4-FFF2-40B4-BE49-F238E27FC236}">
                <a16:creationId xmlns:a16="http://schemas.microsoft.com/office/drawing/2014/main" id="{7362D109-74CA-4DE9-866B-6CC9F18F6756}"/>
              </a:ext>
            </a:extLst>
          </p:cNvPr>
          <p:cNvSpPr>
            <a:spLocks noChangeShapeType="1"/>
          </p:cNvSpPr>
          <p:nvPr/>
        </p:nvSpPr>
        <p:spPr bwMode="auto">
          <a:xfrm rot="16570331">
            <a:off x="6678600" y="2004443"/>
            <a:ext cx="663780" cy="9811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4779F-0ADD-400E-A8E5-2F60216CBFD0}"/>
                  </a:ext>
                </a:extLst>
              </p:cNvPr>
              <p:cNvSpPr txBox="1"/>
              <p:nvPr/>
            </p:nvSpPr>
            <p:spPr>
              <a:xfrm>
                <a:off x="7582396" y="1791622"/>
                <a:ext cx="21917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4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4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44779F-0ADD-400E-A8E5-2F60216C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396" y="1791622"/>
                <a:ext cx="219171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A6F634-3771-4EE4-A685-15C527169B1D}"/>
                  </a:ext>
                </a:extLst>
              </p:cNvPr>
              <p:cNvSpPr txBox="1"/>
              <p:nvPr/>
            </p:nvSpPr>
            <p:spPr>
              <a:xfrm>
                <a:off x="8253320" y="2469404"/>
                <a:ext cx="21917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A6F634-3771-4EE4-A685-15C527169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320" y="2469404"/>
                <a:ext cx="219171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1B013E-58D2-4F77-9E16-5698E1529B3F}"/>
                  </a:ext>
                </a:extLst>
              </p:cNvPr>
              <p:cNvSpPr txBox="1"/>
              <p:nvPr/>
            </p:nvSpPr>
            <p:spPr>
              <a:xfrm>
                <a:off x="7421688" y="2622222"/>
                <a:ext cx="2316391" cy="12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1B013E-58D2-4F77-9E16-5698E1529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688" y="2622222"/>
                <a:ext cx="2316391" cy="1240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D7FD0E6-8ABC-4AE6-953B-03DAFF0D7338}"/>
              </a:ext>
            </a:extLst>
          </p:cNvPr>
          <p:cNvGrpSpPr/>
          <p:nvPr/>
        </p:nvGrpSpPr>
        <p:grpSpPr>
          <a:xfrm>
            <a:off x="3138088" y="2052330"/>
            <a:ext cx="3300496" cy="1557339"/>
            <a:chOff x="3138088" y="2052330"/>
            <a:chExt cx="3300496" cy="15573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45DD96-56B9-44C3-B125-E3023C1A4814}"/>
                </a:ext>
              </a:extLst>
            </p:cNvPr>
            <p:cNvSpPr txBox="1"/>
            <p:nvPr/>
          </p:nvSpPr>
          <p:spPr>
            <a:xfrm>
              <a:off x="3138088" y="2052330"/>
              <a:ext cx="3300496" cy="15573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6B834AB-46D2-4F3F-B6D6-02EC33119D35}"/>
                    </a:ext>
                  </a:extLst>
                </p:cNvPr>
                <p:cNvSpPr txBox="1"/>
                <p:nvPr/>
              </p:nvSpPr>
              <p:spPr>
                <a:xfrm>
                  <a:off x="3522362" y="2145565"/>
                  <a:ext cx="2316391" cy="1355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6B834AB-46D2-4F3F-B6D6-02EC33119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362" y="2145565"/>
                  <a:ext cx="2316391" cy="13555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AutoShape 18">
            <a:extLst>
              <a:ext uri="{FF2B5EF4-FFF2-40B4-BE49-F238E27FC236}">
                <a16:creationId xmlns:a16="http://schemas.microsoft.com/office/drawing/2014/main" id="{51111DF0-59DF-49A2-97BD-E85D41D0C011}"/>
              </a:ext>
            </a:extLst>
          </p:cNvPr>
          <p:cNvSpPr>
            <a:spLocks/>
          </p:cNvSpPr>
          <p:nvPr/>
        </p:nvSpPr>
        <p:spPr bwMode="auto">
          <a:xfrm>
            <a:off x="2535059" y="4191696"/>
            <a:ext cx="542925" cy="2031996"/>
          </a:xfrm>
          <a:prstGeom prst="leftBrace">
            <a:avLst>
              <a:gd name="adj1" fmla="val 103622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B0523D-E2FB-40D0-A811-BE8B4F0202DC}"/>
              </a:ext>
            </a:extLst>
          </p:cNvPr>
          <p:cNvSpPr txBox="1"/>
          <p:nvPr/>
        </p:nvSpPr>
        <p:spPr>
          <a:xfrm>
            <a:off x="3164406" y="4159203"/>
            <a:ext cx="649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/>
              <a:t>(A)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A0983F-9956-48AA-8102-24AC8B4D9623}"/>
              </a:ext>
            </a:extLst>
          </p:cNvPr>
          <p:cNvSpPr txBox="1"/>
          <p:nvPr/>
        </p:nvSpPr>
        <p:spPr>
          <a:xfrm>
            <a:off x="3138088" y="5736417"/>
            <a:ext cx="6863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   )</a:t>
            </a:r>
          </a:p>
          <a:p>
            <a:endParaRPr lang="en-US" sz="28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407E52-B2EB-46FB-86B0-75350D03AA84}"/>
              </a:ext>
            </a:extLst>
          </p:cNvPr>
          <p:cNvSpPr txBox="1"/>
          <p:nvPr/>
        </p:nvSpPr>
        <p:spPr>
          <a:xfrm>
            <a:off x="3065669" y="4935792"/>
            <a:ext cx="575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/>
              <a:t>(V)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7DBD3-7977-41B7-9E06-EC73684D484C}"/>
              </a:ext>
            </a:extLst>
          </p:cNvPr>
          <p:cNvSpPr txBox="1"/>
          <p:nvPr/>
        </p:nvSpPr>
        <p:spPr>
          <a:xfrm>
            <a:off x="672101" y="494608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bject 23">
            <a:extLst>
              <a:ext uri="{FF2B5EF4-FFF2-40B4-BE49-F238E27FC236}">
                <a16:creationId xmlns:a16="http://schemas.microsoft.com/office/drawing/2014/main" id="{A588B134-C09A-4C86-BABB-056781D11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20205"/>
              </p:ext>
            </p:extLst>
          </p:nvPr>
        </p:nvGraphicFramePr>
        <p:xfrm>
          <a:off x="5204037" y="5782392"/>
          <a:ext cx="339513" cy="41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64885" imgH="164885" progId="Equation.3">
                  <p:embed/>
                </p:oleObj>
              </mc:Choice>
              <mc:Fallback>
                <p:oleObj name="Microsoft Equation 3.0" r:id="rId2" imgW="164885" imgH="164885" progId="Equation.3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037" y="5782392"/>
                        <a:ext cx="339513" cy="41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图片 18">
            <a:extLst>
              <a:ext uri="{FF2B5EF4-FFF2-40B4-BE49-F238E27FC236}">
                <a16:creationId xmlns:a16="http://schemas.microsoft.com/office/drawing/2014/main" id="{E4A65C16-3ABC-44A1-9925-2A5197380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46" y="5390164"/>
            <a:ext cx="3270616" cy="12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04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8" grpId="0"/>
      <p:bldP spid="17" grpId="0" animBg="1"/>
      <p:bldP spid="18" grpId="0" animBg="1"/>
      <p:bldP spid="21" grpId="0"/>
      <p:bldP spid="23" grpId="0"/>
      <p:bldP spid="35" grpId="0" animBg="1"/>
      <p:bldP spid="36" grpId="0"/>
      <p:bldP spid="37" grpId="0"/>
      <p:bldP spid="3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5CBE842A-8274-477E-A2B4-62CF4810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26" y="828020"/>
            <a:ext cx="428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E52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ÔM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96DA641-E47E-438A-B32D-752E354A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624034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473FA991-048F-4E33-A7C9-A477A24183D6}"/>
              </a:ext>
            </a:extLst>
          </p:cNvPr>
          <p:cNvGrpSpPr>
            <a:grpSpLocks/>
          </p:cNvGrpSpPr>
          <p:nvPr/>
        </p:nvGrpSpPr>
        <p:grpSpPr bwMode="auto">
          <a:xfrm>
            <a:off x="4733991" y="1405642"/>
            <a:ext cx="1562100" cy="1066800"/>
            <a:chOff x="1104" y="2352"/>
            <a:chExt cx="960" cy="720"/>
          </a:xfrm>
        </p:grpSpPr>
        <p:graphicFrame>
          <p:nvGraphicFramePr>
            <p:cNvPr id="15" name="Object 6">
              <a:extLst>
                <a:ext uri="{FF2B5EF4-FFF2-40B4-BE49-F238E27FC236}">
                  <a16:creationId xmlns:a16="http://schemas.microsoft.com/office/drawing/2014/main" id="{4EED2CB6-51C0-4D6E-8E1E-1DED23AA9F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352"/>
            <a:ext cx="720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18918" imgH="393529" progId="Equation.3">
                    <p:embed/>
                  </p:oleObj>
                </mc:Choice>
                <mc:Fallback>
                  <p:oleObj name="Equation" r:id="rId3" imgW="418918" imgH="393529" progId="Equation.3">
                    <p:embed/>
                    <p:pic>
                      <p:nvPicPr>
                        <p:cNvPr id="1946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352"/>
                          <a:ext cx="720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E6C73300-49D8-4206-B281-C10B04F16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352"/>
              <a:ext cx="960" cy="720"/>
            </a:xfrm>
            <a:prstGeom prst="rect">
              <a:avLst/>
            </a:prstGeom>
            <a:noFill/>
            <a:ln w="57150" cmpd="thinThick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11">
            <a:extLst>
              <a:ext uri="{FF2B5EF4-FFF2-40B4-BE49-F238E27FC236}">
                <a16:creationId xmlns:a16="http://schemas.microsoft.com/office/drawing/2014/main" id="{2FC3ADF2-D13E-44D9-8897-2BA388A9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797629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C186C1B3-DC31-4CC5-B04A-D52A08340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01" y="32006"/>
            <a:ext cx="9186042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2.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 TRỞ CỦA DÂY DẪN - ĐỊNH LUẬT OHM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任意多边形: 形状 13">
            <a:extLst>
              <a:ext uri="{FF2B5EF4-FFF2-40B4-BE49-F238E27FC236}">
                <a16:creationId xmlns:a16="http://schemas.microsoft.com/office/drawing/2014/main" id="{A6C52073-2011-4A04-A7FD-937E588262AC}"/>
              </a:ext>
            </a:extLst>
          </p:cNvPr>
          <p:cNvSpPr/>
          <p:nvPr/>
        </p:nvSpPr>
        <p:spPr>
          <a:xfrm>
            <a:off x="787526" y="3429000"/>
            <a:ext cx="11017132" cy="3071607"/>
          </a:xfrm>
          <a:custGeom>
            <a:avLst/>
            <a:gdLst>
              <a:gd name="connsiteX0" fmla="*/ 98530 w 4830148"/>
              <a:gd name="connsiteY0" fmla="*/ 42425 h 2696104"/>
              <a:gd name="connsiteX1" fmla="*/ 745644 w 4830148"/>
              <a:gd name="connsiteY1" fmla="*/ 422253 h 2696104"/>
              <a:gd name="connsiteX2" fmla="*/ 2053939 w 4830148"/>
              <a:gd name="connsiteY2" fmla="*/ 253441 h 2696104"/>
              <a:gd name="connsiteX3" fmla="*/ 3657656 w 4830148"/>
              <a:gd name="connsiteY3" fmla="*/ 619201 h 2696104"/>
              <a:gd name="connsiteX4" fmla="*/ 4572056 w 4830148"/>
              <a:gd name="connsiteY4" fmla="*/ 183102 h 2696104"/>
              <a:gd name="connsiteX5" fmla="*/ 4642395 w 4830148"/>
              <a:gd name="connsiteY5" fmla="*/ 1786819 h 2696104"/>
              <a:gd name="connsiteX6" fmla="*/ 4698666 w 4830148"/>
              <a:gd name="connsiteY6" fmla="*/ 2546474 h 2696104"/>
              <a:gd name="connsiteX7" fmla="*/ 2743256 w 4830148"/>
              <a:gd name="connsiteY7" fmla="*/ 2673084 h 2696104"/>
              <a:gd name="connsiteX8" fmla="*/ 168869 w 4830148"/>
              <a:gd name="connsiteY8" fmla="*/ 2560542 h 2696104"/>
              <a:gd name="connsiteX9" fmla="*/ 253275 w 4830148"/>
              <a:gd name="connsiteY9" fmla="*/ 1421059 h 2696104"/>
              <a:gd name="connsiteX10" fmla="*/ 56 w 4830148"/>
              <a:gd name="connsiteY10" fmla="*/ 773945 h 2696104"/>
              <a:gd name="connsiteX11" fmla="*/ 239207 w 4830148"/>
              <a:gd name="connsiteY11" fmla="*/ 126831 h 2696104"/>
              <a:gd name="connsiteX12" fmla="*/ 1026998 w 4830148"/>
              <a:gd name="connsiteY12" fmla="*/ 222 h 269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0148" h="2696104">
                <a:moveTo>
                  <a:pt x="98530" y="42425"/>
                </a:moveTo>
                <a:cubicBezTo>
                  <a:pt x="259136" y="214754"/>
                  <a:pt x="419742" y="387084"/>
                  <a:pt x="745644" y="422253"/>
                </a:cubicBezTo>
                <a:cubicBezTo>
                  <a:pt x="1071546" y="457422"/>
                  <a:pt x="1568604" y="220616"/>
                  <a:pt x="2053939" y="253441"/>
                </a:cubicBezTo>
                <a:cubicBezTo>
                  <a:pt x="2539274" y="286266"/>
                  <a:pt x="3237970" y="630924"/>
                  <a:pt x="3657656" y="619201"/>
                </a:cubicBezTo>
                <a:cubicBezTo>
                  <a:pt x="4077342" y="607478"/>
                  <a:pt x="4407933" y="-11501"/>
                  <a:pt x="4572056" y="183102"/>
                </a:cubicBezTo>
                <a:cubicBezTo>
                  <a:pt x="4736179" y="377705"/>
                  <a:pt x="4621293" y="1392924"/>
                  <a:pt x="4642395" y="1786819"/>
                </a:cubicBezTo>
                <a:cubicBezTo>
                  <a:pt x="4663497" y="2180714"/>
                  <a:pt x="5015189" y="2398763"/>
                  <a:pt x="4698666" y="2546474"/>
                </a:cubicBezTo>
                <a:cubicBezTo>
                  <a:pt x="4382143" y="2694185"/>
                  <a:pt x="3498222" y="2670739"/>
                  <a:pt x="2743256" y="2673084"/>
                </a:cubicBezTo>
                <a:cubicBezTo>
                  <a:pt x="1988290" y="2675429"/>
                  <a:pt x="583866" y="2769213"/>
                  <a:pt x="168869" y="2560542"/>
                </a:cubicBezTo>
                <a:cubicBezTo>
                  <a:pt x="-246128" y="2351871"/>
                  <a:pt x="281410" y="1718825"/>
                  <a:pt x="253275" y="1421059"/>
                </a:cubicBezTo>
                <a:cubicBezTo>
                  <a:pt x="225140" y="1123293"/>
                  <a:pt x="2401" y="989650"/>
                  <a:pt x="56" y="773945"/>
                </a:cubicBezTo>
                <a:cubicBezTo>
                  <a:pt x="-2289" y="558240"/>
                  <a:pt x="68050" y="255785"/>
                  <a:pt x="239207" y="126831"/>
                </a:cubicBezTo>
                <a:cubicBezTo>
                  <a:pt x="410364" y="-2123"/>
                  <a:pt x="718681" y="-951"/>
                  <a:pt x="1026998" y="222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A4DF0-BDDA-4E79-B2A1-EA7ACF0608B1}"/>
              </a:ext>
            </a:extLst>
          </p:cNvPr>
          <p:cNvSpPr txBox="1"/>
          <p:nvPr/>
        </p:nvSpPr>
        <p:spPr>
          <a:xfrm>
            <a:off x="1666582" y="4225014"/>
            <a:ext cx="92590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địên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địên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32526BC0-C826-4B15-BE18-AF1CF4F2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03" y="4425069"/>
            <a:ext cx="65502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pic>
        <p:nvPicPr>
          <p:cNvPr id="30" name="图片 7">
            <a:extLst>
              <a:ext uri="{FF2B5EF4-FFF2-40B4-BE49-F238E27FC236}">
                <a16:creationId xmlns:a16="http://schemas.microsoft.com/office/drawing/2014/main" id="{9458FF8C-1C32-4C79-BE1C-D4F0CC52C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72" y="628675"/>
            <a:ext cx="2478494" cy="24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8000"/>
    </mc:Choice>
    <mc:Fallback xmlns="">
      <p:transition advClick="0" advTm="90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 animBg="1"/>
      <p:bldP spid="28" grpId="0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74B70-2A91-4DCA-A5E4-23CF2C805F95}"/>
              </a:ext>
            </a:extLst>
          </p:cNvPr>
          <p:cNvSpPr txBox="1"/>
          <p:nvPr/>
        </p:nvSpPr>
        <p:spPr>
          <a:xfrm>
            <a:off x="462454" y="1230793"/>
            <a:ext cx="11642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 8 Trang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trở</a:t>
            </a:r>
            <a:r>
              <a:rPr lang="en-US" sz="2400" b="1" dirty="0"/>
              <a:t> R = 12Ω. </a:t>
            </a:r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U = 6V.</a:t>
            </a:r>
          </a:p>
          <a:p>
            <a:r>
              <a:rPr lang="en-US" sz="2400" b="1" dirty="0"/>
              <a:t>a/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cường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dòng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qua </a:t>
            </a:r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b/ </a:t>
            </a:r>
            <a:r>
              <a:rPr lang="en-US" sz="2400" b="1" dirty="0" err="1"/>
              <a:t>Giữ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trị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U,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cường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dòng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qua </a:t>
            </a:r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giảm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0,2A,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thay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trở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9F99A-FA8C-4E5B-B6A7-BEE2AF7C54D2}"/>
              </a:ext>
            </a:extLst>
          </p:cNvPr>
          <p:cNvSpPr txBox="1"/>
          <p:nvPr/>
        </p:nvSpPr>
        <p:spPr>
          <a:xfrm>
            <a:off x="642257" y="631399"/>
            <a:ext cx="252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88054-3A9E-433F-BBD6-CCFAB0FCA654}"/>
              </a:ext>
            </a:extLst>
          </p:cNvPr>
          <p:cNvSpPr txBox="1"/>
          <p:nvPr/>
        </p:nvSpPr>
        <p:spPr>
          <a:xfrm>
            <a:off x="4863623" y="3198167"/>
            <a:ext cx="256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7C5457-FFFB-4120-AE76-0FBEB1CCD660}"/>
                  </a:ext>
                </a:extLst>
              </p:cNvPr>
              <p:cNvSpPr txBox="1"/>
              <p:nvPr/>
            </p:nvSpPr>
            <p:spPr>
              <a:xfrm>
                <a:off x="462454" y="5136729"/>
                <a:ext cx="11402974" cy="139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Bef>
                    <a:spcPts val="600"/>
                  </a:spcBef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b/ </a:t>
                </a:r>
                <a:r>
                  <a:rPr lang="en-US" sz="2400" b="1" dirty="0" err="1"/>
                  <a:t>Giữ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nguyên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giá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trị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hiệu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điện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thế</a:t>
                </a:r>
                <a:r>
                  <a:rPr lang="en-US" sz="2400" b="1" dirty="0"/>
                  <a:t> U, </a:t>
                </a:r>
                <a:r>
                  <a:rPr lang="en-US" sz="2400" b="1" dirty="0" err="1"/>
                  <a:t>để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cường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độ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dòng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điện</a:t>
                </a:r>
                <a:r>
                  <a:rPr lang="en-US" sz="2400" b="1" dirty="0"/>
                  <a:t> qua </a:t>
                </a:r>
                <a:r>
                  <a:rPr lang="en-US" sz="2400" b="1" dirty="0" err="1"/>
                  <a:t>dây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giảm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đi</a:t>
                </a:r>
                <a:r>
                  <a:rPr lang="en-US" sz="2400" b="1" dirty="0"/>
                  <a:t> 0,2A, </a:t>
                </a:r>
                <a:r>
                  <a:rPr lang="en-US" sz="2400" b="1" dirty="0" err="1"/>
                  <a:t>khi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đó</a:t>
                </a:r>
                <a:r>
                  <a:rPr lang="en-US" sz="2400" b="1" dirty="0"/>
                  <a:t> I’ = 0,5 - 0,2 = 0,3A, ta </a:t>
                </a:r>
                <a:r>
                  <a:rPr lang="en-US" sz="2400" b="1" dirty="0" err="1"/>
                  <a:t>phải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thay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bằng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một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dây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dẫn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khác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có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điện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trở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là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’ 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’ 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Ω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7C5457-FFFB-4120-AE76-0FBEB1CC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4" y="5136729"/>
                <a:ext cx="11402974" cy="1393010"/>
              </a:xfrm>
              <a:prstGeom prst="rect">
                <a:avLst/>
              </a:prstGeom>
              <a:blipFill>
                <a:blip r:embed="rId2"/>
                <a:stretch>
                  <a:fillRect l="-856" t="-3070" r="-80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805EDC8F-9E31-4574-BF46-9B23EC70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01" y="32006"/>
            <a:ext cx="918604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 ĐỀ 2.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 TRỞ CỦA DÂY DẪN - ĐỊNH LUẬT OHM.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F4AC76-3541-4E4A-A8FA-DE4AA35E8BD3}"/>
              </a:ext>
            </a:extLst>
          </p:cNvPr>
          <p:cNvGrpSpPr/>
          <p:nvPr/>
        </p:nvGrpSpPr>
        <p:grpSpPr>
          <a:xfrm>
            <a:off x="582196" y="4282298"/>
            <a:ext cx="11402974" cy="1247586"/>
            <a:chOff x="402396" y="4169288"/>
            <a:chExt cx="11402974" cy="1247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57EA62-E06D-4E83-A22F-8EA8401E4F87}"/>
                    </a:ext>
                  </a:extLst>
                </p:cNvPr>
                <p:cNvSpPr txBox="1"/>
                <p:nvPr/>
              </p:nvSpPr>
              <p:spPr>
                <a:xfrm>
                  <a:off x="402396" y="4169288"/>
                  <a:ext cx="11402974" cy="1247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/</a:t>
                  </a:r>
                  <a:r>
                    <a:rPr kumimoji="0" lang="en-US" sz="24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</a:t>
                  </a:r>
                  <a:r>
                    <a:rPr lang="en-US" sz="2400" b="1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b="1" dirty="0"/>
                    <a:t>= 0,5A</a:t>
                  </a: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57EA62-E06D-4E83-A22F-8EA8401E4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96" y="4169288"/>
                  <a:ext cx="11402974" cy="1247586"/>
                </a:xfrm>
                <a:prstGeom prst="rect">
                  <a:avLst/>
                </a:prstGeom>
                <a:blipFill>
                  <a:blip r:embed="rId3"/>
                  <a:stretch>
                    <a:fillRect l="-8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ct 6">
                  <a:extLst>
                    <a:ext uri="{FF2B5EF4-FFF2-40B4-BE49-F238E27FC236}">
                      <a16:creationId xmlns:a16="http://schemas.microsoft.com/office/drawing/2014/main" id="{BB53B352-799F-420B-B3A8-84AE519FCEA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6725154"/>
                    </p:ext>
                  </p:extLst>
                </p:nvPr>
              </p:nvGraphicFramePr>
              <p:xfrm>
                <a:off x="907409" y="4177102"/>
                <a:ext cx="1062906" cy="8388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418918" imgH="393529" progId="Equation.3">
                        <p:embed/>
                      </p:oleObj>
                    </mc:Choice>
                    <mc:Fallback>
                      <p:oleObj name="Equation" r:id="rId4" imgW="418918" imgH="393529" progId="Equation.3">
                        <p:embed/>
                        <p:pic>
                          <p:nvPicPr>
                            <p:cNvPr id="15" name="Object 6">
                              <a:extLst>
                                <a:ext uri="{FF2B5EF4-FFF2-40B4-BE49-F238E27FC236}">
                                  <a16:creationId xmlns:a16="http://schemas.microsoft.com/office/drawing/2014/main" id="{4EED2CB6-51C0-4D6E-8E1E-1DED23AA9FC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7409" y="4177102"/>
                              <a:ext cx="1062906" cy="83880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6">
                  <a:extLst>
                    <a:ext uri="{FF2B5EF4-FFF2-40B4-BE49-F238E27FC236}">
                      <a16:creationId xmlns:a16="http://schemas.microsoft.com/office/drawing/2014/main" id="{BB53B352-799F-420B-B3A8-84AE519FCEA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6725154"/>
                    </p:ext>
                  </p:extLst>
                </p:nvPr>
              </p:nvGraphicFramePr>
              <p:xfrm>
                <a:off x="907409" y="4177102"/>
                <a:ext cx="1062906" cy="8388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418918" imgH="393529" progId="Equation.3">
                        <p:embed/>
                      </p:oleObj>
                    </mc:Choice>
                    <mc:Fallback>
                      <p:oleObj name="Equation" r:id="rId6" imgW="418918" imgH="393529" progId="Equation.3">
                        <p:embed/>
                        <p:pic>
                          <p:nvPicPr>
                            <p:cNvPr id="15" name="Object 6">
                              <a:extLst>
                                <a:ext uri="{FF2B5EF4-FFF2-40B4-BE49-F238E27FC236}">
                                  <a16:creationId xmlns:a16="http://schemas.microsoft.com/office/drawing/2014/main" id="{4EED2CB6-51C0-4D6E-8E1E-1DED23AA9FC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7409" y="4177102"/>
                              <a:ext cx="1062906" cy="83880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7FFBA44-BC4D-4E38-99B7-1ABF23C92A48}"/>
              </a:ext>
            </a:extLst>
          </p:cNvPr>
          <p:cNvSpPr txBox="1"/>
          <p:nvPr/>
        </p:nvSpPr>
        <p:spPr>
          <a:xfrm>
            <a:off x="642257" y="3812958"/>
            <a:ext cx="612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 </a:t>
            </a:r>
            <a:r>
              <a:rPr lang="en-US" sz="2400" b="1" dirty="0" err="1"/>
              <a:t>có</a:t>
            </a:r>
            <a:r>
              <a:rPr lang="en-US" sz="2400" b="1" dirty="0"/>
              <a:t>: R = 12 Ω; U = 6 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1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8000">
        <p159:morph option="byObject"/>
      </p:transition>
    </mc:Choice>
    <mc:Fallback xmlns="">
      <p:transition spd="slow" advClick="0" advTm="90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307B5C-041B-4367-803F-A42D02CAB150}"/>
              </a:ext>
            </a:extLst>
          </p:cNvPr>
          <p:cNvSpPr txBox="1"/>
          <p:nvPr/>
        </p:nvSpPr>
        <p:spPr>
          <a:xfrm>
            <a:off x="642257" y="1379377"/>
            <a:ext cx="11277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/>
              <a:t>1.Các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ghi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I,II..  </a:t>
            </a:r>
            <a:r>
              <a:rPr lang="en-US" altLang="en-US" sz="2800" b="1" dirty="0" err="1"/>
              <a:t>vào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dụng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cuối</a:t>
            </a:r>
            <a:r>
              <a:rPr lang="en-US" altLang="en-US" sz="2800" b="1" dirty="0"/>
              <a:t> III…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vở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.</a:t>
            </a:r>
          </a:p>
          <a:p>
            <a:r>
              <a:rPr lang="en-US" altLang="en-US" sz="2800" b="1" dirty="0"/>
              <a:t>(</a:t>
            </a:r>
            <a:r>
              <a:rPr lang="en-US" altLang="en-US" sz="2800" b="1" dirty="0" err="1"/>
              <a:t>ghi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riêng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giữa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hoặc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cuốn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tốt</a:t>
            </a:r>
            <a:r>
              <a:rPr lang="en-US" altLang="en-US" sz="2800" b="1" dirty="0"/>
              <a:t>). 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2.Học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sẽ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chép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xong</a:t>
            </a:r>
            <a:r>
              <a:rPr lang="en-US" altLang="en-US" sz="2800" b="1" dirty="0"/>
              <a:t>.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3.Làm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dụng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SGK </a:t>
            </a:r>
            <a:r>
              <a:rPr lang="en-US" altLang="en-US" sz="2800" b="1" dirty="0" err="1"/>
              <a:t>trước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buổi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kế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tiếp</a:t>
            </a:r>
            <a:r>
              <a:rPr lang="en-US" altLang="en-US" sz="2800" b="1" dirty="0"/>
              <a:t>.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4.Thầy </a:t>
            </a:r>
            <a:r>
              <a:rPr lang="en-US" altLang="en-US" sz="2800" b="1" dirty="0" err="1"/>
              <a:t>cô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sẽ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sản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phẩm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(KT15’)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kiểm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miệng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kỳ</a:t>
            </a:r>
            <a:r>
              <a:rPr lang="en-US" altLang="en-US" sz="2800" b="1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F49E9E5-4473-459B-B3ED-D1D57206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620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DẶN DÒ HỌC SINH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FF0116A-11B1-4D08-B748-3A6BBBA9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01" y="32006"/>
            <a:ext cx="918604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CHỦ ĐỀ 2.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ĐIỆN TRỞ CỦA DÂY DẪN- ĐỊNH LUẬT OHM.</a:t>
            </a:r>
          </a:p>
        </p:txBody>
      </p:sp>
    </p:spTree>
    <p:extLst>
      <p:ext uri="{BB962C8B-B14F-4D97-AF65-F5344CB8AC3E}">
        <p14:creationId xmlns:p14="http://schemas.microsoft.com/office/powerpoint/2010/main" val="2124176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8000">
        <p159:morph option="byObject"/>
      </p:transition>
    </mc:Choice>
    <mc:Fallback xmlns="">
      <p:transition spd="slow" advClick="0" advTm="90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1103</Words>
  <Application>Microsoft Office PowerPoint</Application>
  <PresentationFormat>Widescreen</PresentationFormat>
  <Paragraphs>156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微软雅黑</vt:lpstr>
      <vt:lpstr>.VnTime</vt:lpstr>
      <vt:lpstr>.VnTimeH</vt:lpstr>
      <vt:lpstr>Arial</vt:lpstr>
      <vt:lpstr>Calibri</vt:lpstr>
      <vt:lpstr>Calibri Light</vt:lpstr>
      <vt:lpstr>Cambria Math</vt:lpstr>
      <vt:lpstr>Office Theme</vt:lpstr>
      <vt:lpstr>1_Office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Nguyen Minh Man</cp:lastModifiedBy>
  <cp:revision>49</cp:revision>
  <dcterms:created xsi:type="dcterms:W3CDTF">2021-08-18T07:46:07Z</dcterms:created>
  <dcterms:modified xsi:type="dcterms:W3CDTF">2021-09-08T23:58:04Z</dcterms:modified>
</cp:coreProperties>
</file>