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81" r:id="rId4"/>
    <p:sldId id="261" r:id="rId5"/>
    <p:sldId id="260" r:id="rId6"/>
    <p:sldId id="282" r:id="rId7"/>
    <p:sldId id="280" r:id="rId8"/>
    <p:sldId id="262" r:id="rId10"/>
    <p:sldId id="266" r:id="rId11"/>
    <p:sldId id="267" r:id="rId12"/>
    <p:sldId id="284" r:id="rId13"/>
    <p:sldId id="269" r:id="rId14"/>
    <p:sldId id="270" r:id="rId15"/>
    <p:sldId id="271" r:id="rId16"/>
    <p:sldId id="272" r:id="rId17"/>
    <p:sldId id="273" r:id="rId18"/>
    <p:sldId id="276" r:id="rId19"/>
    <p:sldId id="299" r:id="rId20"/>
    <p:sldId id="301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VogueH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VogueH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VogueH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VogueH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VogueH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VogueH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VogueH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VogueH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Vogu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Header Placeholder 512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51203" name="Date Placeholder 5120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51204" name="Slide Image Placeholder 51203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5" name="Text Placeholder 5120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51206" name="Footer Placeholder 5120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51207" name="Slide Number Placeholder 5120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F1F8B-AB35-4D7C-92FE-9A3E5221F439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2226" name="Slide Image Placeholder 5222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2227" name="Text Placeholder 5222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42" name="Group 10241"/>
          <p:cNvGrpSpPr/>
          <p:nvPr/>
        </p:nvGrpSpPr>
        <p:grpSpPr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0243" name="Rectangles 10242"/>
            <p:cNvSpPr/>
            <p:nvPr/>
          </p:nvSpPr>
          <p:spPr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10244" name="Rounded Rectangle 10243"/>
            <p:cNvSpPr/>
            <p:nvPr/>
          </p:nvSpPr>
          <p:spPr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245" name="Group 10244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0246" name="Rounded Rectangle 10245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47" name="Flowchart: Delay 10246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48" name="Subtitle 10247"/>
          <p:cNvSpPr>
            <a:spLocks noGrp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0" lvl="0" indent="0"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  <a:lvl2pPr marL="457200" lvl="1" indent="0" algn="ctr">
              <a:buClr>
                <a:schemeClr val="tx1"/>
              </a:buClr>
              <a:buSzPct val="75000"/>
              <a:buFontTx/>
              <a:buNone/>
              <a:defRPr>
                <a:solidFill>
                  <a:schemeClr val="tx2"/>
                </a:solidFill>
              </a:defRPr>
            </a:lvl2pPr>
            <a:lvl3pPr marL="914400" lvl="2" indent="0" algn="ctr"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3pPr>
            <a:lvl4pPr marL="1371600" lvl="3" indent="0" algn="ctr">
              <a:buClr>
                <a:schemeClr val="tx1"/>
              </a:buClr>
              <a:buSzPct val="80000"/>
              <a:buFontTx/>
              <a:buNone/>
              <a:defRPr>
                <a:solidFill>
                  <a:schemeClr val="tx2"/>
                </a:solidFill>
              </a:defRPr>
            </a:lvl4pPr>
            <a:lvl5pPr marL="1828800" lvl="4" indent="0" algn="ctr">
              <a:buClr>
                <a:schemeClr val="tx1"/>
              </a:buClr>
              <a:buSzPct val="65000"/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10249" name="Date Placeholder 10248"/>
          <p:cNvSpPr>
            <a:spLocks noGrp="1"/>
          </p:cNvSpPr>
          <p:nvPr>
            <p:ph type="dt" sz="quarter" idx="2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50" name="Footer Placeholder 10249"/>
          <p:cNvSpPr>
            <a:spLocks noGrp="1"/>
          </p:cNvSpPr>
          <p:nvPr>
            <p:ph type="ftr" sz="quarter" idx="3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51" name="Slide Number Placeholder 10250"/>
          <p:cNvSpPr>
            <a:spLocks noGrp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52" name="Title 10251"/>
          <p:cNvSpPr>
            <a:spLocks noGrp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noFill/>
          <a:ln w="9525">
            <a:noFill/>
          </a:ln>
        </p:spPr>
        <p:txBody>
          <a:bodyPr anchor="ctr" anchorCtr="0"/>
          <a:lstStyle>
            <a:lvl1pPr lvl="0" algn="ctr">
              <a:buClrTx/>
              <a:buSzTx/>
              <a:buFontTx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828748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6958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643" y="2362200"/>
            <a:ext cx="376958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218" name="Group 9217"/>
          <p:cNvGrpSpPr/>
          <p:nvPr/>
        </p:nvGrpSpPr>
        <p:grpSpPr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9219" name="Group 9218"/>
            <p:cNvGrpSpPr/>
            <p:nvPr userDrawn="1"/>
          </p:nvGrpSpPr>
          <p:grpSpPr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220" name="Rectangles 9219"/>
              <p:cNvSpPr/>
              <p:nvPr userDrawn="1"/>
            </p:nvSpPr>
            <p:spPr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1" name="Freeform 9220"/>
              <p:cNvSpPr/>
              <p:nvPr userDrawn="1"/>
            </p:nvSpPr>
            <p:spPr>
              <a:xfrm>
                <a:off x="288" y="0"/>
                <a:ext cx="1728" cy="735"/>
              </a:xfrm>
              <a:custGeom>
                <a:avLst/>
                <a:gdLst/>
                <a:ahLst/>
                <a:cxnLst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22" name="Group 9221"/>
            <p:cNvGrpSpPr/>
            <p:nvPr/>
          </p:nvGrpSpPr>
          <p:grpSpPr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223" name="Rounded Rectangle 9222"/>
              <p:cNvSpPr/>
              <p:nvPr/>
            </p:nvSpPr>
            <p:spPr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4" name="Flowchart: Delay 9223"/>
              <p:cNvSpPr/>
              <p:nvPr/>
            </p:nvSpPr>
            <p:spPr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9225" name="Title 9224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9226" name="Text Placeholder 9225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9227" name="Date Placeholder 9226"/>
          <p:cNvSpPr>
            <a:spLocks noGrp="1"/>
          </p:cNvSpPr>
          <p:nvPr>
            <p:ph type="dt" sz="half" idx="2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228" name="Footer Placeholder 9227"/>
          <p:cNvSpPr>
            <a:spLocks noGrp="1"/>
          </p:cNvSpPr>
          <p:nvPr>
            <p:ph type="ftr" sz="quarter" idx="3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229" name="Slide Number Placeholder 9228"/>
          <p:cNvSpPr>
            <a:spLocks noGrp="1"/>
          </p:cNvSpPr>
          <p:nvPr>
            <p:ph type="sldNum" sz="quarter" idx="4"/>
          </p:nvPr>
        </p:nvSpPr>
        <p:spPr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Tx/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Tx/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.VnVogueH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.VnVogueH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.VnVogueH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.VnVogueH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.VnVogueH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.VnVogueH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.VnVogueH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.VnVogueH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microsoft.com/office/2007/relationships/media" Target="file:///D:\bau%20(new)\G%20A%20dien%20tu\tieng%207\English%207-Unit%201-A5.mp3" TargetMode="External"/><Relationship Id="rId5" Type="http://schemas.openxmlformats.org/officeDocument/2006/relationships/audio" Target="file:///D:\bau%20(new)\G%20A%20dien%20tu\tieng%207\English%207-Unit%201-A5.mp3" TargetMode="Externa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microsoft.com/office/2007/relationships/media" Target="file:///C:\Documents%20and%20Settings\Welcome\My%20Documents\My%20Music\music%207\A2%20UNIT%20%20LOP%207" TargetMode="External"/><Relationship Id="rId2" Type="http://schemas.openxmlformats.org/officeDocument/2006/relationships/video" Target="file:///C:\Documents%20and%20Settings\Welcome\My%20Documents\My%20Music\music%207\A2%20UNIT%20%20LOP%207" TargetMode="External"/><Relationship Id="rId1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microsoft.com/office/2007/relationships/media" Target="file:///C:\Documents%20and%20Settings\Welcome\My%20Documents\My%20Music\music%207\A2%20UNIT%20%20LOP%207" TargetMode="External"/><Relationship Id="rId2" Type="http://schemas.openxmlformats.org/officeDocument/2006/relationships/video" Target="file:///C:\Documents%20and%20Settings\Welcome\My%20Documents\My%20Music\music%207\A2%20UNIT%20%20LOP%207" TargetMode="External"/><Relationship Id="rId1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Rectangles 2051"/>
          <p:cNvSpPr/>
          <p:nvPr/>
        </p:nvSpPr>
        <p:spPr>
          <a:xfrm>
            <a:off x="1143000" y="1676400"/>
            <a:ext cx="71628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1" hangingPunct="1"/>
            <a:r>
              <a:rPr lang="en-US" sz="3600" i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WELCOME TO OUR CLASS </a:t>
            </a:r>
            <a:endParaRPr lang="en-US" sz="3600" i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2053" name="Picture 2052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0" y="5334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2053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8382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2054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28194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2055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51054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2056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0" y="52578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2057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9906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2058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006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2059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526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2060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38862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2061" descr="Hoa 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5181600"/>
            <a:ext cx="12954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2062" descr="Welcome-18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5791200" cy="62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z2738063034903_29ea178a69fe81c16e5d1b39d7d94f1b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1150" y="144780"/>
            <a:ext cx="8318500" cy="6581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itle 38913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r>
              <a:rPr sz="4400"/>
              <a:t>1. Where is </a:t>
            </a:r>
            <a:r>
              <a:rPr sz="4400" err="1"/>
              <a:t>Hoa</a:t>
            </a:r>
            <a:r>
              <a:rPr sz="4400"/>
              <a:t> from ? </a:t>
            </a:r>
            <a:endParaRPr sz="4400"/>
          </a:p>
        </p:txBody>
      </p:sp>
      <p:sp>
        <p:nvSpPr>
          <p:cNvPr id="38915" name="Text Placeholder 38914"/>
          <p:cNvSpPr>
            <a:spLocks noGrp="1"/>
          </p:cNvSpPr>
          <p:nvPr>
            <p:ph type="body" idx="1"/>
          </p:nvPr>
        </p:nvSpPr>
        <p:spPr>
          <a:xfrm>
            <a:off x="914400" y="2895600"/>
            <a:ext cx="7693025" cy="1514475"/>
          </a:xfrm>
        </p:spPr>
        <p:txBody>
          <a:bodyPr/>
          <a:p>
            <a:r>
              <a:rPr sz="6600" b="1"/>
              <a:t>She is from Hue . </a:t>
            </a:r>
            <a:endParaRPr sz="6600" b="1"/>
          </a:p>
        </p:txBody>
      </p:sp>
      <p:pic>
        <p:nvPicPr>
          <p:cNvPr id="38917" name="Picture 38916" descr="avatar_69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10200"/>
            <a:ext cx="144780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itle 39937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 anchor="b" anchorCtr="0"/>
          <a:p>
            <a:r>
              <a:rPr sz="4800"/>
              <a:t>2. Who is she staying with ? </a:t>
            </a:r>
            <a:endParaRPr sz="4800"/>
          </a:p>
        </p:txBody>
      </p:sp>
      <p:sp>
        <p:nvSpPr>
          <p:cNvPr id="39940" name="Rounded Rectangle 39939"/>
          <p:cNvSpPr/>
          <p:nvPr/>
        </p:nvSpPr>
        <p:spPr>
          <a:xfrm>
            <a:off x="381000" y="2895600"/>
            <a:ext cx="8382000" cy="1905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rgbClr val="FF0000"/>
                </a:solidFill>
                <a:latin typeface=".VnVogue" pitchFamily="34" charset="0"/>
              </a:rPr>
              <a:t>Her uncle and aunt  in Hanoi . </a:t>
            </a:r>
            <a:endParaRPr sz="4400" b="1">
              <a:solidFill>
                <a:srgbClr val="FF0000"/>
              </a:solidFill>
              <a:latin typeface=".VnVogue" pitchFamily="34" charset="0"/>
            </a:endParaRPr>
          </a:p>
        </p:txBody>
      </p:sp>
      <p:pic>
        <p:nvPicPr>
          <p:cNvPr id="39941" name="Picture 39940" descr="avatar_69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10200"/>
            <a:ext cx="144780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itle 41985"/>
          <p:cNvSpPr>
            <a:spLocks noGrp="1"/>
          </p:cNvSpPr>
          <p:nvPr>
            <p:ph type="title"/>
          </p:nvPr>
        </p:nvSpPr>
        <p:spPr>
          <a:xfrm>
            <a:off x="1143000" y="838200"/>
            <a:ext cx="8001000" cy="1143000"/>
          </a:xfrm>
        </p:spPr>
        <p:txBody>
          <a:bodyPr anchor="b" anchorCtr="0"/>
          <a:p>
            <a:pPr algn="ctr"/>
            <a:r>
              <a:rPr sz="4400"/>
              <a:t>3. Does she have a lot of friends in Ha </a:t>
            </a:r>
            <a:r>
              <a:rPr sz="4400" err="1"/>
              <a:t>Noi</a:t>
            </a:r>
            <a:r>
              <a:rPr sz="4400"/>
              <a:t>  ? </a:t>
            </a:r>
            <a:endParaRPr sz="4400"/>
          </a:p>
        </p:txBody>
      </p:sp>
      <p:sp>
        <p:nvSpPr>
          <p:cNvPr id="41987" name="Rounded Rectangle 41986"/>
          <p:cNvSpPr/>
          <p:nvPr/>
        </p:nvSpPr>
        <p:spPr>
          <a:xfrm>
            <a:off x="381000" y="2895600"/>
            <a:ext cx="8382000" cy="1905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b="1">
                <a:solidFill>
                  <a:srgbClr val="FF0000"/>
                </a:solidFill>
                <a:latin typeface=".VnVogue" pitchFamily="34" charset="0"/>
              </a:rPr>
              <a:t>No, she doesn’t  . </a:t>
            </a:r>
            <a:endParaRPr sz="4400" b="1">
              <a:solidFill>
                <a:srgbClr val="FF0000"/>
              </a:solidFill>
              <a:latin typeface=".VnVogue" pitchFamily="34" charset="0"/>
            </a:endParaRPr>
          </a:p>
        </p:txBody>
      </p:sp>
      <p:pic>
        <p:nvPicPr>
          <p:cNvPr id="41988" name="Picture 41987" descr="avatar_69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10200"/>
            <a:ext cx="144780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itle 43009"/>
          <p:cNvSpPr>
            <a:spLocks noGrp="1"/>
          </p:cNvSpPr>
          <p:nvPr>
            <p:ph type="title"/>
          </p:nvPr>
        </p:nvSpPr>
        <p:spPr>
          <a:xfrm>
            <a:off x="1143000" y="838200"/>
            <a:ext cx="8001000" cy="1143000"/>
          </a:xfrm>
        </p:spPr>
        <p:txBody>
          <a:bodyPr anchor="b" anchorCtr="0"/>
          <a:p>
            <a:pPr algn="ctr"/>
            <a:r>
              <a:t>4. How is her new school different from her old school   ? </a:t>
            </a:r>
          </a:p>
        </p:txBody>
      </p:sp>
      <p:sp>
        <p:nvSpPr>
          <p:cNvPr id="43011" name="Rounded Rectangle 43010"/>
          <p:cNvSpPr/>
          <p:nvPr/>
        </p:nvSpPr>
        <p:spPr>
          <a:xfrm>
            <a:off x="381000" y="2895600"/>
            <a:ext cx="8382000" cy="1905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Vogue" pitchFamily="34" charset="0"/>
              </a:rPr>
              <a:t>It is bigger than her old school   . </a:t>
            </a:r>
            <a:endParaRPr sz="4000" b="1">
              <a:solidFill>
                <a:srgbClr val="FF0000"/>
              </a:solidFill>
              <a:latin typeface=".VnVogue" pitchFamily="34" charset="0"/>
            </a:endParaRPr>
          </a:p>
        </p:txBody>
      </p:sp>
      <p:pic>
        <p:nvPicPr>
          <p:cNvPr id="43012" name="Picture 43011" descr="avatar_69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10200"/>
            <a:ext cx="144780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itle 45057"/>
          <p:cNvSpPr>
            <a:spLocks noGrp="1"/>
          </p:cNvSpPr>
          <p:nvPr>
            <p:ph type="title"/>
          </p:nvPr>
        </p:nvSpPr>
        <p:spPr>
          <a:xfrm>
            <a:off x="1143000" y="838200"/>
            <a:ext cx="8001000" cy="1143000"/>
          </a:xfrm>
        </p:spPr>
        <p:txBody>
          <a:bodyPr anchor="b" anchorCtr="0"/>
          <a:p>
            <a:pPr algn="ctr"/>
            <a:r>
              <a:t>5. Why is </a:t>
            </a:r>
            <a:r>
              <a:rPr err="1"/>
              <a:t>Hoa</a:t>
            </a:r>
            <a:r>
              <a:t> unhappy  ? </a:t>
            </a:r>
          </a:p>
        </p:txBody>
      </p:sp>
      <p:sp>
        <p:nvSpPr>
          <p:cNvPr id="45059" name="Rounded Rectangle 45058"/>
          <p:cNvSpPr/>
          <p:nvPr/>
        </p:nvSpPr>
        <p:spPr>
          <a:xfrm>
            <a:off x="381000" y="2895600"/>
            <a:ext cx="8382000" cy="1905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Vogue" pitchFamily="34" charset="0"/>
              </a:rPr>
              <a:t>Because she misses her parents </a:t>
            </a:r>
            <a:endParaRPr sz="4000" b="1">
              <a:solidFill>
                <a:srgbClr val="FF0000"/>
              </a:solidFill>
              <a:latin typeface=".VnVogue" pitchFamily="34" charset="0"/>
            </a:endParaRPr>
          </a:p>
          <a:p>
            <a:pPr algn="ctr"/>
            <a:r>
              <a:rPr sz="4000" b="1">
                <a:solidFill>
                  <a:srgbClr val="FF0000"/>
                </a:solidFill>
                <a:latin typeface=".VnVogue" pitchFamily="34" charset="0"/>
              </a:rPr>
              <a:t>and her friends    . </a:t>
            </a:r>
            <a:endParaRPr sz="4000" b="1">
              <a:solidFill>
                <a:srgbClr val="FF0000"/>
              </a:solidFill>
              <a:latin typeface=".VnVogue" pitchFamily="34" charset="0"/>
            </a:endParaRPr>
          </a:p>
        </p:txBody>
      </p:sp>
      <p:pic>
        <p:nvPicPr>
          <p:cNvPr id="45060" name="Picture 45059" descr="avatar_69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10200"/>
            <a:ext cx="144780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itle 48129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ctr"/>
            <a:r>
              <a:rPr sz="4400"/>
              <a:t>   *  Answer Key : </a:t>
            </a:r>
            <a:endParaRPr sz="4400"/>
          </a:p>
        </p:txBody>
      </p:sp>
      <p:sp>
        <p:nvSpPr>
          <p:cNvPr id="48132" name="Flowchart: Alternate Process 48131"/>
          <p:cNvSpPr/>
          <p:nvPr/>
        </p:nvSpPr>
        <p:spPr>
          <a:xfrm>
            <a:off x="609600" y="2667000"/>
            <a:ext cx="8153400" cy="3352800"/>
          </a:xfrm>
          <a:prstGeom prst="flowChartAlternateProcess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>
              <a:buAutoNum type="arabicPeriod"/>
            </a:pPr>
            <a:r>
              <a:rPr sz="3200" err="1">
                <a:latin typeface=".VnVogue" pitchFamily="34" charset="0"/>
              </a:rPr>
              <a:t>Hoa</a:t>
            </a:r>
            <a:r>
              <a:rPr sz="3200">
                <a:latin typeface=".VnVogue" pitchFamily="34" charset="0"/>
              </a:rPr>
              <a:t> is from Hue .</a:t>
            </a:r>
            <a:endParaRPr sz="3200">
              <a:latin typeface=".VnVogue" pitchFamily="34" charset="0"/>
            </a:endParaRPr>
          </a:p>
          <a:p>
            <a:pPr marL="342900" indent="-342900">
              <a:buAutoNum type="arabicPeriod"/>
            </a:pPr>
            <a:r>
              <a:rPr sz="3200">
                <a:latin typeface=".VnVogue" pitchFamily="34" charset="0"/>
              </a:rPr>
              <a:t>Her uncle and aunt in Ha </a:t>
            </a:r>
            <a:r>
              <a:rPr sz="3200" err="1">
                <a:latin typeface=".VnVogue" pitchFamily="34" charset="0"/>
              </a:rPr>
              <a:t>Noi</a:t>
            </a:r>
            <a:r>
              <a:rPr sz="3200">
                <a:latin typeface=".VnVogue" pitchFamily="34" charset="0"/>
              </a:rPr>
              <a:t> . </a:t>
            </a:r>
            <a:endParaRPr sz="3200">
              <a:latin typeface=".VnVogue" pitchFamily="34" charset="0"/>
            </a:endParaRPr>
          </a:p>
          <a:p>
            <a:pPr marL="342900" indent="-342900">
              <a:buAutoNum type="arabicPeriod"/>
            </a:pPr>
            <a:r>
              <a:rPr sz="3200">
                <a:latin typeface=".VnVogue" pitchFamily="34" charset="0"/>
              </a:rPr>
              <a:t>No, she doesn’t .</a:t>
            </a:r>
            <a:endParaRPr sz="3200">
              <a:latin typeface=".VnVogue" pitchFamily="34" charset="0"/>
            </a:endParaRPr>
          </a:p>
          <a:p>
            <a:pPr marL="342900" indent="-342900">
              <a:buAutoNum type="arabicPeriod"/>
            </a:pPr>
            <a:r>
              <a:rPr sz="3200">
                <a:latin typeface=".VnVogue" pitchFamily="34" charset="0"/>
              </a:rPr>
              <a:t>It is bigger than her old school .</a:t>
            </a:r>
            <a:endParaRPr sz="3200">
              <a:latin typeface=".VnVogue" pitchFamily="34" charset="0"/>
            </a:endParaRPr>
          </a:p>
          <a:p>
            <a:pPr marL="342900" indent="-342900">
              <a:buAutoNum type="arabicPeriod"/>
            </a:pPr>
            <a:r>
              <a:rPr sz="3200">
                <a:latin typeface=".VnVogue" pitchFamily="34" charset="0"/>
              </a:rPr>
              <a:t>Because she misses her parents and her </a:t>
            </a:r>
            <a:endParaRPr sz="3200">
              <a:latin typeface=".VnVogue" pitchFamily="34" charset="0"/>
            </a:endParaRPr>
          </a:p>
          <a:p>
            <a:pPr marL="342900" indent="-342900">
              <a:buNone/>
            </a:pPr>
            <a:r>
              <a:rPr sz="3200">
                <a:latin typeface=".VnVogue" pitchFamily="34" charset="0"/>
              </a:rPr>
              <a:t>    friends </a:t>
            </a:r>
            <a:endParaRPr sz="3200">
              <a:latin typeface=".VnVogu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2289"/>
          <p:cNvSpPr>
            <a:spLocks noGrp="1"/>
          </p:cNvSpPr>
          <p:nvPr>
            <p:ph type="title"/>
          </p:nvPr>
        </p:nvSpPr>
        <p:spPr>
          <a:xfrm>
            <a:off x="762000" y="208280"/>
            <a:ext cx="7924800" cy="1143000"/>
          </a:xfrm>
        </p:spPr>
        <p:txBody>
          <a:bodyPr anchor="ctr" anchorCtr="0"/>
          <a:p>
            <a:pPr algn="l"/>
            <a:r>
              <a:rPr sz="4000">
                <a:solidFill>
                  <a:srgbClr val="FF0000"/>
                </a:solidFill>
              </a:rPr>
              <a:t>Unit1</a:t>
            </a:r>
            <a:r>
              <a:rPr sz="4000"/>
              <a:t>           </a:t>
            </a:r>
            <a:r>
              <a:rPr sz="4000">
                <a:solidFill>
                  <a:srgbClr val="0000FF"/>
                </a:solidFill>
              </a:rPr>
              <a:t>Back to school</a:t>
            </a:r>
            <a:br>
              <a:rPr sz="4000"/>
            </a:br>
            <a:r>
              <a:rPr sz="4000"/>
              <a:t>       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12294" name="Rectangles 12293"/>
          <p:cNvSpPr/>
          <p:nvPr/>
        </p:nvSpPr>
        <p:spPr>
          <a:xfrm>
            <a:off x="457200" y="1450975"/>
            <a:ext cx="61849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>
                <a:solidFill>
                  <a:srgbClr val="FF0066"/>
                </a:solidFill>
              </a:rPr>
              <a:t>A4: Listen. Complete the dialogue.(P.12,13 )</a:t>
            </a:r>
            <a:endParaRPr sz="2400">
              <a:solidFill>
                <a:srgbClr val="FF0066"/>
              </a:solidFill>
            </a:endParaRPr>
          </a:p>
        </p:txBody>
      </p:sp>
      <p:sp>
        <p:nvSpPr>
          <p:cNvPr id="12295" name="Text Box 12294"/>
          <p:cNvSpPr txBox="1"/>
          <p:nvPr/>
        </p:nvSpPr>
        <p:spPr>
          <a:xfrm>
            <a:off x="1219200" y="2057400"/>
            <a:ext cx="6812280" cy="119888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/>
              <a:t> </a:t>
            </a:r>
            <a:r>
              <a:t>How are you today?	</a:t>
            </a:r>
            <a:r>
              <a:rPr lang="en-US" b="1">
                <a:solidFill>
                  <a:srgbClr val="FF0000"/>
                </a:solidFill>
              </a:rPr>
              <a:t>E</a:t>
            </a:r>
            <a:r>
              <a:rPr lang="en-US"/>
              <a:t> </a:t>
            </a:r>
            <a:r>
              <a:t>Just fine		</a:t>
            </a: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/>
              <a:t> </a:t>
            </a:r>
            <a:r>
              <a:t>So am I. </a:t>
            </a:r>
          </a:p>
          <a:p>
            <a:r>
              <a:rPr lang="en-US" b="1">
                <a:solidFill>
                  <a:srgbClr val="FF0000"/>
                </a:solidFill>
              </a:rPr>
              <a:t>B </a:t>
            </a:r>
            <a:r>
              <a:t>How are you?		</a:t>
            </a:r>
            <a:r>
              <a:rPr lang="en-US" b="1">
                <a:solidFill>
                  <a:srgbClr val="FF0000"/>
                </a:solidFill>
              </a:rPr>
              <a:t>F</a:t>
            </a:r>
            <a:r>
              <a:rPr lang="en-US"/>
              <a:t> </a:t>
            </a:r>
            <a:r>
              <a:t>Not bad		</a:t>
            </a:r>
            <a:r>
              <a:rPr lang="en-US" b="1">
                <a:solidFill>
                  <a:srgbClr val="FF0000"/>
                </a:solidFill>
              </a:rPr>
              <a:t>L</a:t>
            </a:r>
            <a:r>
              <a:rPr lang="en-US"/>
              <a:t> </a:t>
            </a:r>
            <a:r>
              <a:t>Me, too</a:t>
            </a:r>
          </a:p>
          <a:p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/>
              <a:t> </a:t>
            </a:r>
            <a:r>
              <a:t>How is everything?	</a:t>
            </a:r>
            <a:r>
              <a:rPr lang="en-US" b="1">
                <a:solidFill>
                  <a:srgbClr val="FF0000"/>
                </a:solidFill>
              </a:rPr>
              <a:t>G</a:t>
            </a:r>
            <a:r>
              <a:rPr lang="en-US"/>
              <a:t> </a:t>
            </a:r>
            <a:r>
              <a:t>Pretty good</a:t>
            </a:r>
          </a:p>
          <a:p>
            <a:r>
              <a:rPr lang="en-US" b="1">
                <a:solidFill>
                  <a:srgbClr val="FF0000"/>
                </a:solidFill>
              </a:rPr>
              <a:t>D</a:t>
            </a:r>
            <a:r>
              <a:rPr lang="en-US"/>
              <a:t> </a:t>
            </a:r>
            <a:r>
              <a:t>How about you?	</a:t>
            </a: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/>
              <a:t> </a:t>
            </a:r>
            <a:r>
              <a:t>Ok</a:t>
            </a:r>
          </a:p>
        </p:txBody>
      </p:sp>
      <p:sp>
        <p:nvSpPr>
          <p:cNvPr id="12296" name="Text Box 12295"/>
          <p:cNvSpPr txBox="1"/>
          <p:nvPr/>
        </p:nvSpPr>
        <p:spPr>
          <a:xfrm>
            <a:off x="533400" y="3352800"/>
            <a:ext cx="7487285" cy="13220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000"/>
              <a:t>a, </a:t>
            </a:r>
            <a:r>
              <a:rPr sz="2000" err="1"/>
              <a:t>Mr</a:t>
            </a:r>
            <a:r>
              <a:rPr sz="2000"/>
              <a:t> Tan: Hello Lien</a:t>
            </a:r>
            <a:r>
              <a:rPr lang="en-US" sz="2000"/>
              <a:t> (1) </a:t>
            </a:r>
            <a:r>
              <a:rPr sz="2000"/>
              <a:t>………………………….?</a:t>
            </a:r>
            <a:endParaRPr sz="2000"/>
          </a:p>
          <a:p>
            <a:r>
              <a:rPr sz="2000"/>
              <a:t>    Miss Lien:</a:t>
            </a:r>
            <a:r>
              <a:rPr lang="en-US" sz="2000"/>
              <a:t> (2)</a:t>
            </a:r>
            <a:r>
              <a:rPr sz="2000"/>
              <a:t> ……….., </a:t>
            </a:r>
            <a:r>
              <a:rPr sz="2000" err="1"/>
              <a:t>thanh</a:t>
            </a:r>
            <a:r>
              <a:rPr sz="2000"/>
              <a:t> you</a:t>
            </a:r>
            <a:r>
              <a:rPr lang="en-US" sz="2000"/>
              <a:t> (3)</a:t>
            </a:r>
            <a:r>
              <a:rPr sz="2000"/>
              <a:t>………………….., </a:t>
            </a:r>
            <a:r>
              <a:rPr lang="en-US" sz="2000"/>
              <a:t>    </a:t>
            </a:r>
            <a:r>
              <a:rPr sz="2000"/>
              <a:t>Tan?</a:t>
            </a:r>
            <a:endParaRPr sz="2000"/>
          </a:p>
          <a:p>
            <a:r>
              <a:rPr sz="2000"/>
              <a:t>    </a:t>
            </a:r>
            <a:r>
              <a:rPr sz="2000" err="1"/>
              <a:t>Mr</a:t>
            </a:r>
            <a:r>
              <a:rPr sz="2000"/>
              <a:t> Tan: </a:t>
            </a:r>
            <a:r>
              <a:rPr lang="en-US" sz="2000"/>
              <a:t>(4)</a:t>
            </a:r>
            <a:r>
              <a:rPr sz="2000"/>
              <a:t>………., </a:t>
            </a:r>
            <a:r>
              <a:rPr lang="en-US" sz="2000"/>
              <a:t>      </a:t>
            </a:r>
            <a:r>
              <a:rPr sz="2000"/>
              <a:t>but I’m very busy.</a:t>
            </a:r>
            <a:endParaRPr sz="2000"/>
          </a:p>
          <a:p>
            <a:r>
              <a:rPr sz="2000"/>
              <a:t>    Miss Lien:  </a:t>
            </a:r>
            <a:r>
              <a:rPr lang="en-US" sz="2000"/>
              <a:t>(5)</a:t>
            </a:r>
            <a:r>
              <a:rPr sz="2000"/>
              <a:t>…….</a:t>
            </a:r>
            <a:endParaRPr sz="2000"/>
          </a:p>
        </p:txBody>
      </p:sp>
      <p:sp>
        <p:nvSpPr>
          <p:cNvPr id="12297" name="Text Box 12296"/>
          <p:cNvSpPr txBox="1"/>
          <p:nvPr/>
        </p:nvSpPr>
        <p:spPr>
          <a:xfrm>
            <a:off x="533400" y="4876800"/>
            <a:ext cx="6781800" cy="1906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/>
              <a:t>b, Nam:  Good afternoon, </a:t>
            </a:r>
            <a:r>
              <a:rPr sz="2000" err="1"/>
              <a:t>Nga</a:t>
            </a:r>
            <a:r>
              <a:rPr sz="2000"/>
              <a:t> </a:t>
            </a:r>
            <a:r>
              <a:rPr lang="en-US" sz="2000"/>
              <a:t>(6)</a:t>
            </a:r>
            <a:r>
              <a:rPr sz="2000"/>
              <a:t>……………………?</a:t>
            </a:r>
            <a:endParaRPr sz="2000"/>
          </a:p>
          <a:p>
            <a:r>
              <a:rPr sz="2000"/>
              <a:t>    </a:t>
            </a:r>
            <a:r>
              <a:rPr sz="2000" err="1"/>
              <a:t>Nga</a:t>
            </a:r>
            <a:r>
              <a:rPr sz="2000"/>
              <a:t>: </a:t>
            </a:r>
            <a:r>
              <a:rPr lang="en-US" sz="2000"/>
              <a:t>(7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sz="2000">
                <a:solidFill>
                  <a:srgbClr val="FF0000"/>
                </a:solidFill>
              </a:rPr>
              <a:t>………………</a:t>
            </a:r>
            <a:r>
              <a:rPr lang="en-US" sz="2000">
                <a:solidFill>
                  <a:srgbClr val="FF0000"/>
                </a:solidFill>
              </a:rPr>
              <a:t>....</a:t>
            </a:r>
            <a:r>
              <a:rPr lang="en-US" sz="2000"/>
              <a:t>.</a:t>
            </a:r>
            <a:r>
              <a:rPr sz="2000"/>
              <a:t>thanks. </a:t>
            </a:r>
            <a:r>
              <a:rPr lang="en-US" sz="2000"/>
              <a:t>(8)</a:t>
            </a:r>
            <a:r>
              <a:rPr sz="2000"/>
              <a:t>……………………?</a:t>
            </a:r>
            <a:endParaRPr sz="2000"/>
          </a:p>
          <a:p>
            <a:r>
              <a:rPr sz="2000"/>
              <a:t>    Nam: </a:t>
            </a:r>
            <a:r>
              <a:rPr lang="en-US" sz="2000"/>
              <a:t>(9)</a:t>
            </a:r>
            <a:r>
              <a:rPr sz="2000"/>
              <a:t>…, </a:t>
            </a:r>
            <a:r>
              <a:rPr lang="en-US" sz="2000"/>
              <a:t>         </a:t>
            </a:r>
            <a:r>
              <a:rPr sz="2000"/>
              <a:t>Thanks.</a:t>
            </a:r>
            <a:endParaRPr sz="2000"/>
          </a:p>
          <a:p>
            <a:r>
              <a:rPr sz="2000"/>
              <a:t>    </a:t>
            </a:r>
            <a:r>
              <a:rPr sz="2000" err="1"/>
              <a:t>Nga</a:t>
            </a:r>
            <a:r>
              <a:rPr sz="2000"/>
              <a:t>: I’m going to the lunch room.</a:t>
            </a:r>
            <a:endParaRPr sz="2000"/>
          </a:p>
          <a:p>
            <a:r>
              <a:rPr sz="2000"/>
              <a:t>    Nam:  Yes,</a:t>
            </a:r>
            <a:r>
              <a:rPr lang="en-US" sz="2000"/>
              <a:t>(10) </a:t>
            </a:r>
            <a:r>
              <a:rPr sz="2000"/>
              <a:t>………</a:t>
            </a:r>
            <a:endParaRPr sz="2000"/>
          </a:p>
          <a:p>
            <a:endParaRPr sz="2000"/>
          </a:p>
        </p:txBody>
      </p:sp>
      <p:sp>
        <p:nvSpPr>
          <p:cNvPr id="12299" name="Rectangles 12298"/>
          <p:cNvSpPr/>
          <p:nvPr/>
        </p:nvSpPr>
        <p:spPr>
          <a:xfrm>
            <a:off x="3404235" y="3352800"/>
            <a:ext cx="2441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000">
                <a:solidFill>
                  <a:srgbClr val="FF0066"/>
                </a:solidFill>
              </a:rPr>
              <a:t>How are you today?</a:t>
            </a:r>
            <a:endParaRPr sz="2000">
              <a:solidFill>
                <a:srgbClr val="FF0066"/>
              </a:solidFill>
            </a:endParaRPr>
          </a:p>
        </p:txBody>
      </p:sp>
      <p:sp>
        <p:nvSpPr>
          <p:cNvPr id="12300" name="Rectangles 12299"/>
          <p:cNvSpPr/>
          <p:nvPr/>
        </p:nvSpPr>
        <p:spPr>
          <a:xfrm>
            <a:off x="2133600" y="3657600"/>
            <a:ext cx="16071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000">
                <a:solidFill>
                  <a:srgbClr val="FF0066"/>
                </a:solidFill>
              </a:rPr>
              <a:t>Just fine</a:t>
            </a:r>
            <a:endParaRPr sz="2000">
              <a:solidFill>
                <a:srgbClr val="FF0066"/>
              </a:solidFill>
            </a:endParaRPr>
          </a:p>
        </p:txBody>
      </p:sp>
      <p:sp>
        <p:nvSpPr>
          <p:cNvPr id="12301" name="Rectangles 12300"/>
          <p:cNvSpPr/>
          <p:nvPr/>
        </p:nvSpPr>
        <p:spPr>
          <a:xfrm>
            <a:off x="5029200" y="3657600"/>
            <a:ext cx="27565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000">
                <a:solidFill>
                  <a:srgbClr val="FF0066"/>
                </a:solidFill>
              </a:rPr>
              <a:t>How about you?</a:t>
            </a:r>
            <a:endParaRPr sz="2000"/>
          </a:p>
        </p:txBody>
      </p:sp>
      <p:sp>
        <p:nvSpPr>
          <p:cNvPr id="12302" name="Rectangles 12301"/>
          <p:cNvSpPr/>
          <p:nvPr/>
        </p:nvSpPr>
        <p:spPr>
          <a:xfrm>
            <a:off x="2133600" y="3962400"/>
            <a:ext cx="15919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sz="2000">
                <a:solidFill>
                  <a:srgbClr val="FF0066"/>
                </a:solidFill>
              </a:rPr>
              <a:t>Not bad</a:t>
            </a:r>
            <a:r>
              <a:t>	</a:t>
            </a:r>
          </a:p>
        </p:txBody>
      </p:sp>
      <p:sp>
        <p:nvSpPr>
          <p:cNvPr id="12303" name="Rectangles 12302"/>
          <p:cNvSpPr/>
          <p:nvPr/>
        </p:nvSpPr>
        <p:spPr>
          <a:xfrm>
            <a:off x="2438400" y="4267200"/>
            <a:ext cx="11271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000">
                <a:solidFill>
                  <a:srgbClr val="FF0066"/>
                </a:solidFill>
              </a:rPr>
              <a:t>So am I.</a:t>
            </a:r>
            <a:endParaRPr sz="2000">
              <a:solidFill>
                <a:srgbClr val="FF0066"/>
              </a:solidFill>
            </a:endParaRPr>
          </a:p>
        </p:txBody>
      </p:sp>
      <p:sp>
        <p:nvSpPr>
          <p:cNvPr id="12304" name="Rectangles 12303"/>
          <p:cNvSpPr/>
          <p:nvPr/>
        </p:nvSpPr>
        <p:spPr>
          <a:xfrm>
            <a:off x="4648200" y="4833620"/>
            <a:ext cx="25323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sz="2000">
                <a:solidFill>
                  <a:srgbClr val="FF0000"/>
                </a:solidFill>
              </a:rPr>
              <a:t>How is everything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2305" name="Rectangles 12304"/>
          <p:cNvSpPr/>
          <p:nvPr/>
        </p:nvSpPr>
        <p:spPr>
          <a:xfrm>
            <a:off x="1922780" y="5186680"/>
            <a:ext cx="18180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sz="2000">
                <a:solidFill>
                  <a:srgbClr val="FF0000"/>
                </a:solidFill>
              </a:rPr>
              <a:t>Pretty good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2306" name="Rectangles 12305"/>
          <p:cNvSpPr/>
          <p:nvPr/>
        </p:nvSpPr>
        <p:spPr>
          <a:xfrm rot="10800000" flipV="1">
            <a:off x="5105400" y="5123815"/>
            <a:ext cx="25495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000">
                <a:solidFill>
                  <a:srgbClr val="FF0000"/>
                </a:solidFill>
              </a:rPr>
              <a:t>How about you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2307" name="Rectangles 12306"/>
          <p:cNvSpPr/>
          <p:nvPr/>
        </p:nvSpPr>
        <p:spPr>
          <a:xfrm>
            <a:off x="1828800" y="5520690"/>
            <a:ext cx="508000" cy="3968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sz="2000">
                <a:solidFill>
                  <a:srgbClr val="FF0000"/>
                </a:solidFill>
              </a:rPr>
              <a:t>Ok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2308" name="Rectangles 12307"/>
          <p:cNvSpPr/>
          <p:nvPr/>
        </p:nvSpPr>
        <p:spPr>
          <a:xfrm>
            <a:off x="2667000" y="6019800"/>
            <a:ext cx="11207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000">
                <a:solidFill>
                  <a:srgbClr val="FF0000"/>
                </a:solidFill>
              </a:rPr>
              <a:t>So am I</a:t>
            </a:r>
            <a: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30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30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0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30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30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331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pPr algn="l"/>
            <a:r>
              <a:rPr sz="4000">
                <a:solidFill>
                  <a:srgbClr val="FF0000"/>
                </a:solidFill>
              </a:rPr>
              <a:t>Unit1</a:t>
            </a:r>
            <a:r>
              <a:rPr sz="4000"/>
              <a:t>           </a:t>
            </a:r>
            <a:r>
              <a:rPr sz="4000">
                <a:solidFill>
                  <a:srgbClr val="0000FF"/>
                </a:solidFill>
              </a:rPr>
              <a:t>Back to school</a:t>
            </a:r>
            <a:br>
              <a:rPr sz="4000"/>
            </a:br>
            <a:r>
              <a:rPr sz="4000"/>
              <a:t>           </a:t>
            </a:r>
            <a:r>
              <a:rPr sz="2800" i="1">
                <a:solidFill>
                  <a:srgbClr val="0000FF"/>
                </a:solidFill>
              </a:rPr>
              <a:t>Lesson 1: A1,3,4,5 (Page 10-13)</a:t>
            </a:r>
            <a:endParaRPr sz="2800" i="1">
              <a:solidFill>
                <a:srgbClr val="0000FF"/>
              </a:solidFill>
            </a:endParaRPr>
          </a:p>
        </p:txBody>
      </p:sp>
      <p:sp>
        <p:nvSpPr>
          <p:cNvPr id="13315" name="Text Placeholder 13314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534400" cy="4525963"/>
          </a:xfrm>
        </p:spPr>
        <p:txBody>
          <a:bodyPr/>
          <a:p>
            <a:pPr eaLnBrk="0" hangingPunct="0">
              <a:spcBef>
                <a:spcPct val="0"/>
              </a:spcBef>
              <a:buNone/>
            </a:pPr>
            <a:r>
              <a:rPr sz="2000">
                <a:solidFill>
                  <a:srgbClr val="FF0066"/>
                </a:solidFill>
              </a:rPr>
              <a:t>A5: Listen. Write the letters of the dialogues in the order you hear.(P.13 )</a:t>
            </a:r>
            <a:endParaRPr sz="2000">
              <a:solidFill>
                <a:srgbClr val="FF0066"/>
              </a:solidFill>
            </a:endParaRPr>
          </a:p>
          <a:p>
            <a:endParaRPr sz="2000"/>
          </a:p>
        </p:txBody>
      </p:sp>
      <p:pic>
        <p:nvPicPr>
          <p:cNvPr id="13316" name="Picture 1" descr="DSC00220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057400"/>
            <a:ext cx="2971800" cy="191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" descr="DSC0022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133600"/>
            <a:ext cx="3048000" cy="192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" descr="DSC00222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343400"/>
            <a:ext cx="2743200" cy="209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" descr="DSC00223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267200"/>
            <a:ext cx="2895600" cy="196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 Box 13319"/>
          <p:cNvSpPr txBox="1"/>
          <p:nvPr/>
        </p:nvSpPr>
        <p:spPr>
          <a:xfrm>
            <a:off x="609600" y="5943600"/>
            <a:ext cx="354013" cy="457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>
                <a:solidFill>
                  <a:srgbClr val="FF0000"/>
                </a:solidFill>
              </a:rPr>
              <a:t>c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3321" name="Text Box 13320"/>
          <p:cNvSpPr txBox="1"/>
          <p:nvPr/>
        </p:nvSpPr>
        <p:spPr>
          <a:xfrm>
            <a:off x="609600" y="3505200"/>
            <a:ext cx="354013" cy="457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>
                <a:solidFill>
                  <a:srgbClr val="FF0000"/>
                </a:solidFill>
              </a:rPr>
              <a:t>a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3322" name="Text Box 13321"/>
          <p:cNvSpPr txBox="1"/>
          <p:nvPr/>
        </p:nvSpPr>
        <p:spPr>
          <a:xfrm>
            <a:off x="7010400" y="5715000"/>
            <a:ext cx="369888" cy="457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>
                <a:solidFill>
                  <a:srgbClr val="FF0000"/>
                </a:solidFill>
              </a:rPr>
              <a:t>d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3323" name="Text Box 13322"/>
          <p:cNvSpPr txBox="1"/>
          <p:nvPr/>
        </p:nvSpPr>
        <p:spPr>
          <a:xfrm>
            <a:off x="4724400" y="3581400"/>
            <a:ext cx="369888" cy="457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>
                <a:solidFill>
                  <a:srgbClr val="FF0000"/>
                </a:solidFill>
              </a:rPr>
              <a:t>b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3324" name="Text Box 13323"/>
          <p:cNvSpPr txBox="1"/>
          <p:nvPr/>
        </p:nvSpPr>
        <p:spPr>
          <a:xfrm>
            <a:off x="8001000" y="2133600"/>
            <a:ext cx="757238" cy="193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sz="2000">
                <a:solidFill>
                  <a:srgbClr val="FF0000"/>
                </a:solidFill>
              </a:rPr>
              <a:t>Key</a:t>
            </a:r>
            <a:endParaRPr sz="2000">
              <a:solidFill>
                <a:srgbClr val="FF0000"/>
              </a:solidFill>
            </a:endParaRPr>
          </a:p>
          <a:p>
            <a:r>
              <a:rPr sz="2000">
                <a:solidFill>
                  <a:srgbClr val="FF0000"/>
                </a:solidFill>
              </a:rPr>
              <a:t>1 – c</a:t>
            </a:r>
            <a:endParaRPr sz="2000">
              <a:solidFill>
                <a:srgbClr val="FF0000"/>
              </a:solidFill>
            </a:endParaRPr>
          </a:p>
          <a:p>
            <a:r>
              <a:rPr sz="2000">
                <a:solidFill>
                  <a:srgbClr val="FF0000"/>
                </a:solidFill>
              </a:rPr>
              <a:t>2 – b</a:t>
            </a:r>
            <a:endParaRPr sz="2000">
              <a:solidFill>
                <a:srgbClr val="FF0000"/>
              </a:solidFill>
            </a:endParaRPr>
          </a:p>
          <a:p>
            <a:r>
              <a:rPr sz="2000">
                <a:solidFill>
                  <a:srgbClr val="FF0000"/>
                </a:solidFill>
              </a:rPr>
              <a:t>3 – d</a:t>
            </a:r>
            <a:endParaRPr sz="2000">
              <a:solidFill>
                <a:srgbClr val="FF0000"/>
              </a:solidFill>
            </a:endParaRPr>
          </a:p>
          <a:p>
            <a:r>
              <a:rPr sz="2000">
                <a:solidFill>
                  <a:srgbClr val="FF0000"/>
                </a:solidFill>
              </a:rPr>
              <a:t>4- a</a:t>
            </a:r>
            <a:endParaRPr sz="2000">
              <a:solidFill>
                <a:srgbClr val="FF0000"/>
              </a:solidFill>
            </a:endParaRPr>
          </a:p>
          <a:p>
            <a:endParaRPr sz="2000"/>
          </a:p>
        </p:txBody>
      </p:sp>
      <p:pic>
        <p:nvPicPr>
          <p:cNvPr id="13325" name="English 7-Unit 1-A5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1000" y="5791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158" fill="hold"/>
                                        <p:tgtEl>
                                          <p:spTgt spid="13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5"/>
                </p:tgtEl>
              </p:cMediaNode>
            </p:audio>
          </p:childTnLst>
        </p:cTn>
      </p:par>
    </p:tnLst>
    <p:bldLst>
      <p:bldP spid="1332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itle 49153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pPr algn="ctr"/>
            <a:r>
              <a:rPr>
                <a:solidFill>
                  <a:srgbClr val="FF0000"/>
                </a:solidFill>
              </a:rPr>
              <a:t>IV. At home :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9155" name="Text Placeholder 4915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t>Learn by heart new words and read the text many times . </a:t>
            </a:r>
          </a:p>
          <a:p>
            <a:r>
              <a:t>Answer the questions again .</a:t>
            </a:r>
          </a:p>
          <a:p>
            <a:r>
              <a:t>Prepare B1 – B2 – B3 . </a:t>
            </a:r>
          </a:p>
        </p:txBody>
      </p:sp>
      <p:pic>
        <p:nvPicPr>
          <p:cNvPr id="49157" name="Picture 49156" descr="Smiley-10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133600"/>
            <a:ext cx="914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8" name="Picture 49157" descr="Smiley-10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581400"/>
            <a:ext cx="914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9" name="Picture 49158" descr="Smiley-10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048000"/>
            <a:ext cx="9144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Tuesday, September 7th 2021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BACK TO SCHOOL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SECTION A: FRIENDS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LESSON: A1,2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itle 50177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3886200"/>
          </a:xfrm>
        </p:spPr>
        <p:txBody>
          <a:bodyPr anchor="b" anchorCtr="0"/>
          <a:p>
            <a:r>
              <a:rPr sz="7200">
                <a:solidFill>
                  <a:srgbClr val="000099"/>
                </a:solidFill>
              </a:rPr>
              <a:t>Thanks for </a:t>
            </a:r>
            <a:br>
              <a:rPr sz="7200">
                <a:solidFill>
                  <a:srgbClr val="000099"/>
                </a:solidFill>
              </a:rPr>
            </a:br>
            <a:br>
              <a:rPr sz="7200">
                <a:solidFill>
                  <a:srgbClr val="000099"/>
                </a:solidFill>
              </a:rPr>
            </a:br>
            <a:r>
              <a:rPr sz="7200">
                <a:solidFill>
                  <a:srgbClr val="000099"/>
                </a:solidFill>
              </a:rPr>
              <a:t>your attention</a:t>
            </a:r>
            <a:br>
              <a:rPr sz="7200"/>
            </a:br>
            <a:endParaRPr sz="7200"/>
          </a:p>
        </p:txBody>
      </p:sp>
      <p:pic>
        <p:nvPicPr>
          <p:cNvPr id="50180" name="Picture 50179" descr="flo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5029200"/>
            <a:ext cx="2133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50180" descr="flo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5486400"/>
            <a:ext cx="2133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2" name="Picture 50181" descr="flo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4191000"/>
            <a:ext cx="2133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3" name="Picture 50182" descr="flo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4800600"/>
            <a:ext cx="2133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50183" descr="flo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4343400"/>
            <a:ext cx="2133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50184" descr="flo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4953000"/>
            <a:ext cx="2133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6" name="Picture 50185" descr="flo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5486400"/>
            <a:ext cx="2133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7" name="Picture 50186" descr="flo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4343400"/>
            <a:ext cx="21336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4337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620000" cy="1143000"/>
          </a:xfrm>
        </p:spPr>
        <p:txBody>
          <a:bodyPr anchor="b" anchorCtr="0"/>
          <a:p>
            <a:r>
              <a:rPr sz="3200"/>
              <a:t>    </a:t>
            </a:r>
            <a:r>
              <a:rPr sz="3200">
                <a:solidFill>
                  <a:srgbClr val="FF0066"/>
                </a:solidFill>
              </a:rPr>
              <a:t>* Warm up :</a:t>
            </a:r>
            <a:r>
              <a:rPr sz="3200">
                <a:solidFill>
                  <a:schemeClr val="accent2"/>
                </a:solidFill>
              </a:rPr>
              <a:t> </a:t>
            </a:r>
            <a:r>
              <a:rPr sz="3200"/>
              <a:t> Listen and complete </a:t>
            </a:r>
            <a:br>
              <a:rPr sz="3200"/>
            </a:br>
            <a:r>
              <a:rPr sz="3200"/>
              <a:t>                                  the dialogue  </a:t>
            </a:r>
            <a:endParaRPr sz="3200"/>
          </a:p>
        </p:txBody>
      </p:sp>
      <p:sp>
        <p:nvSpPr>
          <p:cNvPr id="14339" name="Oval Callout 14338"/>
          <p:cNvSpPr/>
          <p:nvPr/>
        </p:nvSpPr>
        <p:spPr>
          <a:xfrm>
            <a:off x="533400" y="1524000"/>
            <a:ext cx="1600200" cy="762000"/>
          </a:xfrm>
          <a:prstGeom prst="wedgeEllipseCallout">
            <a:avLst>
              <a:gd name="adj1" fmla="val 5954"/>
              <a:gd name="adj2" fmla="val 135417"/>
            </a:avLst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HOA </a:t>
            </a:r>
            <a:endParaRPr sz="2800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340" name="Oval Callout 14339"/>
          <p:cNvSpPr/>
          <p:nvPr/>
        </p:nvSpPr>
        <p:spPr>
          <a:xfrm>
            <a:off x="6477000" y="1828800"/>
            <a:ext cx="1600200" cy="762000"/>
          </a:xfrm>
          <a:prstGeom prst="wedgeEllipseCallout">
            <a:avLst>
              <a:gd name="adj1" fmla="val -86407"/>
              <a:gd name="adj2" fmla="val 195417"/>
            </a:avLst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>
                <a:solidFill>
                  <a:srgbClr val="FF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NAM</a:t>
            </a:r>
            <a:endParaRPr sz="2800" b="1">
              <a:solidFill>
                <a:srgbClr val="FF9999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341" name="Text Box 14340"/>
          <p:cNvSpPr txBox="1"/>
          <p:nvPr/>
        </p:nvSpPr>
        <p:spPr>
          <a:xfrm>
            <a:off x="0" y="2971800"/>
            <a:ext cx="609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 _______morning . My name ________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342" name="Text Box 14341"/>
          <p:cNvSpPr txBox="1"/>
          <p:nvPr/>
        </p:nvSpPr>
        <p:spPr>
          <a:xfrm>
            <a:off x="304800" y="28956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Good </a:t>
            </a:r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4343" name="Text Box 14342"/>
          <p:cNvSpPr txBox="1"/>
          <p:nvPr/>
        </p:nvSpPr>
        <p:spPr>
          <a:xfrm>
            <a:off x="4419600" y="28956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is </a:t>
            </a:r>
            <a:r>
              <a:rPr sz="2400" b="1" err="1">
                <a:solidFill>
                  <a:srgbClr val="FF0066"/>
                </a:solidFill>
                <a:latin typeface="Verdana" panose="020B0604030504040204" pitchFamily="34" charset="0"/>
              </a:rPr>
              <a:t>Hoa</a:t>
            </a:r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Text Box 14343"/>
          <p:cNvSpPr txBox="1"/>
          <p:nvPr/>
        </p:nvSpPr>
        <p:spPr>
          <a:xfrm>
            <a:off x="3505200" y="3733800"/>
            <a:ext cx="5638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Nice ________ you , </a:t>
            </a:r>
            <a:r>
              <a:rPr sz="2000" b="1" err="1">
                <a:latin typeface="Verdana" panose="020B0604030504040204" pitchFamily="34" charset="0"/>
              </a:rPr>
              <a:t>Hoa</a:t>
            </a:r>
            <a:r>
              <a:rPr sz="2000" b="1">
                <a:latin typeface="Verdana" panose="020B0604030504040204" pitchFamily="34" charset="0"/>
              </a:rPr>
              <a:t> . My name is Nam . Are you a _____________  ?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345" name="Text Box 14344"/>
          <p:cNvSpPr txBox="1"/>
          <p:nvPr/>
        </p:nvSpPr>
        <p:spPr>
          <a:xfrm>
            <a:off x="4343400" y="3622675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to meet</a:t>
            </a:r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4346" name="Text Box 14345"/>
          <p:cNvSpPr txBox="1"/>
          <p:nvPr/>
        </p:nvSpPr>
        <p:spPr>
          <a:xfrm>
            <a:off x="6338888" y="39624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new student</a:t>
            </a:r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Oval Callout 14346"/>
          <p:cNvSpPr/>
          <p:nvPr/>
        </p:nvSpPr>
        <p:spPr>
          <a:xfrm>
            <a:off x="304800" y="3581400"/>
            <a:ext cx="1600200" cy="762000"/>
          </a:xfrm>
          <a:prstGeom prst="wedgeEllipseCallout">
            <a:avLst>
              <a:gd name="adj1" fmla="val 33333"/>
              <a:gd name="adj2" fmla="val 116250"/>
            </a:avLst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HOA </a:t>
            </a:r>
            <a:endParaRPr sz="2800" b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348" name="Text Box 14347"/>
          <p:cNvSpPr txBox="1"/>
          <p:nvPr/>
        </p:nvSpPr>
        <p:spPr>
          <a:xfrm>
            <a:off x="381000" y="4876800"/>
            <a:ext cx="434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Yes. I’m in ________ .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349" name="Text Box 14348"/>
          <p:cNvSpPr txBox="1"/>
          <p:nvPr/>
        </p:nvSpPr>
        <p:spPr>
          <a:xfrm>
            <a:off x="1981200" y="48006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class 7A</a:t>
            </a:r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4350" name="Oval Callout 14349"/>
          <p:cNvSpPr/>
          <p:nvPr/>
        </p:nvSpPr>
        <p:spPr>
          <a:xfrm>
            <a:off x="4114800" y="4419600"/>
            <a:ext cx="1600200" cy="762000"/>
          </a:xfrm>
          <a:prstGeom prst="wedgeEllipseCallout">
            <a:avLst>
              <a:gd name="adj1" fmla="val 43255"/>
              <a:gd name="adj2" fmla="val 111875"/>
            </a:avLst>
          </a:prstGeom>
          <a:gradFill rotWithShape="1">
            <a:gsLst>
              <a:gs pos="0">
                <a:srgbClr val="6600CC"/>
              </a:gs>
              <a:gs pos="100000">
                <a:srgbClr val="6600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800" b="1">
                <a:solidFill>
                  <a:srgbClr val="FF99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NAM</a:t>
            </a:r>
            <a:endParaRPr sz="2800" b="1">
              <a:solidFill>
                <a:srgbClr val="FF9999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351" name="Text Box 14350"/>
          <p:cNvSpPr txBox="1"/>
          <p:nvPr/>
        </p:nvSpPr>
        <p:spPr>
          <a:xfrm>
            <a:off x="5791200" y="5562600"/>
            <a:ext cx="3048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Oh,_________ .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352" name="Text Box 14351"/>
          <p:cNvSpPr txBox="1"/>
          <p:nvPr/>
        </p:nvSpPr>
        <p:spPr>
          <a:xfrm>
            <a:off x="6435725" y="5465763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so am I</a:t>
            </a:r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pic>
        <p:nvPicPr>
          <p:cNvPr id="14353" name="Picture 14352" descr="Math-01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764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9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99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1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  <p:bldP spid="14345" grpId="0"/>
      <p:bldP spid="14346" grpId="0"/>
      <p:bldP spid="14348" grpId="0"/>
      <p:bldP spid="14349" grpId="0"/>
      <p:bldP spid="14351" grpId="0"/>
      <p:bldP spid="143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3313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r>
              <a:rPr sz="4400">
                <a:solidFill>
                  <a:srgbClr val="FF0066"/>
                </a:solidFill>
              </a:rPr>
              <a:t>  I. New words : </a:t>
            </a:r>
            <a:endParaRPr sz="4400">
              <a:solidFill>
                <a:srgbClr val="FF0066"/>
              </a:solidFill>
            </a:endParaRPr>
          </a:p>
        </p:txBody>
      </p:sp>
      <p:sp>
        <p:nvSpPr>
          <p:cNvPr id="13316" name="Text Placeholder 13315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4137025" cy="762000"/>
          </a:xfrm>
        </p:spPr>
        <p:txBody>
          <a:bodyPr/>
          <a:p>
            <a:pPr marL="0" indent="0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sz="3200"/>
              <a:t>1. </a:t>
            </a:r>
            <a:r>
              <a:rPr lang="en-US" sz="3200" b="1">
                <a:solidFill>
                  <a:srgbClr val="FF0000"/>
                </a:solidFill>
              </a:rPr>
              <a:t>‘</a:t>
            </a:r>
            <a:r>
              <a:rPr sz="3200"/>
              <a:t>Different  ( Adj.) : </a:t>
            </a:r>
            <a:endParaRPr sz="3200"/>
          </a:p>
        </p:txBody>
      </p:sp>
      <p:sp>
        <p:nvSpPr>
          <p:cNvPr id="13317" name="Text Placeholder 13316"/>
          <p:cNvSpPr>
            <a:spLocks noGrp="1"/>
          </p:cNvSpPr>
          <p:nvPr>
            <p:ph type="body" sz="half" idx="2"/>
          </p:nvPr>
        </p:nvSpPr>
        <p:spPr>
          <a:xfrm>
            <a:off x="4724400" y="2362200"/>
            <a:ext cx="3770313" cy="685800"/>
          </a:xfrm>
        </p:spPr>
        <p:txBody>
          <a:bodyPr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sz="3200" err="1"/>
              <a:t>Khác</a:t>
            </a:r>
            <a:r>
              <a:rPr sz="3200"/>
              <a:t> </a:t>
            </a:r>
            <a:r>
              <a:rPr sz="3200" err="1"/>
              <a:t>nhau</a:t>
            </a:r>
            <a:r>
              <a:rPr sz="3200"/>
              <a:t> </a:t>
            </a:r>
            <a:endParaRPr sz="3200"/>
          </a:p>
        </p:txBody>
      </p:sp>
      <p:sp>
        <p:nvSpPr>
          <p:cNvPr id="13318" name="Rectangles 13317"/>
          <p:cNvSpPr/>
          <p:nvPr/>
        </p:nvSpPr>
        <p:spPr>
          <a:xfrm>
            <a:off x="838200" y="3048000"/>
            <a:ext cx="47244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–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 sz="3600"/>
              <a:t>2.</a:t>
            </a:r>
            <a:r>
              <a:rPr lang="en-US" sz="3600">
                <a:solidFill>
                  <a:srgbClr val="FF0000"/>
                </a:solidFill>
              </a:rPr>
              <a:t> ‘</a:t>
            </a:r>
            <a:r>
              <a:rPr sz="3600"/>
              <a:t>Happy  ( Adj.)  </a:t>
            </a:r>
            <a:r>
              <a:rPr sz="3600">
                <a:cs typeface="Arial" panose="020B0604020202020204" pitchFamily="34" charset="0"/>
              </a:rPr>
              <a:t>≠</a:t>
            </a:r>
            <a:r>
              <a:rPr sz="3600"/>
              <a:t>  </a:t>
            </a:r>
            <a:endParaRPr sz="3600"/>
          </a:p>
        </p:txBody>
      </p:sp>
      <p:sp>
        <p:nvSpPr>
          <p:cNvPr id="13319" name="Rectangles 13318"/>
          <p:cNvSpPr/>
          <p:nvPr/>
        </p:nvSpPr>
        <p:spPr>
          <a:xfrm>
            <a:off x="838200" y="4191000"/>
            <a:ext cx="502285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–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 sz="3600"/>
              <a:t>3. miss (v)</a:t>
            </a:r>
            <a:r>
              <a:rPr sz="3600"/>
              <a:t>       :  </a:t>
            </a:r>
            <a:endParaRPr sz="3600"/>
          </a:p>
        </p:txBody>
      </p:sp>
      <p:sp>
        <p:nvSpPr>
          <p:cNvPr id="13322" name="Rectangles 13321"/>
          <p:cNvSpPr/>
          <p:nvPr/>
        </p:nvSpPr>
        <p:spPr>
          <a:xfrm>
            <a:off x="5105400" y="3124200"/>
            <a:ext cx="3694113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–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3200"/>
              <a:t>Un</a:t>
            </a:r>
            <a:r>
              <a:rPr lang="en-US" sz="3200"/>
              <a:t>‘</a:t>
            </a:r>
            <a:r>
              <a:rPr sz="3200"/>
              <a:t>happy   : </a:t>
            </a:r>
            <a:r>
              <a:rPr sz="3200" err="1"/>
              <a:t>buồn</a:t>
            </a:r>
            <a:r>
              <a:rPr sz="3200"/>
              <a:t> , </a:t>
            </a:r>
            <a:r>
              <a:rPr sz="3200" err="1"/>
              <a:t>không</a:t>
            </a:r>
            <a:r>
              <a:rPr sz="3200"/>
              <a:t> </a:t>
            </a:r>
            <a:r>
              <a:rPr sz="3200" err="1"/>
              <a:t>vui</a:t>
            </a:r>
            <a:r>
              <a:rPr sz="3200"/>
              <a:t> </a:t>
            </a:r>
            <a:endParaRPr sz="3200"/>
          </a:p>
        </p:txBody>
      </p:sp>
      <p:sp>
        <p:nvSpPr>
          <p:cNvPr id="13323" name="Rectangles 13322"/>
          <p:cNvSpPr/>
          <p:nvPr/>
        </p:nvSpPr>
        <p:spPr>
          <a:xfrm>
            <a:off x="4724400" y="4267200"/>
            <a:ext cx="3770313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–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3200" err="1"/>
              <a:t>Nhớ</a:t>
            </a:r>
            <a:r>
              <a:rPr sz="3200"/>
              <a:t> </a:t>
            </a:r>
            <a:endParaRPr sz="3200"/>
          </a:p>
        </p:txBody>
      </p:sp>
      <p:pic>
        <p:nvPicPr>
          <p:cNvPr id="13325" name="Picture 13324" descr="Math-01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"/>
            <a:ext cx="914400" cy="58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908685" y="4995545"/>
            <a:ext cx="323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classmate (n):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191000" y="4953000"/>
            <a:ext cx="3276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cùng lớp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3317" grpId="0" build="p"/>
      <p:bldP spid="13318" grpId="0"/>
      <p:bldP spid="13319" grpId="0"/>
      <p:bldP spid="13322" grpId="0"/>
      <p:bldP spid="13323" grpId="0"/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5025" y="2362200"/>
            <a:ext cx="76200" cy="3724275"/>
          </a:xfrm>
        </p:spPr>
        <p:txBody>
          <a:bodyPr/>
          <a:p>
            <a:pPr marL="0" indent="0">
              <a:buNone/>
            </a:pPr>
            <a:endParaRPr lang="en-US"/>
          </a:p>
        </p:txBody>
      </p:sp>
      <p:pic>
        <p:nvPicPr>
          <p:cNvPr id="5" name="Content Placeholder 4" descr="z2738055956477_fe3a2f0a4f02de15a8d8a304f655864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27150" y="257810"/>
            <a:ext cx="7127875" cy="6297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dubooksandmusic.co.nz/RcGqjRGcL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006" y="776288"/>
            <a:ext cx="8712994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b="1" dirty="0" smtClean="0">
              <a:latin typeface=".VnCommercial Script" panose="020B7200000000000000" pitchFamily="34" charset="0"/>
            </a:endParaRPr>
          </a:p>
          <a:p>
            <a:r>
              <a:rPr lang="en-US" sz="2700" b="1" dirty="0" smtClean="0">
                <a:latin typeface=".VnCommercial Script" panose="020B7200000000000000" pitchFamily="34" charset="0"/>
              </a:rPr>
              <a:t>Hoa is a new student in class 7A. She is from Hue and her parents </a:t>
            </a:r>
            <a:r>
              <a:rPr lang="en-US" sz="27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still</a:t>
            </a:r>
            <a:r>
              <a:rPr lang="en-US" sz="2700" b="1" dirty="0" smtClean="0">
                <a:latin typeface=".VnCommercial Script" panose="020B7200000000000000" pitchFamily="34" charset="0"/>
              </a:rPr>
              <a:t> live there. She </a:t>
            </a:r>
            <a:r>
              <a:rPr lang="en-US" sz="27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lives with</a:t>
            </a:r>
            <a:r>
              <a:rPr lang="en-US" sz="2700" b="1" dirty="0" smtClean="0">
                <a:latin typeface=".VnCommercial Script" panose="020B7200000000000000" pitchFamily="34" charset="0"/>
              </a:rPr>
              <a:t> her uncle and aunt in Ha Noi.</a:t>
            </a:r>
            <a:endParaRPr lang="en-US" sz="2700" b="1" dirty="0" smtClean="0">
              <a:latin typeface=".VnCommercial Script" panose="020B7200000000000000" pitchFamily="34" charset="0"/>
            </a:endParaRPr>
          </a:p>
          <a:p>
            <a:r>
              <a:rPr lang="en-US" sz="2700" b="1" dirty="0" smtClean="0">
                <a:latin typeface=".VnCommercial Script" panose="020B7200000000000000" pitchFamily="34" charset="0"/>
              </a:rPr>
              <a:t>Hoa has </a:t>
            </a:r>
            <a:r>
              <a:rPr lang="en-US" sz="27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lots of</a:t>
            </a:r>
            <a:r>
              <a:rPr lang="en-US" sz="2700" b="1" dirty="0" smtClean="0">
                <a:latin typeface=".VnCommercial Script" panose="020B7200000000000000" pitchFamily="34" charset="0"/>
              </a:rPr>
              <a:t> friends in Hue. But she doesn’t have </a:t>
            </a:r>
            <a:r>
              <a:rPr lang="en-US" sz="27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any</a:t>
            </a:r>
            <a:r>
              <a:rPr lang="en-US" sz="2700" b="1" dirty="0" smtClean="0">
                <a:latin typeface=".VnCommercial Script" panose="020B7200000000000000" pitchFamily="34" charset="0"/>
              </a:rPr>
              <a:t> friends in Ha Noi. Many things are different. Her new school is </a:t>
            </a:r>
            <a:r>
              <a:rPr lang="en-US" sz="27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bigger than</a:t>
            </a:r>
            <a:r>
              <a:rPr lang="en-US" sz="2700" b="1" dirty="0" smtClean="0">
                <a:latin typeface=".VnCommercial Script" panose="020B7200000000000000" pitchFamily="34" charset="0"/>
              </a:rPr>
              <a:t> her old school. Her new school has a lot of students. Her old school doesn’t have </a:t>
            </a:r>
            <a:r>
              <a:rPr lang="en-US" sz="2700" b="1" dirty="0" smtClean="0">
                <a:solidFill>
                  <a:srgbClr val="FF0000"/>
                </a:solidFill>
                <a:latin typeface=".VnCommercial Script" panose="020B7200000000000000" pitchFamily="34" charset="0"/>
              </a:rPr>
              <a:t>many</a:t>
            </a:r>
            <a:r>
              <a:rPr lang="en-US" sz="2700" b="1" dirty="0" smtClean="0">
                <a:latin typeface=".VnCommercial Script" panose="020B7200000000000000" pitchFamily="34" charset="0"/>
              </a:rPr>
              <a:t> students.</a:t>
            </a:r>
            <a:endParaRPr lang="en-US" sz="2700" b="1" dirty="0" smtClean="0">
              <a:latin typeface=".VnCommercial Script" panose="020B7200000000000000" pitchFamily="34" charset="0"/>
            </a:endParaRPr>
          </a:p>
          <a:p>
            <a:r>
              <a:rPr lang="en-US" sz="2700" b="1" dirty="0" smtClean="0">
                <a:latin typeface=".VnCommercial Script" panose="020B7200000000000000" pitchFamily="34" charset="0"/>
              </a:rPr>
              <a:t>Hoa is unhappy. She misses her parents and her friends.</a:t>
            </a:r>
            <a:endParaRPr lang="vi-VN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6385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r>
              <a:rPr>
                <a:solidFill>
                  <a:srgbClr val="FF0066"/>
                </a:solidFill>
              </a:rPr>
              <a:t>II. True / False Prediction : 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16387" name="Text Placeholder 16386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6781800" cy="3724275"/>
          </a:xfrm>
        </p:spPr>
        <p:txBody>
          <a:bodyPr/>
          <a:p>
            <a:pPr marL="533400" indent="-533400">
              <a:buClr>
                <a:schemeClr val="tx1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sz="2600" b="1" err="1"/>
              <a:t>Hoa’s</a:t>
            </a:r>
            <a:r>
              <a:rPr sz="2600" b="1"/>
              <a:t> family  lives in  Hue .</a:t>
            </a:r>
            <a:endParaRPr sz="2600" b="1"/>
          </a:p>
          <a:p>
            <a:pPr marL="533400" indent="-533400">
              <a:buClr>
                <a:schemeClr val="tx1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sz="2600" b="1" err="1"/>
              <a:t>Hoa</a:t>
            </a:r>
            <a:r>
              <a:rPr sz="2600" b="1"/>
              <a:t> doesn’t have any friends in Hanoi </a:t>
            </a:r>
            <a:endParaRPr sz="2600" b="1"/>
          </a:p>
          <a:p>
            <a:pPr marL="533400" indent="-533400">
              <a:buClr>
                <a:schemeClr val="tx1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sz="2600" b="1"/>
              <a:t>Her old school has a lot of students . </a:t>
            </a:r>
            <a:endParaRPr sz="2600" b="1"/>
          </a:p>
          <a:p>
            <a:pPr marL="533400" indent="-533400">
              <a:buClr>
                <a:schemeClr val="tx1"/>
              </a:buClr>
              <a:buSzPct val="75000"/>
              <a:buFont typeface="Wingdings" panose="05000000000000000000" pitchFamily="2" charset="2"/>
              <a:buAutoNum type="arabicPeriod" startAt="4"/>
            </a:pPr>
            <a:r>
              <a:rPr sz="2600" b="1" err="1"/>
              <a:t>Hoa</a:t>
            </a:r>
            <a:r>
              <a:rPr sz="2600" b="1"/>
              <a:t> lives with her friends in Hue  . </a:t>
            </a:r>
            <a:endParaRPr sz="2600" b="1"/>
          </a:p>
          <a:p>
            <a:pPr marL="533400" indent="-533400">
              <a:buClr>
                <a:schemeClr val="tx1"/>
              </a:buClr>
              <a:buSzPct val="75000"/>
              <a:buFont typeface="Wingdings" panose="05000000000000000000" pitchFamily="2" charset="2"/>
              <a:buAutoNum type="arabicPeriod" startAt="5"/>
            </a:pPr>
            <a:r>
              <a:rPr sz="2600" b="1" err="1"/>
              <a:t>Hoa</a:t>
            </a:r>
            <a:r>
              <a:rPr sz="2600" b="1"/>
              <a:t> is a new friend of </a:t>
            </a:r>
            <a:r>
              <a:rPr sz="2600" b="1" err="1"/>
              <a:t>Nga</a:t>
            </a:r>
            <a:r>
              <a:rPr sz="2600" b="1"/>
              <a:t> .    </a:t>
            </a:r>
            <a:endParaRPr sz="2600" b="1"/>
          </a:p>
        </p:txBody>
      </p:sp>
      <p:sp>
        <p:nvSpPr>
          <p:cNvPr id="16388" name="Oval 16387"/>
          <p:cNvSpPr/>
          <p:nvPr/>
        </p:nvSpPr>
        <p:spPr>
          <a:xfrm>
            <a:off x="7966075" y="2286000"/>
            <a:ext cx="685800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FF0066"/>
                </a:solidFill>
                <a:latin typeface="Hadong" pitchFamily="2" charset="0"/>
              </a:rPr>
              <a:t>T</a:t>
            </a:r>
            <a:endParaRPr sz="2800" b="1">
              <a:solidFill>
                <a:srgbClr val="FF0066"/>
              </a:solidFill>
              <a:latin typeface="Hadong" pitchFamily="2" charset="0"/>
            </a:endParaRPr>
          </a:p>
        </p:txBody>
      </p:sp>
      <p:sp>
        <p:nvSpPr>
          <p:cNvPr id="16389" name="Oval 16388"/>
          <p:cNvSpPr/>
          <p:nvPr/>
        </p:nvSpPr>
        <p:spPr>
          <a:xfrm>
            <a:off x="7980363" y="2819400"/>
            <a:ext cx="685800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FF0066"/>
                </a:solidFill>
                <a:latin typeface="Hadong" pitchFamily="2" charset="0"/>
              </a:rPr>
              <a:t>T</a:t>
            </a:r>
            <a:endParaRPr sz="2800" b="1">
              <a:solidFill>
                <a:srgbClr val="FF0066"/>
              </a:solidFill>
              <a:latin typeface="Hadong" pitchFamily="2" charset="0"/>
            </a:endParaRPr>
          </a:p>
        </p:txBody>
      </p:sp>
      <p:sp>
        <p:nvSpPr>
          <p:cNvPr id="16390" name="Oval 16389"/>
          <p:cNvSpPr/>
          <p:nvPr/>
        </p:nvSpPr>
        <p:spPr>
          <a:xfrm>
            <a:off x="7966075" y="3352800"/>
            <a:ext cx="685800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latin typeface=".VnVogue" pitchFamily="34" charset="0"/>
              </a:rPr>
              <a:t>F</a:t>
            </a:r>
            <a:endParaRPr sz="2800" b="1">
              <a:latin typeface=".VnVogue" pitchFamily="34" charset="0"/>
            </a:endParaRPr>
          </a:p>
        </p:txBody>
      </p:sp>
      <p:sp>
        <p:nvSpPr>
          <p:cNvPr id="16391" name="Oval 16390"/>
          <p:cNvSpPr/>
          <p:nvPr/>
        </p:nvSpPr>
        <p:spPr>
          <a:xfrm>
            <a:off x="8001000" y="4038600"/>
            <a:ext cx="685800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latin typeface=".VnVogue" pitchFamily="34" charset="0"/>
              </a:rPr>
              <a:t>F</a:t>
            </a:r>
            <a:endParaRPr sz="2800" b="1">
              <a:latin typeface=".VnVogue" pitchFamily="34" charset="0"/>
            </a:endParaRPr>
          </a:p>
        </p:txBody>
      </p:sp>
      <p:sp>
        <p:nvSpPr>
          <p:cNvPr id="16392" name="Oval 16391"/>
          <p:cNvSpPr/>
          <p:nvPr/>
        </p:nvSpPr>
        <p:spPr>
          <a:xfrm>
            <a:off x="8077200" y="4800600"/>
            <a:ext cx="685800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FF0066"/>
                </a:solidFill>
                <a:latin typeface="Hadong" pitchFamily="2" charset="0"/>
              </a:rPr>
              <a:t>T</a:t>
            </a:r>
            <a:endParaRPr sz="2800" b="1">
              <a:solidFill>
                <a:srgbClr val="FF0066"/>
              </a:solidFill>
              <a:latin typeface="Hadong" pitchFamily="2" charset="0"/>
            </a:endParaRPr>
          </a:p>
        </p:txBody>
      </p:sp>
      <p:pic>
        <p:nvPicPr>
          <p:cNvPr id="16396" name="Picture 16395" descr="Math-01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81000"/>
            <a:ext cx="914400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A2 UNIT  LOP 7">
            <a:hlinkClick r:id="" action="ppaction://media"/>
          </p:cNvPr>
          <p:cNvPicPr>
            <a:picLocks noRot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6096000"/>
            <a:ext cx="762000" cy="490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9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9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9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39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6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vide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29697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r>
              <a:rPr>
                <a:solidFill>
                  <a:srgbClr val="FF0066"/>
                </a:solidFill>
              </a:rPr>
              <a:t>*  Correcting the False sentences :  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29699" name="Text Placeholder 29698"/>
          <p:cNvSpPr>
            <a:spLocks noGrp="1"/>
          </p:cNvSpPr>
          <p:nvPr>
            <p:ph type="body" sz="half" idx="1"/>
          </p:nvPr>
        </p:nvSpPr>
        <p:spPr>
          <a:xfrm>
            <a:off x="990600" y="2438400"/>
            <a:ext cx="7620000" cy="3114675"/>
          </a:xfrm>
        </p:spPr>
        <p:txBody>
          <a:bodyPr/>
          <a:p>
            <a:pPr marL="533400" indent="-533400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sz="2600" b="1"/>
              <a:t>3.   Her old school has a lot of students . </a:t>
            </a:r>
            <a:endParaRPr sz="2600" b="1"/>
          </a:p>
          <a:p>
            <a:pPr marL="533400" indent="-533400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sz="2600" b="1"/>
              <a:t>      Her ____ school has a lot of students .</a:t>
            </a:r>
            <a:endParaRPr sz="2600" b="1"/>
          </a:p>
          <a:p>
            <a:pPr marL="533400" indent="-533400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sz="2600" b="1"/>
              <a:t>4.   </a:t>
            </a:r>
            <a:r>
              <a:rPr sz="2600" b="1" err="1"/>
              <a:t>Hoa</a:t>
            </a:r>
            <a:r>
              <a:rPr sz="2600" b="1"/>
              <a:t> lives with her friends in Hue  .     </a:t>
            </a:r>
            <a:endParaRPr sz="2600" b="1"/>
          </a:p>
          <a:p>
            <a:pPr marL="533400" indent="-533400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sz="2600" b="1"/>
              <a:t>      </a:t>
            </a:r>
            <a:r>
              <a:rPr sz="2600" b="1" err="1"/>
              <a:t>Hoa</a:t>
            </a:r>
            <a:r>
              <a:rPr sz="2600" b="1"/>
              <a:t> lives with her _____________ in H</a:t>
            </a:r>
            <a:r>
              <a:rPr lang="en-US" sz="2600" b="1"/>
              <a:t>a Noi</a:t>
            </a:r>
            <a:r>
              <a:rPr sz="2600" b="1"/>
              <a:t> .  </a:t>
            </a:r>
            <a:endParaRPr sz="2600" b="1"/>
          </a:p>
        </p:txBody>
      </p:sp>
      <p:pic>
        <p:nvPicPr>
          <p:cNvPr id="29705" name="Picture 29704" descr="Math-01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81000"/>
            <a:ext cx="914400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A2 UNIT  LOP 7">
            <a:hlinkClick r:id="" action="ppaction://media"/>
          </p:cNvPr>
          <p:cNvPicPr>
            <a:picLocks noRot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6096000"/>
            <a:ext cx="762000" cy="490538"/>
          </a:xfrm>
        </p:spPr>
      </p:pic>
      <p:sp>
        <p:nvSpPr>
          <p:cNvPr id="29708" name="Straight Connector 29707"/>
          <p:cNvSpPr/>
          <p:nvPr/>
        </p:nvSpPr>
        <p:spPr>
          <a:xfrm>
            <a:off x="914400" y="3124200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0" name="Straight Connector 29709"/>
          <p:cNvSpPr/>
          <p:nvPr/>
        </p:nvSpPr>
        <p:spPr>
          <a:xfrm>
            <a:off x="838200" y="41910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1" name="Text Box 29710"/>
          <p:cNvSpPr txBox="1"/>
          <p:nvPr/>
        </p:nvSpPr>
        <p:spPr>
          <a:xfrm>
            <a:off x="2286000" y="2936875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Arial" panose="020B0604020202020204" pitchFamily="34" charset="0"/>
              </a:rPr>
              <a:t>new</a:t>
            </a:r>
            <a:endParaRPr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712" name="Text Box 29711"/>
          <p:cNvSpPr txBox="1"/>
          <p:nvPr/>
        </p:nvSpPr>
        <p:spPr>
          <a:xfrm>
            <a:off x="4495800" y="38862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Arial" panose="020B0604020202020204" pitchFamily="34" charset="0"/>
              </a:rPr>
              <a:t>uncle and aunt </a:t>
            </a:r>
            <a:endParaRPr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video>
          </p:childTnLst>
        </p:cTn>
      </p:par>
    </p:tnLst>
    <p:bldLst>
      <p:bldP spid="29711" grpId="0"/>
      <p:bldP spid="297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itle 30721"/>
          <p:cNvSpPr>
            <a:spLocks noGrp="1"/>
          </p:cNvSpPr>
          <p:nvPr>
            <p:ph type="title"/>
          </p:nvPr>
        </p:nvSpPr>
        <p:spPr/>
        <p:txBody>
          <a:bodyPr anchor="b" anchorCtr="0"/>
          <a:p>
            <a:r>
              <a:rPr>
                <a:latin typeface=".VnVogueH" pitchFamily="34" charset="0"/>
              </a:rPr>
              <a:t>    *  QUESTIONS : </a:t>
            </a:r>
            <a:endParaRPr>
              <a:latin typeface=".VnVogueH" pitchFamily="34" charset="0"/>
            </a:endParaRPr>
          </a:p>
        </p:txBody>
      </p:sp>
      <p:sp>
        <p:nvSpPr>
          <p:cNvPr id="30723" name="Text Placeholder 3072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686800" cy="3724275"/>
          </a:xfrm>
        </p:spPr>
        <p:txBody>
          <a:bodyPr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sz="3200" b="1"/>
              <a:t>Where is </a:t>
            </a:r>
            <a:r>
              <a:rPr sz="3200" b="1" err="1"/>
              <a:t>Hoa</a:t>
            </a:r>
            <a:r>
              <a:rPr sz="3200" b="1"/>
              <a:t> from ? </a:t>
            </a:r>
            <a:endParaRPr sz="3200" b="1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sz="3200" b="1"/>
              <a:t>Who is she staying with ? </a:t>
            </a:r>
            <a:endParaRPr sz="3200" b="1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sz="3200" b="1"/>
              <a:t>Does she have a lot of friends in Hanoi ? </a:t>
            </a:r>
            <a:endParaRPr sz="3200" b="1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sz="3200" b="1"/>
              <a:t>How is her new school different from her old school ? </a:t>
            </a:r>
            <a:endParaRPr sz="3200" b="1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sz="3200" b="1"/>
              <a:t>Why is </a:t>
            </a:r>
            <a:r>
              <a:rPr sz="3200" b="1" err="1"/>
              <a:t>Hoa</a:t>
            </a:r>
            <a:r>
              <a:rPr sz="3200" b="1"/>
              <a:t> unhappy ? </a:t>
            </a:r>
            <a:endParaRPr sz="3200" b="1"/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sz="3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7"/>
      </a:accent4>
      <a:accent5>
        <a:srgbClr val="ADE2E2"/>
      </a:accent5>
      <a:accent6>
        <a:srgbClr val="89B789"/>
      </a:accent6>
      <a:hlink>
        <a:srgbClr val="003366"/>
      </a:hlink>
      <a:folHlink>
        <a:srgbClr val="CC99FF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7"/>
        </a:accent4>
        <a:accent5>
          <a:srgbClr val="ADE2E2"/>
        </a:accent5>
        <a:accent6>
          <a:srgbClr val="89B789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9B7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99FF"/>
        </a:lt1>
        <a:dk2>
          <a:srgbClr val="FFFFFF"/>
        </a:dk2>
        <a:lt2>
          <a:srgbClr val="006699"/>
        </a:lt2>
        <a:accent1>
          <a:srgbClr val="33CCCC"/>
        </a:accent1>
        <a:accent2>
          <a:srgbClr val="006699"/>
        </a:accent2>
        <a:accent3>
          <a:srgbClr val="B9CAFF"/>
        </a:accent3>
        <a:accent4>
          <a:srgbClr val="DCDCDC"/>
        </a:accent4>
        <a:accent5>
          <a:srgbClr val="ADE2E2"/>
        </a:accent5>
        <a:accent6>
          <a:srgbClr val="005B89"/>
        </a:accent6>
        <a:hlink>
          <a:srgbClr val="99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5B75B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99"/>
        </a:lt1>
        <a:dk2>
          <a:srgbClr val="FFFFEB"/>
        </a:dk2>
        <a:lt2>
          <a:srgbClr val="000066"/>
        </a:lt2>
        <a:accent1>
          <a:srgbClr val="99CCFF"/>
        </a:accent1>
        <a:accent2>
          <a:srgbClr val="9999FF"/>
        </a:accent2>
        <a:accent3>
          <a:srgbClr val="ADB9CA"/>
        </a:accent3>
        <a:accent4>
          <a:srgbClr val="DCDCDC"/>
        </a:accent4>
        <a:accent5>
          <a:srgbClr val="CAE2FF"/>
        </a:accent5>
        <a:accent6>
          <a:srgbClr val="8989E5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FF"/>
        </a:dk2>
        <a:lt2>
          <a:srgbClr val="808000"/>
        </a:lt2>
        <a:accent1>
          <a:srgbClr val="FFCC66"/>
        </a:accent1>
        <a:accent2>
          <a:srgbClr val="00ACA8"/>
        </a:accent2>
        <a:accent3>
          <a:srgbClr val="AAB9B9"/>
        </a:accent3>
        <a:accent4>
          <a:srgbClr val="DCDCDC"/>
        </a:accent4>
        <a:accent5>
          <a:srgbClr val="FFE2B9"/>
        </a:accent5>
        <a:accent6>
          <a:srgbClr val="009A96"/>
        </a:accent6>
        <a:hlink>
          <a:srgbClr val="CCCC00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0033"/>
        </a:lt1>
        <a:dk2>
          <a:srgbClr val="FFFFFF"/>
        </a:dk2>
        <a:lt2>
          <a:srgbClr val="FFFFCC"/>
        </a:lt2>
        <a:accent1>
          <a:srgbClr val="FF9900"/>
        </a:accent1>
        <a:accent2>
          <a:srgbClr val="CC3300"/>
        </a:accent2>
        <a:accent3>
          <a:srgbClr val="B9AAAD"/>
        </a:accent3>
        <a:accent4>
          <a:srgbClr val="DCDCDC"/>
        </a:accent4>
        <a:accent5>
          <a:srgbClr val="FFCAAA"/>
        </a:accent5>
        <a:accent6>
          <a:srgbClr val="B72D00"/>
        </a:accent6>
        <a:hlink>
          <a:srgbClr val="FFCC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FF0000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CDCDC"/>
        </a:accent4>
        <a:accent5>
          <a:srgbClr val="FFE2AA"/>
        </a:accent5>
        <a:accent6>
          <a:srgbClr val="B72D00"/>
        </a:accent6>
        <a:hlink>
          <a:srgbClr val="FF66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3087</Words>
  <Application>WPS Presentation</Application>
  <PresentationFormat>On-screen Show</PresentationFormat>
  <Paragraphs>197</Paragraphs>
  <Slides>20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.VnVogueH</vt:lpstr>
      <vt:lpstr>Segoe Print</vt:lpstr>
      <vt:lpstr>Times New Roman</vt:lpstr>
      <vt:lpstr>Arial Black</vt:lpstr>
      <vt:lpstr>Verdana</vt:lpstr>
      <vt:lpstr>.VnCommercial Script</vt:lpstr>
      <vt:lpstr>Hadong</vt:lpstr>
      <vt:lpstr>.VnVogue</vt:lpstr>
      <vt:lpstr>Microsoft YaHei</vt:lpstr>
      <vt:lpstr>Arial Unicode MS</vt:lpstr>
      <vt:lpstr>Capsules</vt:lpstr>
      <vt:lpstr>PowerPoint 演示文稿</vt:lpstr>
      <vt:lpstr>Tuesday, September 7th 2021</vt:lpstr>
      <vt:lpstr>    * Warm up :  Listen and complete                                    the dialogue  </vt:lpstr>
      <vt:lpstr>  I. New words : </vt:lpstr>
      <vt:lpstr>PowerPoint 演示文稿</vt:lpstr>
      <vt:lpstr>PowerPoint 演示文稿</vt:lpstr>
      <vt:lpstr>II. True / False Prediction : </vt:lpstr>
      <vt:lpstr>*  Correcting the False sentences :  </vt:lpstr>
      <vt:lpstr>    *  QUESTIONS : </vt:lpstr>
      <vt:lpstr>PowerPoint 演示文稿</vt:lpstr>
      <vt:lpstr>1. Where is Hoa from ? </vt:lpstr>
      <vt:lpstr>2. Who is she staying with ? </vt:lpstr>
      <vt:lpstr>3. Does she have a lot of friends in Ha Noi  ? </vt:lpstr>
      <vt:lpstr>4. How is her new school different from her old school   ? </vt:lpstr>
      <vt:lpstr>5. Why is Hoa unhappy  ? </vt:lpstr>
      <vt:lpstr>   *  Answer Key : </vt:lpstr>
      <vt:lpstr>Unit1           Back to school        </vt:lpstr>
      <vt:lpstr>Unit1           Back to school            Lesson 1: A1,3,4,5 (Page 10-13)</vt:lpstr>
      <vt:lpstr>IV. At home : </vt:lpstr>
      <vt:lpstr>Thanks for   your attention 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ACER</cp:lastModifiedBy>
  <cp:revision>25</cp:revision>
  <dcterms:created xsi:type="dcterms:W3CDTF">2008-05-26T17:34:00Z</dcterms:created>
  <dcterms:modified xsi:type="dcterms:W3CDTF">2021-09-10T07:50:22Z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EA819F38EC5F404192E6B8F6B36D3ABF</vt:lpwstr>
  </property>
  <property fmtid="{D5CDD505-2E9C-101B-9397-08002B2CF9AE}" pid="3" name="KSOProductBuildVer">
    <vt:lpwstr>1033-11.2.0.10265</vt:lpwstr>
  </property>
</Properties>
</file>