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6"/>
  </p:notesMasterIdLst>
  <p:sldIdLst>
    <p:sldId id="275" r:id="rId2"/>
    <p:sldId id="294" r:id="rId3"/>
    <p:sldId id="310" r:id="rId4"/>
    <p:sldId id="311" r:id="rId5"/>
    <p:sldId id="276" r:id="rId6"/>
    <p:sldId id="296" r:id="rId7"/>
    <p:sldId id="300" r:id="rId8"/>
    <p:sldId id="297" r:id="rId9"/>
    <p:sldId id="298" r:id="rId10"/>
    <p:sldId id="299" r:id="rId11"/>
    <p:sldId id="258" r:id="rId12"/>
    <p:sldId id="281" r:id="rId13"/>
    <p:sldId id="282" r:id="rId14"/>
    <p:sldId id="283" r:id="rId15"/>
    <p:sldId id="259" r:id="rId16"/>
    <p:sldId id="260" r:id="rId17"/>
    <p:sldId id="284" r:id="rId18"/>
    <p:sldId id="285" r:id="rId19"/>
    <p:sldId id="301" r:id="rId20"/>
    <p:sldId id="261" r:id="rId21"/>
    <p:sldId id="303" r:id="rId22"/>
    <p:sldId id="304" r:id="rId23"/>
    <p:sldId id="302" r:id="rId24"/>
    <p:sldId id="30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3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E9CD7-9D00-4151-B430-40FE263AD4A2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2AA3C-0BB5-4B78-8F84-0E3BE1E20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9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1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7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8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5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8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4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1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2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2D9D-D88D-47C8-A35F-67B2FDFBD02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02D57-1AE0-4A97-AAB9-85CD44F8D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4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2781" y="4610311"/>
            <a:ext cx="9144000" cy="2387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77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902430" y="149612"/>
            <a:ext cx="2462542" cy="764788"/>
          </a:xfrm>
          <a:prstGeom prst="roundRect">
            <a:avLst/>
          </a:prstGeom>
          <a:solidFill>
            <a:srgbClr val="FF9966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2495" y="1045906"/>
            <a:ext cx="11328903" cy="553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CaCO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(NaHCO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KHSO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...).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u="sng" dirty="0">
                <a:solidFill>
                  <a:srgbClr val="0070C0"/>
                </a:solidFill>
                <a:latin typeface="VNI-Times" pitchFamily="2" charset="0"/>
                <a:cs typeface="Times New Roman" panose="02020603050405020304" pitchFamily="18" charset="0"/>
              </a:rPr>
              <a:t>VD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Sodium Chloride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CuSO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Copper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sulfate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CaCO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Calcium carbonate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11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Kiến thức cần nhớ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292893" y="2069137"/>
            <a:ext cx="5975286" cy="1004934"/>
          </a:xfrm>
          <a:prstGeom prst="roundRect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HÓA HỌC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28772" y="4314475"/>
            <a:ext cx="2462542" cy="101398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51830" y="4392980"/>
            <a:ext cx="2462542" cy="1013988"/>
          </a:xfrm>
          <a:prstGeom prst="roundRect">
            <a:avLst/>
          </a:prstGeom>
          <a:solidFill>
            <a:srgbClr val="00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HIDROGEN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329623" y="4399058"/>
            <a:ext cx="2462542" cy="1001832"/>
          </a:xfrm>
          <a:prstGeom prst="roundRect">
            <a:avLst/>
          </a:prstGeom>
          <a:solidFill>
            <a:srgbClr val="00FF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>
            <a:stCxn id="3" idx="2"/>
            <a:endCxn id="5" idx="0"/>
          </p:cNvCxnSpPr>
          <p:nvPr/>
        </p:nvCxnSpPr>
        <p:spPr>
          <a:xfrm flipH="1">
            <a:off x="1960043" y="3074071"/>
            <a:ext cx="4320493" cy="1240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  <a:endCxn id="8" idx="0"/>
          </p:cNvCxnSpPr>
          <p:nvPr/>
        </p:nvCxnSpPr>
        <p:spPr>
          <a:xfrm>
            <a:off x="6280536" y="3074071"/>
            <a:ext cx="2565" cy="1318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2"/>
            <a:endCxn id="11" idx="0"/>
          </p:cNvCxnSpPr>
          <p:nvPr/>
        </p:nvCxnSpPr>
        <p:spPr>
          <a:xfrm>
            <a:off x="6280536" y="3074071"/>
            <a:ext cx="4280358" cy="1324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31271" y="1231943"/>
            <a:ext cx="6051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15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0" y="72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491667" y="228600"/>
            <a:ext cx="2462542" cy="10139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722938" y="1242588"/>
            <a:ext cx="5622202" cy="1872558"/>
            <a:chOff x="5722938" y="1242588"/>
            <a:chExt cx="5622202" cy="1872558"/>
          </a:xfrm>
        </p:grpSpPr>
        <p:cxnSp>
          <p:nvCxnSpPr>
            <p:cNvPr id="11" name="Straight Arrow Connector 10"/>
            <p:cNvCxnSpPr>
              <a:stCxn id="3" idx="2"/>
              <a:endCxn id="6" idx="0"/>
            </p:cNvCxnSpPr>
            <p:nvPr/>
          </p:nvCxnSpPr>
          <p:spPr>
            <a:xfrm>
              <a:off x="5722938" y="1242588"/>
              <a:ext cx="4390931" cy="8585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8882598" y="2101158"/>
              <a:ext cx="2462542" cy="1013988"/>
            </a:xfrm>
            <a:prstGeom prst="roundRect">
              <a:avLst/>
            </a:prstGeom>
            <a:solidFill>
              <a:srgbClr val="FFCCFF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45865" y="1242588"/>
            <a:ext cx="5177073" cy="1872558"/>
            <a:chOff x="545865" y="1242588"/>
            <a:chExt cx="5177073" cy="1872558"/>
          </a:xfrm>
        </p:grpSpPr>
        <p:sp>
          <p:nvSpPr>
            <p:cNvPr id="4" name="Rounded Rectangle 3"/>
            <p:cNvSpPr/>
            <p:nvPr/>
          </p:nvSpPr>
          <p:spPr>
            <a:xfrm>
              <a:off x="545865" y="2101158"/>
              <a:ext cx="2462542" cy="1013988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kim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Straight Arrow Connector 6"/>
            <p:cNvCxnSpPr>
              <a:stCxn id="3" idx="2"/>
              <a:endCxn id="4" idx="0"/>
            </p:cNvCxnSpPr>
            <p:nvPr/>
          </p:nvCxnSpPr>
          <p:spPr>
            <a:xfrm flipH="1">
              <a:off x="1777136" y="1242588"/>
              <a:ext cx="3945802" cy="8585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4491667" y="1242588"/>
            <a:ext cx="2462542" cy="1872558"/>
            <a:chOff x="4491667" y="1242588"/>
            <a:chExt cx="2462542" cy="1872558"/>
          </a:xfrm>
        </p:grpSpPr>
        <p:sp>
          <p:nvSpPr>
            <p:cNvPr id="5" name="Rounded Rectangle 4"/>
            <p:cNvSpPr/>
            <p:nvPr/>
          </p:nvSpPr>
          <p:spPr>
            <a:xfrm>
              <a:off x="4491667" y="2101158"/>
              <a:ext cx="2462542" cy="1013988"/>
            </a:xfrm>
            <a:prstGeom prst="roundRect">
              <a:avLst/>
            </a:prstGeom>
            <a:solidFill>
              <a:srgbClr val="00B0F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phi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kim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Arrow Connector 8"/>
            <p:cNvCxnSpPr>
              <a:stCxn id="3" idx="2"/>
              <a:endCxn id="5" idx="0"/>
            </p:cNvCxnSpPr>
            <p:nvPr/>
          </p:nvCxnSpPr>
          <p:spPr>
            <a:xfrm>
              <a:off x="5722938" y="1242588"/>
              <a:ext cx="0" cy="8585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807970"/>
              </p:ext>
            </p:extLst>
          </p:nvPr>
        </p:nvGraphicFramePr>
        <p:xfrm>
          <a:off x="241300" y="3532188"/>
          <a:ext cx="3208338" cy="247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" name="Equation" r:id="rId3" imgW="1320480" imgH="1218960" progId="Equation.DSMT4">
                  <p:embed/>
                </p:oleObj>
              </mc:Choice>
              <mc:Fallback>
                <p:oleObj name="Equation" r:id="rId3" imgW="1320480" imgH="1218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3532188"/>
                        <a:ext cx="3208338" cy="247491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657397"/>
              </p:ext>
            </p:extLst>
          </p:nvPr>
        </p:nvGraphicFramePr>
        <p:xfrm>
          <a:off x="4206431" y="3657733"/>
          <a:ext cx="2893477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" name="Equation" r:id="rId5" imgW="1244520" imgH="914400" progId="Equation.DSMT4">
                  <p:embed/>
                </p:oleObj>
              </mc:Choice>
              <mc:Fallback>
                <p:oleObj name="Equation" r:id="rId5" imgW="12445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431" y="3657733"/>
                        <a:ext cx="2893477" cy="16795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704025"/>
              </p:ext>
            </p:extLst>
          </p:nvPr>
        </p:nvGraphicFramePr>
        <p:xfrm>
          <a:off x="8447088" y="3440113"/>
          <a:ext cx="34671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8" name="Equation" r:id="rId7" imgW="1612800" imgH="457200" progId="Equation.DSMT4">
                  <p:embed/>
                </p:oleObj>
              </mc:Choice>
              <mc:Fallback>
                <p:oleObj name="Equation" r:id="rId7" imgW="1612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7088" y="3440113"/>
                        <a:ext cx="3467100" cy="83661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623663" y="3909290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93187" y="385741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0889" y="399706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07038" y="397867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38895" y="4823752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38861" y="469546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7398" y="439198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88115" y="487564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98188" y="541175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56836" y="48593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54700" y="48756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69618" y="48593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744471" y="4464629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69899" y="447887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7311" y="449758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82009" y="4978464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12732" y="499271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14271" y="50264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693175" y="5485657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1183" y="55170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1275" y="551428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70578" y="555151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738861" y="424043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16623" y="375054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63091" y="392859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30989" y="4362087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466035" y="3779298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309245" y="378734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65867" y="362658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118855" y="38150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175863" y="37971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0" y="72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188339"/>
              </p:ext>
            </p:extLst>
          </p:nvPr>
        </p:nvGraphicFramePr>
        <p:xfrm>
          <a:off x="1113762" y="3883446"/>
          <a:ext cx="30691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3" imgW="1244520" imgH="457200" progId="Equation.DSMT4">
                  <p:embed/>
                </p:oleObj>
              </mc:Choice>
              <mc:Fallback>
                <p:oleObj name="Equation" r:id="rId3" imgW="12445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762" y="3883446"/>
                        <a:ext cx="3069125" cy="83978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563504"/>
              </p:ext>
            </p:extLst>
          </p:nvPr>
        </p:nvGraphicFramePr>
        <p:xfrm>
          <a:off x="7269934" y="3454400"/>
          <a:ext cx="4069580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5" imgW="1790640" imgH="660240" progId="Equation.DSMT4">
                  <p:embed/>
                </p:oleObj>
              </mc:Choice>
              <mc:Fallback>
                <p:oleObj name="Equation" r:id="rId5" imgW="179064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934" y="3454400"/>
                        <a:ext cx="4069580" cy="12112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708360" y="297069"/>
            <a:ext cx="3009986" cy="1013988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HIDROGEN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59730" y="1311057"/>
            <a:ext cx="4753623" cy="1908368"/>
            <a:chOff x="1459730" y="1311057"/>
            <a:chExt cx="4753623" cy="1908368"/>
          </a:xfrm>
        </p:grpSpPr>
        <p:sp>
          <p:nvSpPr>
            <p:cNvPr id="4" name="Rounded Rectangle 3"/>
            <p:cNvSpPr/>
            <p:nvPr/>
          </p:nvSpPr>
          <p:spPr>
            <a:xfrm>
              <a:off x="1459730" y="2205437"/>
              <a:ext cx="2462542" cy="1013988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oxygen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Arrow Connector 7"/>
            <p:cNvCxnSpPr>
              <a:stCxn id="15" idx="2"/>
              <a:endCxn id="4" idx="0"/>
            </p:cNvCxnSpPr>
            <p:nvPr/>
          </p:nvCxnSpPr>
          <p:spPr>
            <a:xfrm flipH="1">
              <a:off x="2691001" y="1311057"/>
              <a:ext cx="3522352" cy="8943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213353" y="1311057"/>
            <a:ext cx="4777553" cy="1908368"/>
            <a:chOff x="6213353" y="1311057"/>
            <a:chExt cx="4777553" cy="1908368"/>
          </a:xfrm>
        </p:grpSpPr>
        <p:sp>
          <p:nvSpPr>
            <p:cNvPr id="6" name="Rounded Rectangle 5"/>
            <p:cNvSpPr/>
            <p:nvPr/>
          </p:nvSpPr>
          <p:spPr>
            <a:xfrm>
              <a:off x="8003215" y="2205437"/>
              <a:ext cx="2987691" cy="1013988"/>
            </a:xfrm>
            <a:prstGeom prst="roundRect">
              <a:avLst/>
            </a:prstGeom>
            <a:solidFill>
              <a:srgbClr val="FFCCFF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basic oxide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>
              <a:stCxn id="15" idx="2"/>
              <a:endCxn id="6" idx="0"/>
            </p:cNvCxnSpPr>
            <p:nvPr/>
          </p:nvCxnSpPr>
          <p:spPr>
            <a:xfrm>
              <a:off x="6213353" y="1311057"/>
              <a:ext cx="3283708" cy="8943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869477" y="407250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26182" y="4235745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7574" y="426156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905" y="423574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6620" y="3660023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765085" y="3660023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057860" y="36066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18549" y="404380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005487" y="412812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829300" y="4128128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847298" y="41418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0023" y="41418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70902" y="422823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9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0" y="72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0844" y="1264476"/>
            <a:ext cx="5722940" cy="2541309"/>
            <a:chOff x="166261" y="1742414"/>
            <a:chExt cx="5722940" cy="2541309"/>
          </a:xfrm>
        </p:grpSpPr>
        <p:sp>
          <p:nvSpPr>
            <p:cNvPr id="4" name="Rounded Rectangle 3"/>
            <p:cNvSpPr/>
            <p:nvPr/>
          </p:nvSpPr>
          <p:spPr>
            <a:xfrm>
              <a:off x="166261" y="2747955"/>
              <a:ext cx="3102039" cy="1535768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kim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Li, Na, Ba, K,..)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1690093" y="1742414"/>
              <a:ext cx="4199108" cy="9715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4202635" y="1264476"/>
            <a:ext cx="3786730" cy="2572425"/>
            <a:chOff x="4202635" y="1742414"/>
            <a:chExt cx="3786730" cy="2572425"/>
          </a:xfrm>
        </p:grpSpPr>
        <p:sp>
          <p:nvSpPr>
            <p:cNvPr id="5" name="Rounded Rectangle 4"/>
            <p:cNvSpPr/>
            <p:nvPr/>
          </p:nvSpPr>
          <p:spPr>
            <a:xfrm>
              <a:off x="4202635" y="2682805"/>
              <a:ext cx="3786730" cy="1632034"/>
            </a:xfrm>
            <a:prstGeom prst="roundRect">
              <a:avLst/>
            </a:prstGeom>
            <a:solidFill>
              <a:srgbClr val="00B0F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basic oxide (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Li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O, Na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O,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K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O)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5889201" y="1742414"/>
              <a:ext cx="0" cy="8585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07578"/>
              </p:ext>
            </p:extLst>
          </p:nvPr>
        </p:nvGraphicFramePr>
        <p:xfrm>
          <a:off x="36513" y="4246563"/>
          <a:ext cx="3748087" cy="221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8" name="Equation" r:id="rId3" imgW="1854000" imgH="1091880" progId="Equation.DSMT4">
                  <p:embed/>
                </p:oleObj>
              </mc:Choice>
              <mc:Fallback>
                <p:oleObj name="Equation" r:id="rId3" imgW="185400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3" y="4246563"/>
                        <a:ext cx="3748087" cy="221138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072222"/>
              </p:ext>
            </p:extLst>
          </p:nvPr>
        </p:nvGraphicFramePr>
        <p:xfrm>
          <a:off x="4414532" y="4197032"/>
          <a:ext cx="3325452" cy="2314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9" name="Equation" r:id="rId5" imgW="1460160" imgH="1155600" progId="Equation.DSMT4">
                  <p:embed/>
                </p:oleObj>
              </mc:Choice>
              <mc:Fallback>
                <p:oleObj name="Equation" r:id="rId5" imgW="1460160" imgH="11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532" y="4197032"/>
                        <a:ext cx="3325452" cy="2314599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559439"/>
              </p:ext>
            </p:extLst>
          </p:nvPr>
        </p:nvGraphicFramePr>
        <p:xfrm>
          <a:off x="8489950" y="4197350"/>
          <a:ext cx="3574538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0" name="Equation" r:id="rId7" imgW="1523880" imgH="914400" progId="Equation.DSMT4">
                  <p:embed/>
                </p:oleObj>
              </mc:Choice>
              <mc:Fallback>
                <p:oleObj name="Equation" r:id="rId7" imgW="15238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9950" y="4197350"/>
                        <a:ext cx="3574538" cy="20018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4713348" y="228600"/>
            <a:ext cx="7376789" cy="3579118"/>
            <a:chOff x="4657930" y="735721"/>
            <a:chExt cx="7376789" cy="3579118"/>
          </a:xfrm>
        </p:grpSpPr>
        <p:grpSp>
          <p:nvGrpSpPr>
            <p:cNvPr id="8" name="Group 7"/>
            <p:cNvGrpSpPr/>
            <p:nvPr/>
          </p:nvGrpSpPr>
          <p:grpSpPr>
            <a:xfrm>
              <a:off x="5889201" y="1771597"/>
              <a:ext cx="6145518" cy="2543242"/>
              <a:chOff x="5889201" y="1771597"/>
              <a:chExt cx="6145518" cy="2543242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>
                <a:off x="5889201" y="1771597"/>
                <a:ext cx="4390931" cy="85857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" name="Rounded Rectangle 5"/>
              <p:cNvSpPr/>
              <p:nvPr/>
            </p:nvSpPr>
            <p:spPr>
              <a:xfrm>
                <a:off x="8524992" y="2745038"/>
                <a:ext cx="3509727" cy="1569801"/>
              </a:xfrm>
              <a:prstGeom prst="roundRect">
                <a:avLst/>
              </a:prstGeom>
              <a:solidFill>
                <a:srgbClr val="FFCCFF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nhiều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acidic oxide ( SO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SO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CO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,..)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8" name="Rounded Rectangle 17"/>
            <p:cNvSpPr/>
            <p:nvPr/>
          </p:nvSpPr>
          <p:spPr>
            <a:xfrm>
              <a:off x="4657930" y="735721"/>
              <a:ext cx="2462542" cy="1013988"/>
            </a:xfrm>
            <a:prstGeom prst="roundRect">
              <a:avLst/>
            </a:prstGeom>
            <a:solidFill>
              <a:srgbClr val="00B05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endPara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238008" y="4519958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10986" y="4501269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48916" y="456544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4163" y="456788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41709" y="451995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78434" y="5027111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97809" y="4962934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97809" y="547943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71464" y="5941096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91632" y="5488776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48916" y="55208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4163" y="551291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09183" y="547943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8432" y="5950441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62537" y="4557597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4974" y="5059210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47389" y="5542123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62537" y="5988097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85697" y="50889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38636" y="55550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910008" y="4597545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236289" y="5151483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184993" y="5651189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074957" y="51666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015716" y="56708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834287" y="57167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26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Kiến thức cần nhớ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293373"/>
              </p:ext>
            </p:extLst>
          </p:nvPr>
        </p:nvGraphicFramePr>
        <p:xfrm>
          <a:off x="1133930" y="2498757"/>
          <a:ext cx="4269212" cy="3964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9212"/>
              </a:tblGrid>
              <a:tr h="64740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OXYGEN 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805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oxygen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dễ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hủy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KMnO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KClO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2KMnO4 -&gt; K2MnO4 + MnO2+ O2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2KClO3-&gt; 2KCl + 3O2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15317"/>
              </p:ext>
            </p:extLst>
          </p:nvPr>
        </p:nvGraphicFramePr>
        <p:xfrm>
          <a:off x="6877329" y="2441389"/>
          <a:ext cx="4269212" cy="3964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9212"/>
              </a:tblGrid>
              <a:tr h="64740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DROGEN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2805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Zn, Al, Fe,..)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acid (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,…)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 +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-&gt; FeCl2 + H2 PƯ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2Al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+ 3H2SO4 -&gt; Al2(SO4)3 + 3H2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9668" y="1394906"/>
            <a:ext cx="8473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Oxygen,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Hidrogen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1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Kiến thức cần nhớ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5631" y="2380593"/>
            <a:ext cx="3059146" cy="3938726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1669"/>
              </p:ext>
            </p:extLst>
          </p:nvPr>
        </p:nvGraphicFramePr>
        <p:xfrm>
          <a:off x="488385" y="5795436"/>
          <a:ext cx="24336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0" name="Equation" r:id="rId3" imgW="1422360" imgH="266400" progId="Equation.DSMT4">
                  <p:embed/>
                </p:oleObj>
              </mc:Choice>
              <mc:Fallback>
                <p:oleObj name="Equation" r:id="rId3" imgW="14223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85" y="5795436"/>
                        <a:ext cx="2433637" cy="4572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547531" y="2380593"/>
            <a:ext cx="3936468" cy="3938726"/>
          </a:xfrm>
          <a:prstGeom prst="roundRect">
            <a:avLst/>
          </a:prstGeom>
          <a:solidFill>
            <a:srgbClr val="66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179718"/>
              </p:ext>
            </p:extLst>
          </p:nvPr>
        </p:nvGraphicFramePr>
        <p:xfrm>
          <a:off x="3674607" y="5370065"/>
          <a:ext cx="3708415" cy="425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1" name="Equation" r:id="rId5" imgW="2323800" imgH="266400" progId="Equation.DSMT4">
                  <p:embed/>
                </p:oleObj>
              </mc:Choice>
              <mc:Fallback>
                <p:oleObj name="Equation" r:id="rId5" imgW="23238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07" y="5370065"/>
                        <a:ext cx="3708415" cy="425371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776769" y="2325414"/>
            <a:ext cx="4264181" cy="39939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233261"/>
              </p:ext>
            </p:extLst>
          </p:nvPr>
        </p:nvGraphicFramePr>
        <p:xfrm>
          <a:off x="8564263" y="5795436"/>
          <a:ext cx="2689194" cy="41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2" name="Equation" r:id="rId7" imgW="1473120" imgH="228600" progId="Equation.DSMT4">
                  <p:embed/>
                </p:oleObj>
              </mc:Choice>
              <mc:Fallback>
                <p:oleObj name="Equation" r:id="rId7" imgW="1473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4263" y="5795436"/>
                        <a:ext cx="2689194" cy="4172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59668" y="1394906"/>
            <a:ext cx="4621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83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53077" y="2154724"/>
            <a:ext cx="1964694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23933" y="1424787"/>
            <a:ext cx="3505254" cy="145987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 = V : 24,79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826815" y="1563901"/>
            <a:ext cx="3505254" cy="1459873"/>
            <a:chOff x="4576460" y="1823557"/>
            <a:chExt cx="3505254" cy="1459873"/>
          </a:xfrm>
          <a:solidFill>
            <a:srgbClr val="00FFFF"/>
          </a:solidFill>
        </p:grpSpPr>
        <p:sp>
          <p:nvSpPr>
            <p:cNvPr id="7" name="Rounded Rectangle 6"/>
            <p:cNvSpPr/>
            <p:nvPr/>
          </p:nvSpPr>
          <p:spPr>
            <a:xfrm>
              <a:off x="4576460" y="1823557"/>
              <a:ext cx="3505254" cy="1459873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6425440" y="2348219"/>
            <a:ext cx="1609725" cy="4587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89" name="Equation" r:id="rId3" imgW="622080" imgH="177480" progId="Equation.DSMT4">
                    <p:embed/>
                  </p:oleObj>
                </mc:Choice>
                <mc:Fallback>
                  <p:oleObj name="Equation" r:id="rId3" imgW="62208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25440" y="2348219"/>
                          <a:ext cx="1609725" cy="45878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Rounded Rectangle 8"/>
          <p:cNvSpPr/>
          <p:nvPr/>
        </p:nvSpPr>
        <p:spPr>
          <a:xfrm>
            <a:off x="7778945" y="199990"/>
            <a:ext cx="3505254" cy="1459873"/>
          </a:xfrm>
          <a:prstGeom prst="roundRect">
            <a:avLst/>
          </a:prstGeom>
          <a:solidFill>
            <a:srgbClr val="66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 = n. 24,79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25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C, 1bar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30714" y="3072963"/>
            <a:ext cx="3408901" cy="1722577"/>
            <a:chOff x="4672813" y="4174986"/>
            <a:chExt cx="3408901" cy="1722577"/>
          </a:xfrm>
          <a:solidFill>
            <a:srgbClr val="FFFF99"/>
          </a:solidFill>
        </p:grpSpPr>
        <p:sp>
          <p:nvSpPr>
            <p:cNvPr id="11" name="Rounded Rectangle 10"/>
            <p:cNvSpPr/>
            <p:nvPr/>
          </p:nvSpPr>
          <p:spPr>
            <a:xfrm>
              <a:off x="4672813" y="4174986"/>
              <a:ext cx="3408901" cy="1722577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Nồng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trăm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endPara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3384600"/>
                </p:ext>
              </p:extLst>
            </p:nvPr>
          </p:nvGraphicFramePr>
          <p:xfrm>
            <a:off x="4979227" y="4781550"/>
            <a:ext cx="2892425" cy="1116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0" name="Equation" r:id="rId5" imgW="1117440" imgH="431640" progId="Equation.DSMT4">
                    <p:embed/>
                  </p:oleObj>
                </mc:Choice>
                <mc:Fallback>
                  <p:oleObj name="Equation" r:id="rId5" imgW="111744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79227" y="4781550"/>
                          <a:ext cx="2892425" cy="11160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6"/>
          <p:cNvGrpSpPr/>
          <p:nvPr/>
        </p:nvGrpSpPr>
        <p:grpSpPr>
          <a:xfrm>
            <a:off x="7875298" y="1740721"/>
            <a:ext cx="3408901" cy="1434965"/>
            <a:chOff x="4672813" y="4174986"/>
            <a:chExt cx="3408901" cy="1722577"/>
          </a:xfrm>
          <a:solidFill>
            <a:srgbClr val="99CCFF"/>
          </a:solidFill>
        </p:grpSpPr>
        <p:sp>
          <p:nvSpPr>
            <p:cNvPr id="19" name="Rounded Rectangle 18"/>
            <p:cNvSpPr/>
            <p:nvPr/>
          </p:nvSpPr>
          <p:spPr>
            <a:xfrm>
              <a:off x="4672813" y="4174986"/>
              <a:ext cx="3408901" cy="1722577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Nồng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mol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endPara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4644000"/>
                </p:ext>
              </p:extLst>
            </p:nvPr>
          </p:nvGraphicFramePr>
          <p:xfrm>
            <a:off x="5210149" y="4830115"/>
            <a:ext cx="2432050" cy="1017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1" name="Equation" r:id="rId7" imgW="939600" imgH="393480" progId="Equation.DSMT4">
                    <p:embed/>
                  </p:oleObj>
                </mc:Choice>
                <mc:Fallback>
                  <p:oleObj name="Equation" r:id="rId7" imgW="939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0149" y="4830115"/>
                          <a:ext cx="2432050" cy="10175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Box 20"/>
          <p:cNvSpPr txBox="1"/>
          <p:nvPr/>
        </p:nvSpPr>
        <p:spPr>
          <a:xfrm>
            <a:off x="1276909" y="406707"/>
            <a:ext cx="65020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6501" y="1591785"/>
            <a:ext cx="4399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Tính</a:t>
            </a:r>
            <a:r>
              <a:rPr lang="en-US" dirty="0" smtClean="0"/>
              <a:t> kl </a:t>
            </a:r>
            <a:r>
              <a:rPr lang="en-US" dirty="0" err="1" smtClean="0"/>
              <a:t>của</a:t>
            </a:r>
            <a:r>
              <a:rPr lang="en-US" dirty="0" smtClean="0"/>
              <a:t> 0,3 </a:t>
            </a:r>
            <a:r>
              <a:rPr lang="en-US" dirty="0" err="1" smtClean="0"/>
              <a:t>mol</a:t>
            </a:r>
            <a:r>
              <a:rPr lang="en-US" dirty="0" smtClean="0"/>
              <a:t> KClO3</a:t>
            </a:r>
          </a:p>
          <a:p>
            <a:r>
              <a:rPr lang="en-US" dirty="0" smtClean="0"/>
              <a:t>m= </a:t>
            </a:r>
            <a:r>
              <a:rPr lang="en-US" dirty="0" err="1" smtClean="0"/>
              <a:t>n.M</a:t>
            </a:r>
            <a:r>
              <a:rPr lang="en-US" dirty="0" smtClean="0"/>
              <a:t> = 0,3.(39+35,5+16.3)=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1810" y="4956178"/>
            <a:ext cx="4302533" cy="169277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m</a:t>
            </a:r>
            <a:r>
              <a:rPr lang="en-US" sz="3200" b="1" dirty="0" err="1" smtClean="0">
                <a:solidFill>
                  <a:srgbClr val="FF0000"/>
                </a:solidFill>
              </a:rPr>
              <a:t>ct</a:t>
            </a:r>
            <a:r>
              <a:rPr lang="en-US" sz="3200" b="1" dirty="0" smtClean="0">
                <a:solidFill>
                  <a:srgbClr val="FF0000"/>
                </a:solidFill>
              </a:rPr>
              <a:t> = </a:t>
            </a:r>
            <a:r>
              <a:rPr lang="en-US" sz="3200" b="1" dirty="0" err="1" smtClean="0">
                <a:solidFill>
                  <a:srgbClr val="FF0000"/>
                </a:solidFill>
              </a:rPr>
              <a:t>mdd.C</a:t>
            </a:r>
            <a:r>
              <a:rPr lang="en-US" sz="3200" b="1" dirty="0" smtClean="0">
                <a:solidFill>
                  <a:srgbClr val="FF0000"/>
                </a:solidFill>
              </a:rPr>
              <a:t>%:100%</a:t>
            </a:r>
          </a:p>
          <a:p>
            <a:r>
              <a:rPr lang="en-US" dirty="0" err="1" smtClean="0"/>
              <a:t>Hòa</a:t>
            </a:r>
            <a:r>
              <a:rPr lang="en-US" dirty="0" smtClean="0"/>
              <a:t> tan m(g) CuSO4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16g dung </a:t>
            </a:r>
            <a:r>
              <a:rPr lang="en-US" dirty="0" err="1" smtClean="0"/>
              <a:t>dịch</a:t>
            </a:r>
            <a:r>
              <a:rPr lang="en-US" dirty="0" smtClean="0"/>
              <a:t> CuSO4 10%. </a:t>
            </a:r>
            <a:r>
              <a:rPr lang="en-US" dirty="0" err="1" smtClean="0"/>
              <a:t>Tìm</a:t>
            </a:r>
            <a:r>
              <a:rPr lang="en-US" dirty="0" smtClean="0"/>
              <a:t> m</a:t>
            </a:r>
          </a:p>
          <a:p>
            <a:r>
              <a:rPr lang="en-US" dirty="0" smtClean="0"/>
              <a:t>mCuSO4 = 16.10% : 100% = 1,6g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80919" y="5226908"/>
            <a:ext cx="771061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m</a:t>
            </a:r>
            <a:r>
              <a:rPr lang="en-US" sz="2800" b="1" dirty="0" err="1" smtClean="0">
                <a:solidFill>
                  <a:srgbClr val="FF0000"/>
                </a:solidFill>
              </a:rPr>
              <a:t>dd</a:t>
            </a:r>
            <a:r>
              <a:rPr lang="en-US" sz="2800" b="1" dirty="0" smtClean="0">
                <a:solidFill>
                  <a:srgbClr val="FF0000"/>
                </a:solidFill>
              </a:rPr>
              <a:t> = mct.100% : C% , </a:t>
            </a:r>
            <a:r>
              <a:rPr lang="en-US" sz="2800" b="1" dirty="0" err="1" smtClean="0">
                <a:solidFill>
                  <a:srgbClr val="FF0000"/>
                </a:solidFill>
              </a:rPr>
              <a:t>mdd</a:t>
            </a:r>
            <a:r>
              <a:rPr lang="en-US" sz="2800" b="1" dirty="0" smtClean="0">
                <a:solidFill>
                  <a:srgbClr val="FF0000"/>
                </a:solidFill>
              </a:rPr>
              <a:t> = </a:t>
            </a:r>
            <a:r>
              <a:rPr lang="en-US" sz="2800" b="1" dirty="0" err="1" smtClean="0">
                <a:solidFill>
                  <a:srgbClr val="FF0000"/>
                </a:solidFill>
              </a:rPr>
              <a:t>mct</a:t>
            </a:r>
            <a:r>
              <a:rPr lang="en-US" sz="2800" b="1" dirty="0" smtClean="0">
                <a:solidFill>
                  <a:srgbClr val="FF0000"/>
                </a:solidFill>
              </a:rPr>
              <a:t> + mH2O</a:t>
            </a:r>
          </a:p>
          <a:p>
            <a:r>
              <a:rPr lang="en-US" dirty="0" err="1" smtClean="0"/>
              <a:t>Hòa</a:t>
            </a:r>
            <a:r>
              <a:rPr lang="en-US" dirty="0" smtClean="0"/>
              <a:t> tan 10g </a:t>
            </a:r>
            <a:r>
              <a:rPr lang="en-US" dirty="0" err="1" smtClean="0"/>
              <a:t>NaCl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NaCl</a:t>
            </a:r>
            <a:r>
              <a:rPr lang="en-US" dirty="0" smtClean="0"/>
              <a:t> 5%.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 tan.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dd</a:t>
            </a:r>
            <a:r>
              <a:rPr lang="en-US" dirty="0" smtClean="0"/>
              <a:t> = mct.100%:5% = 200g</a:t>
            </a:r>
          </a:p>
          <a:p>
            <a:r>
              <a:rPr lang="en-US" dirty="0" smtClean="0"/>
              <a:t>mH2O = 200 – 10 = 190g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579747" y="2884660"/>
            <a:ext cx="92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Dd</a:t>
            </a:r>
            <a:r>
              <a:rPr lang="en-US" dirty="0" smtClean="0"/>
              <a:t>(l)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778945" y="3253992"/>
            <a:ext cx="46984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Hòa</a:t>
            </a:r>
            <a:r>
              <a:rPr lang="en-US" dirty="0" smtClean="0"/>
              <a:t> tan 4g </a:t>
            </a:r>
            <a:r>
              <a:rPr lang="en-US" dirty="0" err="1" smtClean="0"/>
              <a:t>NaOH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400ml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NaOH</a:t>
            </a:r>
            <a:r>
              <a:rPr lang="en-US" dirty="0" smtClean="0"/>
              <a:t>. </a:t>
            </a:r>
            <a:r>
              <a:rPr lang="en-US" dirty="0" err="1" smtClean="0"/>
              <a:t>Tính</a:t>
            </a:r>
            <a:r>
              <a:rPr lang="en-US" dirty="0" smtClean="0"/>
              <a:t> CM(Na=23, H=1, O=16)</a:t>
            </a:r>
          </a:p>
          <a:p>
            <a:r>
              <a:rPr lang="en-US" dirty="0" err="1" smtClean="0"/>
              <a:t>Đổi</a:t>
            </a:r>
            <a:r>
              <a:rPr lang="en-US" dirty="0" smtClean="0"/>
              <a:t> 400ml = 0,4l</a:t>
            </a:r>
          </a:p>
          <a:p>
            <a:r>
              <a:rPr lang="en-US" dirty="0" err="1" smtClean="0"/>
              <a:t>nNaOH</a:t>
            </a:r>
            <a:r>
              <a:rPr lang="en-US" dirty="0" smtClean="0"/>
              <a:t> = m:M = 4:40=0,1mol</a:t>
            </a:r>
          </a:p>
          <a:p>
            <a:r>
              <a:rPr lang="en-US" dirty="0" smtClean="0"/>
              <a:t>CM=</a:t>
            </a:r>
            <a:r>
              <a:rPr lang="en-US" dirty="0" err="1" smtClean="0"/>
              <a:t>n:V</a:t>
            </a:r>
            <a:r>
              <a:rPr lang="en-US" dirty="0" smtClean="0"/>
              <a:t>=0,1:0,4=0,25M</a:t>
            </a:r>
          </a:p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740387" y="2494779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80919" y="3175686"/>
            <a:ext cx="2137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n=  CM . V(lit)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V = n: CM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90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1024" y="822985"/>
            <a:ext cx="110542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8,4g Iron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(Fe)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oxygen (O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lnSpc>
                <a:spcPct val="150000"/>
              </a:lnSpc>
              <a:buFontTx/>
              <a:buAutoNum type="alphaL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(Fe = 56, Al = 27, Zn = 65, O = 16)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lphaLcPeriod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6858" y="2671404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29570" y="6298771"/>
            <a:ext cx="6273800" cy="3638491"/>
            <a:chOff x="2644775" y="3194050"/>
            <a:chExt cx="6273800" cy="353060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3756866"/>
                </p:ext>
              </p:extLst>
            </p:nvPr>
          </p:nvGraphicFramePr>
          <p:xfrm>
            <a:off x="2644775" y="3194050"/>
            <a:ext cx="6273800" cy="353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0" name="Equation" r:id="rId3" imgW="2527200" imgH="1422360" progId="Equation.DSMT4">
                    <p:embed/>
                  </p:oleObj>
                </mc:Choice>
                <mc:Fallback>
                  <p:oleObj name="Equation" r:id="rId3" imgW="2527200" imgH="1422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4775" y="3194050"/>
                          <a:ext cx="6273800" cy="35306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Box 3"/>
            <p:cNvSpPr txBox="1"/>
            <p:nvPr/>
          </p:nvSpPr>
          <p:spPr>
            <a:xfrm>
              <a:off x="3513222" y="5510463"/>
              <a:ext cx="423511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n.24,79 = 0,1.24,79 = 2,479 lit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430379" y="3500641"/>
            <a:ext cx="67015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3Fe +    2O2 -&gt;     Fe3O4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               3             2               1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     0,15          0,1            0,05        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nFe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m:M = 8,4 : 56 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0,15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VO2 = n.24,79 = 0,1.24,79 = 2,479lit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b. mFe3O4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n.M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0,05.(56.3 + 16.4) =11,6g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59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0367" y="1278850"/>
            <a:ext cx="1135304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5.6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(Fe)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hydrogenchloric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Iron(II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chloride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(FeCl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50000"/>
              </a:lnSpc>
            </a:pP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(Fe = 56,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1, Cl = 35,5)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2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729928"/>
              </p:ext>
            </p:extLst>
          </p:nvPr>
        </p:nvGraphicFramePr>
        <p:xfrm>
          <a:off x="1086415" y="1167898"/>
          <a:ext cx="9841120" cy="435364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460280"/>
                <a:gridCol w="2460280"/>
                <a:gridCol w="2460280"/>
                <a:gridCol w="2460280"/>
              </a:tblGrid>
              <a:tr h="758739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 </a:t>
                      </a:r>
                      <a:r>
                        <a:rPr lang="en-US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endParaRPr lang="en-US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 </a:t>
                      </a:r>
                      <a:r>
                        <a:rPr lang="en-US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endParaRPr lang="en-US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endParaRPr lang="en-US" sz="24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9830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Na, K , Ag,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 (I)</a:t>
                      </a:r>
                    </a:p>
                    <a:p>
                      <a:pPr algn="ctr"/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……..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H, Cl, F, Br</a:t>
                      </a:r>
                    </a:p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OH, NO</a:t>
                      </a:r>
                      <a:r>
                        <a:rPr lang="en-US" sz="2400" i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i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/>
                </a:tc>
              </a:tr>
              <a:tr h="119830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II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Ba,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Ca, Mg , Zn, Cu (II), Fe (II)</a:t>
                      </a:r>
                    </a:p>
                    <a:p>
                      <a:pPr algn="ctr"/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……..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400" i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SO</a:t>
                      </a:r>
                      <a:r>
                        <a:rPr lang="en-US" sz="2400" i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</a:p>
                    <a:p>
                      <a:pPr algn="ctr"/>
                      <a:r>
                        <a:rPr lang="en-US" sz="2400" i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……SO3…</a:t>
                      </a:r>
                      <a:endParaRPr lang="en-US" sz="2400" i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i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9830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III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Al,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Fe(III)</a:t>
                      </a:r>
                    </a:p>
                    <a:p>
                      <a:pPr algn="ctr"/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2400" i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  <a:endParaRPr lang="en-US" sz="2400" i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95057" y="334978"/>
            <a:ext cx="1649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66446" y="263182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3366" y="1520981"/>
            <a:ext cx="25307124" cy="5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065799" y="1520981"/>
            <a:ext cx="6183514" cy="4469272"/>
            <a:chOff x="3065799" y="1520981"/>
            <a:chExt cx="6183514" cy="4469272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29258944"/>
                </p:ext>
              </p:extLst>
            </p:nvPr>
          </p:nvGraphicFramePr>
          <p:xfrm>
            <a:off x="3065799" y="1520981"/>
            <a:ext cx="6183514" cy="4469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87" name="Equation" r:id="rId3" imgW="2565400" imgH="1854200" progId="Equation.DSMT4">
                    <p:embed/>
                  </p:oleObj>
                </mc:Choice>
                <mc:Fallback>
                  <p:oleObj name="Equation" r:id="rId3" imgW="2565400" imgH="18542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65799" y="1520981"/>
                          <a:ext cx="6183514" cy="446927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3892378" y="4949812"/>
              <a:ext cx="433614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n.24,79 = 0,1.24,79 = 2,479 lit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15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0367" y="1278850"/>
            <a:ext cx="1135304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Zinc (Zn)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hydrogenchloric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Zinc Chloride (ZnCl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50000"/>
              </a:lnSpc>
            </a:pP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 = 65,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1, Cl = 35,5)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83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21704" y="1417948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3366" y="1520981"/>
            <a:ext cx="25307124" cy="5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009815" y="2308457"/>
            <a:ext cx="6183514" cy="4469272"/>
            <a:chOff x="3009815" y="2308457"/>
            <a:chExt cx="6183514" cy="4469272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2961544"/>
                </p:ext>
              </p:extLst>
            </p:nvPr>
          </p:nvGraphicFramePr>
          <p:xfrm>
            <a:off x="3009815" y="2308457"/>
            <a:ext cx="6183514" cy="4469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07" name="Equation" r:id="rId3" imgW="2565360" imgH="1854000" progId="Equation.DSMT4">
                    <p:embed/>
                  </p:oleObj>
                </mc:Choice>
                <mc:Fallback>
                  <p:oleObj name="Equation" r:id="rId3" imgW="2565360" imgH="1854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09815" y="2308457"/>
                          <a:ext cx="6183514" cy="446927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755486" y="5736697"/>
              <a:ext cx="423511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n.24,79 = 0,2.24,79 = 4,958 lit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820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Bài 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0367" y="1278850"/>
            <a:ext cx="1135304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26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Zinc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(Zn)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Sulfuric Acid (H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Zinc sulfate (ZnSO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50000"/>
              </a:lnSpc>
            </a:pP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 = 65,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1, S =32, O = 16)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64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22634" y="1259371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3366" y="1520981"/>
            <a:ext cx="25307124" cy="5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30319" y="2308457"/>
            <a:ext cx="6672262" cy="4468813"/>
            <a:chOff x="2830319" y="2308457"/>
            <a:chExt cx="6672262" cy="4468813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7118252"/>
                </p:ext>
              </p:extLst>
            </p:nvPr>
          </p:nvGraphicFramePr>
          <p:xfrm>
            <a:off x="2830319" y="2308457"/>
            <a:ext cx="6672262" cy="4468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52" name="Equation" r:id="rId3" imgW="2768400" imgH="1854000" progId="Equation.DSMT4">
                    <p:embed/>
                  </p:oleObj>
                </mc:Choice>
                <mc:Fallback>
                  <p:oleObj name="Equation" r:id="rId3" imgW="2768400" imgH="1854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0319" y="2308457"/>
                          <a:ext cx="6672262" cy="446881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646973" y="5720527"/>
              <a:ext cx="423511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n.24,79 = 0,4.24,79 = 9,916 lit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673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5057" y="117695"/>
            <a:ext cx="6115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5057" y="640915"/>
            <a:ext cx="1054728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x,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≠ 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II  II</a:t>
            </a:r>
          </a:p>
          <a:p>
            <a:pPr>
              <a:lnSpc>
                <a:spcPct val="200000"/>
              </a:lnSpc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,….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                 2     2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1     1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MgSO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n € N*)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Fe(NO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,…..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x,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n.x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m.y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408695" y="2069432"/>
            <a:ext cx="372979" cy="986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9252284" y="1937084"/>
            <a:ext cx="673769" cy="1118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52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5057" y="334978"/>
            <a:ext cx="6115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9605" y="953854"/>
            <a:ext cx="647484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 (III)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OH.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Cu(II)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(VI)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5222" y="1695153"/>
            <a:ext cx="1218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1034" y="2233408"/>
            <a:ext cx="1766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05945" y="2739725"/>
            <a:ext cx="183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Fe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46224" y="3315508"/>
            <a:ext cx="1715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05222" y="3898417"/>
            <a:ext cx="1716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Al(NO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65648" y="4458861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CuSO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5648" y="4981147"/>
            <a:ext cx="195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Mg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9618" y="5516226"/>
            <a:ext cx="1492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CaCO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52842" y="5977891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SO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aseline="-25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6038662" y="1695153"/>
            <a:ext cx="27916" cy="46784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36234" y="1515015"/>
            <a:ext cx="22028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 Na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l. Fe (II)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Al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 Ba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 Zn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Na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q. Fe(III)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OH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91851" y="1630270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Na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85097" y="2191431"/>
            <a:ext cx="1099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endParaRPr lang="en-US" sz="2400" baseline="-25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08881" y="2752592"/>
            <a:ext cx="1339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Al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36304" y="3335768"/>
            <a:ext cx="1407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BaSO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31623" y="3834800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ZnCl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51047" y="4362687"/>
            <a:ext cx="1561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Na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24817" y="4890574"/>
            <a:ext cx="1681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Fe(OH)</a:t>
            </a:r>
            <a:r>
              <a:rPr lang="en-US" sz="2400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3433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052513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nhớ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61668" y="2245259"/>
            <a:ext cx="10868664" cy="4504099"/>
            <a:chOff x="205189" y="1264115"/>
            <a:chExt cx="11659355" cy="5177655"/>
          </a:xfrm>
        </p:grpSpPr>
        <p:sp>
          <p:nvSpPr>
            <p:cNvPr id="3" name="Rounded Rectangle 2"/>
            <p:cNvSpPr/>
            <p:nvPr/>
          </p:nvSpPr>
          <p:spPr>
            <a:xfrm>
              <a:off x="3250193" y="1264115"/>
              <a:ext cx="5975286" cy="1004934"/>
            </a:xfrm>
            <a:prstGeom prst="roundRect">
              <a:avLst/>
            </a:prstGeom>
            <a:solidFill>
              <a:srgbClr val="FFCCFF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 LOẠI HỢP CHẤT VÔ CƠ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205189" y="2269049"/>
              <a:ext cx="6032647" cy="1918408"/>
              <a:chOff x="205189" y="2269049"/>
              <a:chExt cx="6032647" cy="1918408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205189" y="3173469"/>
                <a:ext cx="2462542" cy="1013988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OXIDE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" name="Straight Arrow Connector 8"/>
              <p:cNvCxnSpPr>
                <a:stCxn id="3" idx="2"/>
                <a:endCxn id="4" idx="0"/>
              </p:cNvCxnSpPr>
              <p:nvPr/>
            </p:nvCxnSpPr>
            <p:spPr>
              <a:xfrm flipH="1">
                <a:off x="1436460" y="2269049"/>
                <a:ext cx="4801376" cy="9044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/>
            <p:cNvGrpSpPr/>
            <p:nvPr/>
          </p:nvGrpSpPr>
          <p:grpSpPr>
            <a:xfrm>
              <a:off x="3455384" y="2269049"/>
              <a:ext cx="2782452" cy="2932396"/>
              <a:chOff x="3455384" y="2269049"/>
              <a:chExt cx="2782452" cy="2932396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3455384" y="4187457"/>
                <a:ext cx="2462542" cy="1013988"/>
              </a:xfrm>
              <a:prstGeom prst="roundRect">
                <a:avLst/>
              </a:prstGeom>
              <a:solidFill>
                <a:srgbClr val="00FF00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ACID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" name="Straight Arrow Connector 10"/>
              <p:cNvCxnSpPr>
                <a:stCxn id="3" idx="2"/>
                <a:endCxn id="6" idx="0"/>
              </p:cNvCxnSpPr>
              <p:nvPr/>
            </p:nvCxnSpPr>
            <p:spPr>
              <a:xfrm flipH="1">
                <a:off x="4686655" y="2269049"/>
                <a:ext cx="1551181" cy="19184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6237836" y="2269049"/>
              <a:ext cx="2847293" cy="4172721"/>
              <a:chOff x="6237836" y="2269049"/>
              <a:chExt cx="2847293" cy="4172721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6622587" y="5427782"/>
                <a:ext cx="2462542" cy="1013988"/>
              </a:xfrm>
              <a:prstGeom prst="roundRect">
                <a:avLst/>
              </a:prstGeom>
              <a:solidFill>
                <a:srgbClr val="00FFFF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BASE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Straight Arrow Connector 12"/>
              <p:cNvCxnSpPr>
                <a:stCxn id="3" idx="2"/>
                <a:endCxn id="7" idx="0"/>
              </p:cNvCxnSpPr>
              <p:nvPr/>
            </p:nvCxnSpPr>
            <p:spPr>
              <a:xfrm>
                <a:off x="6237836" y="2269049"/>
                <a:ext cx="1616022" cy="315873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6237836" y="2269049"/>
              <a:ext cx="5626708" cy="1918408"/>
              <a:chOff x="6237836" y="2269049"/>
              <a:chExt cx="5626708" cy="1918408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9402002" y="3173469"/>
                <a:ext cx="2462542" cy="1013988"/>
              </a:xfrm>
              <a:prstGeom prst="roundRect">
                <a:avLst/>
              </a:prstGeom>
              <a:solidFill>
                <a:srgbClr val="FF9966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MUỐI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" name="Straight Arrow Connector 14"/>
              <p:cNvCxnSpPr>
                <a:stCxn id="3" idx="2"/>
                <a:endCxn id="8" idx="0"/>
              </p:cNvCxnSpPr>
              <p:nvPr/>
            </p:nvCxnSpPr>
            <p:spPr>
              <a:xfrm>
                <a:off x="6237836" y="2269049"/>
                <a:ext cx="4395437" cy="9044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TextBox 20"/>
          <p:cNvSpPr txBox="1"/>
          <p:nvPr/>
        </p:nvSpPr>
        <p:spPr>
          <a:xfrm>
            <a:off x="1231271" y="1231943"/>
            <a:ext cx="41232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07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87066" y="86237"/>
            <a:ext cx="2465584" cy="82816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0724" y="935961"/>
            <a:ext cx="11561275" cy="55678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ACIDIC OXIDE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OXIDE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SO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,..)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BASIC OXIDE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OXIDE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Na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,..)</a:t>
            </a:r>
          </a:p>
          <a:p>
            <a:pPr>
              <a:lnSpc>
                <a:spcPct val="150000"/>
              </a:lnSpc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ACIDIC OXIDE: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(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036867"/>
              </p:ext>
            </p:extLst>
          </p:nvPr>
        </p:nvGraphicFramePr>
        <p:xfrm>
          <a:off x="936529" y="4657923"/>
          <a:ext cx="1038935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7871"/>
                <a:gridCol w="2077871"/>
                <a:gridCol w="2077871"/>
                <a:gridCol w="2077871"/>
                <a:gridCol w="2077871"/>
              </a:tblGrid>
              <a:tr h="57497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Tetra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066" y="58199"/>
            <a:ext cx="2465583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65" y="5644105"/>
            <a:ext cx="7632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014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5058" y="262551"/>
            <a:ext cx="3738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323401"/>
              </p:ext>
            </p:extLst>
          </p:nvPr>
        </p:nvGraphicFramePr>
        <p:xfrm>
          <a:off x="1588169" y="968721"/>
          <a:ext cx="6845968" cy="55079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932448"/>
                <a:gridCol w="1869530"/>
                <a:gridCol w="3043990"/>
              </a:tblGrid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CO</a:t>
                      </a:r>
                      <a:r>
                        <a:rPr lang="en-US" sz="2400" b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Al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SO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FeO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SO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CuO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Fe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23010" y="13580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71377" y="995881"/>
            <a:ext cx="1917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71377" y="1496519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27663" y="2085487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37129" y="2637676"/>
            <a:ext cx="2332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25759" y="3258697"/>
            <a:ext cx="2720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Điphotpho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93394" y="3800537"/>
            <a:ext cx="16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II)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2240" y="4276711"/>
            <a:ext cx="2366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3927" y="4874240"/>
            <a:ext cx="1911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(II)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65614" y="5444609"/>
            <a:ext cx="172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(III)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65614" y="6014978"/>
            <a:ext cx="1808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(I)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654704"/>
              </p:ext>
            </p:extLst>
          </p:nvPr>
        </p:nvGraphicFramePr>
        <p:xfrm>
          <a:off x="8586536" y="995881"/>
          <a:ext cx="3453063" cy="55079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453063"/>
              </a:tblGrid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Carbon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Calcium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Aluminium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Sulfur dioxide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Diphosphorus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Iron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(II)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Sulfur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Copper (II)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Iron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(III)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7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Copper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(I) oxide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22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5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103115" y="40970"/>
            <a:ext cx="2462542" cy="782895"/>
          </a:xfrm>
          <a:prstGeom prst="roundRect">
            <a:avLst/>
          </a:prstGeom>
          <a:solidFill>
            <a:srgbClr val="00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7358" y="945775"/>
            <a:ext cx="10527631" cy="24622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acid.</a:t>
            </a:r>
          </a:p>
          <a:p>
            <a:pPr lvl="0">
              <a:lnSpc>
                <a:spcPct val="150000"/>
              </a:lnSpc>
            </a:pP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Acid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oxygen: H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HNO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>
              <a:lnSpc>
                <a:spcPct val="150000"/>
              </a:lnSpc>
            </a:pP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Acid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oxygen: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sz="2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S,…</a:t>
            </a:r>
          </a:p>
          <a:p>
            <a:pPr marL="342900" lvl="0" indent="-342900">
              <a:lnSpc>
                <a:spcPct val="150000"/>
              </a:lnSpc>
              <a:buFontTx/>
              <a:buChar char="-"/>
            </a:pP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200" b="1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855478"/>
              </p:ext>
            </p:extLst>
          </p:nvPr>
        </p:nvGraphicFramePr>
        <p:xfrm>
          <a:off x="1452478" y="3799750"/>
          <a:ext cx="929172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928353"/>
                <a:gridCol w="1672390"/>
                <a:gridCol w="26589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CTHH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HydroChloric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baseline="-25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Sulfuric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HBr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HydroBromic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baseline="-25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Carbonic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5531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HydroSulfuric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baseline="-25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Nitric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HydroIodic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baseline="-25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Phosphoric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HF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HydroFluoric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en-US" sz="2000" b="1" baseline="-25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baseline="-25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Sulfurous Acid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8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857161" y="140559"/>
            <a:ext cx="2462542" cy="683307"/>
          </a:xfrm>
          <a:prstGeom prst="roundRect">
            <a:avLst/>
          </a:prstGeom>
          <a:solidFill>
            <a:srgbClr val="00FF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2495" y="1045906"/>
            <a:ext cx="11328903" cy="55180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ồm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hidroxide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- OH).</a:t>
            </a:r>
          </a:p>
          <a:p>
            <a:pPr>
              <a:lnSpc>
                <a:spcPct val="150000"/>
              </a:lnSpc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Ba(OH)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Mg(OH)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Fe(OH)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 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hidroxide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u="sng" dirty="0">
                <a:solidFill>
                  <a:srgbClr val="0070C0"/>
                </a:solidFill>
                <a:latin typeface="VNI-Times" pitchFamily="2" charset="0"/>
                <a:cs typeface="Times New Roman" panose="02020603050405020304" pitchFamily="18" charset="0"/>
              </a:rPr>
              <a:t>VD</a:t>
            </a:r>
            <a:r>
              <a:rPr lang="en-US" sz="2400" u="sng" dirty="0" smtClean="0">
                <a:solidFill>
                  <a:srgbClr val="0070C0"/>
                </a:solidFill>
                <a:latin typeface="VNI-Times" pitchFamily="2" charset="0"/>
                <a:cs typeface="Times New Roman" panose="02020603050405020304" pitchFamily="18" charset="0"/>
              </a:rPr>
              <a:t>: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calcium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hidroxide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Fe(OH)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7038" y="5682895"/>
            <a:ext cx="2440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hidroxide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2394" y="5256942"/>
            <a:ext cx="2396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hidroxide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407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1779</Words>
  <Application>Microsoft Office PowerPoint</Application>
  <PresentationFormat>Custom</PresentationFormat>
  <Paragraphs>363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ÔN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2021-08-17T01:28:56Z</dcterms:created>
  <dcterms:modified xsi:type="dcterms:W3CDTF">2021-09-07T06:57:24Z</dcterms:modified>
</cp:coreProperties>
</file>