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9" autoAdjust="0"/>
    <p:restoredTop sz="96547" autoAdjust="0"/>
  </p:normalViewPr>
  <p:slideViewPr>
    <p:cSldViewPr>
      <p:cViewPr>
        <p:scale>
          <a:sx n="78" d="100"/>
          <a:sy n="78" d="100"/>
        </p:scale>
        <p:origin x="-115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9186B-0F92-40D9-A671-F58A56D40BE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A0AFD-F6B8-4F82-AA0E-06984B48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A0AFD-F6B8-4F82-AA0E-06984B4827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A0AFD-F6B8-4F82-AA0E-06984B4827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A0AFD-F6B8-4F82-AA0E-06984B4827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0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9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1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4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9AE4-FBC5-4443-AF98-CE8E9EEDC282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DF38E-9FF3-46E8-ABB8-1466F3131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6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12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51.png"/><Relationship Id="rId7" Type="http://schemas.openxmlformats.org/officeDocument/2006/relationships/slide" Target="slide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slide" Target="slide11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09" y="2895600"/>
            <a:ext cx="8929046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Tìm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hiểu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về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các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niên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hiệu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nước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ta </a:t>
            </a:r>
          </a:p>
        </p:txBody>
      </p:sp>
    </p:spTree>
    <p:extLst>
      <p:ext uri="{BB962C8B-B14F-4D97-AF65-F5344CB8AC3E}">
        <p14:creationId xmlns:p14="http://schemas.microsoft.com/office/powerpoint/2010/main" val="10096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-Point Star 22"/>
          <p:cNvSpPr/>
          <p:nvPr/>
        </p:nvSpPr>
        <p:spPr>
          <a:xfrm>
            <a:off x="3541510" y="1295400"/>
            <a:ext cx="1981200" cy="1524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661" y="7556"/>
            <a:ext cx="9020679" cy="14465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mừng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đã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chọn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đúng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ngôi</a:t>
            </a:r>
            <a:endPara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Sao may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mắn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9443" y="1676124"/>
            <a:ext cx="87239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/>
                <a:solidFill>
                  <a:schemeClr val="accent3"/>
                </a:solidFill>
                <a:effectLst/>
              </a:rPr>
              <a:t>Câu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1:</a:t>
            </a:r>
          </a:p>
          <a:p>
            <a:pPr algn="ctr"/>
            <a:r>
              <a:rPr lang="en-US" sz="4800" b="1" dirty="0" err="1" smtClean="0">
                <a:ln/>
                <a:solidFill>
                  <a:schemeClr val="accent3"/>
                </a:solidFill>
              </a:rPr>
              <a:t>Nhà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Mạc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và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Nhà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Nguyễn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đóng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đô</a:t>
            </a:r>
            <a:endParaRPr lang="en-US" sz="4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Ở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hai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nơi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.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Sử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cũ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gọi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là</a:t>
            </a:r>
            <a:endParaRPr lang="en-US" sz="4800" b="1" cap="none" spc="0" dirty="0" smtClean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3488" y="3638729"/>
            <a:ext cx="6605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Bắc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triều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và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Nam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triều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50455" y="1665238"/>
            <a:ext cx="95561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/>
                <a:solidFill>
                  <a:schemeClr val="accent3"/>
                </a:solidFill>
                <a:effectLst/>
              </a:rPr>
              <a:t>Câu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800" b="1" dirty="0">
                <a:ln/>
                <a:solidFill>
                  <a:schemeClr val="accent3"/>
                </a:solidFill>
              </a:rPr>
              <a:t>2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:</a:t>
            </a:r>
          </a:p>
          <a:p>
            <a:pPr algn="ctr"/>
            <a:r>
              <a:rPr lang="en-US" sz="4800" b="1" dirty="0" err="1" smtClean="0">
                <a:ln/>
                <a:solidFill>
                  <a:schemeClr val="accent3"/>
                </a:solidFill>
              </a:rPr>
              <a:t>Trong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thời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Trịnh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–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Nguyễn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,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ranh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giới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Chia </a:t>
            </a:r>
            <a:r>
              <a:rPr lang="en-US" sz="4800" b="1" cap="none" spc="0" dirty="0" err="1" smtClean="0">
                <a:ln/>
                <a:solidFill>
                  <a:schemeClr val="accent3"/>
                </a:solidFill>
                <a:effectLst/>
              </a:rPr>
              <a:t>cắt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800" b="1" cap="none" spc="0" dirty="0" err="1" smtClean="0">
                <a:ln/>
                <a:solidFill>
                  <a:schemeClr val="accent3"/>
                </a:solidFill>
                <a:effectLst/>
              </a:rPr>
              <a:t>nước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ta ở </a:t>
            </a:r>
            <a:r>
              <a:rPr lang="en-US" sz="4800" b="1" cap="none" spc="0" dirty="0" err="1" smtClean="0">
                <a:ln/>
                <a:solidFill>
                  <a:schemeClr val="accent3"/>
                </a:solidFill>
                <a:effectLst/>
              </a:rPr>
              <a:t>đâu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64003" y="4135399"/>
            <a:ext cx="3437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Sông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Gianh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53690" y="1665238"/>
            <a:ext cx="974369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/>
                <a:solidFill>
                  <a:schemeClr val="accent3"/>
                </a:solidFill>
                <a:effectLst/>
              </a:rPr>
              <a:t>Câu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:</a:t>
            </a:r>
          </a:p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2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cuộc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chiến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này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có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1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đặc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điểm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</a:rPr>
              <a:t>chung</a:t>
            </a:r>
            <a:endParaRPr lang="en-US" sz="48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4800" b="1" cap="none" spc="0" dirty="0" err="1" smtClean="0">
                <a:ln/>
                <a:solidFill>
                  <a:schemeClr val="accent3"/>
                </a:solidFill>
                <a:effectLst/>
              </a:rPr>
              <a:t>Là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4800" b="1" cap="none" spc="0" dirty="0" err="1" smtClean="0">
                <a:ln/>
                <a:solidFill>
                  <a:schemeClr val="accent3"/>
                </a:solidFill>
                <a:effectLst/>
              </a:rPr>
              <a:t>gì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6754" y="4284944"/>
            <a:ext cx="90272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Là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cuộc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chiến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phi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nghĩa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gây</a:t>
            </a:r>
            <a:endParaRPr lang="en-US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Đau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khổ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dân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ight Arrow 9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8466863" y="6193971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0.37934 0.544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381000" y="10886"/>
            <a:ext cx="982294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Câu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1:</a:t>
            </a:r>
          </a:p>
          <a:p>
            <a:pPr algn="ctr"/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Niên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hiệu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này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tồn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tại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qua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mấy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triều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Đó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là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triều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nào</a:t>
            </a:r>
            <a:endParaRPr lang="en-US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855" y="2954101"/>
            <a:ext cx="90766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 4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triều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Đó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Lý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Trần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Hậu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Lê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Nguyễn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84024" y="195552"/>
            <a:ext cx="94289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Câu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2:</a:t>
            </a:r>
          </a:p>
          <a:p>
            <a:pPr algn="ctr"/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Em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hãy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cho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biết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nơi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nào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đã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được</a:t>
            </a:r>
            <a:endParaRPr lang="en-US" sz="4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Chọn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làm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kinh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đô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nước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ta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từ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1010 - 1789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81810" y="3336666"/>
            <a:ext cx="30973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Thăng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Long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3864" y="520864"/>
            <a:ext cx="83750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Câu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3:</a:t>
            </a:r>
          </a:p>
          <a:p>
            <a:pPr algn="ctr"/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Nhà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Nguyễn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đã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chọn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kinh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đô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ở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đâu</a:t>
            </a:r>
            <a:r>
              <a:rPr lang="en-US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en-US" sz="40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27519" y="3392039"/>
            <a:ext cx="26059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Phú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Xuân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570" y="213087"/>
            <a:ext cx="88899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Câu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4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Em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hãy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kể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tên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mỗi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vị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vua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thành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lập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các</a:t>
            </a:r>
            <a:endParaRPr lang="en-US" sz="40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Triều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trên</a:t>
            </a:r>
            <a:endParaRPr lang="en-US" sz="40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28603" y="3170367"/>
            <a:ext cx="96136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Lý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Thái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Trần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Thái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Tông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Lê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Thái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Long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58248" y="219277"/>
            <a:ext cx="94032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Câu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4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Vị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vua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nhà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Nguyễn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nào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là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vị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vua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cõng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rắn</a:t>
            </a:r>
            <a:endParaRPr lang="en-US" sz="40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Cắn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gà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nhà</a:t>
            </a:r>
            <a:endParaRPr lang="en-US" sz="40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95146" y="3124200"/>
            <a:ext cx="23839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Long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3516" y="834830"/>
            <a:ext cx="76357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Câu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Vì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sao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nhà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Nguyễn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có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3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niên</a:t>
            </a:r>
            <a:r>
              <a:rPr lang="en-US" sz="4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0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hiệu</a:t>
            </a:r>
            <a:endParaRPr lang="en-US" sz="4000" b="1" cap="none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098" y="2838041"/>
            <a:ext cx="921425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Từ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1802 – 1804 :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Vua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giữ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nguyên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niê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hiệu</a:t>
            </a:r>
            <a:endParaRPr 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Từ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1804 – 1839: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Long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đổi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iệt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Nam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Từ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1839 – 1945: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Đổi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thành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Đại</a:t>
            </a:r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Nam 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ight Arrow 23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>
            <a:hlinkClick r:id="rId4" action="ppaction://hlinksldjump"/>
          </p:cNvPr>
          <p:cNvSpPr/>
          <p:nvPr/>
        </p:nvSpPr>
        <p:spPr>
          <a:xfrm>
            <a:off x="8466863" y="6193971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5543" y="-29689"/>
            <a:ext cx="93097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Nước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Việt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Nam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Dân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chủ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cộng</a:t>
            </a:r>
            <a:endParaRPr lang="en-US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Hòa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lập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tháng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năm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lập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8076" y="2967335"/>
            <a:ext cx="9480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Thành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lập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ngày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2/9/1945 do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chủ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Tịch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Hồ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Chí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Minh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lập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15543" y="152400"/>
            <a:ext cx="983692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Tên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này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tồn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tại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từ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năm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năm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2840" y="3149424"/>
            <a:ext cx="5865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Từ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năm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1945 - 1976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0" y="1143000"/>
            <a:ext cx="9310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3:</a:t>
            </a:r>
          </a:p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Nước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được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thành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lập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vì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lí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do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gì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0648" y="3124200"/>
            <a:ext cx="9024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Đã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thắng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giặc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Pháp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thoát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ách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nô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lệ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473857" y="902215"/>
            <a:ext cx="99225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4:</a:t>
            </a:r>
          </a:p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hãy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thủ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đô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lúc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này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của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</a:t>
            </a:r>
            <a:endParaRPr lang="en-US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7810" y="3539698"/>
            <a:ext cx="19030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Hà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Nội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121" y="919808"/>
            <a:ext cx="819846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Câu</a:t>
            </a:r>
            <a:r>
              <a:rPr lang="en-US" sz="4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5:</a:t>
            </a:r>
            <a:endParaRPr lang="en-US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Vào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thời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gian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này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nước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ta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còn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phải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chống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quốc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endParaRPr lang="en-US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8365" y="3228132"/>
            <a:ext cx="52619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quốc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Mĩ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Pháp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ight Arrow 11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hlinkClick r:id="rId4" action="ppaction://hlinksldjump"/>
          </p:cNvPr>
          <p:cNvSpPr/>
          <p:nvPr/>
        </p:nvSpPr>
        <p:spPr>
          <a:xfrm>
            <a:off x="8466863" y="6193971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3429000" y="1454106"/>
            <a:ext cx="1981200" cy="1524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4318" y="76200"/>
            <a:ext cx="9020679" cy="14465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mừng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đã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chọn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đúng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ngôi</a:t>
            </a:r>
            <a:endPara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Sao may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mắn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640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Thời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kì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Bắc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thuộc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bắt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đầu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khi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ào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kết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thúc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năm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nào</a:t>
            </a:r>
            <a:endParaRPr lang="en-US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2029" y="3984724"/>
            <a:ext cx="68604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Bắt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đầu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năm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207TCN - 938</a:t>
            </a:r>
            <a:endParaRPr lang="en-U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171" y="1824934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hãy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nêu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cuộc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khởi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nghĩa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thời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kỳ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này</a:t>
            </a:r>
            <a:endParaRPr lang="en-US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24" y="4133258"/>
            <a:ext cx="91036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Bà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Trưng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Bà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Triệu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Lý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Bí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Khúc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Thừa</a:t>
            </a:r>
            <a:endParaRPr lang="en-US" sz="48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Dụ</a:t>
            </a: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Dương</a:t>
            </a: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Đình</a:t>
            </a: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Nghệ</a:t>
            </a: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Ngô</a:t>
            </a:r>
            <a:r>
              <a:rPr lang="en-US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Quyền</a:t>
            </a:r>
            <a:endParaRPr lang="en-U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57" y="209189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3: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Trận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chiến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kết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thúc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1000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năm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đô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hộ</a:t>
            </a:r>
            <a:r>
              <a:rPr lang="en-US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endParaRPr lang="en-US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679" y="4400222"/>
            <a:ext cx="68664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Trận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chiến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sông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Bạch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Đằng</a:t>
            </a:r>
            <a:endParaRPr lang="en-U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7918174" y="6074229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0.37934 0.544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7135" y="0"/>
            <a:ext cx="943828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Câu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1: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Thời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gian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Thuộc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A: 85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năm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        B: 86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năm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C: 87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năm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D: 88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năm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4487" y="3657600"/>
            <a:ext cx="2735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Đáp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án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C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7135" y="228600"/>
            <a:ext cx="97963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Câu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Thời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gian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xâm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nước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ta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9889" y="3405434"/>
            <a:ext cx="5036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Năm</a:t>
            </a:r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 1858 - 1940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2731" y="37122"/>
            <a:ext cx="91758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Câu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3: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Nguyên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nhân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dẫn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tới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thời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Nhật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Thuộc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27" y="3694722"/>
            <a:ext cx="903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Do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Pháp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bán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nước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ta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cho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Nhật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082" y="304800"/>
            <a:ext cx="88270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Câu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4: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Trận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chiến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nào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bắt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buộc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quân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Pháp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phải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cút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khỏi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Việt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1400" y="3962400"/>
            <a:ext cx="7416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Trận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Chiến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Điện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Biên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Phủ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530" y="812517"/>
            <a:ext cx="92268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Câu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5: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đã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ký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hiệp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định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với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ta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là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3064" y="3041579"/>
            <a:ext cx="5974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Hiệp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định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Giơ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ne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vơ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12" name="Right Arrow 11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7918174" y="6074229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2788" y="11908"/>
            <a:ext cx="924022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Nước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Ta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tên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từ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A: 1975                        B: 1976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C: 1977                         D: 1978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2754" y="3288244"/>
            <a:ext cx="297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Đáp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Án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1088" y="533400"/>
            <a:ext cx="94568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Lúc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Nước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ta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xã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hội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197578"/>
            <a:ext cx="74970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Chủ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Nghĩa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marx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lenin</a:t>
            </a:r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Tư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tưởng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hồ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chí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ight Arrow 12">
            <a:hlinkClick r:id="rId4" action="ppaction://hlinksldjump"/>
          </p:cNvPr>
          <p:cNvSpPr/>
          <p:nvPr/>
        </p:nvSpPr>
        <p:spPr>
          <a:xfrm>
            <a:off x="533400" y="57912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hlinkClick r:id="rId5" action="ppaction://hlinksldjump"/>
          </p:cNvPr>
          <p:cNvSpPr/>
          <p:nvPr/>
        </p:nvSpPr>
        <p:spPr>
          <a:xfrm>
            <a:off x="8500091" y="6248400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401391" y="228600"/>
            <a:ext cx="97949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Người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đầu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nước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quyền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Cao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nhất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6447" y="2971800"/>
            <a:ext cx="6096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Chủ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tịch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Quốc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610" y="9942"/>
            <a:ext cx="90563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hãy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biết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nay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nước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bao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nhiêu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tỉnh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5747" y="27298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63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32806" y="473573"/>
            <a:ext cx="9418539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Câu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5: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tịch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đầu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tiên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nước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Cộng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hòa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xã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Hội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nghĩa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Việt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Nam</a:t>
            </a:r>
            <a:endParaRPr lang="en-US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53194" y="2966563"/>
            <a:ext cx="5166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Tôn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Đức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Thắng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3429000" y="1454106"/>
            <a:ext cx="1981200" cy="1524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4318" y="76200"/>
            <a:ext cx="9020679" cy="144655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mừng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em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đã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chọn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đúng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ngôi</a:t>
            </a:r>
            <a:endPara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Sao may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mắn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86" y="1518285"/>
            <a:ext cx="891660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Câu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1:</a:t>
            </a:r>
          </a:p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Thời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kỳ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này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Mỹ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dùng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máy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bay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nào</a:t>
            </a:r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Tấn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công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nước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ta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8519" y="3961150"/>
            <a:ext cx="39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Máy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bay B 52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69557" y="1676400"/>
            <a:ext cx="9605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Câu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</a:t>
            </a:r>
          </a:p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Mỹ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đặt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trụ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sở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chính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ở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đâu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trên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nước</a:t>
            </a:r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6691" y="4119265"/>
            <a:ext cx="7728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Dinh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Thống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Nhất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Sài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Gòn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532" y="1792580"/>
            <a:ext cx="908639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Câu</a:t>
            </a:r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3:</a:t>
            </a:r>
          </a:p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Mỹ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kết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thúc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chiến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tranh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bằng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cách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hiệp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gì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0308" y="4235445"/>
            <a:ext cx="435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Hiệp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định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Pa-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hlinkClick r:id="rId4" action="ppaction://hlinksldjump"/>
          </p:cNvPr>
          <p:cNvSpPr/>
          <p:nvPr/>
        </p:nvSpPr>
        <p:spPr>
          <a:xfrm>
            <a:off x="7918174" y="6074229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0.37934 0.544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3964" y="0"/>
            <a:ext cx="6441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Vòng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2: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Nhìn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hình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Đoán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niên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hiệu</a:t>
            </a:r>
            <a:endParaRPr lang="en-US" sz="3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 flipH="1">
            <a:off x="533400" y="292387"/>
            <a:ext cx="8458200" cy="6565613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+ 50Đ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+ 30 Đ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15 Đ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56388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2" descr="Kết quả hình ảnh cho con rồng cháu t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4" y="228600"/>
            <a:ext cx="839847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hà sàn thời văn l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4" y="152400"/>
            <a:ext cx="8398476" cy="52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Các vua Hù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4" y="130629"/>
            <a:ext cx="8398476" cy="52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ác vua Hù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4" y="130628"/>
            <a:ext cx="8398476" cy="52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Kết quả hình ảnh cho sơn tinh thủy t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Kết quả hình ảnh cho sơn tinh thủy ti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Kết quả hình ảnh cho sơn tinh thủy t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4" y="130628"/>
            <a:ext cx="8398476" cy="52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Kết quả hình ảnh cho Thánh Gió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Kết quả hình ảnh cho Thánh Gió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" y="152399"/>
            <a:ext cx="8376705" cy="52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Đền H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4" y="119742"/>
            <a:ext cx="8398476" cy="52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ết quả hình ảnh cho Bánh chưng bánh giầ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" y="119742"/>
            <a:ext cx="8442019" cy="53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Kết quả hình ảnh cho trầu cau vô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Kết quả hình ảnh cho trầu cau vô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Kết quả hình ảnh cho trầu cau vô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4" y="119743"/>
            <a:ext cx="8529105" cy="52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ết quả hình ảnh cho sự tích chử đồng tử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" y="108858"/>
            <a:ext cx="8550875" cy="52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86294" y="5867400"/>
            <a:ext cx="1671106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88061" y="5782270"/>
            <a:ext cx="5793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Nhà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nước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Văn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4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5638800"/>
          </a:xfrm>
          <a:prstGeom prst="roundRect">
            <a:avLst/>
          </a:prstGeom>
          <a:solidFill>
            <a:srgbClr val="00B0F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6294" y="5867400"/>
            <a:ext cx="1671106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Kết quả hình ảnh cho Vua Lý Thái T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153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ết quả hình ảnh cho Kinh thành Thăng 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2400"/>
            <a:ext cx="8153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ết quả hình ảnh cho lê thái tổ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2400"/>
            <a:ext cx="8153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ết quả hình ảnh cho kháng chiến chống mông nguy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"/>
            <a:ext cx="815340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Kết quả hình ảnh cho Trần C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Kết quả hình ảnh cho Trần Cả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Kết quả hình ảnh cho Trần Cả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0628"/>
            <a:ext cx="8150225" cy="52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Kết quả hình ảnh cho vua lê chúa trịn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6" y="160338"/>
            <a:ext cx="8120743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Kết quả hình ảnh cho cố đô huế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0628"/>
            <a:ext cx="8153400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Kết quả hình ảnh cho kháng chiến chống tống thời l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0628"/>
            <a:ext cx="8153401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Kết quả hình ảnh cho Gia Lo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5" y="141514"/>
            <a:ext cx="8120744" cy="52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Kết quả hình ảnh cho quốc tử giá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0628"/>
            <a:ext cx="8153399" cy="52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5782270"/>
            <a:ext cx="581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Nhà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nước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Đại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</a:t>
            </a:r>
            <a:r>
              <a:rPr lang="en-U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iệt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4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1771" y="762000"/>
            <a:ext cx="9317294" cy="3785652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Có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tất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cả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4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vòng</a:t>
            </a:r>
            <a:r>
              <a:rPr lang="en-US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thi</a:t>
            </a:r>
            <a:endParaRPr lang="en-US" sz="4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Vòng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1: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Nhanh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tay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liền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trí</a:t>
            </a:r>
            <a:endParaRPr lang="en-US" sz="4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Vòng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2: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Nhìn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hình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đoán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niên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hiệu</a:t>
            </a:r>
            <a:endParaRPr lang="en-US" sz="4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Vòng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3: Theo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dòng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thời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gian</a:t>
            </a:r>
            <a:endParaRPr lang="en-US" sz="4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Vòng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4: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Diễn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kịch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theo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niên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đại</a:t>
            </a:r>
            <a:endParaRPr lang="en-US" sz="4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56388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4098" name="Picture 2" descr="Kết quả hình ảnh cho Chủ tịch Hồ chí minh đọc tuyên ngô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ết quả hình ảnh cho đảng lao động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15207" y="6229350"/>
            <a:ext cx="6477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Kết quả hình ảnh cho Diệt giặc đó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571"/>
            <a:ext cx="8458200" cy="49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ết quả hình ảnh cho Diệt giặc đó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" y="304800"/>
            <a:ext cx="851807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Kết quả hình ảnh cho chiến thắng điện biên phủ lừng lẫy 5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Kết quả hình ảnh cho chiến thắng điện biên phủ lừng lẫy 5 châ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Kết quả hình ảnh cho chiến thắng điện biên phủ lừng lẫy 5 châ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9" y="326571"/>
            <a:ext cx="8518070" cy="49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0" y="332012"/>
            <a:ext cx="8518070" cy="49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Kết quả hình ảnh cho Phủ chủ tịc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" y="304800"/>
            <a:ext cx="851807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Kết quả hình ảnh cho Nhà sàn bác hồ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312738"/>
            <a:ext cx="8496300" cy="49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Kết quả hình ảnh cho nước việt nam dân chủ cộng hò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8" y="312738"/>
            <a:ext cx="8496302" cy="492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upload.wikimedia.org/wikipedia/commons/c/c1/Nvamarc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7" y="272142"/>
            <a:ext cx="8518072" cy="497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971" y="5862935"/>
            <a:ext cx="8427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Việt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Nam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Dân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chủ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Cộng</a:t>
            </a:r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Hòa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4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5638800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 descr="Kết quả hình ảnh cho ngô đình d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152400" y="57150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Kết quả hình ảnh cho dinh độc lậ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ết quả hình ảnh cho máy bay b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8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ết quả hình ảnh cho trận mậu thân 19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885"/>
            <a:ext cx="8686800" cy="486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ết quả hình ảnh cho tiến vào dinh độc lậ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" y="391886"/>
            <a:ext cx="8712592" cy="48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ết quả hình ảnh cho kháng chiến chống m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1886"/>
            <a:ext cx="8686801" cy="48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Kết quả hình ảnh cho cờ việt nam cộng hò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4" y="381000"/>
            <a:ext cx="8701705" cy="48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Kết quả hình ảnh cho mặt trận giải phóng miền n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" y="370115"/>
            <a:ext cx="8712590" cy="48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Kết quả hình ảnh cho Hiệp định Par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3" y="370114"/>
            <a:ext cx="8701707" cy="489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Kết quả hình ảnh cho trận đánh Mậu Thân lớp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3" y="391886"/>
            <a:ext cx="8723478" cy="48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49679" y="5645221"/>
            <a:ext cx="5061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Thời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kì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Mỹ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thuộc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4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290" y="0"/>
            <a:ext cx="5458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Vòng</a:t>
            </a:r>
            <a:r>
              <a:rPr lang="en-U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3: Theo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dòng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thời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gian</a:t>
            </a:r>
            <a:endParaRPr lang="en-US" sz="3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 flipH="1">
            <a:off x="-381000" y="292386"/>
            <a:ext cx="10363200" cy="6565613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tâm.Nhiệm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10Đ,mảng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5Đ.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chínhTổ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40Đ,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30Đ,mảng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 Đ,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10Đ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5Đ).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Kết quả hình ảnh cho nước Cộng hòa Xã hội chủ nghĩa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Kết quả hình ảnh cho quốc huy nước Cộng hòa Xã hội chủ nghĩa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r="24949"/>
          <a:stretch/>
        </p:blipFill>
        <p:spPr bwMode="auto">
          <a:xfrm>
            <a:off x="1143000" y="149451"/>
            <a:ext cx="6248399" cy="51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7696200" y="141139"/>
            <a:ext cx="1143000" cy="788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Đức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43000" y="160337"/>
            <a:ext cx="990600" cy="677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1976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4572000" cy="2733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>
            <a:hlinkClick r:id="rId4" action="ppaction://hlinksldjump"/>
          </p:cNvPr>
          <p:cNvSpPr/>
          <p:nvPr/>
        </p:nvSpPr>
        <p:spPr>
          <a:xfrm>
            <a:off x="66900" y="9773"/>
            <a:ext cx="612775" cy="525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0" y="0"/>
            <a:ext cx="4572000" cy="2733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>
            <a:hlinkClick r:id="rId5" action="ppaction://hlinksldjump"/>
          </p:cNvPr>
          <p:cNvSpPr/>
          <p:nvPr/>
        </p:nvSpPr>
        <p:spPr>
          <a:xfrm>
            <a:off x="8458200" y="41150"/>
            <a:ext cx="612775" cy="525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" y="2990734"/>
            <a:ext cx="1304700" cy="99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3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2733788"/>
            <a:ext cx="4572000" cy="2733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>
            <a:hlinkClick r:id="rId6" action="ppaction://hlinksldjump"/>
          </p:cNvPr>
          <p:cNvSpPr/>
          <p:nvPr/>
        </p:nvSpPr>
        <p:spPr>
          <a:xfrm>
            <a:off x="100869" y="2819400"/>
            <a:ext cx="612775" cy="525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72400" y="2934550"/>
            <a:ext cx="1298575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Phú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72000" y="2733788"/>
            <a:ext cx="4572000" cy="27337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>
            <a:hlinkClick r:id="rId7" action="ppaction://hlinksldjump"/>
          </p:cNvPr>
          <p:cNvSpPr/>
          <p:nvPr/>
        </p:nvSpPr>
        <p:spPr>
          <a:xfrm>
            <a:off x="8458199" y="2850582"/>
            <a:ext cx="612775" cy="525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07771" y="1637562"/>
            <a:ext cx="4038600" cy="273378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>
            <a:hlinkClick r:id="rId8" action="ppaction://hlinksldjump"/>
          </p:cNvPr>
          <p:cNvSpPr/>
          <p:nvPr/>
        </p:nvSpPr>
        <p:spPr>
          <a:xfrm>
            <a:off x="5484811" y="1781905"/>
            <a:ext cx="612775" cy="5254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5730888"/>
            <a:ext cx="90365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Cộng</a:t>
            </a:r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hòa</a:t>
            </a:r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xã</a:t>
            </a:r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hội</a:t>
            </a:r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chủ</a:t>
            </a:r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nghĩa</a:t>
            </a:r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Việt</a:t>
            </a:r>
            <a:r>
              <a:rPr lang="en-US" sz="4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Nam</a:t>
            </a:r>
            <a:endParaRPr lang="en-US" sz="4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144" name="5-Point Star 6143">
            <a:hlinkClick r:id="rId9" action="ppaction://hlinksldjump"/>
          </p:cNvPr>
          <p:cNvSpPr/>
          <p:nvPr/>
        </p:nvSpPr>
        <p:spPr>
          <a:xfrm>
            <a:off x="3718188" y="6336264"/>
            <a:ext cx="1600200" cy="1043471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86" y="314"/>
            <a:ext cx="91548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Nước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ta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hoàn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toàn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giải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phóng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năm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nào</a:t>
            </a:r>
            <a:endParaRPr lang="en-US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272143" y="4572000"/>
            <a:ext cx="2514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14327" y="4796135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1976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7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0886" y="314"/>
            <a:ext cx="915488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Ngoài</a:t>
            </a:r>
            <a:r>
              <a:rPr lang="en-US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Bác</a:t>
            </a:r>
            <a:r>
              <a:rPr lang="en-US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Hồ</a:t>
            </a:r>
            <a:r>
              <a:rPr lang="en-US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thì</a:t>
            </a:r>
            <a:r>
              <a:rPr lang="en-US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còn</a:t>
            </a:r>
            <a:r>
              <a:rPr lang="en-US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 </a:t>
            </a:r>
            <a:r>
              <a:rPr lang="en-US" sz="72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người</a:t>
            </a:r>
            <a:r>
              <a:rPr lang="en-US" sz="7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được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gọi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là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Bác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Đó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là</a:t>
            </a:r>
            <a:r>
              <a:rPr lang="en-US" sz="7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7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ai</a:t>
            </a:r>
            <a:endParaRPr lang="en-US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304800" y="4572000"/>
            <a:ext cx="2514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6695" y="4796135"/>
            <a:ext cx="4464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Tôn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Đức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Thắng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7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304800" y="4572000"/>
            <a:ext cx="2514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86838" y="4796135"/>
            <a:ext cx="1043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43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886" y="314"/>
            <a:ext cx="915488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Cần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5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cái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kẹo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làm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món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quà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lớn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và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3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cái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kẹo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cho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quà</a:t>
            </a:r>
            <a:r>
              <a:rPr lang="en-US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nhỏ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Hỏi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cần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mấy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cái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kẹo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để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làm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8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món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quà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lớn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, 1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món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quà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nhỏ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 (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chỉ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cần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ghi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số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)</a:t>
            </a:r>
            <a:endParaRPr lang="en-US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7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304800" y="4572000"/>
            <a:ext cx="2514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4780784"/>
            <a:ext cx="5584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Nguyễn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Phú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Trọng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86" y="228600"/>
            <a:ext cx="92298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Ai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là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người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đầu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tiên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giữ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chức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Tổng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bí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thư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kiêm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Chủ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tịch</a:t>
            </a:r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nước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7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304800" y="4572000"/>
            <a:ext cx="2514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9478" y="4796135"/>
            <a:ext cx="3778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Cờ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Búa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Liềm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0886" y="314"/>
            <a:ext cx="9154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Có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loại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cờ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gắn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với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dân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ta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là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cờ</a:t>
            </a:r>
            <a:endParaRPr lang="en-US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7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6099" y="0"/>
            <a:ext cx="5877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Vòng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4:Diễn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kịch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theo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thời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đại</a:t>
            </a:r>
            <a:endParaRPr lang="en-US" sz="3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Explosion 1 2"/>
          <p:cNvSpPr/>
          <p:nvPr/>
        </p:nvSpPr>
        <p:spPr>
          <a:xfrm flipH="1">
            <a:off x="533400" y="292387"/>
            <a:ext cx="8458200" cy="6565613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+ 30 Đ</a:t>
            </a: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+20Đ</a:t>
            </a: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+10Đ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: - 15 Đ</a:t>
            </a: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- 5Đ</a:t>
            </a:r>
          </a:p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- 5Đ</a:t>
            </a:r>
          </a:p>
        </p:txBody>
      </p:sp>
    </p:spTree>
    <p:extLst>
      <p:ext uri="{BB962C8B-B14F-4D97-AF65-F5344CB8AC3E}">
        <p14:creationId xmlns:p14="http://schemas.microsoft.com/office/powerpoint/2010/main" val="13627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5867" y="0"/>
            <a:ext cx="49775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Vòng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1: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Nhanh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tay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liền</a:t>
            </a:r>
            <a:r>
              <a:rPr lang="en-US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2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trí</a:t>
            </a:r>
            <a:endParaRPr lang="en-US" sz="32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Explosion 1 3"/>
          <p:cNvSpPr/>
          <p:nvPr/>
        </p:nvSpPr>
        <p:spPr>
          <a:xfrm flipH="1">
            <a:off x="533400" y="292387"/>
            <a:ext cx="8458200" cy="6565613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đó.Trả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+ 10Đ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-5Đ.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60509"/>
              </p:ext>
            </p:extLst>
          </p:nvPr>
        </p:nvGraphicFramePr>
        <p:xfrm>
          <a:off x="0" y="0"/>
          <a:ext cx="9144000" cy="693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429000">
                <a:tc>
                  <a:txBody>
                    <a:bodyPr/>
                    <a:lstStyle/>
                    <a:p>
                      <a:r>
                        <a:rPr lang="en-US" sz="4800" dirty="0" err="1" smtClean="0">
                          <a:solidFill>
                            <a:srgbClr val="92D050"/>
                          </a:solidFill>
                        </a:rPr>
                        <a:t>Văn</a:t>
                      </a:r>
                      <a:r>
                        <a:rPr lang="en-US" sz="4800" baseline="0" dirty="0" smtClean="0">
                          <a:solidFill>
                            <a:srgbClr val="92D050"/>
                          </a:solidFill>
                        </a:rPr>
                        <a:t> Lang</a:t>
                      </a:r>
                      <a:endParaRPr lang="en-US" sz="4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rgbClr val="92D050"/>
                          </a:solidFill>
                        </a:rPr>
                        <a:t>Âu</a:t>
                      </a:r>
                      <a:r>
                        <a:rPr lang="en-US" sz="44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92D050"/>
                          </a:solidFill>
                        </a:rPr>
                        <a:t>Lạc</a:t>
                      </a:r>
                      <a:endParaRPr lang="en-US" sz="4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 err="1" smtClean="0">
                          <a:solidFill>
                            <a:srgbClr val="92D050"/>
                          </a:solidFill>
                        </a:rPr>
                        <a:t>Vạn</a:t>
                      </a:r>
                      <a:r>
                        <a:rPr lang="en-US" sz="48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rgbClr val="92D050"/>
                          </a:solidFill>
                        </a:rPr>
                        <a:t>Xuân</a:t>
                      </a:r>
                      <a:endParaRPr lang="en-US" sz="4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800" dirty="0" err="1" smtClean="0">
                          <a:solidFill>
                            <a:srgbClr val="92D050"/>
                          </a:solidFill>
                        </a:rPr>
                        <a:t>Đại</a:t>
                      </a:r>
                      <a:r>
                        <a:rPr lang="en-US" sz="4800" baseline="0" dirty="0" smtClean="0">
                          <a:solidFill>
                            <a:srgbClr val="92D050"/>
                          </a:solidFill>
                        </a:rPr>
                        <a:t> Nam</a:t>
                      </a:r>
                      <a:endParaRPr lang="en-US" sz="48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92D050"/>
                          </a:solidFill>
                        </a:rPr>
                        <a:t>Đại</a:t>
                      </a:r>
                      <a:r>
                        <a:rPr lang="en-US" sz="36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92D050"/>
                          </a:solidFill>
                        </a:rPr>
                        <a:t>Cồ</a:t>
                      </a:r>
                      <a:r>
                        <a:rPr lang="en-US" sz="36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92D050"/>
                          </a:solidFill>
                        </a:rPr>
                        <a:t>Việt</a:t>
                      </a:r>
                      <a:endParaRPr lang="en-US" sz="3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92D050"/>
                          </a:solidFill>
                        </a:rPr>
                        <a:t>Nam- </a:t>
                      </a:r>
                      <a:r>
                        <a:rPr lang="en-US" sz="3200" dirty="0" err="1" smtClean="0">
                          <a:solidFill>
                            <a:srgbClr val="92D050"/>
                          </a:solidFill>
                        </a:rPr>
                        <a:t>Bắc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Triều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và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Trịnh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–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Nguyễn</a:t>
                      </a:r>
                      <a:endParaRPr lang="en-US" sz="3200" baseline="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3200" baseline="0" dirty="0" smtClean="0">
                        <a:solidFill>
                          <a:srgbClr val="92D050"/>
                        </a:solidFill>
                      </a:endParaRPr>
                    </a:p>
                    <a:p>
                      <a:endParaRPr lang="en-US" sz="32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9000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rgbClr val="92D050"/>
                          </a:solidFill>
                        </a:rPr>
                        <a:t>Đại</a:t>
                      </a:r>
                      <a:r>
                        <a:rPr lang="en-US" sz="44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rgbClr val="92D050"/>
                          </a:solidFill>
                        </a:rPr>
                        <a:t>Việt</a:t>
                      </a:r>
                      <a:endParaRPr lang="en-US" sz="4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92D050"/>
                          </a:solidFill>
                        </a:rPr>
                        <a:t>Việt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Nam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Dân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chủ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cộng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Hòa</a:t>
                      </a:r>
                      <a:endParaRPr lang="en-US" sz="32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92D050"/>
                          </a:solidFill>
                        </a:rPr>
                        <a:t>Bắc</a:t>
                      </a:r>
                      <a:r>
                        <a:rPr lang="en-US" sz="40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92D050"/>
                          </a:solidFill>
                        </a:rPr>
                        <a:t>Thuộc</a:t>
                      </a:r>
                      <a:endParaRPr lang="en-US" sz="4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92D050"/>
                          </a:solidFill>
                        </a:rPr>
                        <a:t>Nhật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và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Pháp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thuộc</a:t>
                      </a:r>
                      <a:endParaRPr lang="en-US" sz="32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92D050"/>
                          </a:solidFill>
                        </a:rPr>
                        <a:t>Cộng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hòa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xã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hội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chủ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nghĩa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92D050"/>
                          </a:solidFill>
                        </a:rPr>
                        <a:t>Việt</a:t>
                      </a:r>
                      <a:r>
                        <a:rPr lang="en-US" sz="3200" baseline="0" dirty="0" smtClean="0">
                          <a:solidFill>
                            <a:srgbClr val="92D050"/>
                          </a:solidFill>
                        </a:rPr>
                        <a:t> Nam</a:t>
                      </a:r>
                      <a:endParaRPr lang="en-US" sz="32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92D050"/>
                          </a:solidFill>
                        </a:rPr>
                        <a:t>Mỹ</a:t>
                      </a:r>
                      <a:r>
                        <a:rPr lang="en-US" sz="40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92D050"/>
                          </a:solidFill>
                        </a:rPr>
                        <a:t>thuộc</a:t>
                      </a:r>
                      <a:endParaRPr lang="en-US" sz="40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5-Point Star 2">
            <a:hlinkClick r:id="rId2" action="ppaction://hlinksldjump"/>
          </p:cNvPr>
          <p:cNvSpPr/>
          <p:nvPr/>
        </p:nvSpPr>
        <p:spPr>
          <a:xfrm>
            <a:off x="370114" y="18288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315685" y="51054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7924800" y="25527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6248400" y="16002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hlinkClick r:id="rId6" action="ppaction://hlinksldjump"/>
          </p:cNvPr>
          <p:cNvSpPr/>
          <p:nvPr/>
        </p:nvSpPr>
        <p:spPr>
          <a:xfrm>
            <a:off x="4724400" y="22860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7" action="ppaction://hlinksldjump"/>
          </p:cNvPr>
          <p:cNvSpPr/>
          <p:nvPr/>
        </p:nvSpPr>
        <p:spPr>
          <a:xfrm>
            <a:off x="3429000" y="20955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hlinkClick r:id="rId8" action="ppaction://hlinksldjump"/>
          </p:cNvPr>
          <p:cNvSpPr/>
          <p:nvPr/>
        </p:nvSpPr>
        <p:spPr>
          <a:xfrm>
            <a:off x="1915885" y="1812471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hlinkClick r:id="rId9" action="ppaction://hlinksldjump"/>
          </p:cNvPr>
          <p:cNvSpPr/>
          <p:nvPr/>
        </p:nvSpPr>
        <p:spPr>
          <a:xfrm>
            <a:off x="2209800" y="44958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hlinkClick r:id="rId10" action="ppaction://hlinksldjump"/>
          </p:cNvPr>
          <p:cNvSpPr/>
          <p:nvPr/>
        </p:nvSpPr>
        <p:spPr>
          <a:xfrm>
            <a:off x="8153400" y="5110843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hlinkClick r:id="rId11" action="ppaction://hlinksldjump"/>
          </p:cNvPr>
          <p:cNvSpPr/>
          <p:nvPr/>
        </p:nvSpPr>
        <p:spPr>
          <a:xfrm>
            <a:off x="6705600" y="55245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12" action="ppaction://hlinksldjump"/>
          </p:cNvPr>
          <p:cNvSpPr/>
          <p:nvPr/>
        </p:nvSpPr>
        <p:spPr>
          <a:xfrm>
            <a:off x="4876800" y="5225143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hlinkClick r:id="rId13" action="ppaction://hlinksldjump"/>
          </p:cNvPr>
          <p:cNvSpPr/>
          <p:nvPr/>
        </p:nvSpPr>
        <p:spPr>
          <a:xfrm>
            <a:off x="3581400" y="5181600"/>
            <a:ext cx="914400" cy="838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5240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0"/>
            <a:ext cx="1524000" cy="3505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30885" y="3472543"/>
            <a:ext cx="1524000" cy="3505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52657" y="27214"/>
            <a:ext cx="15240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17771" y="10886"/>
            <a:ext cx="15240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93771" y="10886"/>
            <a:ext cx="1524000" cy="3505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69771" y="0"/>
            <a:ext cx="1524000" cy="3505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3358243"/>
            <a:ext cx="1524000" cy="3505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91343" y="3390900"/>
            <a:ext cx="1524000" cy="3505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37114" y="3352800"/>
            <a:ext cx="1524000" cy="3505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93771" y="3472543"/>
            <a:ext cx="1524000" cy="3505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28657" y="3521662"/>
            <a:ext cx="1524000" cy="3505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109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Câu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1:</a:t>
            </a:r>
          </a:p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Chủ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tịch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Hồ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Chí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Minh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từng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nói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 </a:t>
            </a:r>
          </a:p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Câu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về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các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vua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Hùng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Em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hãy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đọc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câu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đó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269" y="2590800"/>
            <a:ext cx="903773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Các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Vua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Hùng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đã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có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công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dựng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nước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thì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Bác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cháu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ta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phải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giữ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lấy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nước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468" y="13010"/>
            <a:ext cx="84285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Câu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2:</a:t>
            </a:r>
          </a:p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Có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tất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cả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bao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nhiêu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vị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vua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Hùng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Ngày</a:t>
            </a: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Nào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là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ngầy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giỗ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tổ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Hùng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Vương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034" y="2819400"/>
            <a:ext cx="881036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Có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18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vị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vua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Hùng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.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Ngày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10/3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là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ngày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giỗ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tổ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816" y="228600"/>
            <a:ext cx="76277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Câu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3:</a:t>
            </a:r>
          </a:p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trai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và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con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gái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vua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Hùng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là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gì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600" y="2819399"/>
            <a:ext cx="88590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trai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là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Quan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Lang , con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gái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là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Mỵ</a:t>
            </a:r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36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Nương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185" y="50841"/>
            <a:ext cx="83942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Câu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4: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Có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câu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dao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nói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về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các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vua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Hùng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</a:p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Em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hãy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đọc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câu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đó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186" y="2605747"/>
            <a:ext cx="844667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Dù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ai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đi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ngược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về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xuôi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Nhớ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ngày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giỗ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Tổ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mồng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mười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tháng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ba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564" y="13010"/>
            <a:ext cx="88043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Câu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pPr algn="ctr"/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Em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hãy</a:t>
            </a:r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chó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biết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các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truyền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thuyết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sau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thuộc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đời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vua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Hùng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thứ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mấy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Sơn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Tinh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Thủy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Tinh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Sự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tích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lễ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Hội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Chử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Đồng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Tử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000" y="2913523"/>
            <a:ext cx="47436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Đời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vua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Hùng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thứ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18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>
            <a:hlinkClick r:id="rId4" action="ppaction://hlinksldjump"/>
          </p:cNvPr>
          <p:cNvSpPr/>
          <p:nvPr/>
        </p:nvSpPr>
        <p:spPr>
          <a:xfrm>
            <a:off x="8466863" y="6193971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animBg="1"/>
      <p:bldP spid="5" grpId="1" animBg="1"/>
      <p:bldP spid="6" grpId="0"/>
      <p:bldP spid="6" grpId="1"/>
      <p:bldP spid="7" grpId="0" animBg="1"/>
      <p:bldP spid="7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306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Đây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quốc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hiệu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ta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thời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vua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nào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 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93" y="2325630"/>
            <a:ext cx="88647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Thời</a:t>
            </a:r>
            <a:r>
              <a:rPr lang="en-U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vua</a:t>
            </a:r>
            <a:r>
              <a:rPr lang="en-U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An </a:t>
            </a:r>
            <a:r>
              <a:rPr lang="en-US" sz="4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Dương</a:t>
            </a:r>
            <a:r>
              <a:rPr lang="en-U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Vương</a:t>
            </a:r>
            <a:endParaRPr lang="en-U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4333" y="-21771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Thời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này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công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trình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kiến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trúc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gọi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Loa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Thành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hãy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tìm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dao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Loa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Thành</a:t>
            </a:r>
            <a:endParaRPr lang="en-US" sz="4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4333" y="2792420"/>
            <a:ext cx="9372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Ai </a:t>
            </a:r>
            <a:r>
              <a:rPr lang="en-US" sz="32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về</a:t>
            </a:r>
            <a:r>
              <a:rPr lang="en-U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32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đến</a:t>
            </a:r>
            <a:r>
              <a:rPr lang="en-U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32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huyện</a:t>
            </a:r>
            <a:r>
              <a:rPr lang="en-U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32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Đông</a:t>
            </a:r>
            <a:r>
              <a:rPr lang="en-US" sz="32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32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Anh</a:t>
            </a:r>
            <a:endParaRPr lang="en-US" sz="32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en-US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Ghé</a:t>
            </a:r>
            <a:r>
              <a:rPr lang="en-US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xem</a:t>
            </a:r>
            <a:r>
              <a:rPr lang="en-US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phong</a:t>
            </a:r>
            <a:r>
              <a:rPr lang="en-US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cảnh</a:t>
            </a:r>
            <a:r>
              <a:rPr lang="en-US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Loa </a:t>
            </a:r>
            <a:r>
              <a:rPr lang="en-US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Thành</a:t>
            </a:r>
            <a:r>
              <a:rPr lang="en-US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Thục</a:t>
            </a:r>
            <a:r>
              <a:rPr lang="en-US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Vương</a:t>
            </a:r>
            <a:endParaRPr lang="en-US" sz="32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67" y="1524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Triều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đại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này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mấy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vị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vua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Kể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tên</a:t>
            </a:r>
            <a:endParaRPr lang="en-US" sz="4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260" y="2460724"/>
            <a:ext cx="886472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Có</a:t>
            </a:r>
            <a:r>
              <a:rPr lang="en-U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1 </a:t>
            </a:r>
            <a:r>
              <a:rPr lang="en-US" sz="4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vị</a:t>
            </a:r>
            <a:r>
              <a:rPr lang="en-U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vua</a:t>
            </a:r>
            <a:r>
              <a:rPr lang="en-U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: An </a:t>
            </a:r>
            <a:r>
              <a:rPr lang="en-US" sz="4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Dương</a:t>
            </a:r>
            <a:r>
              <a:rPr lang="en-U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Vương</a:t>
            </a:r>
            <a:endParaRPr lang="en-U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496" y="20198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Nguyên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nhân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dẫn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đến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sụp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Âu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Lạc</a:t>
            </a:r>
            <a:endParaRPr lang="en-US" sz="4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393" y="2607754"/>
            <a:ext cx="88647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Do An </a:t>
            </a:r>
            <a:r>
              <a:rPr lang="en-US" sz="4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Dương</a:t>
            </a:r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Vương</a:t>
            </a:r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quá</a:t>
            </a:r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tin </a:t>
            </a:r>
            <a:r>
              <a:rPr lang="en-US" sz="4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vào</a:t>
            </a:r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thiện</a:t>
            </a:r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chí</a:t>
            </a:r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của</a:t>
            </a:r>
            <a:r>
              <a:rPr lang="en-U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4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địch</a:t>
            </a:r>
            <a:endParaRPr lang="en-U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1" name="Right Arrow 10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hlinkClick r:id="rId4" action="ppaction://hlinksldjump"/>
          </p:cNvPr>
          <p:cNvSpPr/>
          <p:nvPr/>
        </p:nvSpPr>
        <p:spPr>
          <a:xfrm>
            <a:off x="8466863" y="6193971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814" y="0"/>
            <a:ext cx="916366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Giai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đoạn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Vạn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Xuân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Bắc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Thuộc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có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bao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nhiêu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thời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kì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Kể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tên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50504" y="2438400"/>
            <a:ext cx="94450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Có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tất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cả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thời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kì:Thời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kì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Lý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Nam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Đế</a:t>
            </a:r>
            <a:endParaRPr lang="en-US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Hậu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Lý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Nam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Đế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814" y="130076"/>
            <a:ext cx="92895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Sau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vua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Lý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Nam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Đế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mất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đánh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quân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Lương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và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trị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nước</a:t>
            </a:r>
            <a:endParaRPr lang="en-US" sz="4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0018" y="2568476"/>
            <a:ext cx="48098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Triệu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Quang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Phục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512" y="260152"/>
            <a:ext cx="87956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Ngoài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vua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Lý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Nam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Đế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còn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dùng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niên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hiệu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Vạn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Xuân</a:t>
            </a:r>
            <a:endParaRPr lang="en-US" sz="4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2414" y="2698552"/>
            <a:ext cx="30218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Ngô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Quyền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57200" y="130076"/>
            <a:ext cx="991720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4: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Ngô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Quyền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đánh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bại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quân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Nam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Hán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Kết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thúc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1000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năm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Bắc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thuộc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khi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nào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65317" y="2568476"/>
            <a:ext cx="24721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Năm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938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2541" y="369332"/>
            <a:ext cx="90678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5: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Ngô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Quyền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mất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ai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đẫ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tiếm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ngôi</a:t>
            </a:r>
            <a:endParaRPr lang="en-US" sz="48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3270" y="2807732"/>
            <a:ext cx="42962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Dương</a:t>
            </a: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Tam </a:t>
            </a:r>
            <a:r>
              <a:rPr lang="en-US" sz="4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Kha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hlinkClick r:id="rId4" action="ppaction://hlinksldjump"/>
          </p:cNvPr>
          <p:cNvSpPr/>
          <p:nvPr/>
        </p:nvSpPr>
        <p:spPr>
          <a:xfrm>
            <a:off x="8466863" y="6193971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1132" y="0"/>
            <a:ext cx="95862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Câu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1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Đây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là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niên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hiệu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nước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ta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của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vua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Nào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triều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đại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gì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483" y="2438400"/>
            <a:ext cx="91614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Dưới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thời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vua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Minh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Vua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Đại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triều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Nguyễn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-26776" y="37171"/>
            <a:ext cx="95423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Câu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2: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Triều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Nguyễn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tồn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tại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từ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năm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nào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Đến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năm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nào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1288" y="2574172"/>
            <a:ext cx="351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1802 - 1945</a:t>
            </a:r>
          </a:p>
        </p:txBody>
      </p:sp>
      <p:sp>
        <p:nvSpPr>
          <p:cNvPr id="6" name="Rectangle 5"/>
          <p:cNvSpPr/>
          <p:nvPr/>
        </p:nvSpPr>
        <p:spPr>
          <a:xfrm>
            <a:off x="-97533" y="37171"/>
            <a:ext cx="9683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Câu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3: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Triều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Nguyễn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có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bao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nhiêu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vị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vua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5712" y="2743200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13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vị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vua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768" y="37171"/>
            <a:ext cx="83658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Câu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4: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Vị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vua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đầu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tiên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và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cuối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cùng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của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triều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Nguyễn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394" y="2620339"/>
            <a:ext cx="78133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Vị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vua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đầu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tiên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Long</a:t>
            </a:r>
          </a:p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Vị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vua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cuối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cùng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Bảo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Đại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7905" y="43330"/>
            <a:ext cx="99088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Câu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5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Đây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là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triều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đại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cuối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của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Việt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Nam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Đúng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hay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sai</a:t>
            </a:r>
            <a:endParaRPr lang="en-US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8020" y="3104767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Đúng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ight Arrow 11">
            <a:hlinkClick r:id="rId3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hlinkClick r:id="rId4" action="ppaction://hlinksldjump"/>
          </p:cNvPr>
          <p:cNvSpPr/>
          <p:nvPr/>
        </p:nvSpPr>
        <p:spPr>
          <a:xfrm>
            <a:off x="8466863" y="6193971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076" y="0"/>
            <a:ext cx="876111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Quốc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hiệu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Đại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Cồ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Việt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tồn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tại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thời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nào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A: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Ngô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Đinh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B: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Đinh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Tiền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Lê</a:t>
            </a:r>
            <a:endParaRPr lang="en-US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Tiền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Lê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Lý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Trần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142765" y="152400"/>
            <a:ext cx="2133600" cy="1447800"/>
          </a:xfrm>
          <a:prstGeom prst="star5">
            <a:avLst>
              <a:gd name="adj" fmla="val 156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2438" y="2942825"/>
            <a:ext cx="87591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Chúc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mừng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em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đã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chọn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đúng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ngôi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sao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may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mắn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2765" y="3774766"/>
            <a:ext cx="285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Đáp</a:t>
            </a:r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án</a:t>
            </a:r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B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51" y="152400"/>
            <a:ext cx="91914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2: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Nguyên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nhân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thành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lập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nhà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Tiền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Lê</a:t>
            </a:r>
            <a:endParaRPr lang="en-US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859" y="3429000"/>
            <a:ext cx="91093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Vua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Đinh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Tiên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Hoàng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và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con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Đinh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Liễn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bị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ám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sát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. Con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trai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Đinh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Toàn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quá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nhỏ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.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Thái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Hậu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Dương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Vân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Nga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lấy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áo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long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bào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khoác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cho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Lê</a:t>
            </a:r>
            <a:r>
              <a:rPr lang="en-U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Hoàn</a:t>
            </a:r>
            <a:endParaRPr lang="en-US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137" y="339089"/>
            <a:ext cx="84613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Câu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Đinh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Bộ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Lĩnh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đã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công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cuộc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541" y="3581400"/>
            <a:ext cx="91093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Dẹp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loạn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12 </a:t>
            </a:r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sứ</a:t>
            </a:r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quân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94319" y="5562600"/>
            <a:ext cx="135348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hlinkClick r:id="rId5" action="ppaction://hlinksldjump"/>
          </p:cNvPr>
          <p:cNvSpPr/>
          <p:nvPr/>
        </p:nvSpPr>
        <p:spPr>
          <a:xfrm>
            <a:off x="8466863" y="6193971"/>
            <a:ext cx="6096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0556 L 0.23958 -0.00556 C 0.34045 -0.00556 0.46458 0.22569 0.46458 0.41389 L 0.46458 0.83333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4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1833</Words>
  <Application>Microsoft Office PowerPoint</Application>
  <PresentationFormat>On-screen Show (4:3)</PresentationFormat>
  <Paragraphs>274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Hoai Bao</dc:creator>
  <cp:lastModifiedBy>Admin</cp:lastModifiedBy>
  <cp:revision>47</cp:revision>
  <dcterms:created xsi:type="dcterms:W3CDTF">2019-03-03T09:29:43Z</dcterms:created>
  <dcterms:modified xsi:type="dcterms:W3CDTF">2021-05-11T03:39:33Z</dcterms:modified>
</cp:coreProperties>
</file>