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1"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7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116446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80230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87361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90892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5F5D5-0CC1-45EE-999B-6326845E2D8F}"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12001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5F5D5-0CC1-45EE-999B-6326845E2D8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7954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5F5D5-0CC1-45EE-999B-6326845E2D8F}"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81940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5F5D5-0CC1-45EE-999B-6326845E2D8F}"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6964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5F5D5-0CC1-45EE-999B-6326845E2D8F}"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94843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5F5D5-0CC1-45EE-999B-6326845E2D8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23462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5F5D5-0CC1-45EE-999B-6326845E2D8F}"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37181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F5D5-0CC1-45EE-999B-6326845E2D8F}" type="datetimeFigureOut">
              <a:rPr lang="en-US" smtClean="0"/>
              <a:t>5/9/2021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5B02-3475-4026-9D28-8ED7B22CAA10}" type="slidenum">
              <a:rPr lang="en-US" smtClean="0"/>
              <a:t>‹#›</a:t>
            </a:fld>
            <a:endParaRPr lang="en-US"/>
          </a:p>
        </p:txBody>
      </p:sp>
    </p:spTree>
    <p:extLst>
      <p:ext uri="{BB962C8B-B14F-4D97-AF65-F5344CB8AC3E}">
        <p14:creationId xmlns:p14="http://schemas.microsoft.com/office/powerpoint/2010/main" val="44658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upload.wikimedia.org/wikipedia/commons/c/c1/Huynh_Thuc_Khang.jpg" TargetMode="External"/><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46846"/>
            <a:ext cx="8011740" cy="257829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u="sng" smtClean="0">
                <a:latin typeface="Times New Roman" panose="02020603050405020304" pitchFamily="18" charset="0"/>
                <a:cs typeface="Times New Roman" panose="02020603050405020304" pitchFamily="18" charset="0"/>
              </a:rPr>
              <a:t>BÀI </a:t>
            </a:r>
            <a:r>
              <a:rPr lang="en-US" sz="3200" b="1" u="sng" smtClean="0">
                <a:latin typeface="Times New Roman" panose="02020603050405020304" pitchFamily="18" charset="0"/>
                <a:cs typeface="Times New Roman" panose="02020603050405020304" pitchFamily="18" charset="0"/>
              </a:rPr>
              <a:t>30</a:t>
            </a:r>
            <a:r>
              <a:rPr lang="en-US" sz="3200" b="1" u="sng" smtClean="0">
                <a:latin typeface="Times New Roman" panose="02020603050405020304" pitchFamily="18" charset="0"/>
                <a:cs typeface="Times New Roman" panose="02020603050405020304" pitchFamily="18" charset="0"/>
              </a:rPr>
              <a:t/>
            </a:r>
            <a:br>
              <a:rPr lang="en-US" sz="3200" b="1" u="sng" smtClean="0">
                <a:latin typeface="Times New Roman" panose="02020603050405020304" pitchFamily="18" charset="0"/>
                <a:cs typeface="Times New Roman" panose="02020603050405020304" pitchFamily="18" charset="0"/>
              </a:rPr>
            </a:br>
            <a:r>
              <a:rPr lang="en-US" sz="3200" b="1" smtClean="0">
                <a:latin typeface="Times New Roman" panose="02020603050405020304" pitchFamily="18" charset="0"/>
                <a:cs typeface="Times New Roman" panose="02020603050405020304" pitchFamily="18" charset="0"/>
              </a:rPr>
              <a:t>PHONG TRÀO YÊU NƯỚC CHỐNG PHÁP ĐẦU THẾ KỈ XX ĐẾN NĂM 1918</a:t>
            </a:r>
            <a:endParaRPr lang="en-US" sz="3200" b="1">
              <a:latin typeface="Times New Roman" panose="02020603050405020304" pitchFamily="18" charset="0"/>
              <a:cs typeface="Times New Roman" panose="02020603050405020304" pitchFamily="18" charset="0"/>
            </a:endParaRPr>
          </a:p>
        </p:txBody>
      </p:sp>
      <p:sp>
        <p:nvSpPr>
          <p:cNvPr id="4" name="TextBox 3"/>
          <p:cNvSpPr txBox="1"/>
          <p:nvPr/>
        </p:nvSpPr>
        <p:spPr>
          <a:xfrm>
            <a:off x="1475656" y="311351"/>
            <a:ext cx="6843171"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TRƯỜNG THCS LƯƠNG THẾ VINH</a:t>
            </a:r>
          </a:p>
        </p:txBody>
      </p:sp>
      <p:sp>
        <p:nvSpPr>
          <p:cNvPr id="5" name="TextBox 4"/>
          <p:cNvSpPr txBox="1"/>
          <p:nvPr/>
        </p:nvSpPr>
        <p:spPr>
          <a:xfrm>
            <a:off x="3259701" y="1156102"/>
            <a:ext cx="2912977" cy="52322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en-US" sz="2800" b="1" smtClean="0">
                <a:latin typeface="Times New Roman" panose="02020603050405020304" pitchFamily="18" charset="0"/>
                <a:cs typeface="Times New Roman" panose="02020603050405020304" pitchFamily="18" charset="0"/>
              </a:rPr>
              <a:t>MÔN LỊCH SỬ </a:t>
            </a:r>
            <a:r>
              <a:rPr lang="en-US" sz="2800" b="1" smtClean="0">
                <a:latin typeface="Times New Roman" panose="02020603050405020304" pitchFamily="18" charset="0"/>
                <a:cs typeface="Times New Roman" panose="02020603050405020304" pitchFamily="18" charset="0"/>
              </a:rPr>
              <a:t>8</a:t>
            </a:r>
            <a:endParaRPr lang="en-US" sz="2800" b="1"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3491880" y="5483808"/>
            <a:ext cx="5361596" cy="46166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400" b="1" smtClean="0">
                <a:latin typeface="Times New Roman" panose="02020603050405020304" pitchFamily="18" charset="0"/>
                <a:cs typeface="Times New Roman" panose="02020603050405020304" pitchFamily="18" charset="0"/>
              </a:rPr>
              <a:t>Giáo viên giảng dạy: Nguyễn Đăng Túy</a:t>
            </a:r>
          </a:p>
        </p:txBody>
      </p:sp>
    </p:spTree>
    <p:extLst>
      <p:ext uri="{BB962C8B-B14F-4D97-AF65-F5344CB8AC3E}">
        <p14:creationId xmlns:p14="http://schemas.microsoft.com/office/powerpoint/2010/main" val="2243709191"/>
      </p:ext>
    </p:extLst>
  </p:cSld>
  <p:clrMapOvr>
    <a:masterClrMapping/>
  </p:clrMapOvr>
  <mc:AlternateContent xmlns:mc="http://schemas.openxmlformats.org/markup-compatibility/2006" xmlns:p14="http://schemas.microsoft.com/office/powerpoint/2010/main">
    <mc:Choice Requires="p14">
      <p:transition spd="slow" p14:dur="2000" advTm="11311"/>
    </mc:Choice>
    <mc:Fallback xmlns="">
      <p:transition spd="slow" advTm="113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0"/>
            <a:ext cx="771526"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Rectangle 17"/>
          <p:cNvSpPr>
            <a:spLocks noChangeArrowheads="1"/>
          </p:cNvSpPr>
          <p:nvPr/>
        </p:nvSpPr>
        <p:spPr bwMode="auto">
          <a:xfrm>
            <a:off x="395536" y="548680"/>
            <a:ext cx="7696200" cy="838200"/>
          </a:xfrm>
          <a:prstGeom prst="rect">
            <a:avLst/>
          </a:prstGeom>
          <a:solidFill>
            <a:schemeClr val="accent1"/>
          </a:solidFill>
          <a:ln w="9525">
            <a:solidFill>
              <a:schemeClr val="tx1"/>
            </a:solidFill>
            <a:miter lim="800000"/>
            <a:headEnd/>
            <a:tailEnd/>
          </a:ln>
        </p:spPr>
        <p:txBody>
          <a:bodyPr wrap="none" anchor="ctr"/>
          <a:lstStyle>
            <a:lvl1pPr marL="457200" indent="-4572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indent="0" algn="ctr" eaLnBrk="1" hangingPunct="1">
              <a:defRPr/>
            </a:pPr>
            <a:r>
              <a:rPr lang="en-US" sz="2400" b="1" dirty="0" smtClean="0">
                <a:solidFill>
                  <a:srgbClr val="FFFF00"/>
                </a:solidFill>
              </a:rPr>
              <a:t>III. </a:t>
            </a:r>
            <a:r>
              <a:rPr lang="en-US" sz="2400" b="1" dirty="0" err="1" smtClean="0">
                <a:solidFill>
                  <a:srgbClr val="FFFF00"/>
                </a:solidFill>
              </a:rPr>
              <a:t>PHONG</a:t>
            </a:r>
            <a:r>
              <a:rPr lang="en-US" sz="2400" b="1" dirty="0" smtClean="0">
                <a:solidFill>
                  <a:srgbClr val="FFFF00"/>
                </a:solidFill>
              </a:rPr>
              <a:t> </a:t>
            </a:r>
            <a:r>
              <a:rPr lang="en-US" sz="2400" b="1" dirty="0" err="1" smtClean="0">
                <a:solidFill>
                  <a:srgbClr val="FFFF00"/>
                </a:solidFill>
              </a:rPr>
              <a:t>TRÀO</a:t>
            </a:r>
            <a:r>
              <a:rPr lang="en-US" sz="2400" b="1" dirty="0" smtClean="0">
                <a:solidFill>
                  <a:srgbClr val="FFFF00"/>
                </a:solidFill>
              </a:rPr>
              <a:t> </a:t>
            </a:r>
            <a:r>
              <a:rPr lang="en-US" sz="2400" b="1" dirty="0" err="1" smtClean="0">
                <a:solidFill>
                  <a:srgbClr val="FFFF00"/>
                </a:solidFill>
              </a:rPr>
              <a:t>YÊU</a:t>
            </a:r>
            <a:r>
              <a:rPr lang="en-US" sz="2400" b="1" dirty="0" smtClean="0">
                <a:solidFill>
                  <a:srgbClr val="FFFF00"/>
                </a:solidFill>
              </a:rPr>
              <a:t> </a:t>
            </a:r>
            <a:r>
              <a:rPr lang="en-US" sz="2400" b="1" dirty="0" err="1" smtClean="0">
                <a:solidFill>
                  <a:srgbClr val="FFFF00"/>
                </a:solidFill>
              </a:rPr>
              <a:t>NƯỚC</a:t>
            </a:r>
            <a:r>
              <a:rPr lang="en-US" sz="2400" b="1" dirty="0" smtClean="0">
                <a:solidFill>
                  <a:srgbClr val="FFFF00"/>
                </a:solidFill>
              </a:rPr>
              <a:t> </a:t>
            </a:r>
            <a:r>
              <a:rPr lang="en-US" sz="2400" b="1" dirty="0" err="1" smtClean="0">
                <a:solidFill>
                  <a:srgbClr val="FFFF00"/>
                </a:solidFill>
              </a:rPr>
              <a:t>TRƯỚC</a:t>
            </a:r>
            <a:endParaRPr lang="en-US" sz="2400" b="1" dirty="0" smtClean="0">
              <a:solidFill>
                <a:srgbClr val="FFFF00"/>
              </a:solidFill>
            </a:endParaRPr>
          </a:p>
          <a:p>
            <a:pPr algn="ctr" eaLnBrk="1" hangingPunct="1">
              <a:defRPr/>
            </a:pPr>
            <a:r>
              <a:rPr lang="en-US" sz="2400" b="1" dirty="0" smtClean="0">
                <a:solidFill>
                  <a:srgbClr val="FFFF00"/>
                </a:solidFill>
              </a:rPr>
              <a:t>       </a:t>
            </a:r>
            <a:r>
              <a:rPr lang="en-US" sz="2400" b="1" dirty="0" err="1" smtClean="0">
                <a:solidFill>
                  <a:srgbClr val="FFFF00"/>
                </a:solidFill>
              </a:rPr>
              <a:t>CHIẾN</a:t>
            </a:r>
            <a:r>
              <a:rPr lang="en-US" sz="2400" b="1" dirty="0" smtClean="0">
                <a:solidFill>
                  <a:srgbClr val="FFFF00"/>
                </a:solidFill>
              </a:rPr>
              <a:t> </a:t>
            </a:r>
            <a:r>
              <a:rPr lang="en-US" sz="2400" b="1" dirty="0" err="1" smtClean="0">
                <a:solidFill>
                  <a:srgbClr val="FFFF00"/>
                </a:solidFill>
              </a:rPr>
              <a:t>TRANH</a:t>
            </a:r>
            <a:r>
              <a:rPr lang="en-US" sz="2400" b="1" dirty="0" smtClean="0">
                <a:solidFill>
                  <a:srgbClr val="FFFF00"/>
                </a:solidFill>
              </a:rPr>
              <a:t> </a:t>
            </a:r>
            <a:r>
              <a:rPr lang="en-US" sz="2400" b="1" dirty="0" err="1" smtClean="0">
                <a:solidFill>
                  <a:srgbClr val="FFFF00"/>
                </a:solidFill>
              </a:rPr>
              <a:t>THẾ</a:t>
            </a:r>
            <a:r>
              <a:rPr lang="en-US" sz="2400" b="1" dirty="0" smtClean="0">
                <a:solidFill>
                  <a:srgbClr val="FFFF00"/>
                </a:solidFill>
              </a:rPr>
              <a:t> </a:t>
            </a:r>
            <a:r>
              <a:rPr lang="en-US" sz="2400" b="1" dirty="0" err="1" smtClean="0">
                <a:solidFill>
                  <a:srgbClr val="FFFF00"/>
                </a:solidFill>
              </a:rPr>
              <a:t>GIỚI</a:t>
            </a:r>
            <a:r>
              <a:rPr lang="en-US" sz="2400" b="1" dirty="0" smtClean="0">
                <a:solidFill>
                  <a:srgbClr val="FFFF00"/>
                </a:solidFill>
              </a:rPr>
              <a:t> </a:t>
            </a:r>
            <a:r>
              <a:rPr lang="en-US" sz="2400" b="1" dirty="0" err="1" smtClean="0">
                <a:solidFill>
                  <a:srgbClr val="FFFF00"/>
                </a:solidFill>
              </a:rPr>
              <a:t>THỨ</a:t>
            </a:r>
            <a:r>
              <a:rPr lang="en-US" sz="2400" b="1" dirty="0" smtClean="0">
                <a:solidFill>
                  <a:srgbClr val="FFFF00"/>
                </a:solidFill>
              </a:rPr>
              <a:t> </a:t>
            </a:r>
            <a:r>
              <a:rPr lang="en-US" sz="2400" b="1" dirty="0" err="1" smtClean="0">
                <a:solidFill>
                  <a:srgbClr val="FFFF00"/>
                </a:solidFill>
              </a:rPr>
              <a:t>NHẤT</a:t>
            </a:r>
            <a:endParaRPr lang="en-US" sz="2400" b="1" dirty="0" smtClean="0">
              <a:solidFill>
                <a:srgbClr val="FFFF00"/>
              </a:solidFill>
            </a:endParaRPr>
          </a:p>
        </p:txBody>
      </p:sp>
      <p:pic>
        <p:nvPicPr>
          <p:cNvPr id="8211" name="Picture 19" descr="Phan_Boi_Ch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916832"/>
            <a:ext cx="3429000" cy="41910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212" name="Rectangle 20"/>
          <p:cNvSpPr>
            <a:spLocks noChangeArrowheads="1"/>
          </p:cNvSpPr>
          <p:nvPr/>
        </p:nvSpPr>
        <p:spPr bwMode="auto">
          <a:xfrm>
            <a:off x="467544" y="1556792"/>
            <a:ext cx="41910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solidFill>
                  <a:srgbClr val="C00000"/>
                </a:solidFill>
                <a:latin typeface="Times New Roman" panose="02020603050405020304" pitchFamily="18" charset="0"/>
                <a:cs typeface="Times New Roman" panose="02020603050405020304" pitchFamily="18" charset="0"/>
              </a:rPr>
              <a:t>1. Phong trào Đông Du ( 1905-1909 )</a:t>
            </a:r>
          </a:p>
        </p:txBody>
      </p:sp>
      <p:sp>
        <p:nvSpPr>
          <p:cNvPr id="3086" name="WordArt 39"/>
          <p:cNvSpPr>
            <a:spLocks noChangeArrowheads="1" noChangeShapeType="1" noTextEdit="1"/>
          </p:cNvSpPr>
          <p:nvPr/>
        </p:nvSpPr>
        <p:spPr bwMode="auto">
          <a:xfrm>
            <a:off x="1252538" y="-142875"/>
            <a:ext cx="6762750" cy="11430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2" name="TextBox 1"/>
          <p:cNvSpPr txBox="1"/>
          <p:nvPr/>
        </p:nvSpPr>
        <p:spPr>
          <a:xfrm>
            <a:off x="244108" y="2492896"/>
            <a:ext cx="5170518" cy="923330"/>
          </a:xfrm>
          <a:prstGeom prst="rect">
            <a:avLst/>
          </a:prstGeom>
          <a:noFill/>
        </p:spPr>
        <p:txBody>
          <a:bodyPr wrap="none" rtlCol="0">
            <a:spAutoFit/>
          </a:bodyPr>
          <a:lstStyle/>
          <a:p>
            <a:pPr marL="285750" indent="-285750">
              <a:spcBef>
                <a:spcPct val="0"/>
              </a:spcBef>
              <a:buFontTx/>
              <a:buChar char="-"/>
              <a:defRPr/>
            </a:pPr>
            <a:r>
              <a:rPr lang="en-US" smtClean="0">
                <a:latin typeface="Times New Roman" panose="02020603050405020304" pitchFamily="18" charset="0"/>
              </a:rPr>
              <a:t>Năm </a:t>
            </a:r>
            <a:r>
              <a:rPr lang="en-US">
                <a:latin typeface="Times New Roman" panose="02020603050405020304" pitchFamily="18" charset="0"/>
              </a:rPr>
              <a:t>1904 Phan Bội Châu thành lập Hội Duy </a:t>
            </a:r>
            <a:r>
              <a:rPr lang="en-US" smtClean="0">
                <a:latin typeface="Times New Roman" panose="02020603050405020304" pitchFamily="18" charset="0"/>
              </a:rPr>
              <a:t>tân. </a:t>
            </a:r>
          </a:p>
          <a:p>
            <a:pPr>
              <a:spcBef>
                <a:spcPct val="0"/>
              </a:spcBef>
              <a:defRPr/>
            </a:pPr>
            <a:r>
              <a:rPr lang="en-US" smtClean="0">
                <a:latin typeface="Times New Roman" panose="02020603050405020304" pitchFamily="18" charset="0"/>
              </a:rPr>
              <a:t>Chủ trương dùng bạo động vũ trang đánh Pháp, khôi </a:t>
            </a:r>
          </a:p>
          <a:p>
            <a:pPr>
              <a:spcBef>
                <a:spcPct val="0"/>
              </a:spcBef>
              <a:defRPr/>
            </a:pPr>
            <a:r>
              <a:rPr lang="en-US" smtClean="0">
                <a:latin typeface="Times New Roman" panose="02020603050405020304" pitchFamily="18" charset="0"/>
              </a:rPr>
              <a:t>phục độc lập.</a:t>
            </a:r>
            <a:endParaRPr lang="en-US" dirty="0">
              <a:latin typeface="Times New Roman" panose="02020603050405020304" pitchFamily="18" charset="0"/>
            </a:endParaRPr>
          </a:p>
        </p:txBody>
      </p:sp>
      <p:sp>
        <p:nvSpPr>
          <p:cNvPr id="16" name="TextBox 15"/>
          <p:cNvSpPr txBox="1"/>
          <p:nvPr/>
        </p:nvSpPr>
        <p:spPr>
          <a:xfrm>
            <a:off x="251520" y="3369766"/>
            <a:ext cx="5567550" cy="646331"/>
          </a:xfrm>
          <a:prstGeom prst="rect">
            <a:avLst/>
          </a:prstGeom>
          <a:noFill/>
        </p:spPr>
        <p:txBody>
          <a:bodyPr wrap="none" rtlCol="0">
            <a:spAutoFit/>
          </a:bodyPr>
          <a:lstStyle/>
          <a:p>
            <a:pPr marL="285750" indent="-285750">
              <a:spcBef>
                <a:spcPct val="0"/>
              </a:spcBef>
              <a:buFontTx/>
              <a:buChar char="-"/>
              <a:defRPr/>
            </a:pPr>
            <a:r>
              <a:rPr lang="en-US" smtClean="0">
                <a:latin typeface="Times New Roman" panose="02020603050405020304" pitchFamily="18" charset="0"/>
              </a:rPr>
              <a:t>Biện pháp: sang Nhật với mục đích cầu viện, rồi từ cầu</a:t>
            </a:r>
          </a:p>
          <a:p>
            <a:pPr>
              <a:spcBef>
                <a:spcPct val="0"/>
              </a:spcBef>
              <a:defRPr/>
            </a:pPr>
            <a:r>
              <a:rPr lang="en-US">
                <a:latin typeface="Times New Roman" panose="02020603050405020304" pitchFamily="18" charset="0"/>
              </a:rPr>
              <a:t>v</a:t>
            </a:r>
            <a:r>
              <a:rPr lang="en-US" smtClean="0">
                <a:latin typeface="Times New Roman" panose="02020603050405020304" pitchFamily="18" charset="0"/>
              </a:rPr>
              <a:t>iện chuyển sang cầu học</a:t>
            </a:r>
          </a:p>
        </p:txBody>
      </p:sp>
      <p:sp>
        <p:nvSpPr>
          <p:cNvPr id="17" name="TextBox 16"/>
          <p:cNvSpPr txBox="1"/>
          <p:nvPr/>
        </p:nvSpPr>
        <p:spPr>
          <a:xfrm>
            <a:off x="265578" y="4077072"/>
            <a:ext cx="5287025" cy="646331"/>
          </a:xfrm>
          <a:prstGeom prst="rect">
            <a:avLst/>
          </a:prstGeom>
          <a:noFill/>
        </p:spPr>
        <p:txBody>
          <a:bodyPr wrap="none" rtlCol="0">
            <a:spAutoFit/>
          </a:bodyPr>
          <a:lstStyle/>
          <a:p>
            <a:pPr marL="285750" indent="-285750">
              <a:spcBef>
                <a:spcPct val="0"/>
              </a:spcBef>
              <a:buFontTx/>
              <a:buChar char="-"/>
              <a:defRPr/>
            </a:pPr>
            <a:r>
              <a:rPr lang="en-US" smtClean="0">
                <a:latin typeface="Times New Roman" panose="02020603050405020304" pitchFamily="18" charset="0"/>
              </a:rPr>
              <a:t>Hoạt động: </a:t>
            </a:r>
            <a:r>
              <a:rPr lang="en-US">
                <a:latin typeface="Times New Roman" panose="02020603050405020304" pitchFamily="18" charset="0"/>
              </a:rPr>
              <a:t>+ Đưa học sinh sang Nhật </a:t>
            </a:r>
            <a:r>
              <a:rPr lang="en-US" smtClean="0">
                <a:latin typeface="Times New Roman" panose="02020603050405020304" pitchFamily="18" charset="0"/>
              </a:rPr>
              <a:t>học</a:t>
            </a:r>
            <a:r>
              <a:rPr lang="en-US">
                <a:latin typeface="Times New Roman" panose="02020603050405020304" pitchFamily="18" charset="0"/>
              </a:rPr>
              <a:t> </a:t>
            </a:r>
            <a:r>
              <a:rPr lang="en-US" smtClean="0">
                <a:latin typeface="Times New Roman" panose="02020603050405020304" pitchFamily="18" charset="0"/>
              </a:rPr>
              <a:t>( khoảng </a:t>
            </a:r>
          </a:p>
          <a:p>
            <a:pPr>
              <a:spcBef>
                <a:spcPct val="0"/>
              </a:spcBef>
              <a:defRPr/>
            </a:pPr>
            <a:r>
              <a:rPr lang="en-US" smtClean="0">
                <a:latin typeface="Times New Roman" panose="02020603050405020304" pitchFamily="18" charset="0"/>
              </a:rPr>
              <a:t> 200 học sinh)</a:t>
            </a:r>
            <a:endParaRPr lang="en-US" dirty="0">
              <a:latin typeface="Times New Roman" panose="02020603050405020304" pitchFamily="18" charset="0"/>
            </a:endParaRPr>
          </a:p>
        </p:txBody>
      </p:sp>
      <p:sp>
        <p:nvSpPr>
          <p:cNvPr id="3" name="TextBox 2"/>
          <p:cNvSpPr txBox="1"/>
          <p:nvPr/>
        </p:nvSpPr>
        <p:spPr>
          <a:xfrm>
            <a:off x="251520" y="4797152"/>
            <a:ext cx="5262979" cy="646331"/>
          </a:xfrm>
          <a:prstGeom prst="rect">
            <a:avLst/>
          </a:prstGeom>
          <a:noFill/>
        </p:spPr>
        <p:txBody>
          <a:bodyPr wrap="none" rtlCol="0">
            <a:spAutoFit/>
          </a:bodyPr>
          <a:lstStyle/>
          <a:p>
            <a:pPr marL="285750" indent="-285750">
              <a:spcBef>
                <a:spcPct val="0"/>
              </a:spcBef>
              <a:buFontTx/>
              <a:buChar char="-"/>
              <a:defRPr/>
            </a:pPr>
            <a:r>
              <a:rPr lang="en-US" smtClean="0">
                <a:latin typeface="Times New Roman" panose="02020603050405020304" pitchFamily="18" charset="0"/>
              </a:rPr>
              <a:t>Kết quả:Năm 1908 Pháp cấu kết với Nhật trục xuất </a:t>
            </a:r>
          </a:p>
          <a:p>
            <a:pPr>
              <a:spcBef>
                <a:spcPct val="0"/>
              </a:spcBef>
              <a:defRPr/>
            </a:pPr>
            <a:r>
              <a:rPr lang="en-US" smtClean="0">
                <a:latin typeface="Times New Roman" panose="02020603050405020304" pitchFamily="18" charset="0"/>
              </a:rPr>
              <a:t>những người Việt Nam khỏi Nhật. Phong trào tan rã</a:t>
            </a:r>
            <a:r>
              <a:rPr lang="en-US" smtClean="0"/>
              <a:t>.</a:t>
            </a:r>
            <a:endParaRPr lang="en-US" dirty="0"/>
          </a:p>
        </p:txBody>
      </p:sp>
      <p:sp>
        <p:nvSpPr>
          <p:cNvPr id="19" name="TextBox 18"/>
          <p:cNvSpPr txBox="1"/>
          <p:nvPr/>
        </p:nvSpPr>
        <p:spPr>
          <a:xfrm>
            <a:off x="251520" y="5445224"/>
            <a:ext cx="5280228" cy="646331"/>
          </a:xfrm>
          <a:prstGeom prst="rect">
            <a:avLst/>
          </a:prstGeom>
          <a:noFill/>
        </p:spPr>
        <p:txBody>
          <a:bodyPr wrap="none" rtlCol="0">
            <a:spAutoFit/>
          </a:bodyPr>
          <a:lstStyle/>
          <a:p>
            <a:pPr marL="285750" indent="-285750">
              <a:spcBef>
                <a:spcPct val="0"/>
              </a:spcBef>
              <a:buFontTx/>
              <a:buChar char="-"/>
              <a:defRPr/>
            </a:pPr>
            <a:r>
              <a:rPr lang="en-US" smtClean="0">
                <a:latin typeface="Times New Roman" panose="02020603050405020304" pitchFamily="18" charset="0"/>
              </a:rPr>
              <a:t>Ý nghĩa: Cách mạng Việt Nam bắt đầu hướng ra thế</a:t>
            </a:r>
          </a:p>
          <a:p>
            <a:pPr>
              <a:spcBef>
                <a:spcPct val="0"/>
              </a:spcBef>
              <a:defRPr/>
            </a:pPr>
            <a:r>
              <a:rPr lang="en-US">
                <a:latin typeface="Times New Roman" panose="02020603050405020304" pitchFamily="18" charset="0"/>
              </a:rPr>
              <a:t>g</a:t>
            </a:r>
            <a:r>
              <a:rPr lang="en-US" smtClean="0">
                <a:latin typeface="Times New Roman" panose="02020603050405020304" pitchFamily="18" charset="0"/>
              </a:rPr>
              <a:t>iới, gắn vấn đề dân tộc với vấn đề thời đại.</a:t>
            </a:r>
          </a:p>
        </p:txBody>
      </p:sp>
    </p:spTree>
    <p:extLst>
      <p:ext uri="{BB962C8B-B14F-4D97-AF65-F5344CB8AC3E}">
        <p14:creationId xmlns:p14="http://schemas.microsoft.com/office/powerpoint/2010/main" val="2364528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wheel(4)">
                                      <p:cBhvr>
                                        <p:cTn id="7" dur="2000"/>
                                        <p:tgtEl>
                                          <p:spTgt spid="8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2"/>
                                        </p:tgtEl>
                                        <p:attrNameLst>
                                          <p:attrName>style.visibility</p:attrName>
                                        </p:attrNameLst>
                                      </p:cBhvr>
                                      <p:to>
                                        <p:strVal val="visible"/>
                                      </p:to>
                                    </p:set>
                                    <p:animEffect transition="in" filter="box(in)">
                                      <p:cBhvr>
                                        <p:cTn id="12" dur="500"/>
                                        <p:tgtEl>
                                          <p:spTgt spid="82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8211"/>
                                        </p:tgtEl>
                                        <p:attrNameLst>
                                          <p:attrName>style.visibility</p:attrName>
                                        </p:attrNameLst>
                                      </p:cBhvr>
                                      <p:to>
                                        <p:strVal val="visible"/>
                                      </p:to>
                                    </p:set>
                                    <p:animEffect transition="in" filter="strips(downLeft)">
                                      <p:cBhvr>
                                        <p:cTn id="17"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repeatCount="indefinite" fill="hold" display="0">
                  <p:stCondLst>
                    <p:cond delay="indefinite"/>
                  </p:stCondLst>
                  <p:endCondLst>
                    <p:cond evt="onPrev" delay="0">
                      <p:tgtEl>
                        <p:sldTgt/>
                      </p:tgtEl>
                    </p:cond>
                    <p:cond evt="onStopAudio" delay="0">
                      <p:tgtEl>
                        <p:sldTgt/>
                      </p:tgtEl>
                    </p:cond>
                  </p:endCondLst>
                </p:cTn>
                <p:tgtEl>
                  <p:spTgt spid="8195"/>
                </p:tgtEl>
              </p:cMediaNode>
            </p:audio>
          </p:childTnLst>
        </p:cTn>
      </p:par>
    </p:tnLst>
    <p:bldLst>
      <p:bldP spid="8209" grpId="0" animBg="1"/>
      <p:bldP spid="82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7715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38100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7223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3"/>
          <p:cNvSpPr>
            <a:spLocks noChangeArrowheads="1"/>
          </p:cNvSpPr>
          <p:nvPr/>
        </p:nvSpPr>
        <p:spPr bwMode="auto">
          <a:xfrm>
            <a:off x="755576" y="476672"/>
            <a:ext cx="4959424"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C00000"/>
                </a:solidFill>
                <a:latin typeface="Times New Roman" pitchFamily="18" charset="0"/>
              </a:rPr>
              <a:t>2. Đông Kinh </a:t>
            </a:r>
            <a:r>
              <a:rPr lang="en-US" altLang="en-US" sz="2400" b="1" smtClean="0">
                <a:solidFill>
                  <a:srgbClr val="C00000"/>
                </a:solidFill>
                <a:latin typeface="Times New Roman" pitchFamily="18" charset="0"/>
              </a:rPr>
              <a:t>nghĩa thục (1907)</a:t>
            </a:r>
            <a:endParaRPr lang="en-US" altLang="en-US" sz="1800" b="1">
              <a:solidFill>
                <a:srgbClr val="C00000"/>
              </a:solidFill>
              <a:latin typeface="Times New Roman" pitchFamily="18" charset="0"/>
            </a:endParaRPr>
          </a:p>
        </p:txBody>
      </p:sp>
      <p:pic>
        <p:nvPicPr>
          <p:cNvPr id="9242" name="Picture 26" descr="LuongVanC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215752"/>
            <a:ext cx="312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1340768"/>
            <a:ext cx="5287666" cy="646331"/>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   - Tháng 3 – 1907, Lương Văn Can và Nguyễn Quyền</a:t>
            </a:r>
          </a:p>
          <a:p>
            <a:r>
              <a:rPr lang="en-US">
                <a:latin typeface="Times New Roman" panose="02020603050405020304" pitchFamily="18" charset="0"/>
                <a:cs typeface="Times New Roman" panose="02020603050405020304" pitchFamily="18" charset="0"/>
              </a:rPr>
              <a:t>l</a:t>
            </a:r>
            <a:r>
              <a:rPr lang="en-US" smtClean="0">
                <a:latin typeface="Times New Roman" panose="02020603050405020304" pitchFamily="18" charset="0"/>
                <a:cs typeface="Times New Roman" panose="02020603050405020304" pitchFamily="18" charset="0"/>
              </a:rPr>
              <a:t>ập trường học lấy tên là Đông Kinh nghĩa thục.</a:t>
            </a:r>
            <a:endParaRPr lang="en-US">
              <a:latin typeface="Times New Roman" panose="02020603050405020304" pitchFamily="18" charset="0"/>
              <a:cs typeface="Times New Roman" panose="02020603050405020304" pitchFamily="18" charset="0"/>
            </a:endParaRPr>
          </a:p>
        </p:txBody>
      </p:sp>
      <p:sp>
        <p:nvSpPr>
          <p:cNvPr id="15" name="TextBox 14"/>
          <p:cNvSpPr txBox="1"/>
          <p:nvPr/>
        </p:nvSpPr>
        <p:spPr>
          <a:xfrm>
            <a:off x="539552" y="2060848"/>
            <a:ext cx="5025735" cy="646331"/>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   - Nội dung: dạy các môn khoa học thường thức; tổ</a:t>
            </a:r>
          </a:p>
          <a:p>
            <a:r>
              <a:rPr lang="en-US" smtClean="0">
                <a:latin typeface="Times New Roman" panose="02020603050405020304" pitchFamily="18" charset="0"/>
                <a:cs typeface="Times New Roman" panose="02020603050405020304" pitchFamily="18" charset="0"/>
              </a:rPr>
              <a:t>Chức các buổi diễn thuyết, bình văn…</a:t>
            </a:r>
          </a:p>
        </p:txBody>
      </p:sp>
      <p:sp>
        <p:nvSpPr>
          <p:cNvPr id="18" name="TextBox 17"/>
          <p:cNvSpPr txBox="1"/>
          <p:nvPr/>
        </p:nvSpPr>
        <p:spPr>
          <a:xfrm>
            <a:off x="539552" y="2780928"/>
            <a:ext cx="5104924"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   - Phạm vi hoạt động: Hà Nội, Hà Đông, Sơn Tây…</a:t>
            </a:r>
          </a:p>
        </p:txBody>
      </p:sp>
      <p:sp>
        <p:nvSpPr>
          <p:cNvPr id="19" name="TextBox 18"/>
          <p:cNvSpPr txBox="1"/>
          <p:nvPr/>
        </p:nvSpPr>
        <p:spPr>
          <a:xfrm>
            <a:off x="539552" y="3214717"/>
            <a:ext cx="5001113" cy="646331"/>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   - Kết quả: tháng 11 – 1907, Pháp ra lệnh đóng cửa</a:t>
            </a:r>
          </a:p>
          <a:p>
            <a:r>
              <a:rPr lang="en-US" smtClean="0">
                <a:latin typeface="Times New Roman" panose="02020603050405020304" pitchFamily="18" charset="0"/>
                <a:cs typeface="Times New Roman" panose="02020603050405020304" pitchFamily="18" charset="0"/>
              </a:rPr>
              <a:t>rường</a:t>
            </a:r>
          </a:p>
        </p:txBody>
      </p:sp>
      <p:sp>
        <p:nvSpPr>
          <p:cNvPr id="20" name="TextBox 19"/>
          <p:cNvSpPr txBox="1"/>
          <p:nvPr/>
        </p:nvSpPr>
        <p:spPr>
          <a:xfrm>
            <a:off x="539552" y="3862789"/>
            <a:ext cx="5173211" cy="646331"/>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   - Ý nghĩa: góp phần thức tỉnh lòng yêu nước, truyền</a:t>
            </a:r>
          </a:p>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á tư tưởng dân chủ, dân quyền….</a:t>
            </a:r>
          </a:p>
        </p:txBody>
      </p:sp>
    </p:spTree>
    <p:extLst>
      <p:ext uri="{BB962C8B-B14F-4D97-AF65-F5344CB8AC3E}">
        <p14:creationId xmlns:p14="http://schemas.microsoft.com/office/powerpoint/2010/main" val="462633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 calcmode="lin" valueType="num">
                                      <p:cBhvr>
                                        <p:cTn id="7" dur="500" fill="hold"/>
                                        <p:tgtEl>
                                          <p:spTgt spid="9229"/>
                                        </p:tgtEl>
                                        <p:attrNameLst>
                                          <p:attrName>ppt_w</p:attrName>
                                        </p:attrNameLst>
                                      </p:cBhvr>
                                      <p:tavLst>
                                        <p:tav tm="0">
                                          <p:val>
                                            <p:fltVal val="0"/>
                                          </p:val>
                                        </p:tav>
                                        <p:tav tm="100000">
                                          <p:val>
                                            <p:strVal val="#ppt_w"/>
                                          </p:val>
                                        </p:tav>
                                      </p:tavLst>
                                    </p:anim>
                                    <p:anim calcmode="lin" valueType="num">
                                      <p:cBhvr>
                                        <p:cTn id="8" dur="500" fill="hold"/>
                                        <p:tgtEl>
                                          <p:spTgt spid="922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242"/>
                                        </p:tgtEl>
                                        <p:attrNameLst>
                                          <p:attrName>style.visibility</p:attrName>
                                        </p:attrNameLst>
                                      </p:cBhvr>
                                      <p:to>
                                        <p:strVal val="visible"/>
                                      </p:to>
                                    </p:set>
                                    <p:animEffect transition="in" filter="dissolve">
                                      <p:cBhvr>
                                        <p:cTn id="13"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repeatCount="indefinite" fill="hold" display="0">
                  <p:stCondLst>
                    <p:cond delay="indefinite"/>
                  </p:stCondLst>
                  <p:endCondLst>
                    <p:cond evt="onPrev" delay="0">
                      <p:tgtEl>
                        <p:sldTgt/>
                      </p:tgtEl>
                    </p:cond>
                    <p:cond evt="onStopAudio" delay="0">
                      <p:tgtEl>
                        <p:sldTgt/>
                      </p:tgtEl>
                    </p:cond>
                  </p:endCondLst>
                </p:cTn>
                <p:tgtEl>
                  <p:spTgt spid="9219"/>
                </p:tgtEl>
              </p:cMediaNode>
            </p:audio>
          </p:childTnLst>
        </p:cTn>
      </p:par>
    </p:tnLst>
    <p:bldLst>
      <p:bldP spid="92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15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60452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22"/>
          <p:cNvSpPr txBox="1">
            <a:spLocks noChangeArrowheads="1"/>
          </p:cNvSpPr>
          <p:nvPr/>
        </p:nvSpPr>
        <p:spPr bwMode="auto">
          <a:xfrm>
            <a:off x="2209800" y="2743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363" name="AutoShape 27"/>
          <p:cNvSpPr>
            <a:spLocks noChangeArrowheads="1"/>
          </p:cNvSpPr>
          <p:nvPr/>
        </p:nvSpPr>
        <p:spPr bwMode="auto">
          <a:xfrm>
            <a:off x="2590800" y="3581400"/>
            <a:ext cx="4648200" cy="2133600"/>
          </a:xfrm>
          <a:prstGeom prst="cloudCallout">
            <a:avLst>
              <a:gd name="adj1" fmla="val 33639"/>
              <a:gd name="adj2" fmla="val 181995"/>
            </a:avLst>
          </a:prstGeom>
          <a:gradFill rotWithShape="1">
            <a:gsLst>
              <a:gs pos="0">
                <a:srgbClr val="767647"/>
              </a:gs>
              <a:gs pos="50000">
                <a:srgbClr val="FFFF99"/>
              </a:gs>
              <a:gs pos="100000">
                <a:srgbClr val="767647"/>
              </a:gs>
            </a:gsLst>
            <a:lin ang="5400000" scaled="1"/>
          </a:gradFill>
          <a:ln w="9525">
            <a:solidFill>
              <a:srgbClr val="FF00FF"/>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rgbClr val="FF0000"/>
                </a:solidFill>
                <a:latin typeface="Times New Roman" pitchFamily="18" charset="0"/>
                <a:cs typeface="Arial" charset="0"/>
              </a:rPr>
              <a:t>Đông Kinh nghĩa thục được ra đời và hoạt động như thế nào? Mục đích, ý nghĩa của tổ chức này là gì?</a:t>
            </a:r>
          </a:p>
        </p:txBody>
      </p:sp>
      <p:pic>
        <p:nvPicPr>
          <p:cNvPr id="14367" name="Picture 31" descr="TrusotruongDongKinhnghiathu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268760"/>
            <a:ext cx="701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379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circle(in)">
                                      <p:cBhvr>
                                        <p:cTn id="7" dur="2000"/>
                                        <p:tgtEl>
                                          <p:spTgt spid="14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0" nodeType="clickEffect">
                                  <p:stCondLst>
                                    <p:cond delay="0"/>
                                  </p:stCondLst>
                                  <p:childTnLst>
                                    <p:animEffect transition="out" filter="strips(downLeft)">
                                      <p:cBhvr>
                                        <p:cTn id="11" dur="500"/>
                                        <p:tgtEl>
                                          <p:spTgt spid="14363"/>
                                        </p:tgtEl>
                                      </p:cBhvr>
                                    </p:animEffect>
                                    <p:set>
                                      <p:cBhvr>
                                        <p:cTn id="12" dur="1" fill="hold">
                                          <p:stCondLst>
                                            <p:cond delay="499"/>
                                          </p:stCondLst>
                                        </p:cTn>
                                        <p:tgtEl>
                                          <p:spTgt spid="1436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nodeType="clickEffect">
                                  <p:stCondLst>
                                    <p:cond delay="0"/>
                                  </p:stCondLst>
                                  <p:childTnLst>
                                    <p:set>
                                      <p:cBhvr>
                                        <p:cTn id="16" dur="1" fill="hold">
                                          <p:stCondLst>
                                            <p:cond delay="0"/>
                                          </p:stCondLst>
                                        </p:cTn>
                                        <p:tgtEl>
                                          <p:spTgt spid="14367"/>
                                        </p:tgtEl>
                                        <p:attrNameLst>
                                          <p:attrName>style.visibility</p:attrName>
                                        </p:attrNameLst>
                                      </p:cBhvr>
                                      <p:to>
                                        <p:strVal val="visible"/>
                                      </p:to>
                                    </p:set>
                                    <p:anim from="(-#ppt_w/2)" to="(#ppt_x)" calcmode="lin" valueType="num">
                                      <p:cBhvr>
                                        <p:cTn id="17" dur="600" fill="hold">
                                          <p:stCondLst>
                                            <p:cond delay="0"/>
                                          </p:stCondLst>
                                        </p:cTn>
                                        <p:tgtEl>
                                          <p:spTgt spid="14367"/>
                                        </p:tgtEl>
                                        <p:attrNameLst>
                                          <p:attrName>ppt_x</p:attrName>
                                        </p:attrNameLst>
                                      </p:cBhvr>
                                    </p:anim>
                                    <p:anim from="0" to="-1.0" calcmode="lin" valueType="num">
                                      <p:cBhvr>
                                        <p:cTn id="18" dur="200" decel="50000" autoRev="1" fill="hold">
                                          <p:stCondLst>
                                            <p:cond delay="600"/>
                                          </p:stCondLst>
                                        </p:cTn>
                                        <p:tgtEl>
                                          <p:spTgt spid="14367"/>
                                        </p:tgtEl>
                                        <p:attrNameLst>
                                          <p:attrName>xshear</p:attrName>
                                        </p:attrNameLst>
                                      </p:cBhvr>
                                    </p:anim>
                                    <p:animScale>
                                      <p:cBhvr>
                                        <p:cTn id="19" dur="200" decel="100000" autoRev="1" fill="hold">
                                          <p:stCondLst>
                                            <p:cond delay="600"/>
                                          </p:stCondLst>
                                        </p:cTn>
                                        <p:tgtEl>
                                          <p:spTgt spid="14367"/>
                                        </p:tgtEl>
                                      </p:cBhvr>
                                      <p:from x="100000" y="100000"/>
                                      <p:to x="80000" y="100000"/>
                                    </p:animScale>
                                    <p:anim by="(#ppt_h/3+#ppt_w*0.1)" calcmode="lin" valueType="num">
                                      <p:cBhvr additive="sum">
                                        <p:cTn id="20" dur="200" decel="100000" autoRev="1" fill="hold">
                                          <p:stCondLst>
                                            <p:cond delay="600"/>
                                          </p:stCondLst>
                                        </p:cTn>
                                        <p:tgtEl>
                                          <p:spTgt spid="1436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21" repeatCount="indefinite" fill="hold" display="0">
                  <p:stCondLst>
                    <p:cond delay="indefinite"/>
                  </p:stCondLst>
                  <p:endCondLst>
                    <p:cond evt="onPrev" delay="0">
                      <p:tgtEl>
                        <p:sldTgt/>
                      </p:tgtEl>
                    </p:cond>
                    <p:cond evt="onStopAudio" delay="0">
                      <p:tgtEl>
                        <p:sldTgt/>
                      </p:tgtEl>
                    </p:cond>
                  </p:endCondLst>
                </p:cTn>
                <p:tgtEl>
                  <p:spTgt spid="14339"/>
                </p:tgtEl>
              </p:cMediaNode>
            </p:audio>
          </p:childTnLst>
        </p:cTn>
      </p:par>
    </p:tnLst>
    <p:bldLst>
      <p:bldP spid="14363" grpId="0" animBg="1"/>
      <p:bldP spid="143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15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60452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14"/>
          <p:cNvSpPr>
            <a:spLocks noChangeArrowheads="1"/>
          </p:cNvSpPr>
          <p:nvPr/>
        </p:nvSpPr>
        <p:spPr bwMode="auto">
          <a:xfrm>
            <a:off x="838200" y="620688"/>
            <a:ext cx="70866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FF0000"/>
                </a:solidFill>
              </a:rPr>
              <a:t>3. Cuộc vận động Duy tân và phong trào chống</a:t>
            </a:r>
          </a:p>
          <a:p>
            <a:pPr algn="ctr" eaLnBrk="1" hangingPunct="1">
              <a:spcBef>
                <a:spcPct val="0"/>
              </a:spcBef>
              <a:buFontTx/>
              <a:buNone/>
            </a:pPr>
            <a:r>
              <a:rPr lang="en-US" altLang="en-US" sz="2400" b="1">
                <a:solidFill>
                  <a:srgbClr val="FF0000"/>
                </a:solidFill>
              </a:rPr>
              <a:t>Thuế ở Trung Kì ( 1908)</a:t>
            </a:r>
          </a:p>
        </p:txBody>
      </p:sp>
      <p:pic>
        <p:nvPicPr>
          <p:cNvPr id="13327" name="Picture 15" descr="PCTr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872208"/>
            <a:ext cx="3124200" cy="34290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335" name="Rectangle 23"/>
          <p:cNvSpPr>
            <a:spLocks noChangeArrowheads="1"/>
          </p:cNvSpPr>
          <p:nvPr/>
        </p:nvSpPr>
        <p:spPr bwMode="auto">
          <a:xfrm>
            <a:off x="533400" y="1844824"/>
            <a:ext cx="5410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-Phan Châu Trinh sinh năm 1872 ở làng Tây Lộc Huyện Tiên Phước ( Nay là xã Tam lộc Huyện</a:t>
            </a:r>
          </a:p>
          <a:p>
            <a:pPr eaLnBrk="1" hangingPunct="1">
              <a:spcBef>
                <a:spcPct val="0"/>
              </a:spcBef>
              <a:buFontTx/>
              <a:buNone/>
            </a:pPr>
            <a:r>
              <a:rPr lang="en-US" altLang="en-US" sz="2000">
                <a:latin typeface="Times New Roman" pitchFamily="18" charset="0"/>
              </a:rPr>
              <a:t>Phú Ninh, tỉnh Quảng Nam)</a:t>
            </a:r>
          </a:p>
          <a:p>
            <a:pPr eaLnBrk="1" hangingPunct="1">
              <a:spcBef>
                <a:spcPct val="0"/>
              </a:spcBef>
              <a:buFontTx/>
              <a:buNone/>
            </a:pPr>
            <a:r>
              <a:rPr lang="en-US" altLang="en-US" sz="2000">
                <a:latin typeface="Times New Roman" pitchFamily="18" charset="0"/>
              </a:rPr>
              <a:t>-Những năm đầu TK XX Ông đi khắp nơi trong </a:t>
            </a:r>
          </a:p>
          <a:p>
            <a:pPr eaLnBrk="1" hangingPunct="1">
              <a:spcBef>
                <a:spcPct val="0"/>
              </a:spcBef>
              <a:buFontTx/>
              <a:buNone/>
            </a:pPr>
            <a:r>
              <a:rPr lang="en-US" altLang="en-US" sz="2000">
                <a:latin typeface="Times New Roman" pitchFamily="18" charset="0"/>
              </a:rPr>
              <a:t>nước để vận động Duy tân                            </a:t>
            </a:r>
          </a:p>
          <a:p>
            <a:pPr eaLnBrk="1" hangingPunct="1">
              <a:spcBef>
                <a:spcPct val="0"/>
              </a:spcBef>
              <a:buFontTx/>
              <a:buNone/>
            </a:pPr>
            <a:r>
              <a:rPr lang="en-US" altLang="en-US" sz="2000">
                <a:latin typeface="Times New Roman" pitchFamily="18" charset="0"/>
              </a:rPr>
              <a:t>-Năm 1907 Ông ra Hà Nội và tham gia giảng dạy  ở trường Đông Kinh nghĩa thục.   </a:t>
            </a:r>
          </a:p>
          <a:p>
            <a:pPr eaLnBrk="1" hangingPunct="1">
              <a:spcBef>
                <a:spcPct val="0"/>
              </a:spcBef>
              <a:buFontTx/>
              <a:buNone/>
            </a:pPr>
            <a:r>
              <a:rPr lang="en-US" altLang="en-US" sz="2000">
                <a:latin typeface="Times New Roman" pitchFamily="18" charset="0"/>
              </a:rPr>
              <a:t>-Năm 1908 Ông bị bắt , đến năm1910 Ông ra tù.Từ năm 1911 đến 1924 Ông sang Pháp hoạt Động. Đến năm 1925 Ông về nước tiếp tục hoạt động .</a:t>
            </a:r>
          </a:p>
          <a:p>
            <a:pPr eaLnBrk="1" hangingPunct="1">
              <a:spcBef>
                <a:spcPct val="0"/>
              </a:spcBef>
              <a:buFontTx/>
              <a:buNone/>
            </a:pPr>
            <a:r>
              <a:rPr lang="en-US" altLang="en-US" sz="2000">
                <a:latin typeface="Times New Roman" pitchFamily="18" charset="0"/>
              </a:rPr>
              <a:t>-Ông mất ngày 4/4/1926 tại Sài Gòn.</a:t>
            </a:r>
          </a:p>
        </p:txBody>
      </p:sp>
    </p:spTree>
    <p:extLst>
      <p:ext uri="{BB962C8B-B14F-4D97-AF65-F5344CB8AC3E}">
        <p14:creationId xmlns:p14="http://schemas.microsoft.com/office/powerpoint/2010/main" val="4114380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27"/>
                                        </p:tgtEl>
                                        <p:attrNameLst>
                                          <p:attrName>style.visibility</p:attrName>
                                        </p:attrNameLst>
                                      </p:cBhvr>
                                      <p:to>
                                        <p:strVal val="visible"/>
                                      </p:to>
                                    </p:set>
                                    <p:anim calcmode="lin" valueType="num">
                                      <p:cBhvr>
                                        <p:cTn id="7" dur="1000" fill="hold"/>
                                        <p:tgtEl>
                                          <p:spTgt spid="13327"/>
                                        </p:tgtEl>
                                        <p:attrNameLst>
                                          <p:attrName>ppt_x</p:attrName>
                                        </p:attrNameLst>
                                      </p:cBhvr>
                                      <p:tavLst>
                                        <p:tav tm="0">
                                          <p:val>
                                            <p:strVal val="#ppt_x-.2"/>
                                          </p:val>
                                        </p:tav>
                                        <p:tav tm="100000">
                                          <p:val>
                                            <p:strVal val="#ppt_x"/>
                                          </p:val>
                                        </p:tav>
                                      </p:tavLst>
                                    </p:anim>
                                    <p:anim calcmode="lin" valueType="num">
                                      <p:cBhvr>
                                        <p:cTn id="8"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35"/>
                                        </p:tgtEl>
                                        <p:attrNameLst>
                                          <p:attrName>style.visibility</p:attrName>
                                        </p:attrNameLst>
                                      </p:cBhvr>
                                      <p:to>
                                        <p:strVal val="visible"/>
                                      </p:to>
                                    </p:set>
                                    <p:anim calcmode="discrete" valueType="clr">
                                      <p:cBhvr override="childStyle">
                                        <p:cTn id="14" dur="80"/>
                                        <p:tgtEl>
                                          <p:spTgt spid="133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35"/>
                                        </p:tgtEl>
                                        <p:attrNameLst>
                                          <p:attrName>fillcolor</p:attrName>
                                        </p:attrNameLst>
                                      </p:cBhvr>
                                      <p:tavLst>
                                        <p:tav tm="0">
                                          <p:val>
                                            <p:clrVal>
                                              <a:schemeClr val="accent2"/>
                                            </p:clrVal>
                                          </p:val>
                                        </p:tav>
                                        <p:tav tm="50000">
                                          <p:val>
                                            <p:clrVal>
                                              <a:schemeClr val="hlink"/>
                                            </p:clrVal>
                                          </p:val>
                                        </p:tav>
                                      </p:tavLst>
                                    </p:anim>
                                    <p:set>
                                      <p:cBhvr>
                                        <p:cTn id="16" dur="80"/>
                                        <p:tgtEl>
                                          <p:spTgt spid="133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repeatCount="indefinite" fill="hold" display="0">
                  <p:stCondLst>
                    <p:cond delay="indefinite"/>
                  </p:stCondLst>
                  <p:endCondLst>
                    <p:cond evt="onPrev" delay="0">
                      <p:tgtEl>
                        <p:sldTgt/>
                      </p:tgtEl>
                    </p:cond>
                    <p:cond evt="onStopAudio" delay="0">
                      <p:tgtEl>
                        <p:sldTgt/>
                      </p:tgtEl>
                    </p:cond>
                  </p:endCondLst>
                </p:cTn>
                <p:tgtEl>
                  <p:spTgt spid="13315"/>
                </p:tgtEl>
              </p:cMediaNode>
            </p:audio>
          </p:childTnLst>
        </p:cTn>
      </p:par>
    </p:tnLst>
    <p:bldLst>
      <p:bldP spid="133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15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60452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5"/>
          <p:cNvSpPr>
            <a:spLocks noChangeArrowheads="1"/>
          </p:cNvSpPr>
          <p:nvPr/>
        </p:nvSpPr>
        <p:spPr bwMode="auto">
          <a:xfrm>
            <a:off x="755576" y="620688"/>
            <a:ext cx="67056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C00000"/>
                </a:solidFill>
                <a:latin typeface="Times New Roman" pitchFamily="18" charset="0"/>
              </a:rPr>
              <a:t>3. Cuộc vận động Duy tân và phong trào chống</a:t>
            </a:r>
          </a:p>
          <a:p>
            <a:pPr algn="ctr" eaLnBrk="1" hangingPunct="1">
              <a:spcBef>
                <a:spcPct val="0"/>
              </a:spcBef>
              <a:buFontTx/>
              <a:buNone/>
            </a:pPr>
            <a:r>
              <a:rPr lang="en-US" altLang="en-US" sz="2400" b="1">
                <a:solidFill>
                  <a:srgbClr val="C00000"/>
                </a:solidFill>
                <a:latin typeface="Times New Roman" pitchFamily="18" charset="0"/>
              </a:rPr>
              <a:t>Thuế ở Trung Kì ( 1908)</a:t>
            </a:r>
          </a:p>
        </p:txBody>
      </p:sp>
      <p:sp>
        <p:nvSpPr>
          <p:cNvPr id="7179" name="Rectangle 16"/>
          <p:cNvSpPr>
            <a:spLocks noChangeArrowheads="1"/>
          </p:cNvSpPr>
          <p:nvPr/>
        </p:nvSpPr>
        <p:spPr bwMode="auto">
          <a:xfrm>
            <a:off x="914400" y="1700808"/>
            <a:ext cx="3886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Times New Roman" pitchFamily="18" charset="0"/>
              </a:rPr>
              <a:t>a. Cuộc vận động Duy Tân</a:t>
            </a:r>
            <a:r>
              <a:rPr lang="en-US" altLang="en-US" sz="2400"/>
              <a:t>:</a:t>
            </a:r>
          </a:p>
        </p:txBody>
      </p:sp>
      <p:pic>
        <p:nvPicPr>
          <p:cNvPr id="7180" name="Picture 28" descr="PCTr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564904"/>
            <a:ext cx="2819400" cy="35814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183" name="Picture 34" descr="Tập tin:Huynh Thuc Khan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564904"/>
            <a:ext cx="2286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2604968"/>
            <a:ext cx="4572000" cy="3416320"/>
          </a:xfrm>
          <a:prstGeom prst="rect">
            <a:avLst/>
          </a:prstGeom>
        </p:spPr>
        <p:txBody>
          <a:bodyPr>
            <a:spAutoFit/>
          </a:bodyPr>
          <a:lstStyle/>
          <a:p>
            <a:r>
              <a:rPr lang="en-US">
                <a:latin typeface="Times New Roman" panose="02020603050405020304" pitchFamily="18" charset="0"/>
                <a:cs typeface="Times New Roman" panose="02020603050405020304" pitchFamily="18" charset="0"/>
              </a:rPr>
              <a:t>+ Diễn ra mạnh nhất ở các </a:t>
            </a:r>
            <a:r>
              <a:rPr lang="en-US" smtClean="0">
                <a:latin typeface="Times New Roman" panose="02020603050405020304" pitchFamily="18" charset="0"/>
                <a:cs typeface="Times New Roman" panose="02020603050405020304" pitchFamily="18" charset="0"/>
              </a:rPr>
              <a:t>tỉnh</a:t>
            </a:r>
          </a:p>
          <a:p>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Quảng Nam, Quảng Ngãi</a:t>
            </a:r>
            <a:r>
              <a:rPr lang="en-US" smtClean="0">
                <a:latin typeface="Times New Roman" panose="02020603050405020304" pitchFamily="18" charset="0"/>
                <a:cs typeface="Times New Roman" panose="02020603050405020304" pitchFamily="18" charset="0"/>
              </a:rPr>
              <a:t>,</a:t>
            </a:r>
          </a:p>
          <a:p>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Bình Định...</a:t>
            </a:r>
          </a:p>
          <a:p>
            <a:r>
              <a:rPr lang="en-US">
                <a:latin typeface="Times New Roman" panose="02020603050405020304" pitchFamily="18" charset="0"/>
                <a:cs typeface="Times New Roman" panose="02020603050405020304" pitchFamily="18" charset="0"/>
              </a:rPr>
              <a:t>+ Người khởi xướng </a:t>
            </a:r>
            <a:r>
              <a:rPr lang="en-US" smtClean="0">
                <a:latin typeface="Times New Roman" panose="02020603050405020304" pitchFamily="18" charset="0"/>
                <a:cs typeface="Times New Roman" panose="02020603050405020304" pitchFamily="18" charset="0"/>
              </a:rPr>
              <a:t>là: </a:t>
            </a:r>
          </a:p>
          <a:p>
            <a:r>
              <a:rPr lang="en-US" smtClean="0">
                <a:latin typeface="Times New Roman" panose="02020603050405020304" pitchFamily="18" charset="0"/>
                <a:cs typeface="Times New Roman" panose="02020603050405020304" pitchFamily="18" charset="0"/>
              </a:rPr>
              <a:t>Phan </a:t>
            </a:r>
            <a:r>
              <a:rPr lang="en-US">
                <a:latin typeface="Times New Roman" panose="02020603050405020304" pitchFamily="18" charset="0"/>
                <a:cs typeface="Times New Roman" panose="02020603050405020304" pitchFamily="18" charset="0"/>
              </a:rPr>
              <a:t>Châu Trinh, </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Huỳnh </a:t>
            </a:r>
            <a:r>
              <a:rPr lang="en-US">
                <a:latin typeface="Times New Roman" panose="02020603050405020304" pitchFamily="18" charset="0"/>
                <a:cs typeface="Times New Roman" panose="02020603050405020304" pitchFamily="18" charset="0"/>
              </a:rPr>
              <a:t>Thúc Kháng...</a:t>
            </a:r>
          </a:p>
          <a:p>
            <a:r>
              <a:rPr lang="en-US">
                <a:latin typeface="Times New Roman" panose="02020603050405020304" pitchFamily="18" charset="0"/>
                <a:cs typeface="Times New Roman" panose="02020603050405020304" pitchFamily="18" charset="0"/>
              </a:rPr>
              <a:t>+ Nội dung cơ bản của phong </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trào </a:t>
            </a:r>
            <a:r>
              <a:rPr lang="en-US">
                <a:latin typeface="Times New Roman" panose="02020603050405020304" pitchFamily="18" charset="0"/>
                <a:cs typeface="Times New Roman" panose="02020603050405020304" pitchFamily="18" charset="0"/>
              </a:rPr>
              <a:t>: mở trường dạy học theo </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lối </a:t>
            </a:r>
            <a:r>
              <a:rPr lang="en-US">
                <a:latin typeface="Times New Roman" panose="02020603050405020304" pitchFamily="18" charset="0"/>
                <a:cs typeface="Times New Roman" panose="02020603050405020304" pitchFamily="18" charset="0"/>
              </a:rPr>
              <a:t>mới, hô hào chấn hưng </a:t>
            </a:r>
            <a:r>
              <a:rPr lang="en-US" smtClean="0">
                <a:latin typeface="Times New Roman" panose="02020603050405020304" pitchFamily="18" charset="0"/>
                <a:cs typeface="Times New Roman" panose="02020603050405020304" pitchFamily="18" charset="0"/>
              </a:rPr>
              <a:t>thực</a:t>
            </a:r>
          </a:p>
          <a:p>
            <a:r>
              <a:rPr lang="en-US" smtClean="0">
                <a:latin typeface="Times New Roman" panose="02020603050405020304" pitchFamily="18" charset="0"/>
                <a:cs typeface="Times New Roman" panose="02020603050405020304" pitchFamily="18" charset="0"/>
              </a:rPr>
              <a:t>nghiệp</a:t>
            </a:r>
            <a:r>
              <a:rPr lang="en-US">
                <a:latin typeface="Times New Roman" panose="02020603050405020304" pitchFamily="18" charset="0"/>
                <a:cs typeface="Times New Roman" panose="02020603050405020304" pitchFamily="18" charset="0"/>
              </a:rPr>
              <a:t>, phổ biến cái mới và </a:t>
            </a:r>
            <a:r>
              <a:rPr lang="en-US" smtClean="0">
                <a:latin typeface="Times New Roman" panose="02020603050405020304" pitchFamily="18" charset="0"/>
                <a:cs typeface="Times New Roman" panose="02020603050405020304" pitchFamily="18" charset="0"/>
              </a:rPr>
              <a:t>vận</a:t>
            </a:r>
          </a:p>
          <a:p>
            <a:r>
              <a:rPr lang="en-US" smtClean="0">
                <a:latin typeface="Times New Roman" panose="02020603050405020304" pitchFamily="18" charset="0"/>
                <a:cs typeface="Times New Roman" panose="02020603050405020304" pitchFamily="18" charset="0"/>
              </a:rPr>
              <a:t>động </a:t>
            </a:r>
            <a:r>
              <a:rPr lang="en-US">
                <a:latin typeface="Times New Roman" panose="02020603050405020304" pitchFamily="18" charset="0"/>
                <a:cs typeface="Times New Roman" panose="02020603050405020304" pitchFamily="18" charset="0"/>
              </a:rPr>
              <a:t>làm theo cái mới, cái </a:t>
            </a:r>
            <a:r>
              <a:rPr lang="en-US" smtClean="0">
                <a:latin typeface="Times New Roman" panose="02020603050405020304" pitchFamily="18" charset="0"/>
                <a:cs typeface="Times New Roman" panose="02020603050405020304" pitchFamily="18" charset="0"/>
              </a:rPr>
              <a:t>tiến</a:t>
            </a:r>
          </a:p>
          <a:p>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bộ.</a:t>
            </a:r>
          </a:p>
        </p:txBody>
      </p:sp>
    </p:spTree>
    <p:extLst>
      <p:ext uri="{BB962C8B-B14F-4D97-AF65-F5344CB8AC3E}">
        <p14:creationId xmlns:p14="http://schemas.microsoft.com/office/powerpoint/2010/main" val="85752513"/>
      </p:ext>
    </p:extLst>
  </p:cSld>
  <p:clrMapOvr>
    <a:masterClrMapping/>
  </p:clrMapOvr>
  <p:transition/>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1536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15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60452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3"/>
          <p:cNvSpPr>
            <a:spLocks noChangeArrowheads="1"/>
          </p:cNvSpPr>
          <p:nvPr/>
        </p:nvSpPr>
        <p:spPr bwMode="auto">
          <a:xfrm>
            <a:off x="838200" y="332656"/>
            <a:ext cx="67056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C00000"/>
                </a:solidFill>
                <a:latin typeface="Times New Roman" pitchFamily="18" charset="0"/>
              </a:rPr>
              <a:t>3. Cuộc vận động Duy tân và phong trào chống</a:t>
            </a:r>
          </a:p>
          <a:p>
            <a:pPr algn="ctr" eaLnBrk="1" hangingPunct="1">
              <a:spcBef>
                <a:spcPct val="0"/>
              </a:spcBef>
              <a:buFontTx/>
              <a:buNone/>
            </a:pPr>
            <a:r>
              <a:rPr lang="en-US" altLang="en-US" sz="2400" b="1">
                <a:solidFill>
                  <a:srgbClr val="C00000"/>
                </a:solidFill>
                <a:latin typeface="Times New Roman" pitchFamily="18" charset="0"/>
              </a:rPr>
              <a:t>Thuế ở Trung Kì ( 1908)</a:t>
            </a:r>
          </a:p>
        </p:txBody>
      </p:sp>
      <p:sp>
        <p:nvSpPr>
          <p:cNvPr id="16400" name="Rectangle 16"/>
          <p:cNvSpPr>
            <a:spLocks noChangeArrowheads="1"/>
          </p:cNvSpPr>
          <p:nvPr/>
        </p:nvSpPr>
        <p:spPr bwMode="auto">
          <a:xfrm>
            <a:off x="762000" y="1412776"/>
            <a:ext cx="51054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b. </a:t>
            </a:r>
            <a:r>
              <a:rPr lang="en-US" altLang="en-US" sz="2400">
                <a:latin typeface="Times New Roman" pitchFamily="18" charset="0"/>
              </a:rPr>
              <a:t>Phong trào chống thuế ở Trung kì:</a:t>
            </a:r>
          </a:p>
        </p:txBody>
      </p:sp>
      <p:sp>
        <p:nvSpPr>
          <p:cNvPr id="2" name="Rectangle 1"/>
          <p:cNvSpPr/>
          <p:nvPr/>
        </p:nvSpPr>
        <p:spPr>
          <a:xfrm>
            <a:off x="771525" y="2161887"/>
            <a:ext cx="7743825" cy="1754326"/>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 Khi cuộc vận động Duy tân lan tới vùng nông thôn, đúng vào lúc nhân dân Trung Kì đang điêu đứng vì chính sách áp bức bóc lột của đế quốc và phong kiến, đã làm bùng lên phong trào chống thuế sôi nổi.</a:t>
            </a:r>
          </a:p>
          <a:p>
            <a:r>
              <a:rPr lang="en-US">
                <a:latin typeface="Times New Roman" panose="02020603050405020304" pitchFamily="18" charset="0"/>
                <a:cs typeface="Times New Roman" panose="02020603050405020304" pitchFamily="18" charset="0"/>
              </a:rPr>
              <a:t>+ Phong trào đã bị thực dân Pháp đàn áp đẫm máu.</a:t>
            </a:r>
          </a:p>
          <a:p>
            <a:r>
              <a:rPr lang="en-US">
                <a:latin typeface="Times New Roman" panose="02020603050405020304" pitchFamily="18" charset="0"/>
                <a:cs typeface="Times New Roman" panose="02020603050405020304" pitchFamily="18" charset="0"/>
              </a:rPr>
              <a:t>- Tính chất, hình thức của phong trào yêu nước Việt Nam đầu thế kỉ XX: là phong trào yêu nước mang màu sắc dân chủ tư sản, hình thức bạo động và cải cách.</a:t>
            </a:r>
          </a:p>
        </p:txBody>
      </p:sp>
    </p:spTree>
    <p:extLst>
      <p:ext uri="{BB962C8B-B14F-4D97-AF65-F5344CB8AC3E}">
        <p14:creationId xmlns:p14="http://schemas.microsoft.com/office/powerpoint/2010/main" val="2738524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diamond(in)">
                                      <p:cBhvr>
                                        <p:cTn id="7" dur="20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repeatCount="indefinite" fill="hold" display="0">
                  <p:stCondLst>
                    <p:cond delay="indefinite"/>
                  </p:stCondLst>
                  <p:endCondLst>
                    <p:cond evt="onPrev" delay="0">
                      <p:tgtEl>
                        <p:sldTgt/>
                      </p:tgtEl>
                    </p:cond>
                    <p:cond evt="onStopAudio" delay="0">
                      <p:tgtEl>
                        <p:sldTgt/>
                      </p:tgtEl>
                    </p:cond>
                  </p:endCondLst>
                </p:cTn>
                <p:tgtEl>
                  <p:spTgt spid="16387"/>
                </p:tgtEl>
              </p:cMediaNode>
            </p:audio>
          </p:childTnLst>
        </p:cTn>
      </p:par>
    </p:tnLst>
    <p:bldLst>
      <p:bldP spid="164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640</Words>
  <Application>Microsoft Office PowerPoint</Application>
  <PresentationFormat>On-screen Show (4:3)</PresentationFormat>
  <Paragraphs>59</Paragraphs>
  <Slides>7</Slides>
  <Notes>0</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BÀI 30 PHONG TRÀO YÊU NƯỚC CHỐNG PHÁP ĐẦU THẾ KỈ XX ĐẾN NĂM 1918</vt:lpstr>
      <vt:lpstr>PowerPoint Presentation</vt:lpstr>
      <vt:lpstr>PowerPoint Presentation</vt:lpstr>
      <vt:lpstr>PowerPoint Presentation</vt:lpstr>
      <vt:lpstr>PowerPoint Presentation</vt:lpstr>
      <vt:lpstr>PowerPoint Presentation</vt:lpstr>
      <vt:lpstr>PowerPoint Presentation</vt:lpstr>
    </vt:vector>
  </TitlesOfParts>
  <Company>Friendless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31</cp:revision>
  <dcterms:created xsi:type="dcterms:W3CDTF">2020-04-19T02:33:36Z</dcterms:created>
  <dcterms:modified xsi:type="dcterms:W3CDTF">2021-05-09T08:49:38Z</dcterms:modified>
</cp:coreProperties>
</file>