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8" r:id="rId3"/>
    <p:sldId id="303" r:id="rId5"/>
    <p:sldId id="261" r:id="rId6"/>
    <p:sldId id="263" r:id="rId7"/>
    <p:sldId id="309" r:id="rId8"/>
    <p:sldId id="265" r:id="rId9"/>
    <p:sldId id="306" r:id="rId10"/>
    <p:sldId id="275" r:id="rId11"/>
    <p:sldId id="274" r:id="rId12"/>
    <p:sldId id="272" r:id="rId13"/>
    <p:sldId id="277" r:id="rId14"/>
    <p:sldId id="278" r:id="rId15"/>
    <p:sldId id="279" r:id="rId16"/>
    <p:sldId id="281" r:id="rId17"/>
    <p:sldId id="282" r:id="rId18"/>
    <p:sldId id="301" r:id="rId19"/>
    <p:sldId id="284" r:id="rId20"/>
    <p:sldId id="307" r:id="rId21"/>
    <p:sldId id="286" r:id="rId22"/>
    <p:sldId id="289" r:id="rId23"/>
    <p:sldId id="310" r:id="rId24"/>
    <p:sldId id="288" r:id="rId25"/>
    <p:sldId id="293" r:id="rId26"/>
    <p:sldId id="295" r:id="rId27"/>
    <p:sldId id="297" r:id="rId28"/>
    <p:sldId id="299" r:id="rId29"/>
  </p:sldIdLst>
  <p:sldSz cx="9144000" cy="6858000" type="screen4x3"/>
  <p:notesSz cx="7315200" cy="96012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ECFF"/>
    <a:srgbClr val="0000FF"/>
    <a:srgbClr val="800000"/>
    <a:srgbClr val="000000"/>
    <a:srgbClr val="660066"/>
    <a:srgbClr val="FFFFFF"/>
    <a:srgbClr val="FF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6"/>
    <p:restoredTop sz="94728"/>
  </p:normalViewPr>
  <p:slideViewPr>
    <p:cSldViewPr showGuides="1">
      <p:cViewPr>
        <p:scale>
          <a:sx n="66" d="100"/>
          <a:sy n="66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9618" name="Header Placeholder 23961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239619" name="Date Placeholder 239618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239620" name="Footer Placeholder 239619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239621" name="Slide Number Placeholder 239620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9682" name="Header Placeholder 1996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1" tIns="48331" rIns="96661" bIns="48331"/>
          <a:p>
            <a:pPr lvl="0" defTabSz="967105"/>
            <a:endParaRPr lang="en-US" sz="1300" dirty="0"/>
          </a:p>
        </p:txBody>
      </p:sp>
      <p:sp>
        <p:nvSpPr>
          <p:cNvPr id="199683" name="Date Placeholder 19968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1" tIns="48331" rIns="96661" bIns="48331"/>
          <a:p>
            <a:pPr lvl="0" algn="r" defTabSz="967105"/>
            <a:endParaRPr lang="en-US" sz="1300" dirty="0"/>
          </a:p>
        </p:txBody>
      </p:sp>
      <p:sp>
        <p:nvSpPr>
          <p:cNvPr id="199684" name="Slide Image Placeholder 199683"/>
          <p:cNvSpPr>
            <a:spLocks noRot="1" noTextEdi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9685" name="Text Placeholder 19968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</a:ln>
        </p:spPr>
        <p:txBody>
          <a:bodyPr lIns="96661" tIns="48331" rIns="96661" bIns="48331"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99686" name="Footer Placeholder 19968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1" tIns="48331" rIns="96661" bIns="48331" anchor="b" anchorCtr="0"/>
          <a:p>
            <a:pPr lvl="0" defTabSz="967105"/>
            <a:endParaRPr lang="en-US" sz="1300" dirty="0"/>
          </a:p>
        </p:txBody>
      </p:sp>
      <p:sp>
        <p:nvSpPr>
          <p:cNvPr id="199687" name="Slide Number Placeholder 19968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1" tIns="48331" rIns="96661" bIns="48331" anchor="b" anchorCtr="0"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29378" name="Slide Image Placeholder 22937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29379" name="Text Placeholder 229378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11970" name="Slide Image Placeholder 21196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1971" name="Text Placeholder 211970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10946" name="Slide Image Placeholder 21094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0947" name="Text Placeholder 210946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09922" name="Slide Image Placeholder 20992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9923" name="Text Placeholder 20992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08898" name="Slide Image Placeholder 20889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8899" name="Text Placeholder 208898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32450" name="Slide Image Placeholder 23244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2451" name="Text Placeholder 232450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07874" name="Slide Image Placeholder 20787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7875" name="Text Placeholder 207874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46786" name="Slide Image Placeholder 24678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46787" name="Text Placeholder 246786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05826" name="Slide Image Placeholder 20582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5827" name="Text Placeholder 205826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02754" name="Slide Image Placeholder 20275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2755" name="Text Placeholder 202754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01730" name="Slide Image Placeholder 20172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1731" name="Text Placeholder 201730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25282" name="Slide Image Placeholder 22528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25283" name="Text Placeholder 22528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00706" name="Slide Image Placeholder 20070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0707" name="Text Placeholder 200706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23234" name="Slide Image Placeholder 22323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23235" name="Text Placeholder 223234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49858" name="Slide Image Placeholder 24985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49859" name="Text Placeholder 249858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21186" name="Slide Image Placeholder 22118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21187" name="Text Placeholder 221186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16066" name="Slide Image Placeholder 21606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6067" name="Text Placeholder 216066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15042" name="Slide Image Placeholder 21504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5043" name="Text Placeholder 21504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14018" name="Slide Image Placeholder 21401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4019" name="Text Placeholder 214018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 defTabSz="967105"/>
            <a:fld id="{9A0DB2DC-4C9A-4742-B13C-FB6460FD3503}" type="slidenum">
              <a:rPr lang="en-US" sz="1300" dirty="0"/>
            </a:fld>
            <a:endParaRPr lang="en-US" sz="1300" dirty="0"/>
          </a:p>
        </p:txBody>
      </p:sp>
      <p:sp>
        <p:nvSpPr>
          <p:cNvPr id="212994" name="Slide Image Placeholder 21299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2995" name="Text Placeholder 212994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6661" tIns="48331" rIns="96661" bIns="48331"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44386" name="Group 144385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44387" name="Group 144386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44388" name="Freeform 144387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389" name="Freeform 144388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390" name="Freeform 144389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391" name="Freeform 144390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392" name="Freeform 144391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393" name="Freeform 144392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394" name="Freeform 144393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44395" name="Freeform 144394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396" name="Freeform 144395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397" name="Freeform 144396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398" name="Freeform 144397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399" name="Freeform 144398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400" name="Freeform 144399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44401" name="Group 144400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44402" name="Freeform 144401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403" name="Freeform 144402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404" name="Freeform 144403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44405" name="Group 144404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144406" name="Freeform 14440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407" name="Freeform 14440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408" name="Freeform 14440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44409" name="Group 144408"/>
            <p:cNvGrpSpPr/>
            <p:nvPr userDrawn="1"/>
          </p:nvGrpSpPr>
          <p:grpSpPr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44410" name="Freeform 144409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411" name="Freeform 144410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412" name="Freeform 144411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44413" name="Group 144412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144414" name="Freeform 144413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415" name="Freeform 144414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416" name="Freeform 144415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44417" name="Group 144416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44418" name="Freeform 144417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419" name="Freeform 144418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4420" name="Freeform 144419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44421" name="Freeform 144420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422" name="Freeform 144421"/>
            <p:cNvSpPr/>
            <p:nvPr userDrawn="1"/>
          </p:nvSpPr>
          <p:spPr>
            <a:xfrm rot="-11767473" flipV="1">
              <a:off x="2158" y="102"/>
              <a:ext cx="681" cy="593"/>
            </a:xfrm>
            <a:custGeom>
              <a:avLst/>
              <a:gdLst/>
              <a:ahLst/>
              <a:cxnLst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423" name="Freeform 144422"/>
            <p:cNvSpPr/>
            <p:nvPr userDrawn="1"/>
          </p:nvSpPr>
          <p:spPr>
            <a:xfrm rot="-11767473" flipV="1">
              <a:off x="1997" y="858"/>
              <a:ext cx="330" cy="278"/>
            </a:xfrm>
            <a:custGeom>
              <a:avLst/>
              <a:gdLst/>
              <a:ahLst/>
              <a:cxnLst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424" name="Freeform 144423"/>
            <p:cNvSpPr/>
            <p:nvPr userDrawn="1"/>
          </p:nvSpPr>
          <p:spPr>
            <a:xfrm rot="-11767473" flipV="1">
              <a:off x="2224" y="808"/>
              <a:ext cx="123" cy="233"/>
            </a:xfrm>
            <a:custGeom>
              <a:avLst/>
              <a:gdLst/>
              <a:ahLst/>
              <a:cxnLst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425" name="Freeform 144424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426" name="Freeform 144425"/>
            <p:cNvSpPr/>
            <p:nvPr userDrawn="1"/>
          </p:nvSpPr>
          <p:spPr>
            <a:xfrm rot="-11767473" flipV="1">
              <a:off x="2173" y="1238"/>
              <a:ext cx="393" cy="2300"/>
            </a:xfrm>
            <a:custGeom>
              <a:avLst/>
              <a:gdLst/>
              <a:ahLst/>
              <a:cxnLst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427" name="Freeform 144426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4428" name="Date Placeholder 14442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>
                <a:latin typeface="Verdana" panose="020B0604030504040204" pitchFamily="34" charset="0"/>
              </a:defRPr>
            </a:lvl1pPr>
          </a:lstStyle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4429" name="Footer Placeholder 1444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>
                <a:latin typeface="Verdana" panose="020B0604030504040204" pitchFamily="34" charset="0"/>
              </a:defRPr>
            </a:lvl1pPr>
          </a:lstStyle>
          <a:p>
            <a:pPr eaLnBrk="1" hangingPunct="1"/>
            <a:endParaRPr lang="en-US" dirty="0"/>
          </a:p>
        </p:txBody>
      </p:sp>
      <p:sp>
        <p:nvSpPr>
          <p:cNvPr id="144430" name="Slide Number Placeholder 144429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pPr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43362" name="Group 143361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43363" name="Freeform 143362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43364" name="Group 143363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43365" name="Freeform 14336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66" name="Freeform 14336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67" name="Freeform 14336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43368" name="Freeform 143367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43369" name="Group 143368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43370" name="Freeform 143369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71" name="Freeform 143370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72" name="Freeform 143371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73" name="Freeform 143372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74" name="Freeform 143373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43375" name="Group 143374"/>
              <p:cNvGrpSpPr/>
              <p:nvPr userDrawn="1"/>
            </p:nvGrpSpPr>
            <p:grpSpPr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43376" name="Freeform 143375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43377" name="Freeform 143376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43378" name="Freeform 143377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143379" name="Group 143378"/>
            <p:cNvGrpSpPr/>
            <p:nvPr/>
          </p:nvGrpSpPr>
          <p:grpSpPr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43380" name="Freeform 143379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81" name="Freeform 143380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82" name="Freeform 143381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43383" name="Group 143382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43384" name="Freeform 143383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85" name="Freeform 143384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86" name="Freeform 143385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43387" name="Group 143386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43388" name="Freeform 143387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89" name="Freeform 143388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90" name="Freeform 143389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43391" name="Freeform 143390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392" name="Freeform 143391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393" name="Freeform 143392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394" name="Freeform 143393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395" name="Freeform 143394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396" name="Freeform 143395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397" name="Freeform 143396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398" name="Freeform 143397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399" name="Freeform 143398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400" name="Freeform 143399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401" name="Freeform 143400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402" name="Freeform 143401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403" name="Freeform 143402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404" name="Freeform 143403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3407" name="Date Placeholder 143406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Verdana" panose="020B0604030504040204" pitchFamily="34" charset="0"/>
              </a:defRPr>
            </a:lvl1pPr>
          </a:lstStyle>
          <a:p>
            <a:pPr lvl="0" eaLnBrk="1" hangingPunct="1"/>
            <a:fld id="{BB962C8B-B14F-4D97-AF65-F5344CB8AC3E}" type="datetime1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3408" name="Footer Placeholder 14340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Verdana" panose="020B0604030504040204" pitchFamily="34" charset="0"/>
              </a:defRPr>
            </a:lvl1pPr>
          </a:lstStyle>
          <a:p>
            <a:pPr lvl="0" eaLnBrk="1" hangingPunct="1"/>
            <a:endParaRPr lang="en-US" dirty="0"/>
          </a:p>
        </p:txBody>
      </p:sp>
      <p:sp>
        <p:nvSpPr>
          <p:cNvPr id="143409" name="Slide Number Placeholder 143408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2.xml"/><Relationship Id="rId3" Type="http://schemas.openxmlformats.org/officeDocument/2006/relationships/slide" Target="slide26.xml"/><Relationship Id="rId2" Type="http://schemas.openxmlformats.org/officeDocument/2006/relationships/image" Target="../media/image24.emf"/><Relationship Id="rId1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Rectangles 19459"/>
          <p:cNvSpPr/>
          <p:nvPr/>
        </p:nvSpPr>
        <p:spPr>
          <a:xfrm>
            <a:off x="2590800" y="76200"/>
            <a:ext cx="3829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KIỂM TRA BÀI CŨ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Text Box 19460"/>
          <p:cNvSpPr txBox="1"/>
          <p:nvPr/>
        </p:nvSpPr>
        <p:spPr>
          <a:xfrm>
            <a:off x="685800" y="533400"/>
            <a:ext cx="8229600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u="sng" dirty="0" err="1">
                <a:latin typeface="Times New Roman" panose="02020603050405020304" pitchFamily="18" charset="0"/>
              </a:rPr>
              <a:t>Câu</a:t>
            </a:r>
            <a:r>
              <a:rPr sz="3200" u="sng">
                <a:latin typeface="Times New Roman" panose="02020603050405020304" pitchFamily="18" charset="0"/>
              </a:rPr>
              <a:t> </a:t>
            </a:r>
            <a:r>
              <a:rPr sz="3200" u="sng" dirty="0" err="1">
                <a:latin typeface="Times New Roman" panose="02020603050405020304" pitchFamily="18" charset="0"/>
              </a:rPr>
              <a:t>hỏi</a:t>
            </a:r>
            <a:r>
              <a:rPr sz="2400" u="sng">
                <a:latin typeface="Times New Roman" panose="02020603050405020304" pitchFamily="18" charset="0"/>
              </a:rPr>
              <a:t>:</a:t>
            </a:r>
            <a:r>
              <a:rPr sz="2400">
                <a:latin typeface="Times New Roman" panose="02020603050405020304" pitchFamily="18" charset="0"/>
              </a:rPr>
              <a:t> 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nhiệm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thủy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nền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19461"/>
          <p:cNvSpPr txBox="1"/>
          <p:nvPr/>
        </p:nvSpPr>
        <p:spPr>
          <a:xfrm>
            <a:off x="990600" y="1524000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u="sng" dirty="0" err="1">
                <a:latin typeface="Times New Roman" panose="02020603050405020304" pitchFamily="18" charset="0"/>
              </a:rPr>
              <a:t>Trả</a:t>
            </a:r>
            <a:r>
              <a:rPr b="1" u="sng">
                <a:latin typeface="Times New Roman" panose="02020603050405020304" pitchFamily="18" charset="0"/>
              </a:rPr>
              <a:t> </a:t>
            </a:r>
            <a:r>
              <a:rPr b="1" u="sng" dirty="0" err="1">
                <a:latin typeface="Times New Roman" panose="02020603050405020304" pitchFamily="18" charset="0"/>
              </a:rPr>
              <a:t>lời</a:t>
            </a:r>
            <a:r>
              <a:rPr b="1" u="sng">
                <a:latin typeface="Times New Roman" panose="02020603050405020304" pitchFamily="18" charset="0"/>
              </a:rPr>
              <a:t>:</a:t>
            </a:r>
            <a:endParaRPr b="1" u="sng">
              <a:latin typeface="Times New Roman" panose="02020603050405020304" pitchFamily="18" charset="0"/>
            </a:endParaRPr>
          </a:p>
        </p:txBody>
      </p:sp>
      <p:sp>
        <p:nvSpPr>
          <p:cNvPr id="19463" name="Text Box 19462"/>
          <p:cNvSpPr txBox="1"/>
          <p:nvPr/>
        </p:nvSpPr>
        <p:spPr>
          <a:xfrm>
            <a:off x="1066800" y="1998663"/>
            <a:ext cx="7696200" cy="1735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Vai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nền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2400" dirty="0" err="1">
                <a:latin typeface="Times New Roman" panose="02020603050405020304" pitchFamily="18" charset="0"/>
              </a:rPr>
              <a:t>Nuôi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thủy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sản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cung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cấp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thực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phẩm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xã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hội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nguyên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liệu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công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nghiệp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chế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biến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xuất</a:t>
            </a:r>
            <a:r>
              <a:rPr sz="2400">
                <a:latin typeface="Times New Roman" panose="02020603050405020304" pitchFamily="18" charset="0"/>
              </a:rPr>
              <a:t>  </a:t>
            </a:r>
            <a:r>
              <a:rPr sz="2400" dirty="0" err="1">
                <a:latin typeface="Times New Roman" panose="02020603050405020304" pitchFamily="18" charset="0"/>
              </a:rPr>
              <a:t>khẩu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ngành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sản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xuất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khác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>
                <a:latin typeface="Times New Roman" panose="02020603050405020304" pitchFamily="18" charset="0"/>
              </a:rPr>
              <a:t>đồng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thời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làm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sạch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môi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trường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.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9464" name="Text Box 19463"/>
          <p:cNvSpPr txBox="1"/>
          <p:nvPr/>
        </p:nvSpPr>
        <p:spPr>
          <a:xfrm>
            <a:off x="990600" y="3810000"/>
            <a:ext cx="792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Nhiệm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5" name="Text Box 19464"/>
          <p:cNvSpPr txBox="1"/>
          <p:nvPr/>
        </p:nvSpPr>
        <p:spPr>
          <a:xfrm>
            <a:off x="1066800" y="4267200"/>
            <a:ext cx="6781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3 </a:t>
            </a:r>
            <a:r>
              <a:rPr sz="2400" dirty="0" err="1">
                <a:latin typeface="Times New Roman" panose="02020603050405020304" pitchFamily="18" charset="0"/>
              </a:rPr>
              <a:t>nhiệm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vụ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chính</a:t>
            </a:r>
            <a:r>
              <a:rPr sz="2400">
                <a:latin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</a:rPr>
              <a:t>khai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tối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tiềm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năng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về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mặt</a:t>
            </a:r>
            <a:r>
              <a:rPr sz="2400">
                <a:latin typeface="Times New Roman" panose="02020603050405020304" pitchFamily="18" charset="0"/>
              </a:rPr>
              <a:t> 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giống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nuôi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cung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cấp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thực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phẩm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tươi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sạch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ứng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dụng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những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tiến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bộ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khoa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học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công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nghệ</a:t>
            </a:r>
            <a:r>
              <a:rPr sz="2400">
                <a:latin typeface="Times New Roman" panose="02020603050405020304" pitchFamily="18" charset="0"/>
              </a:rPr>
              <a:t>.</a:t>
            </a:r>
            <a:endParaRPr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986" name="Rectangles 169985"/>
          <p:cNvSpPr/>
          <p:nvPr/>
        </p:nvSpPr>
        <p:spPr>
          <a:xfrm>
            <a:off x="914400" y="152400"/>
            <a:ext cx="7810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988" name="Text Box 169987"/>
          <p:cNvSpPr txBox="1"/>
          <p:nvPr/>
        </p:nvSpPr>
        <p:spPr>
          <a:xfrm>
            <a:off x="609600" y="18288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1.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Nhiệt</a:t>
            </a: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độ</a:t>
            </a:r>
            <a:endParaRPr sz="2400">
              <a:solidFill>
                <a:srgbClr val="FF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995" name="Text Box 169994"/>
          <p:cNvSpPr txBox="1"/>
          <p:nvPr/>
        </p:nvSpPr>
        <p:spPr>
          <a:xfrm>
            <a:off x="609600" y="2590800"/>
            <a:ext cx="815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b)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Độ</a:t>
            </a: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trong</a:t>
            </a:r>
            <a:endParaRPr sz="2400">
              <a:solidFill>
                <a:srgbClr val="FF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0001" name="Text Box 170000"/>
          <p:cNvSpPr txBox="1"/>
          <p:nvPr/>
        </p:nvSpPr>
        <p:spPr>
          <a:xfrm>
            <a:off x="609600" y="22098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a)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Nhiệt</a:t>
            </a: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độ</a:t>
            </a:r>
            <a:endParaRPr sz="2400">
              <a:solidFill>
                <a:srgbClr val="FF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0002" name="Text Box 170001"/>
          <p:cNvSpPr txBox="1"/>
          <p:nvPr/>
        </p:nvSpPr>
        <p:spPr>
          <a:xfrm>
            <a:off x="1143000" y="3038475"/>
            <a:ext cx="3429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Là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một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những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tiêu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đánh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giá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tốt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xấu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của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một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vực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nuôi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thủy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sản</a:t>
            </a:r>
            <a:endParaRPr sz="2400">
              <a:latin typeface="Times New Roman" panose="02020603050405020304" pitchFamily="18" charset="0"/>
            </a:endParaRPr>
          </a:p>
        </p:txBody>
      </p:sp>
      <p:pic>
        <p:nvPicPr>
          <p:cNvPr id="170003" name="Picture 170002" descr="Dia sech x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1752600"/>
            <a:ext cx="16002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0004" name="Text Box 170003"/>
          <p:cNvSpPr txBox="1"/>
          <p:nvPr/>
        </p:nvSpPr>
        <p:spPr>
          <a:xfrm>
            <a:off x="457200" y="2819400"/>
            <a:ext cx="1066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sz="4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0005" name="Straight Connector 170004"/>
          <p:cNvSpPr/>
          <p:nvPr/>
        </p:nvSpPr>
        <p:spPr>
          <a:xfrm>
            <a:off x="5257800" y="1524000"/>
            <a:ext cx="0" cy="487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0006" name="Text Box 170005"/>
          <p:cNvSpPr txBox="1"/>
          <p:nvPr/>
        </p:nvSpPr>
        <p:spPr>
          <a:xfrm>
            <a:off x="76200" y="9906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0007" name="Text Box 170006"/>
          <p:cNvSpPr txBox="1"/>
          <p:nvPr/>
        </p:nvSpPr>
        <p:spPr>
          <a:xfrm>
            <a:off x="6477000" y="5562600"/>
            <a:ext cx="541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 err="1">
                <a:latin typeface="Times New Roman" panose="02020603050405020304" pitchFamily="18" charset="0"/>
              </a:rPr>
              <a:t>Đĩa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Sếch</a:t>
            </a:r>
            <a:r>
              <a:rPr>
                <a:latin typeface="Times New Roman" panose="02020603050405020304" pitchFamily="18" charset="0"/>
              </a:rPr>
              <a:t> xi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170008" name="Text Box 170007"/>
          <p:cNvSpPr txBox="1"/>
          <p:nvPr/>
        </p:nvSpPr>
        <p:spPr>
          <a:xfrm>
            <a:off x="5638800" y="1211263"/>
            <a:ext cx="3505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000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000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2" grpId="0"/>
      <p:bldP spid="1700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5108" name="Text Box 175107"/>
          <p:cNvSpPr txBox="1"/>
          <p:nvPr/>
        </p:nvSpPr>
        <p:spPr>
          <a:xfrm>
            <a:off x="457200" y="3200400"/>
            <a:ext cx="487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u="sng">
                <a:latin typeface="Times New Roman" panose="02020603050405020304" pitchFamily="18" charset="0"/>
              </a:rPr>
              <a:t>*</a:t>
            </a:r>
            <a:r>
              <a:rPr sz="2400" b="1" u="sng" dirty="0" err="1">
                <a:latin typeface="Times New Roman" panose="02020603050405020304" pitchFamily="18" charset="0"/>
              </a:rPr>
              <a:t>Cách</a:t>
            </a:r>
            <a:r>
              <a:rPr sz="2400" b="1" u="sng">
                <a:latin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</a:rPr>
              <a:t>đo</a:t>
            </a:r>
            <a:r>
              <a:rPr sz="2400" b="1" u="sng">
                <a:latin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</a:rPr>
              <a:t>độ</a:t>
            </a:r>
            <a:r>
              <a:rPr sz="2400" b="1" u="sng">
                <a:latin typeface="Times New Roman" panose="02020603050405020304" pitchFamily="18" charset="0"/>
              </a:rPr>
              <a:t> </a:t>
            </a:r>
            <a:r>
              <a:rPr sz="2400" b="1" u="sng" dirty="0" err="1">
                <a:latin typeface="Times New Roman" panose="02020603050405020304" pitchFamily="18" charset="0"/>
              </a:rPr>
              <a:t>trong</a:t>
            </a:r>
            <a:r>
              <a:rPr sz="2400" b="1" u="sng">
                <a:latin typeface="Times New Roman" panose="02020603050405020304" pitchFamily="18" charset="0"/>
              </a:rPr>
              <a:t>:</a:t>
            </a:r>
            <a:endParaRPr sz="2400" b="1" u="sng">
              <a:latin typeface="Times New Roman" panose="02020603050405020304" pitchFamily="18" charset="0"/>
            </a:endParaRPr>
          </a:p>
        </p:txBody>
      </p:sp>
      <p:sp>
        <p:nvSpPr>
          <p:cNvPr id="175109" name="Text Box 175108"/>
          <p:cNvSpPr txBox="1"/>
          <p:nvPr/>
        </p:nvSpPr>
        <p:spPr>
          <a:xfrm>
            <a:off x="457200" y="3570288"/>
            <a:ext cx="4343400" cy="2830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Dùng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sợi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dây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thả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đĩa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sếch</a:t>
            </a:r>
            <a:r>
              <a:rPr sz="2400">
                <a:latin typeface="Times New Roman" panose="02020603050405020304" pitchFamily="18" charset="0"/>
              </a:rPr>
              <a:t> xi </a:t>
            </a:r>
            <a:r>
              <a:rPr sz="2400" dirty="0" err="1">
                <a:latin typeface="Times New Roman" panose="02020603050405020304" pitchFamily="18" charset="0"/>
              </a:rPr>
              <a:t>dần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đến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không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phân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được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hai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màu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trên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mặt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đĩa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lúc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này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thông</a:t>
            </a:r>
            <a:r>
              <a:rPr sz="2400">
                <a:latin typeface="Times New Roman" panose="02020603050405020304" pitchFamily="18" charset="0"/>
              </a:rPr>
              <a:t> qua </a:t>
            </a:r>
            <a:r>
              <a:rPr sz="2400" dirty="0" err="1">
                <a:latin typeface="Times New Roman" panose="02020603050405020304" pitchFamily="18" charset="0"/>
              </a:rPr>
              <a:t>độ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dài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của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sợi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dây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đọc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được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của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vùng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</a:rPr>
              <a:t>Độ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tốt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nhất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tôm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là</a:t>
            </a:r>
            <a:r>
              <a:rPr sz="2400">
                <a:latin typeface="Times New Roman" panose="02020603050405020304" pitchFamily="18" charset="0"/>
              </a:rPr>
              <a:t> 20 </a:t>
            </a:r>
            <a:r>
              <a:rPr sz="2400" dirty="0" err="1">
                <a:latin typeface="Times New Roman" panose="02020603050405020304" pitchFamily="18" charset="0"/>
              </a:rPr>
              <a:t>đến</a:t>
            </a:r>
            <a:r>
              <a:rPr sz="2400">
                <a:latin typeface="Times New Roman" panose="02020603050405020304" pitchFamily="18" charset="0"/>
              </a:rPr>
              <a:t> 30 cm</a:t>
            </a:r>
            <a:endParaRPr sz="2400">
              <a:latin typeface="Times New Roman" panose="02020603050405020304" pitchFamily="18" charset="0"/>
            </a:endParaRPr>
          </a:p>
        </p:txBody>
      </p:sp>
      <p:pic>
        <p:nvPicPr>
          <p:cNvPr id="175110" name="Picture 175109" descr="Quy trinh do do tr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676650"/>
            <a:ext cx="3581400" cy="2876550"/>
          </a:xfrm>
          <a:prstGeom prst="rect">
            <a:avLst/>
          </a:prstGeom>
          <a:solidFill>
            <a:srgbClr val="EDD6F6"/>
          </a:solidFill>
          <a:ln w="9525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5111" name="Picture 4" descr="secc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25513"/>
            <a:ext cx="3429000" cy="2732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113" name="Rectangles 175112"/>
          <p:cNvSpPr/>
          <p:nvPr/>
        </p:nvSpPr>
        <p:spPr>
          <a:xfrm>
            <a:off x="990600" y="0"/>
            <a:ext cx="6591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114" name="Text Box 175113"/>
          <p:cNvSpPr txBox="1"/>
          <p:nvPr/>
        </p:nvSpPr>
        <p:spPr>
          <a:xfrm>
            <a:off x="76200" y="11430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15" name="Text Box 175114"/>
          <p:cNvSpPr txBox="1"/>
          <p:nvPr/>
        </p:nvSpPr>
        <p:spPr>
          <a:xfrm>
            <a:off x="533400" y="19812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1.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Nhiệt</a:t>
            </a: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độ</a:t>
            </a:r>
            <a:endParaRPr sz="2400">
              <a:solidFill>
                <a:srgbClr val="FF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16" name="Text Box 175115"/>
          <p:cNvSpPr txBox="1"/>
          <p:nvPr/>
        </p:nvSpPr>
        <p:spPr>
          <a:xfrm>
            <a:off x="533400" y="2743200"/>
            <a:ext cx="815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b)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Độ</a:t>
            </a: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trong</a:t>
            </a:r>
            <a:endParaRPr sz="2400">
              <a:solidFill>
                <a:srgbClr val="FF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17" name="Text Box 175116"/>
          <p:cNvSpPr txBox="1"/>
          <p:nvPr/>
        </p:nvSpPr>
        <p:spPr>
          <a:xfrm>
            <a:off x="533400" y="23622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a)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Nhiệt</a:t>
            </a:r>
            <a:r>
              <a:rPr sz="2400">
                <a:solidFill>
                  <a:srgbClr val="FF6699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6699"/>
                </a:solidFill>
                <a:latin typeface="Times New Roman" panose="02020603050405020304" pitchFamily="18" charset="0"/>
              </a:rPr>
              <a:t>độ</a:t>
            </a:r>
            <a:endParaRPr sz="2400">
              <a:solidFill>
                <a:srgbClr val="FF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19" name="Straight Connector 175118"/>
          <p:cNvSpPr/>
          <p:nvPr/>
        </p:nvSpPr>
        <p:spPr>
          <a:xfrm>
            <a:off x="5357813" y="1371600"/>
            <a:ext cx="0" cy="510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8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8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6132" name="Rectangles 176131"/>
          <p:cNvSpPr/>
          <p:nvPr/>
        </p:nvSpPr>
        <p:spPr>
          <a:xfrm>
            <a:off x="381000" y="228600"/>
            <a:ext cx="784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134" name="Text Box 176133"/>
          <p:cNvSpPr txBox="1"/>
          <p:nvPr/>
        </p:nvSpPr>
        <p:spPr>
          <a:xfrm>
            <a:off x="152400" y="17526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5" name="Text Box 176134"/>
          <p:cNvSpPr txBox="1"/>
          <p:nvPr/>
        </p:nvSpPr>
        <p:spPr>
          <a:xfrm>
            <a:off x="609600" y="22860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Nhiệt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6" name="Text Box 176135"/>
          <p:cNvSpPr txBox="1"/>
          <p:nvPr/>
        </p:nvSpPr>
        <p:spPr>
          <a:xfrm>
            <a:off x="609600" y="2728913"/>
            <a:ext cx="8153400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c)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7" name="Text Box 176136"/>
          <p:cNvSpPr txBox="1"/>
          <p:nvPr/>
        </p:nvSpPr>
        <p:spPr>
          <a:xfrm>
            <a:off x="5181600" y="838200"/>
            <a:ext cx="39624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thủy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2400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8" name="Text Box 176137"/>
          <p:cNvSpPr txBox="1"/>
          <p:nvPr/>
        </p:nvSpPr>
        <p:spPr>
          <a:xfrm>
            <a:off x="5257800" y="2209800"/>
            <a:ext cx="42672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khả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năng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hấp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thụ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phản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xạ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ánh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sáng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chất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mùn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hòa</a:t>
            </a:r>
            <a:r>
              <a:rPr sz="2400">
                <a:latin typeface="Times New Roman" panose="02020603050405020304" pitchFamily="18" charset="0"/>
              </a:rPr>
              <a:t> tan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nhiều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sinh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phù</a:t>
            </a:r>
            <a:r>
              <a:rPr sz="2400">
                <a:latin typeface="Times New Roman" panose="02020603050405020304" pitchFamily="18" charset="0"/>
              </a:rPr>
              <a:t> du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76140" name="Text Box 176139"/>
          <p:cNvSpPr txBox="1"/>
          <p:nvPr/>
        </p:nvSpPr>
        <p:spPr>
          <a:xfrm>
            <a:off x="152400" y="7620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41" name="Straight Connector 176140"/>
          <p:cNvSpPr/>
          <p:nvPr/>
        </p:nvSpPr>
        <p:spPr>
          <a:xfrm>
            <a:off x="5181600" y="990600"/>
            <a:ext cx="0" cy="5638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7" grpId="0"/>
      <p:bldP spid="176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6" name="Rectangles 177155"/>
          <p:cNvSpPr/>
          <p:nvPr/>
        </p:nvSpPr>
        <p:spPr>
          <a:xfrm>
            <a:off x="952500" y="228600"/>
            <a:ext cx="773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157" name="Text Box 177156"/>
          <p:cNvSpPr txBox="1"/>
          <p:nvPr/>
        </p:nvSpPr>
        <p:spPr>
          <a:xfrm>
            <a:off x="5181600" y="1143000"/>
            <a:ext cx="4343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*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nuôi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 </a:t>
            </a:r>
            <a:r>
              <a:rPr sz="2400" dirty="0" err="1">
                <a:latin typeface="Times New Roman" panose="02020603050405020304" pitchFamily="18" charset="0"/>
              </a:rPr>
              <a:t>bao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nhiêu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màu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chính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</a:rPr>
              <a:t>? </a:t>
            </a:r>
            <a:r>
              <a:rPr sz="2400" dirty="0" err="1">
                <a:latin typeface="Times New Roman" panose="02020603050405020304" pitchFamily="18" charset="0"/>
              </a:rPr>
              <a:t>Đó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màu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nào</a:t>
            </a:r>
            <a:r>
              <a:rPr sz="2400">
                <a:latin typeface="Times New Roman" panose="02020603050405020304" pitchFamily="18" charset="0"/>
              </a:rPr>
              <a:t>?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77158" name="Text Box 177157"/>
          <p:cNvSpPr txBox="1"/>
          <p:nvPr/>
        </p:nvSpPr>
        <p:spPr>
          <a:xfrm>
            <a:off x="533400" y="36576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3 </a:t>
            </a:r>
            <a:r>
              <a:rPr sz="2400" dirty="0" err="1">
                <a:latin typeface="Times New Roman" panose="02020603050405020304" pitchFamily="18" charset="0"/>
              </a:rPr>
              <a:t>màu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chính</a:t>
            </a:r>
            <a:r>
              <a:rPr sz="2400">
                <a:latin typeface="Times New Roman" panose="02020603050405020304" pitchFamily="18" charset="0"/>
              </a:rPr>
              <a:t>: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77159" name="Text Box 177158"/>
          <p:cNvSpPr txBox="1"/>
          <p:nvPr/>
        </p:nvSpPr>
        <p:spPr>
          <a:xfrm>
            <a:off x="457200" y="4038600"/>
            <a:ext cx="4191000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Màu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nõn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chuối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hoặc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lục</a:t>
            </a:r>
            <a:r>
              <a:rPr sz="2400">
                <a:latin typeface="Times New Roman" panose="02020603050405020304" pitchFamily="18" charset="0"/>
              </a:rPr>
              <a:t>:. (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béo</a:t>
            </a:r>
            <a:r>
              <a:rPr sz="2400">
                <a:latin typeface="Times New Roman" panose="02020603050405020304" pitchFamily="18" charset="0"/>
              </a:rPr>
              <a:t>)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màu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đục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xanh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đồng</a:t>
            </a:r>
            <a:r>
              <a:rPr sz="2400">
                <a:latin typeface="Times New Roman" panose="02020603050405020304" pitchFamily="18" charset="0"/>
              </a:rPr>
              <a:t> (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nghèo</a:t>
            </a:r>
            <a:r>
              <a:rPr sz="2400">
                <a:latin typeface="Times New Roman" panose="02020603050405020304" pitchFamily="18" charset="0"/>
              </a:rPr>
              <a:t>)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màu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đen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mùi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thối</a:t>
            </a:r>
            <a:r>
              <a:rPr sz="2400">
                <a:latin typeface="Times New Roman" panose="02020603050405020304" pitchFamily="18" charset="0"/>
              </a:rPr>
              <a:t>  (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bệnh</a:t>
            </a:r>
            <a:r>
              <a:rPr sz="2400">
                <a:latin typeface="Times New Roman" panose="02020603050405020304" pitchFamily="18" charset="0"/>
              </a:rPr>
              <a:t>)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77160" name="Text Box 177159"/>
          <p:cNvSpPr txBox="1"/>
          <p:nvPr/>
        </p:nvSpPr>
        <p:spPr>
          <a:xfrm>
            <a:off x="-76200" y="3657600"/>
            <a:ext cx="1066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sz="4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7163" name="Text Box 177162"/>
          <p:cNvSpPr txBox="1"/>
          <p:nvPr/>
        </p:nvSpPr>
        <p:spPr>
          <a:xfrm>
            <a:off x="609600" y="16002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4" name="Text Box 177163"/>
          <p:cNvSpPr txBox="1"/>
          <p:nvPr/>
        </p:nvSpPr>
        <p:spPr>
          <a:xfrm>
            <a:off x="609600" y="21336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Nhiệt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5" name="Text Box 177164"/>
          <p:cNvSpPr txBox="1"/>
          <p:nvPr/>
        </p:nvSpPr>
        <p:spPr>
          <a:xfrm>
            <a:off x="609600" y="2667000"/>
            <a:ext cx="8153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c)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6" name="Text Box 177165"/>
          <p:cNvSpPr txBox="1"/>
          <p:nvPr/>
        </p:nvSpPr>
        <p:spPr>
          <a:xfrm>
            <a:off x="0" y="6858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7" name="Straight Connector 177166"/>
          <p:cNvSpPr/>
          <p:nvPr/>
        </p:nvSpPr>
        <p:spPr>
          <a:xfrm>
            <a:off x="5105400" y="914400"/>
            <a:ext cx="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71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58" grpId="0"/>
      <p:bldP spid="1771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9203" name="Text Placeholder 179202" descr="E_224_image_003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3581400"/>
            <a:ext cx="4419600" cy="3276600"/>
          </a:xfrm>
          <a:solidFill>
            <a:srgbClr val="FFFFFF"/>
          </a:solidFill>
          <a:ln>
            <a:noFill/>
          </a:ln>
        </p:spPr>
      </p:pic>
      <p:pic>
        <p:nvPicPr>
          <p:cNvPr id="179204" name="Picture 179203" descr="BoraBoraTurtle8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57200"/>
            <a:ext cx="4724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9206" name="Picture 179205" descr="Nuoi t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44196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9207" name="Text Box 179206"/>
          <p:cNvSpPr txBox="1"/>
          <p:nvPr/>
        </p:nvSpPr>
        <p:spPr>
          <a:xfrm>
            <a:off x="0" y="3200400"/>
            <a:ext cx="4419600" cy="3667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a: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nõn</a:t>
            </a:r>
            <a:r>
              <a:rPr sz="1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lục</a:t>
            </a:r>
            <a:endParaRPr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10" name="Text Box 179209"/>
          <p:cNvSpPr txBox="1"/>
          <p:nvPr/>
        </p:nvSpPr>
        <p:spPr>
          <a:xfrm>
            <a:off x="0" y="6477000"/>
            <a:ext cx="4038600" cy="3667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c: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đục</a:t>
            </a:r>
            <a:endParaRPr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11" name="Text Box 179210"/>
          <p:cNvSpPr txBox="1"/>
          <p:nvPr/>
        </p:nvSpPr>
        <p:spPr>
          <a:xfrm>
            <a:off x="609600" y="0"/>
            <a:ext cx="8153400" cy="519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 err="1">
                <a:latin typeface="Times New Roman" panose="02020603050405020304" pitchFamily="18" charset="0"/>
              </a:rPr>
              <a:t>Quan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sát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hình</a:t>
            </a:r>
            <a:r>
              <a:rPr sz="2800">
                <a:latin typeface="Times New Roman" panose="02020603050405020304" pitchFamily="18" charset="0"/>
              </a:rPr>
              <a:t> a, b, c, d </a:t>
            </a:r>
            <a:r>
              <a:rPr sz="2800" dirty="0" err="1">
                <a:latin typeface="Times New Roman" panose="02020603050405020304" pitchFamily="18" charset="0"/>
              </a:rPr>
              <a:t>và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cho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biết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nước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có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màu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gì</a:t>
            </a:r>
            <a:r>
              <a:rPr sz="2800">
                <a:latin typeface="Times New Roman" panose="02020603050405020304" pitchFamily="18" charset="0"/>
              </a:rPr>
              <a:t>?</a:t>
            </a:r>
            <a:endParaRPr sz="2800">
              <a:latin typeface="Times New Roman" panose="02020603050405020304" pitchFamily="18" charset="0"/>
            </a:endParaRPr>
          </a:p>
        </p:txBody>
      </p:sp>
      <p:sp>
        <p:nvSpPr>
          <p:cNvPr id="179212" name="Text Box 179211"/>
          <p:cNvSpPr txBox="1"/>
          <p:nvPr/>
        </p:nvSpPr>
        <p:spPr>
          <a:xfrm>
            <a:off x="0" y="533400"/>
            <a:ext cx="1066800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>
                <a:solidFill>
                  <a:srgbClr val="0000FF"/>
                </a:solidFill>
                <a:latin typeface="Times New Roman" panose="02020603050405020304" pitchFamily="18" charset="0"/>
              </a:rPr>
              <a:t> a</a:t>
            </a:r>
            <a:r>
              <a:rPr>
                <a:latin typeface="Times New Roman" panose="02020603050405020304" pitchFamily="18" charset="0"/>
              </a:rPr>
              <a:t>: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179213" name="Text Box 179212"/>
          <p:cNvSpPr txBox="1"/>
          <p:nvPr/>
        </p:nvSpPr>
        <p:spPr>
          <a:xfrm>
            <a:off x="4419600" y="533400"/>
            <a:ext cx="1066800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>
                <a:solidFill>
                  <a:srgbClr val="0000FF"/>
                </a:solidFill>
                <a:latin typeface="Times New Roman" panose="02020603050405020304" pitchFamily="18" charset="0"/>
              </a:rPr>
              <a:t> b</a:t>
            </a:r>
            <a:r>
              <a:rPr>
                <a:latin typeface="Times New Roman" panose="02020603050405020304" pitchFamily="18" charset="0"/>
              </a:rPr>
              <a:t>: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179215" name="Text Box 179214"/>
          <p:cNvSpPr txBox="1"/>
          <p:nvPr/>
        </p:nvSpPr>
        <p:spPr>
          <a:xfrm>
            <a:off x="0" y="3581400"/>
            <a:ext cx="1066800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>
                <a:solidFill>
                  <a:srgbClr val="0000FF"/>
                </a:solidFill>
                <a:latin typeface="Times New Roman" panose="02020603050405020304" pitchFamily="18" charset="0"/>
              </a:rPr>
              <a:t> c</a:t>
            </a:r>
            <a:r>
              <a:rPr>
                <a:latin typeface="Times New Roman" panose="02020603050405020304" pitchFamily="18" charset="0"/>
              </a:rPr>
              <a:t>:</a:t>
            </a:r>
            <a:endParaRPr>
              <a:latin typeface="Times New Roman" panose="02020603050405020304" pitchFamily="18" charset="0"/>
            </a:endParaRPr>
          </a:p>
        </p:txBody>
      </p:sp>
      <p:pic>
        <p:nvPicPr>
          <p:cNvPr id="179216" name="Picture 179215" descr="la si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581400"/>
            <a:ext cx="47244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9217" name="Text Box 179216"/>
          <p:cNvSpPr txBox="1"/>
          <p:nvPr/>
        </p:nvSpPr>
        <p:spPr>
          <a:xfrm>
            <a:off x="4876800" y="6491288"/>
            <a:ext cx="350520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d: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  <a:endParaRPr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18" name="Text Box 179217"/>
          <p:cNvSpPr txBox="1"/>
          <p:nvPr/>
        </p:nvSpPr>
        <p:spPr>
          <a:xfrm>
            <a:off x="4419600" y="3581400"/>
            <a:ext cx="1066800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>
                <a:solidFill>
                  <a:srgbClr val="0000FF"/>
                </a:solidFill>
                <a:latin typeface="Times New Roman" panose="02020603050405020304" pitchFamily="18" charset="0"/>
              </a:rPr>
              <a:t> d</a:t>
            </a:r>
            <a:r>
              <a:rPr>
                <a:latin typeface="Times New Roman" panose="02020603050405020304" pitchFamily="18" charset="0"/>
              </a:rPr>
              <a:t>: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179219" name="Text Box 179218"/>
          <p:cNvSpPr txBox="1"/>
          <p:nvPr/>
        </p:nvSpPr>
        <p:spPr>
          <a:xfrm>
            <a:off x="4495800" y="3214688"/>
            <a:ext cx="350520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b: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xanh</a:t>
            </a:r>
            <a:r>
              <a:rPr sz="1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endParaRPr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11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 animBg="1"/>
      <p:bldP spid="179210" grpId="0" animBg="1"/>
      <p:bldP spid="179212" grpId="0" animBg="1"/>
      <p:bldP spid="179212" grpId="1" animBg="1"/>
      <p:bldP spid="179213" grpId="0" animBg="1"/>
      <p:bldP spid="179213" grpId="1" animBg="1"/>
      <p:bldP spid="179215" grpId="0" animBg="1"/>
      <p:bldP spid="179215" grpId="1" animBg="1"/>
      <p:bldP spid="179217" grpId="0" animBg="1"/>
      <p:bldP spid="179218" grpId="0" animBg="1"/>
      <p:bldP spid="179218" grpId="1" animBg="1"/>
      <p:bldP spid="1792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8" name="Text Box 180227"/>
          <p:cNvSpPr txBox="1"/>
          <p:nvPr/>
        </p:nvSpPr>
        <p:spPr>
          <a:xfrm>
            <a:off x="0" y="0"/>
            <a:ext cx="9144000" cy="3968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dirty="0" err="1">
                <a:latin typeface="Times New Roman" panose="02020603050405020304" pitchFamily="18" charset="0"/>
              </a:rPr>
              <a:t>Ngoài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ra</a:t>
            </a:r>
            <a:r>
              <a:rPr>
                <a:latin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</a:rPr>
              <a:t>nước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còn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có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các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màu</a:t>
            </a:r>
            <a:r>
              <a:rPr>
                <a:latin typeface="Times New Roman" panose="02020603050405020304" pitchFamily="18" charset="0"/>
              </a:rPr>
              <a:t>:</a:t>
            </a:r>
            <a:endParaRPr>
              <a:latin typeface="Times New Roman" panose="02020603050405020304" pitchFamily="18" charset="0"/>
            </a:endParaRPr>
          </a:p>
        </p:txBody>
      </p:sp>
      <p:pic>
        <p:nvPicPr>
          <p:cNvPr id="180229" name="Picture 8" descr="JS1_PinkWater_GSL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3810000"/>
            <a:ext cx="45720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30" name="Picture 8" descr="nau d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4343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31" name="Picture 7" descr="vang n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4648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32" name="Picture 6" descr="lifesaver-water-purification-bottl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76225"/>
            <a:ext cx="47244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0233" name="Text Box 180232"/>
          <p:cNvSpPr txBox="1"/>
          <p:nvPr/>
        </p:nvSpPr>
        <p:spPr>
          <a:xfrm>
            <a:off x="5867400" y="3429000"/>
            <a:ext cx="2362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 err="1">
                <a:latin typeface="Times New Roman" panose="02020603050405020304" pitchFamily="18" charset="0"/>
              </a:rPr>
              <a:t>Màu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nâu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đen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180234" name="Text Box 180233"/>
          <p:cNvSpPr txBox="1"/>
          <p:nvPr/>
        </p:nvSpPr>
        <p:spPr>
          <a:xfrm>
            <a:off x="4495800" y="6461125"/>
            <a:ext cx="4648200" cy="3968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dirty="0" err="1">
                <a:latin typeface="Times New Roman" panose="02020603050405020304" pitchFamily="18" charset="0"/>
              </a:rPr>
              <a:t>Màu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đỏ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gạch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180235" name="Text Box 180234"/>
          <p:cNvSpPr txBox="1"/>
          <p:nvPr/>
        </p:nvSpPr>
        <p:spPr>
          <a:xfrm>
            <a:off x="0" y="6461125"/>
            <a:ext cx="4419600" cy="3968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dirty="0" err="1">
                <a:latin typeface="Times New Roman" panose="02020603050405020304" pitchFamily="18" charset="0"/>
              </a:rPr>
              <a:t>Màu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vàng</a:t>
            </a:r>
            <a:r>
              <a:rPr>
                <a:latin typeface="Times New Roman" panose="02020603050405020304" pitchFamily="18" charset="0"/>
              </a:rPr>
              <a:t> cam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180236" name="Text Box 180235"/>
          <p:cNvSpPr txBox="1"/>
          <p:nvPr/>
        </p:nvSpPr>
        <p:spPr>
          <a:xfrm>
            <a:off x="1676400" y="3429000"/>
            <a:ext cx="2590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 err="1">
                <a:latin typeface="Times New Roman" panose="02020603050405020304" pitchFamily="18" charset="0"/>
              </a:rPr>
              <a:t>Màu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vàng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nâu</a:t>
            </a:r>
            <a:endParaRPr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3" grpId="0"/>
      <p:bldP spid="180234" grpId="0" animBg="1"/>
      <p:bldP spid="180235" grpId="0" animBg="1"/>
      <p:bldP spid="1802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1426" name="Text Box 231425"/>
          <p:cNvSpPr txBox="1"/>
          <p:nvPr/>
        </p:nvSpPr>
        <p:spPr>
          <a:xfrm>
            <a:off x="609600" y="3657600"/>
            <a:ext cx="533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d.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Sự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chuyển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nước</a:t>
            </a:r>
            <a:endParaRPr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27" name="Text Box 231426"/>
          <p:cNvSpPr txBox="1"/>
          <p:nvPr/>
        </p:nvSpPr>
        <p:spPr>
          <a:xfrm>
            <a:off x="5105400" y="685800"/>
            <a:ext cx="3810000" cy="3805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>
                <a:latin typeface="Times New Roman" panose="02020603050405020304" pitchFamily="18" charset="0"/>
              </a:rPr>
              <a:t>   </a:t>
            </a:r>
            <a:r>
              <a:rPr sz="2400" dirty="0" err="1">
                <a:latin typeface="Times New Roman" panose="02020603050405020304" pitchFamily="18" charset="0"/>
              </a:rPr>
              <a:t>Đây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một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đặc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điểm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rất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quan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trọng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vì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sự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chuyển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của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sẽ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ảnh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hưởng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đến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lượng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oxi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thức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ăn</a:t>
            </a:r>
            <a:r>
              <a:rPr sz="2400">
                <a:latin typeface="Times New Roman" panose="02020603050405020304" pitchFamily="18" charset="0"/>
              </a:rPr>
              <a:t>…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chuyển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đều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liên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tục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sẽ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làm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tăng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lượng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oxi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thức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ăn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được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phân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bố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đều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ao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kích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thích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quá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trình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sinh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sản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của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tôm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cá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1430" name="Text Box 231429"/>
          <p:cNvSpPr txBox="1"/>
          <p:nvPr/>
        </p:nvSpPr>
        <p:spPr>
          <a:xfrm>
            <a:off x="609600" y="16002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1" name="Text Box 231430"/>
          <p:cNvSpPr txBox="1"/>
          <p:nvPr/>
        </p:nvSpPr>
        <p:spPr>
          <a:xfrm>
            <a:off x="609600" y="21336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Nhiệt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2" name="Text Box 231431"/>
          <p:cNvSpPr txBox="1"/>
          <p:nvPr/>
        </p:nvSpPr>
        <p:spPr>
          <a:xfrm>
            <a:off x="609600" y="2667000"/>
            <a:ext cx="8153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c)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3" name="Text Box 231432"/>
          <p:cNvSpPr txBox="1"/>
          <p:nvPr/>
        </p:nvSpPr>
        <p:spPr>
          <a:xfrm>
            <a:off x="0" y="6858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4" name="Rectangles 231433"/>
          <p:cNvSpPr/>
          <p:nvPr/>
        </p:nvSpPr>
        <p:spPr>
          <a:xfrm>
            <a:off x="762000" y="76200"/>
            <a:ext cx="6705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435" name="Straight Connector 231434"/>
          <p:cNvSpPr/>
          <p:nvPr/>
        </p:nvSpPr>
        <p:spPr>
          <a:xfrm>
            <a:off x="4953000" y="8382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2274" name="Picture 182273" descr="4337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6575" y="2057400"/>
            <a:ext cx="3048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2275" name="Picture 182274" descr="bl29620071638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057400"/>
            <a:ext cx="29718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2276" name="Picture 182275" descr="goldenfallsiceland75147yb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30480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77" name="Rectangles 182276"/>
          <p:cNvSpPr/>
          <p:nvPr/>
        </p:nvSpPr>
        <p:spPr>
          <a:xfrm>
            <a:off x="0" y="1552575"/>
            <a:ext cx="9144000" cy="822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d) 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Sự chuyển động của nước</a:t>
            </a:r>
            <a:endParaRPr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/>
            <a:endParaRPr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78" name="Text Box 182277"/>
          <p:cNvSpPr txBox="1"/>
          <p:nvPr/>
        </p:nvSpPr>
        <p:spPr>
          <a:xfrm>
            <a:off x="0" y="5486400"/>
            <a:ext cx="2971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FF0066"/>
                </a:solidFill>
                <a:latin typeface="Times New Roman" panose="02020603050405020304" pitchFamily="18" charset="0"/>
              </a:rPr>
              <a:t>H1: Chuyển động dòng</a:t>
            </a:r>
            <a:endParaRPr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79" name="Text Box 182278"/>
          <p:cNvSpPr txBox="1"/>
          <p:nvPr/>
        </p:nvSpPr>
        <p:spPr>
          <a:xfrm>
            <a:off x="6172200" y="5546725"/>
            <a:ext cx="2971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FF0066"/>
                </a:solidFill>
                <a:latin typeface="Times New Roman" panose="02020603050405020304" pitchFamily="18" charset="0"/>
              </a:rPr>
              <a:t>H3: Chuyển động sóng</a:t>
            </a:r>
            <a:endParaRPr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81" name="Text Box 182280"/>
          <p:cNvSpPr txBox="1"/>
          <p:nvPr/>
        </p:nvSpPr>
        <p:spPr>
          <a:xfrm>
            <a:off x="0" y="5334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82" name="Rectangles 182281"/>
          <p:cNvSpPr/>
          <p:nvPr/>
        </p:nvSpPr>
        <p:spPr>
          <a:xfrm>
            <a:off x="990600" y="76200"/>
            <a:ext cx="6705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283" name="Text Box 182282"/>
          <p:cNvSpPr txBox="1"/>
          <p:nvPr/>
        </p:nvSpPr>
        <p:spPr>
          <a:xfrm>
            <a:off x="2971800" y="5546725"/>
            <a:ext cx="2819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dirty="0">
                <a:solidFill>
                  <a:srgbClr val="FF0066"/>
                </a:solidFill>
                <a:latin typeface="Times New Roman" panose="02020603050405020304" pitchFamily="18" charset="0"/>
              </a:rPr>
              <a:t>H2: Chyển động đối lưu.</a:t>
            </a:r>
            <a:endParaRPr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228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227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62" name="Text Box 245761"/>
          <p:cNvSpPr txBox="1"/>
          <p:nvPr/>
        </p:nvSpPr>
        <p:spPr>
          <a:xfrm>
            <a:off x="609600" y="3657600"/>
            <a:ext cx="533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d.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Sự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chuyển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động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nước</a:t>
            </a:r>
            <a:endParaRPr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63" name="Text Box 245762"/>
          <p:cNvSpPr txBox="1"/>
          <p:nvPr/>
        </p:nvSpPr>
        <p:spPr>
          <a:xfrm>
            <a:off x="5105400" y="685800"/>
            <a:ext cx="3810000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64" name="Text Box 245763"/>
          <p:cNvSpPr txBox="1"/>
          <p:nvPr/>
        </p:nvSpPr>
        <p:spPr>
          <a:xfrm>
            <a:off x="609600" y="16002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65" name="Text Box 245764"/>
          <p:cNvSpPr txBox="1"/>
          <p:nvPr/>
        </p:nvSpPr>
        <p:spPr>
          <a:xfrm>
            <a:off x="609600" y="21336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Nhiệt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66" name="Text Box 245765"/>
          <p:cNvSpPr txBox="1"/>
          <p:nvPr/>
        </p:nvSpPr>
        <p:spPr>
          <a:xfrm>
            <a:off x="609600" y="2667000"/>
            <a:ext cx="8153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c)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67" name="Text Box 245766"/>
          <p:cNvSpPr txBox="1"/>
          <p:nvPr/>
        </p:nvSpPr>
        <p:spPr>
          <a:xfrm>
            <a:off x="0" y="6858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68" name="Rectangles 245767"/>
          <p:cNvSpPr/>
          <p:nvPr/>
        </p:nvSpPr>
        <p:spPr>
          <a:xfrm>
            <a:off x="609600" y="76200"/>
            <a:ext cx="6705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69" name="Straight Connector 245768"/>
          <p:cNvSpPr/>
          <p:nvPr/>
        </p:nvSpPr>
        <p:spPr>
          <a:xfrm>
            <a:off x="4953000" y="8382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770" name="Text Box 245769"/>
          <p:cNvSpPr txBox="1"/>
          <p:nvPr/>
        </p:nvSpPr>
        <p:spPr>
          <a:xfrm>
            <a:off x="1219200" y="4114800"/>
            <a:ext cx="24384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3 </a:t>
            </a:r>
            <a:r>
              <a:rPr sz="2400" dirty="0" err="1">
                <a:latin typeface="Times New Roman" panose="02020603050405020304" pitchFamily="18" charset="0"/>
              </a:rPr>
              <a:t>hình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thức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chuyển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động</a:t>
            </a:r>
            <a:r>
              <a:rPr sz="2400">
                <a:latin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</a:rPr>
              <a:t>Sóng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đối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lưu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dòng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chảy</a:t>
            </a:r>
            <a:endParaRPr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7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25" name="Rectangles 184324"/>
          <p:cNvSpPr/>
          <p:nvPr/>
        </p:nvSpPr>
        <p:spPr>
          <a:xfrm>
            <a:off x="381000" y="76200"/>
            <a:ext cx="81915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26" name="Text Box 184325"/>
          <p:cNvSpPr txBox="1"/>
          <p:nvPr/>
        </p:nvSpPr>
        <p:spPr>
          <a:xfrm>
            <a:off x="609600" y="1828800"/>
            <a:ext cx="3505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2.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hóa</a:t>
            </a:r>
            <a:r>
              <a:rPr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endParaRPr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28" name="Text Box 184327"/>
          <p:cNvSpPr txBox="1"/>
          <p:nvPr/>
        </p:nvSpPr>
        <p:spPr>
          <a:xfrm>
            <a:off x="533400" y="2200275"/>
            <a:ext cx="4648200" cy="410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AutoNum type="alphaLcPeriod"/>
            </a:pP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khí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hòa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tan: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phụ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thuộc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nhiệt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áp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suất</a:t>
            </a:r>
            <a:r>
              <a:rPr sz="2400">
                <a:latin typeface="Times New Roman" panose="02020603050405020304" pitchFamily="18" charset="0"/>
              </a:rPr>
              <a:t>…</a:t>
            </a:r>
            <a:endParaRPr sz="24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oxi</a:t>
            </a:r>
            <a:r>
              <a:rPr sz="2400">
                <a:latin typeface="Times New Roman" panose="02020603050405020304" pitchFamily="18" charset="0"/>
              </a:rPr>
              <a:t> (4mg/l)</a:t>
            </a:r>
            <a:endParaRPr sz="24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cacbonic(4-5mg/l, </a:t>
            </a:r>
            <a:r>
              <a:rPr sz="2400" dirty="0" err="1">
                <a:latin typeface="Times New Roman" panose="02020603050405020304" pitchFamily="18" charset="0"/>
              </a:rPr>
              <a:t>trên</a:t>
            </a:r>
            <a:r>
              <a:rPr sz="2400">
                <a:latin typeface="Times New Roman" panose="02020603050405020304" pitchFamily="18" charset="0"/>
              </a:rPr>
              <a:t> 25mg/l </a:t>
            </a:r>
            <a:r>
              <a:rPr sz="2400" dirty="0" err="1">
                <a:latin typeface="Times New Roman" panose="02020603050405020304" pitchFamily="18" charset="0"/>
              </a:rPr>
              <a:t>độc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tôm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cá</a:t>
            </a:r>
            <a:r>
              <a:rPr sz="2400">
                <a:latin typeface="Times New Roman" panose="02020603050405020304" pitchFamily="18" charset="0"/>
              </a:rPr>
              <a:t>) </a:t>
            </a:r>
            <a:endParaRPr sz="24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b.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muối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hòa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tan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như</a:t>
            </a:r>
            <a:r>
              <a:rPr sz="2400">
                <a:latin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</a:rPr>
              <a:t>đạm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lân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sắt</a:t>
            </a:r>
            <a:r>
              <a:rPr sz="2400">
                <a:latin typeface="Times New Roman" panose="02020603050405020304" pitchFamily="18" charset="0"/>
              </a:rPr>
              <a:t>…</a:t>
            </a:r>
            <a:endParaRPr sz="24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c.Độ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PH: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</a:t>
            </a:r>
            <a:r>
              <a:rPr sz="2400">
                <a:latin typeface="Times New Roman" panose="02020603050405020304" pitchFamily="18" charset="0"/>
              </a:rPr>
              <a:t> PH </a:t>
            </a:r>
            <a:r>
              <a:rPr sz="2400" dirty="0" err="1">
                <a:latin typeface="Times New Roman" panose="02020603050405020304" pitchFamily="18" charset="0"/>
              </a:rPr>
              <a:t>thích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hợp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nhiều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loại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tôm</a:t>
            </a:r>
            <a:r>
              <a:rPr sz="2400">
                <a:latin typeface="Times New Roman" panose="02020603050405020304" pitchFamily="18" charset="0"/>
              </a:rPr>
              <a:t> , </a:t>
            </a:r>
            <a:r>
              <a:rPr sz="2400" dirty="0" err="1">
                <a:latin typeface="Times New Roman" panose="02020603050405020304" pitchFamily="18" charset="0"/>
              </a:rPr>
              <a:t>cá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từ</a:t>
            </a:r>
            <a:r>
              <a:rPr sz="2400">
                <a:latin typeface="Times New Roman" panose="02020603050405020304" pitchFamily="18" charset="0"/>
              </a:rPr>
              <a:t> 6 </a:t>
            </a:r>
            <a:r>
              <a:rPr sz="2400" dirty="0" err="1">
                <a:latin typeface="Times New Roman" panose="02020603050405020304" pitchFamily="18" charset="0"/>
              </a:rPr>
              <a:t>đến</a:t>
            </a:r>
            <a:r>
              <a:rPr sz="2400">
                <a:latin typeface="Times New Roman" panose="02020603050405020304" pitchFamily="18" charset="0"/>
              </a:rPr>
              <a:t> 9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84329" name="Text Box 184328"/>
          <p:cNvSpPr txBox="1"/>
          <p:nvPr/>
        </p:nvSpPr>
        <p:spPr>
          <a:xfrm>
            <a:off x="0" y="1905000"/>
            <a:ext cx="1066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sz="4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4330" name="Text Box 184329"/>
          <p:cNvSpPr txBox="1"/>
          <p:nvPr/>
        </p:nvSpPr>
        <p:spPr>
          <a:xfrm>
            <a:off x="5334000" y="547688"/>
            <a:ext cx="4114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31" name="Text Box 184330"/>
          <p:cNvSpPr txBox="1"/>
          <p:nvPr/>
        </p:nvSpPr>
        <p:spPr>
          <a:xfrm>
            <a:off x="5334000" y="990600"/>
            <a:ext cx="3352800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   -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nuôi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thủy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sản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nhiều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sinh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sinh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sống</a:t>
            </a:r>
            <a:r>
              <a:rPr sz="2400">
                <a:latin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</a:rPr>
              <a:t>Thực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thủy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sinh</a:t>
            </a:r>
            <a:r>
              <a:rPr sz="2400">
                <a:latin typeface="Times New Roman" panose="02020603050405020304" pitchFamily="18" charset="0"/>
              </a:rPr>
              <a:t> (</a:t>
            </a:r>
            <a:r>
              <a:rPr sz="2400" dirty="0" err="1">
                <a:latin typeface="Times New Roman" panose="02020603050405020304" pitchFamily="18" charset="0"/>
              </a:rPr>
              <a:t>gồm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sinh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phù</a:t>
            </a:r>
            <a:r>
              <a:rPr sz="2400">
                <a:latin typeface="Times New Roman" panose="02020603050405020304" pitchFamily="18" charset="0"/>
              </a:rPr>
              <a:t> du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thực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đáy</a:t>
            </a:r>
            <a:r>
              <a:rPr sz="2400">
                <a:latin typeface="Times New Roman" panose="02020603050405020304" pitchFamily="18" charset="0"/>
              </a:rPr>
              <a:t>), </a:t>
            </a:r>
            <a:r>
              <a:rPr sz="2400" dirty="0" err="1">
                <a:latin typeface="Times New Roman" panose="02020603050405020304" pitchFamily="18" charset="0"/>
              </a:rPr>
              <a:t>động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phù</a:t>
            </a:r>
            <a:r>
              <a:rPr sz="2400">
                <a:latin typeface="Times New Roman" panose="02020603050405020304" pitchFamily="18" charset="0"/>
              </a:rPr>
              <a:t> du, </a:t>
            </a:r>
            <a:r>
              <a:rPr sz="2400" dirty="0" err="1">
                <a:latin typeface="Times New Roman" panose="02020603050405020304" pitchFamily="18" charset="0"/>
              </a:rPr>
              <a:t>các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loại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đáy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84332" name="Straight Connector 184331"/>
          <p:cNvSpPr/>
          <p:nvPr/>
        </p:nvSpPr>
        <p:spPr>
          <a:xfrm>
            <a:off x="5181600" y="609600"/>
            <a:ext cx="0" cy="5562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33" name="Text Box 184332"/>
          <p:cNvSpPr txBox="1"/>
          <p:nvPr/>
        </p:nvSpPr>
        <p:spPr>
          <a:xfrm>
            <a:off x="600075" y="14478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34" name="Text Box 184333"/>
          <p:cNvSpPr txBox="1"/>
          <p:nvPr/>
        </p:nvSpPr>
        <p:spPr>
          <a:xfrm>
            <a:off x="152400" y="442913"/>
            <a:ext cx="7010400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37" name="Text Box 184336"/>
          <p:cNvSpPr txBox="1"/>
          <p:nvPr/>
        </p:nvSpPr>
        <p:spPr>
          <a:xfrm>
            <a:off x="5334000" y="854075"/>
            <a:ext cx="41910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2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37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28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charRg st="6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328">
                                            <p:txEl>
                                              <p:charRg st="66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charRg st="83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28">
                                            <p:txEl>
                                              <p:charRg st="83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charRg st="13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4328">
                                            <p:txEl>
                                              <p:charRg st="135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charRg st="175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328">
                                            <p:txEl>
                                              <p:charRg st="175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4337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7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>
                                            <p:txEl>
                                              <p:charRg st="0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4331">
                                            <p:txEl>
                                              <p:charRg st="0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9" grpId="0"/>
      <p:bldP spid="1843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7571" name="Picture 237570" descr="news_3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95400"/>
            <a:ext cx="6858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7573" name="Text Box 237572"/>
          <p:cNvSpPr txBox="1"/>
          <p:nvPr/>
        </p:nvSpPr>
        <p:spPr>
          <a:xfrm>
            <a:off x="838200" y="228600"/>
            <a:ext cx="6858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? ở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  <a:endParaRPr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7573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6" name="Text Box 187395"/>
          <p:cNvSpPr txBox="1"/>
          <p:nvPr/>
        </p:nvSpPr>
        <p:spPr>
          <a:xfrm>
            <a:off x="152400" y="381000"/>
            <a:ext cx="449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</a:rPr>
              <a:t>: Ai </a:t>
            </a:r>
            <a:r>
              <a:rPr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nhanh</a:t>
            </a:r>
            <a:r>
              <a:rPr sz="32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hơn</a:t>
            </a:r>
            <a:endParaRPr sz="28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397" name="Text Box 187396"/>
          <p:cNvSpPr txBox="1"/>
          <p:nvPr/>
        </p:nvSpPr>
        <p:spPr>
          <a:xfrm>
            <a:off x="228600" y="885825"/>
            <a:ext cx="42672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sz="2400">
                <a:latin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</a:rPr>
              <a:t>Lớp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được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chia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thành</a:t>
            </a:r>
            <a:r>
              <a:rPr sz="2400">
                <a:latin typeface="Times New Roman" panose="02020603050405020304" pitchFamily="18" charset="0"/>
              </a:rPr>
              <a:t> 3 </a:t>
            </a:r>
            <a:r>
              <a:rPr sz="2400" dirty="0" err="1">
                <a:latin typeface="Times New Roman" panose="02020603050405020304" pitchFamily="18" charset="0"/>
              </a:rPr>
              <a:t>tổ</a:t>
            </a:r>
            <a:r>
              <a:rPr sz="2400">
                <a:latin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</a:rPr>
              <a:t>Tổ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nào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trả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lời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nhanh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chính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xác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sẽ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giành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chiến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thắng</a:t>
            </a:r>
            <a:r>
              <a:rPr sz="2400">
                <a:latin typeface="Times New Roman" panose="02020603050405020304" pitchFamily="18" charset="0"/>
              </a:rPr>
              <a:t>.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87398" name="Text Box 187397"/>
          <p:cNvSpPr txBox="1"/>
          <p:nvPr/>
        </p:nvSpPr>
        <p:spPr>
          <a:xfrm>
            <a:off x="228600" y="2362200"/>
            <a:ext cx="4114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u="sng" dirty="0" err="1">
                <a:solidFill>
                  <a:srgbClr val="FF0066"/>
                </a:solidFill>
                <a:latin typeface="Times New Roman" panose="02020603050405020304" pitchFamily="18" charset="0"/>
                <a:hlinkClick r:id="rId1" action="ppaction://hlinksldjump"/>
              </a:rPr>
              <a:t>Câu</a:t>
            </a:r>
            <a:r>
              <a:rPr sz="2400" u="sng">
                <a:solidFill>
                  <a:srgbClr val="FF0066"/>
                </a:solidFill>
                <a:latin typeface="Times New Roman" panose="02020603050405020304" pitchFamily="18" charset="0"/>
                <a:hlinkClick r:id="rId1" action="ppaction://hlinksldjump"/>
              </a:rPr>
              <a:t> </a:t>
            </a:r>
            <a:r>
              <a:rPr sz="2400" u="sng" dirty="0" err="1">
                <a:solidFill>
                  <a:srgbClr val="FF0066"/>
                </a:solidFill>
                <a:latin typeface="Times New Roman" panose="02020603050405020304" pitchFamily="18" charset="0"/>
                <a:hlinkClick r:id="rId1" action="ppaction://hlinksldjump"/>
              </a:rPr>
              <a:t>hỏi</a:t>
            </a:r>
            <a:r>
              <a:rPr sz="2400">
                <a:latin typeface="Times New Roman" panose="02020603050405020304" pitchFamily="18" charset="0"/>
                <a:hlinkClick r:id="rId1" action="ppaction://hlinksldjump"/>
              </a:rPr>
              <a:t>: </a:t>
            </a:r>
            <a:r>
              <a:rPr sz="2400" i="1" dirty="0" err="1">
                <a:latin typeface="Times New Roman" panose="02020603050405020304" pitchFamily="18" charset="0"/>
              </a:rPr>
              <a:t>Hãy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quan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sát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hình</a:t>
            </a:r>
            <a:r>
              <a:rPr sz="2400" i="1">
                <a:latin typeface="Times New Roman" panose="02020603050405020304" pitchFamily="18" charset="0"/>
              </a:rPr>
              <a:t> 78 </a:t>
            </a:r>
            <a:r>
              <a:rPr sz="2400" i="1" dirty="0" err="1">
                <a:latin typeface="Times New Roman" panose="02020603050405020304" pitchFamily="18" charset="0"/>
              </a:rPr>
              <a:t>và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hãy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lên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bảng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sắp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xếp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những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sinh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vật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này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thuộc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nhóm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nào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dưới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đây</a:t>
            </a:r>
            <a:r>
              <a:rPr sz="2400" i="1">
                <a:latin typeface="Times New Roman" panose="02020603050405020304" pitchFamily="18" charset="0"/>
              </a:rPr>
              <a:t>: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thuỷ</a:t>
            </a:r>
            <a:r>
              <a:rPr sz="24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sz="2400" i="1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sz="2400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động</a:t>
            </a:r>
            <a:r>
              <a:rPr sz="2400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vật</a:t>
            </a:r>
            <a:r>
              <a:rPr sz="2400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phù</a:t>
            </a:r>
            <a:r>
              <a:rPr sz="2400" i="1">
                <a:solidFill>
                  <a:srgbClr val="CC00FF"/>
                </a:solidFill>
                <a:latin typeface="Times New Roman" panose="02020603050405020304" pitchFamily="18" charset="0"/>
              </a:rPr>
              <a:t> du </a:t>
            </a:r>
            <a:r>
              <a:rPr sz="2400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và</a:t>
            </a:r>
            <a:r>
              <a:rPr sz="2400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động</a:t>
            </a:r>
            <a:r>
              <a:rPr sz="2400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vật</a:t>
            </a:r>
            <a:r>
              <a:rPr sz="2400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đáy</a:t>
            </a:r>
            <a:endParaRPr sz="2400" i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02" name="Rectangles 187401"/>
          <p:cNvSpPr/>
          <p:nvPr/>
        </p:nvSpPr>
        <p:spPr>
          <a:xfrm>
            <a:off x="685800" y="76200"/>
            <a:ext cx="7696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7404" name="Picture 18740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19200"/>
            <a:ext cx="39624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405" name="Straight Connector 187404"/>
          <p:cNvSpPr/>
          <p:nvPr/>
        </p:nvSpPr>
        <p:spPr>
          <a:xfrm>
            <a:off x="4724400" y="1143000"/>
            <a:ext cx="0" cy="510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7406" name="Text Box 187405"/>
          <p:cNvSpPr txBox="1"/>
          <p:nvPr/>
        </p:nvSpPr>
        <p:spPr>
          <a:xfrm>
            <a:off x="5638800" y="1812925"/>
            <a:ext cx="2968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a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07" name="Text Box 187406"/>
          <p:cNvSpPr txBox="1"/>
          <p:nvPr/>
        </p:nvSpPr>
        <p:spPr>
          <a:xfrm>
            <a:off x="5172075" y="4933950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g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09" name="Text Box 187408"/>
          <p:cNvSpPr txBox="1"/>
          <p:nvPr/>
        </p:nvSpPr>
        <p:spPr>
          <a:xfrm>
            <a:off x="6172200" y="1965325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b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10" name="Text Box 187409"/>
          <p:cNvSpPr txBox="1"/>
          <p:nvPr/>
        </p:nvSpPr>
        <p:spPr>
          <a:xfrm>
            <a:off x="5867400" y="3124200"/>
            <a:ext cx="2968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c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11" name="Text Box 187410"/>
          <p:cNvSpPr txBox="1"/>
          <p:nvPr/>
        </p:nvSpPr>
        <p:spPr>
          <a:xfrm>
            <a:off x="6115050" y="5529263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h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12" name="Text Box 187411"/>
          <p:cNvSpPr txBox="1"/>
          <p:nvPr/>
        </p:nvSpPr>
        <p:spPr>
          <a:xfrm>
            <a:off x="7086600" y="2209800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d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13" name="Text Box 187412"/>
          <p:cNvSpPr txBox="1"/>
          <p:nvPr/>
        </p:nvSpPr>
        <p:spPr>
          <a:xfrm>
            <a:off x="7434263" y="5715000"/>
            <a:ext cx="2540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i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14" name="Text Box 187413"/>
          <p:cNvSpPr txBox="1"/>
          <p:nvPr/>
        </p:nvSpPr>
        <p:spPr>
          <a:xfrm>
            <a:off x="7924800" y="2314575"/>
            <a:ext cx="2968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e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15" name="Text Box 187414"/>
          <p:cNvSpPr txBox="1"/>
          <p:nvPr/>
        </p:nvSpPr>
        <p:spPr>
          <a:xfrm>
            <a:off x="8124825" y="5695950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k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18" name="Text Box 187417"/>
          <p:cNvSpPr txBox="1"/>
          <p:nvPr/>
        </p:nvSpPr>
        <p:spPr>
          <a:xfrm>
            <a:off x="304800" y="4575175"/>
            <a:ext cx="411480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Ghi</a:t>
            </a:r>
            <a:r>
              <a:rPr sz="2400" i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chú</a:t>
            </a:r>
            <a:r>
              <a:rPr sz="2400" i="1">
                <a:latin typeface="Times New Roman" panose="02020603050405020304" pitchFamily="18" charset="0"/>
              </a:rPr>
              <a:t>: a: </a:t>
            </a:r>
            <a:r>
              <a:rPr sz="2400" i="1" dirty="0" err="1">
                <a:latin typeface="Times New Roman" panose="02020603050405020304" pitchFamily="18" charset="0"/>
              </a:rPr>
              <a:t>tảo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khuê</a:t>
            </a:r>
            <a:r>
              <a:rPr sz="2400" i="1">
                <a:latin typeface="Times New Roman" panose="02020603050405020304" pitchFamily="18" charset="0"/>
              </a:rPr>
              <a:t>, </a:t>
            </a:r>
            <a:r>
              <a:rPr sz="2400" i="1" dirty="0" err="1">
                <a:latin typeface="Times New Roman" panose="02020603050405020304" pitchFamily="18" charset="0"/>
              </a:rPr>
              <a:t>b:tảo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</a:rPr>
              <a:t>dung, 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c:tảo</a:t>
            </a:r>
            <a:r>
              <a:rPr sz="2400" i="1">
                <a:latin typeface="Times New Roman" panose="02020603050405020304" pitchFamily="18" charset="0"/>
              </a:rPr>
              <a:t> 3 </a:t>
            </a:r>
            <a:r>
              <a:rPr sz="2400" i="1" dirty="0" err="1">
                <a:latin typeface="Times New Roman" panose="02020603050405020304" pitchFamily="18" charset="0"/>
              </a:rPr>
              <a:t>góc</a:t>
            </a:r>
            <a:r>
              <a:rPr sz="2400" i="1">
                <a:latin typeface="Times New Roman" panose="02020603050405020304" pitchFamily="18" charset="0"/>
              </a:rPr>
              <a:t>, </a:t>
            </a:r>
            <a:r>
              <a:rPr sz="2400" i="1" dirty="0">
                <a:latin typeface="Times New Roman" panose="02020603050405020304" pitchFamily="18" charset="0"/>
              </a:rPr>
              <a:t> </a:t>
            </a:r>
            <a:r>
              <a:rPr sz="2400" i="1">
                <a:latin typeface="Times New Roman" panose="02020603050405020304" pitchFamily="18" charset="0"/>
              </a:rPr>
              <a:t> d: </a:t>
            </a:r>
            <a:r>
              <a:rPr sz="2400" i="1" dirty="0" err="1">
                <a:latin typeface="Times New Roman" panose="02020603050405020304" pitchFamily="18" charset="0"/>
              </a:rPr>
              <a:t>bọ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kiếm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gân</a:t>
            </a:r>
            <a:r>
              <a:rPr sz="2400" i="1">
                <a:latin typeface="Times New Roman" panose="02020603050405020304" pitchFamily="18" charset="0"/>
              </a:rPr>
              <a:t>, </a:t>
            </a:r>
            <a:r>
              <a:rPr sz="2400" i="1" dirty="0">
                <a:latin typeface="Times New Roman" panose="02020603050405020304" pitchFamily="18" charset="0"/>
              </a:rPr>
              <a:t>  e</a:t>
            </a:r>
            <a:r>
              <a:rPr sz="2400" i="1">
                <a:latin typeface="Times New Roman" panose="02020603050405020304" pitchFamily="18" charset="0"/>
              </a:rPr>
              <a:t>: </a:t>
            </a:r>
            <a:r>
              <a:rPr sz="2400" i="1" dirty="0" err="1">
                <a:latin typeface="Times New Roman" panose="02020603050405020304" pitchFamily="18" charset="0"/>
              </a:rPr>
              <a:t>Trùng</a:t>
            </a:r>
            <a:r>
              <a:rPr sz="2400" i="1">
                <a:latin typeface="Times New Roman" panose="02020603050405020304" pitchFamily="18" charset="0"/>
              </a:rPr>
              <a:t> 3 chi, </a:t>
            </a:r>
            <a:r>
              <a:rPr sz="2400" i="1" dirty="0">
                <a:latin typeface="Times New Roman" panose="02020603050405020304" pitchFamily="18" charset="0"/>
              </a:rPr>
              <a:t>     g</a:t>
            </a:r>
            <a:r>
              <a:rPr sz="2400" i="1">
                <a:latin typeface="Times New Roman" panose="02020603050405020304" pitchFamily="18" charset="0"/>
              </a:rPr>
              <a:t>: </a:t>
            </a:r>
            <a:r>
              <a:rPr sz="2400" i="1" dirty="0" err="1">
                <a:latin typeface="Times New Roman" panose="02020603050405020304" pitchFamily="18" charset="0"/>
              </a:rPr>
              <a:t>rong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mái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chèo</a:t>
            </a:r>
            <a:r>
              <a:rPr sz="2400" i="1">
                <a:latin typeface="Times New Roman" panose="02020603050405020304" pitchFamily="18" charset="0"/>
              </a:rPr>
              <a:t>, </a:t>
            </a:r>
            <a:r>
              <a:rPr sz="2400" i="1" dirty="0">
                <a:latin typeface="Times New Roman" panose="02020603050405020304" pitchFamily="18" charset="0"/>
              </a:rPr>
              <a:t>  h</a:t>
            </a:r>
            <a:r>
              <a:rPr sz="2400" i="1">
                <a:latin typeface="Times New Roman" panose="02020603050405020304" pitchFamily="18" charset="0"/>
              </a:rPr>
              <a:t>: </a:t>
            </a:r>
            <a:r>
              <a:rPr sz="2400" i="1" dirty="0" err="1">
                <a:latin typeface="Times New Roman" panose="02020603050405020304" pitchFamily="18" charset="0"/>
              </a:rPr>
              <a:t>rong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tôm</a:t>
            </a:r>
            <a:r>
              <a:rPr sz="2400" i="1">
                <a:latin typeface="Times New Roman" panose="02020603050405020304" pitchFamily="18" charset="0"/>
              </a:rPr>
              <a:t>, </a:t>
            </a:r>
            <a:r>
              <a:rPr sz="2400" i="1" dirty="0">
                <a:latin typeface="Times New Roman" panose="02020603050405020304" pitchFamily="18" charset="0"/>
              </a:rPr>
              <a:t>    i</a:t>
            </a:r>
            <a:r>
              <a:rPr sz="2400" i="1">
                <a:latin typeface="Times New Roman" panose="02020603050405020304" pitchFamily="18" charset="0"/>
              </a:rPr>
              <a:t>: </a:t>
            </a:r>
            <a:r>
              <a:rPr sz="2400" i="1" dirty="0" err="1">
                <a:latin typeface="Times New Roman" panose="02020603050405020304" pitchFamily="18" charset="0"/>
              </a:rPr>
              <a:t>ấu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trùng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muỗi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</a:rPr>
              <a:t>lắc. k:</a:t>
            </a:r>
            <a:r>
              <a:rPr sz="2400" i="1">
                <a:latin typeface="Times New Roman" panose="02020603050405020304" pitchFamily="18" charset="0"/>
              </a:rPr>
              <a:t> </a:t>
            </a:r>
            <a:r>
              <a:rPr sz="2400" i="1" dirty="0" err="1">
                <a:latin typeface="Times New Roman" panose="02020603050405020304" pitchFamily="18" charset="0"/>
              </a:rPr>
              <a:t>ốc</a:t>
            </a:r>
            <a:r>
              <a:rPr sz="2400" i="1">
                <a:latin typeface="Times New Roman" panose="02020603050405020304" pitchFamily="18" charset="0"/>
              </a:rPr>
              <a:t>, </a:t>
            </a:r>
            <a:r>
              <a:rPr sz="2400" i="1" dirty="0" err="1">
                <a:latin typeface="Times New Roman" panose="02020603050405020304" pitchFamily="18" charset="0"/>
              </a:rPr>
              <a:t>hến</a:t>
            </a:r>
            <a:r>
              <a:rPr sz="2400" i="1">
                <a:latin typeface="Times New Roman" panose="02020603050405020304" pitchFamily="18" charset="0"/>
              </a:rPr>
              <a:t> </a:t>
            </a:r>
            <a:endParaRPr sz="24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/>
      <p:bldP spid="187397" grpId="0"/>
      <p:bldP spid="187398" grpId="0"/>
      <p:bldP spid="1874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0882" name="Straight Connector 250881"/>
          <p:cNvSpPr/>
          <p:nvPr/>
        </p:nvSpPr>
        <p:spPr>
          <a:xfrm>
            <a:off x="2590800" y="1371600"/>
            <a:ext cx="0" cy="487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0883" name="Rectangles 250882"/>
          <p:cNvSpPr/>
          <p:nvPr/>
        </p:nvSpPr>
        <p:spPr>
          <a:xfrm>
            <a:off x="838200" y="76200"/>
            <a:ext cx="6858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884" name="Rectangles 250883"/>
          <p:cNvSpPr/>
          <p:nvPr/>
        </p:nvSpPr>
        <p:spPr>
          <a:xfrm>
            <a:off x="0" y="1295400"/>
            <a:ext cx="2559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thuỷ</a:t>
            </a:r>
            <a:r>
              <a:rPr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endParaRPr sz="24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85" name="Rectangles 250884"/>
          <p:cNvSpPr/>
          <p:nvPr/>
        </p:nvSpPr>
        <p:spPr>
          <a:xfrm>
            <a:off x="2667000" y="1295400"/>
            <a:ext cx="2370138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Động</a:t>
            </a:r>
            <a:r>
              <a:rPr sz="2400" b="1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vật</a:t>
            </a:r>
            <a:r>
              <a:rPr sz="2400" b="1" i="1">
                <a:solidFill>
                  <a:srgbClr val="CC00FF"/>
                </a:solidFill>
                <a:latin typeface="Times New Roman" panose="02020603050405020304" pitchFamily="18" charset="0"/>
              </a:rPr>
              <a:t>  </a:t>
            </a:r>
            <a:r>
              <a:rPr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phù</a:t>
            </a:r>
            <a:r>
              <a:rPr sz="2400" b="1" i="1">
                <a:solidFill>
                  <a:srgbClr val="CC00FF"/>
                </a:solidFill>
                <a:latin typeface="Times New Roman" panose="02020603050405020304" pitchFamily="18" charset="0"/>
              </a:rPr>
              <a:t> du</a:t>
            </a:r>
            <a:endParaRPr sz="2400" b="1" i="1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r>
              <a:rPr sz="2400" b="1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và</a:t>
            </a:r>
            <a:r>
              <a:rPr sz="2400" b="1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động</a:t>
            </a:r>
            <a:r>
              <a:rPr sz="2400" b="1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vật</a:t>
            </a:r>
            <a:r>
              <a:rPr sz="2400" b="1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đáy</a:t>
            </a:r>
            <a:r>
              <a:rPr sz="2400" b="1" i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endParaRPr sz="2400" b="1" i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86" name="Text Box 250885"/>
          <p:cNvSpPr txBox="1"/>
          <p:nvPr/>
        </p:nvSpPr>
        <p:spPr>
          <a:xfrm>
            <a:off x="0" y="1981200"/>
            <a:ext cx="3200400" cy="2830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A, </a:t>
            </a:r>
            <a:r>
              <a:rPr sz="2400" dirty="0" err="1">
                <a:latin typeface="Times New Roman" panose="02020603050405020304" pitchFamily="18" charset="0"/>
              </a:rPr>
              <a:t>Tảo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khuê</a:t>
            </a:r>
            <a:r>
              <a:rPr sz="2400">
                <a:latin typeface="Times New Roman" panose="02020603050405020304" pitchFamily="18" charset="0"/>
              </a:rPr>
              <a:t> 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B, </a:t>
            </a:r>
            <a:r>
              <a:rPr sz="2400" dirty="0" err="1">
                <a:latin typeface="Times New Roman" panose="02020603050405020304" pitchFamily="18" charset="0"/>
              </a:rPr>
              <a:t>Tảo</a:t>
            </a:r>
            <a:r>
              <a:rPr sz="2400">
                <a:latin typeface="Times New Roman" panose="02020603050405020304" pitchFamily="18" charset="0"/>
              </a:rPr>
              <a:t> dung</a:t>
            </a:r>
            <a:endParaRPr sz="2400">
              <a:latin typeface="Times New Roman" panose="02020603050405020304" pitchFamily="18" charset="0"/>
            </a:endParaRPr>
          </a:p>
          <a:p>
            <a:r>
              <a:rPr sz="2400">
                <a:latin typeface="Times New Roman" panose="02020603050405020304" pitchFamily="18" charset="0"/>
              </a:rPr>
              <a:t>C, </a:t>
            </a:r>
            <a:r>
              <a:rPr sz="2400" dirty="0" err="1">
                <a:latin typeface="Times New Roman" panose="02020603050405020304" pitchFamily="18" charset="0"/>
              </a:rPr>
              <a:t>Tảo</a:t>
            </a:r>
            <a:r>
              <a:rPr sz="2400">
                <a:latin typeface="Times New Roman" panose="02020603050405020304" pitchFamily="18" charset="0"/>
              </a:rPr>
              <a:t> 3 </a:t>
            </a:r>
            <a:r>
              <a:rPr sz="2400" dirty="0" err="1">
                <a:latin typeface="Times New Roman" panose="02020603050405020304" pitchFamily="18" charset="0"/>
              </a:rPr>
              <a:t>góc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G, </a:t>
            </a:r>
            <a:r>
              <a:rPr sz="2400" dirty="0" err="1">
                <a:latin typeface="Times New Roman" panose="02020603050405020304" pitchFamily="18" charset="0"/>
              </a:rPr>
              <a:t>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mái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chèo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H, </a:t>
            </a:r>
            <a:r>
              <a:rPr sz="2400" dirty="0" err="1">
                <a:latin typeface="Times New Roman" panose="02020603050405020304" pitchFamily="18" charset="0"/>
              </a:rPr>
              <a:t>tảo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tôm</a:t>
            </a:r>
            <a:endParaRPr sz="2400">
              <a:latin typeface="Times New Roman" panose="02020603050405020304" pitchFamily="18" charset="0"/>
            </a:endParaRPr>
          </a:p>
          <a:p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50887" name="Text Box 250886"/>
          <p:cNvSpPr txBox="1"/>
          <p:nvPr/>
        </p:nvSpPr>
        <p:spPr>
          <a:xfrm>
            <a:off x="2590800" y="1676400"/>
            <a:ext cx="3810000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D, </a:t>
            </a:r>
            <a:r>
              <a:rPr sz="2400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</a:t>
            </a:r>
            <a:r>
              <a:rPr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ọ</a:t>
            </a: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kiếm</a:t>
            </a: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gân</a:t>
            </a:r>
            <a:endParaRPr sz="240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E, </a:t>
            </a:r>
            <a:r>
              <a:rPr sz="2400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Trùng</a:t>
            </a: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 3 chi</a:t>
            </a:r>
            <a:endParaRPr sz="240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I, </a:t>
            </a:r>
            <a:r>
              <a:rPr sz="2400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Ấu</a:t>
            </a: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trùng</a:t>
            </a: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muỗi</a:t>
            </a: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lắc</a:t>
            </a:r>
            <a:endParaRPr sz="240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K, </a:t>
            </a:r>
            <a:r>
              <a:rPr sz="2400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Ốc</a:t>
            </a:r>
            <a:r>
              <a:rPr sz="2400">
                <a:solidFill>
                  <a:srgbClr val="CC00FF"/>
                </a:solidFill>
                <a:latin typeface="Times New Roman" panose="02020603050405020304" pitchFamily="18" charset="0"/>
              </a:rPr>
              <a:t> , </a:t>
            </a:r>
            <a:r>
              <a:rPr sz="2400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hến</a:t>
            </a:r>
            <a:endParaRPr sz="240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0888" name="Picture 250887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1371600"/>
            <a:ext cx="39624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0889" name="Text Box 250888"/>
          <p:cNvSpPr txBox="1"/>
          <p:nvPr/>
        </p:nvSpPr>
        <p:spPr>
          <a:xfrm>
            <a:off x="5646738" y="1905000"/>
            <a:ext cx="296862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a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90" name="Text Box 250889"/>
          <p:cNvSpPr txBox="1"/>
          <p:nvPr/>
        </p:nvSpPr>
        <p:spPr>
          <a:xfrm>
            <a:off x="5181600" y="5105400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g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91" name="Text Box 250890"/>
          <p:cNvSpPr txBox="1"/>
          <p:nvPr/>
        </p:nvSpPr>
        <p:spPr>
          <a:xfrm>
            <a:off x="6172200" y="2133600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b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92" name="Text Box 250891"/>
          <p:cNvSpPr txBox="1"/>
          <p:nvPr/>
        </p:nvSpPr>
        <p:spPr>
          <a:xfrm>
            <a:off x="5867400" y="3276600"/>
            <a:ext cx="2968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c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93" name="Text Box 250892"/>
          <p:cNvSpPr txBox="1"/>
          <p:nvPr/>
        </p:nvSpPr>
        <p:spPr>
          <a:xfrm>
            <a:off x="6096000" y="5715000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h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94" name="Text Box 250893"/>
          <p:cNvSpPr txBox="1"/>
          <p:nvPr/>
        </p:nvSpPr>
        <p:spPr>
          <a:xfrm>
            <a:off x="7080250" y="2362200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d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95" name="Text Box 250894"/>
          <p:cNvSpPr txBox="1"/>
          <p:nvPr/>
        </p:nvSpPr>
        <p:spPr>
          <a:xfrm>
            <a:off x="7442200" y="5867400"/>
            <a:ext cx="2540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i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96" name="Text Box 250895"/>
          <p:cNvSpPr txBox="1"/>
          <p:nvPr/>
        </p:nvSpPr>
        <p:spPr>
          <a:xfrm>
            <a:off x="7932738" y="2514600"/>
            <a:ext cx="296862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e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97" name="Text Box 250896"/>
          <p:cNvSpPr txBox="1"/>
          <p:nvPr/>
        </p:nvSpPr>
        <p:spPr>
          <a:xfrm>
            <a:off x="8153400" y="5867400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FFFF"/>
                </a:solidFill>
                <a:latin typeface="Times New Roman" panose="02020603050405020304" pitchFamily="18" charset="0"/>
              </a:rPr>
              <a:t>k</a:t>
            </a:r>
            <a:endParaRPr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186372" name="Picture 1863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3" name="Text Box 186372">
            <a:hlinkClick r:id="" action="ppaction://noaction"/>
          </p:cNvPr>
          <p:cNvSpPr txBox="1"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>
                <a:solidFill>
                  <a:srgbClr val="FF0066"/>
                </a:solidFill>
                <a:latin typeface="Times New Roman" panose="02020603050405020304" pitchFamily="18" charset="0"/>
              </a:rPr>
              <a:t>3. </a:t>
            </a:r>
            <a:r>
              <a:rPr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Tính</a:t>
            </a:r>
            <a:r>
              <a:rPr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sinh</a:t>
            </a:r>
            <a:r>
              <a:rPr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sz="2800" b="1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  <a:endParaRPr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1492" name="Rectangles 191491"/>
          <p:cNvSpPr/>
          <p:nvPr/>
        </p:nvSpPr>
        <p:spPr>
          <a:xfrm>
            <a:off x="952500" y="76200"/>
            <a:ext cx="65151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493" name="Text Box 191492"/>
          <p:cNvSpPr txBox="1"/>
          <p:nvPr/>
        </p:nvSpPr>
        <p:spPr>
          <a:xfrm>
            <a:off x="304800" y="1590675"/>
            <a:ext cx="4876800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Biện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ao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494" name="Text Box 191493"/>
          <p:cNvSpPr txBox="1"/>
          <p:nvPr/>
        </p:nvSpPr>
        <p:spPr>
          <a:xfrm>
            <a:off x="609600" y="2133600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Cải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ao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495" name="Text Box 191494"/>
          <p:cNvSpPr txBox="1"/>
          <p:nvPr/>
        </p:nvSpPr>
        <p:spPr>
          <a:xfrm>
            <a:off x="304800" y="2514600"/>
            <a:ext cx="3200400" cy="1735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- </a:t>
            </a:r>
            <a:r>
              <a:rPr sz="2400" dirty="0" err="1">
                <a:latin typeface="Times New Roman" panose="02020603050405020304" pitchFamily="18" charset="0"/>
              </a:rPr>
              <a:t>Tùy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từng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loại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</a:rPr>
              <a:t>ao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biện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pháp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cải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tạo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</a:rPr>
              <a:t>nước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</a:rPr>
              <a:t>thích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hợp</a:t>
            </a:r>
            <a:r>
              <a:rPr sz="2400">
                <a:latin typeface="Times New Roman" panose="02020603050405020304" pitchFamily="18" charset="0"/>
              </a:rPr>
              <a:t>.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</a:t>
            </a:r>
            <a:endParaRPr sz="2400">
              <a:latin typeface="Times New Roman" panose="02020603050405020304" pitchFamily="18" charset="0"/>
            </a:endParaRPr>
          </a:p>
        </p:txBody>
      </p:sp>
      <p:pic>
        <p:nvPicPr>
          <p:cNvPr id="191496" name="Text Placeholder 191495" descr="2109439632_b20b304f53_b"/>
          <p:cNvPicPr>
            <a:picLocks noGrp="1"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5562600" y="2819400"/>
            <a:ext cx="3505200" cy="2819400"/>
          </a:xfrm>
          <a:noFill/>
          <a:ln>
            <a:noFill/>
          </a:ln>
        </p:spPr>
      </p:pic>
      <p:sp>
        <p:nvSpPr>
          <p:cNvPr id="191497" name="Straight Connector 191496"/>
          <p:cNvSpPr/>
          <p:nvPr/>
        </p:nvSpPr>
        <p:spPr>
          <a:xfrm>
            <a:off x="5486400" y="762000"/>
            <a:ext cx="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1500" name="Text Box 191499"/>
          <p:cNvSpPr txBox="1"/>
          <p:nvPr/>
        </p:nvSpPr>
        <p:spPr>
          <a:xfrm>
            <a:off x="-76200" y="2209800"/>
            <a:ext cx="1066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sz="4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1501" name="Text Box 191500"/>
          <p:cNvSpPr txBox="1"/>
          <p:nvPr/>
        </p:nvSpPr>
        <p:spPr>
          <a:xfrm>
            <a:off x="5867400" y="717550"/>
            <a:ext cx="2895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cải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ao ở địa phương em?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502" name="Text Box 191501"/>
          <p:cNvSpPr txBox="1"/>
          <p:nvPr/>
        </p:nvSpPr>
        <p:spPr>
          <a:xfrm>
            <a:off x="323850" y="5334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1501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1495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>
                                            <p:txEl>
                                              <p:charRg st="6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1495">
                                            <p:txEl>
                                              <p:charRg st="61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91495">
                                            <p:txEl>
                                              <p:charRg st="61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5">
                                            <p:txEl>
                                              <p:charRg st="6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/>
      <p:bldP spid="1915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3540" name="Text Box 193539"/>
          <p:cNvSpPr txBox="1"/>
          <p:nvPr/>
        </p:nvSpPr>
        <p:spPr>
          <a:xfrm>
            <a:off x="804863" y="2514600"/>
            <a:ext cx="381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Cải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ao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541" name="Rectangles 193540"/>
          <p:cNvSpPr/>
          <p:nvPr/>
        </p:nvSpPr>
        <p:spPr>
          <a:xfrm>
            <a:off x="952500" y="152400"/>
            <a:ext cx="67437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542" name="Text Box 193541"/>
          <p:cNvSpPr txBox="1"/>
          <p:nvPr/>
        </p:nvSpPr>
        <p:spPr>
          <a:xfrm>
            <a:off x="609600" y="2944813"/>
            <a:ext cx="3810000" cy="410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- </a:t>
            </a:r>
            <a:r>
              <a:rPr sz="2400" dirty="0" err="1">
                <a:latin typeface="Times New Roman" panose="02020603050405020304" pitchFamily="18" charset="0"/>
              </a:rPr>
              <a:t>Mỗi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loại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đất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thành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phần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kết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cấu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khả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năng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hấp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phụ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nhau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vì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cải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tạo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cần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những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biện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pháp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nhau</a:t>
            </a:r>
            <a:r>
              <a:rPr sz="2400">
                <a:latin typeface="Times New Roman" panose="02020603050405020304" pitchFamily="18" charset="0"/>
              </a:rPr>
              <a:t>.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  VD: Đất bạc màu dễ bị rửa trôi, nghèo dinh dưỡng nên phải trồng cây quanh bờ ao, bón nhiều phân hữu cơ</a:t>
            </a:r>
            <a:endParaRPr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93545" name="Text Box 193544"/>
          <p:cNvSpPr txBox="1"/>
          <p:nvPr/>
        </p:nvSpPr>
        <p:spPr>
          <a:xfrm>
            <a:off x="5410200" y="838200"/>
            <a:ext cx="3581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  Ở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địa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cải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đáy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3548" name="Content Placeholder 193547"/>
          <p:cNvGraphicFramePr>
            <a:graphicFrameLocks noGrp="1"/>
          </p:cNvGraphicFramePr>
          <p:nvPr>
            <p:ph/>
          </p:nvPr>
        </p:nvGraphicFramePr>
        <p:xfrm>
          <a:off x="465138" y="5778500"/>
          <a:ext cx="5080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09600" imgH="417830" progId="MSGraph.Chart.8">
                  <p:embed/>
                </p:oleObj>
              </mc:Choice>
              <mc:Fallback>
                <p:oleObj name="" r:id="rId1" imgW="609600" imgH="417830" progId="MSGraph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5138" y="5778500"/>
                        <a:ext cx="508000" cy="344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9" name="Text Box 193548"/>
          <p:cNvSpPr txBox="1"/>
          <p:nvPr/>
        </p:nvSpPr>
        <p:spPr>
          <a:xfrm>
            <a:off x="76200" y="2590800"/>
            <a:ext cx="1066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dirty="0"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sz="4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3550" name="Action Button: End 193549">
            <a:hlinkClick r:id="rId3" action="ppaction://hlinksldjump"/>
          </p:cNvPr>
          <p:cNvSpPr/>
          <p:nvPr/>
        </p:nvSpPr>
        <p:spPr>
          <a:xfrm>
            <a:off x="7620000" y="6096000"/>
            <a:ext cx="1371600" cy="7620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93551" name="Text Box 193550"/>
          <p:cNvSpPr txBox="1"/>
          <p:nvPr/>
        </p:nvSpPr>
        <p:spPr>
          <a:xfrm>
            <a:off x="300038" y="1676400"/>
            <a:ext cx="4876800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Biện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ao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552" name="Text Box 193551"/>
          <p:cNvSpPr txBox="1"/>
          <p:nvPr/>
        </p:nvSpPr>
        <p:spPr>
          <a:xfrm>
            <a:off x="838200" y="2133600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Cải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ao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553" name="Text Box 193552"/>
          <p:cNvSpPr txBox="1"/>
          <p:nvPr/>
        </p:nvSpPr>
        <p:spPr>
          <a:xfrm>
            <a:off x="323850" y="671513"/>
            <a:ext cx="7010400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554" name="Straight Connector 193553"/>
          <p:cNvSpPr/>
          <p:nvPr/>
        </p:nvSpPr>
        <p:spPr>
          <a:xfrm flipH="1">
            <a:off x="5334000" y="838200"/>
            <a:ext cx="0" cy="5867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3545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charRg st="0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3542">
                                            <p:txEl>
                                              <p:charRg st="0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charRg st="123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3542">
                                            <p:txEl>
                                              <p:charRg st="123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3542">
                                            <p:txEl>
                                              <p:charRg st="123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charRg st="123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  <p:bldP spid="1935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597" name="Oval Callout 195596"/>
          <p:cNvSpPr/>
          <p:nvPr/>
        </p:nvSpPr>
        <p:spPr>
          <a:xfrm>
            <a:off x="2971800" y="2133600"/>
            <a:ext cx="1447800" cy="762000"/>
          </a:xfrm>
          <a:prstGeom prst="wedgeEllipseCallout">
            <a:avLst>
              <a:gd name="adj1" fmla="val -90023"/>
              <a:gd name="adj2" fmla="val 37500"/>
            </a:avLst>
          </a:prstGeom>
          <a:solidFill>
            <a:schemeClr val="accent1"/>
          </a:solidFill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800" b="1">
                <a:solidFill>
                  <a:srgbClr val="FF0066"/>
                </a:solidFill>
                <a:latin typeface=".VnTimeH" panose="020B7200000000000000" pitchFamily="34" charset="0"/>
              </a:rPr>
              <a:t>§</a:t>
            </a:r>
            <a:endParaRPr sz="4800" b="1">
              <a:solidFill>
                <a:srgbClr val="FF0066"/>
              </a:solidFill>
              <a:latin typeface=".VnTimeH" panose="020B7200000000000000" pitchFamily="34" charset="0"/>
            </a:endParaRPr>
          </a:p>
        </p:txBody>
      </p:sp>
      <p:sp>
        <p:nvSpPr>
          <p:cNvPr id="195598" name="Oval Callout 195597"/>
          <p:cNvSpPr/>
          <p:nvPr/>
        </p:nvSpPr>
        <p:spPr>
          <a:xfrm>
            <a:off x="3276600" y="2895600"/>
            <a:ext cx="1447800" cy="762000"/>
          </a:xfrm>
          <a:prstGeom prst="wedgeEllipseCallout">
            <a:avLst>
              <a:gd name="adj1" fmla="val -47259"/>
              <a:gd name="adj2" fmla="val 59167"/>
            </a:avLst>
          </a:prstGeom>
          <a:solidFill>
            <a:schemeClr val="accent1"/>
          </a:solidFill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5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endParaRPr sz="5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99" name="Oval Callout 195598"/>
          <p:cNvSpPr/>
          <p:nvPr/>
        </p:nvSpPr>
        <p:spPr>
          <a:xfrm>
            <a:off x="1981200" y="4572000"/>
            <a:ext cx="1524000" cy="762000"/>
          </a:xfrm>
          <a:prstGeom prst="wedgeEllipseCallout">
            <a:avLst>
              <a:gd name="adj1" fmla="val -95417"/>
              <a:gd name="adj2" fmla="val -12083"/>
            </a:avLst>
          </a:prstGeom>
          <a:solidFill>
            <a:schemeClr val="accent1"/>
          </a:solidFill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800" b="1">
                <a:solidFill>
                  <a:srgbClr val="FF3300"/>
                </a:solidFill>
                <a:latin typeface=".VnTimeH" panose="020B7200000000000000" pitchFamily="34" charset="0"/>
              </a:rPr>
              <a:t>S</a:t>
            </a:r>
            <a:endParaRPr sz="4800" b="1">
              <a:solidFill>
                <a:srgbClr val="FF3300"/>
              </a:solidFill>
              <a:latin typeface=".VnTimeH" panose="020B7200000000000000" pitchFamily="34" charset="0"/>
            </a:endParaRPr>
          </a:p>
        </p:txBody>
      </p:sp>
      <p:sp>
        <p:nvSpPr>
          <p:cNvPr id="195600" name="Rectangles 195599"/>
          <p:cNvSpPr/>
          <p:nvPr/>
        </p:nvSpPr>
        <p:spPr>
          <a:xfrm>
            <a:off x="5105400" y="3124200"/>
            <a:ext cx="1219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 err="1">
                <a:solidFill>
                  <a:srgbClr val="FF3300"/>
                </a:solidFill>
                <a:latin typeface="VNI-Times" pitchFamily="2" charset="0"/>
              </a:rPr>
              <a:t>Giới</a:t>
            </a:r>
            <a:r>
              <a:rPr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dirty="0" err="1">
                <a:solidFill>
                  <a:srgbClr val="FF3300"/>
                </a:solidFill>
                <a:latin typeface="VNI-Times" pitchFamily="2" charset="0"/>
              </a:rPr>
              <a:t>hạn</a:t>
            </a:r>
            <a:endParaRPr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95603" name="Rectangles 195602"/>
          <p:cNvSpPr/>
          <p:nvPr/>
        </p:nvSpPr>
        <p:spPr>
          <a:xfrm>
            <a:off x="9448800" y="7315200"/>
            <a:ext cx="14890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 err="1">
                <a:solidFill>
                  <a:srgbClr val="000000"/>
                </a:solidFill>
                <a:latin typeface=".VnTime" panose="020B7200000000000000" pitchFamily="34" charset="0"/>
              </a:rPr>
              <a:t>chuyÓn</a:t>
            </a:r>
            <a:r>
              <a:rPr>
                <a:solidFill>
                  <a:srgbClr val="000000"/>
                </a:solidFill>
                <a:latin typeface=".VnTime" panose="020B7200000000000000" pitchFamily="34" charset="0"/>
              </a:rPr>
              <a:t> ®</a:t>
            </a:r>
            <a:r>
              <a:rPr dirty="0" err="1">
                <a:solidFill>
                  <a:srgbClr val="000000"/>
                </a:solidFill>
                <a:latin typeface=".VnTime" panose="020B7200000000000000" pitchFamily="34" charset="0"/>
              </a:rPr>
              <a:t>éng</a:t>
            </a:r>
            <a:endParaRPr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95607" name="Text Box 195606"/>
          <p:cNvSpPr txBox="1"/>
          <p:nvPr/>
        </p:nvSpPr>
        <p:spPr>
          <a:xfrm>
            <a:off x="4953000" y="3886200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Ánh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endParaRPr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08" name="Text Box 195607"/>
          <p:cNvSpPr txBox="1"/>
          <p:nvPr/>
        </p:nvSpPr>
        <p:spPr>
          <a:xfrm>
            <a:off x="5029200" y="4632325"/>
            <a:ext cx="281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Nõn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chuối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lục</a:t>
            </a:r>
            <a:endParaRPr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09" name="Text Box 195608"/>
          <p:cNvSpPr txBox="1"/>
          <p:nvPr/>
        </p:nvSpPr>
        <p:spPr>
          <a:xfrm>
            <a:off x="4876800" y="5394325"/>
            <a:ext cx="1905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Chuyển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10" name="Rectangles 195609"/>
          <p:cNvSpPr/>
          <p:nvPr/>
        </p:nvSpPr>
        <p:spPr>
          <a:xfrm>
            <a:off x="3352800" y="0"/>
            <a:ext cx="28956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CỦNG CỐ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614" name="Straight Connector 195613"/>
          <p:cNvSpPr/>
          <p:nvPr/>
        </p:nvSpPr>
        <p:spPr>
          <a:xfrm>
            <a:off x="4114800" y="1219200"/>
            <a:ext cx="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5615" name="Text Box 195614"/>
          <p:cNvSpPr txBox="1"/>
          <p:nvPr/>
        </p:nvSpPr>
        <p:spPr>
          <a:xfrm>
            <a:off x="609600" y="1219200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b="1" u="sng">
                <a:solidFill>
                  <a:srgbClr val="000000"/>
                </a:solidFill>
                <a:latin typeface="Times New Roman" panose="02020603050405020304" pitchFamily="18" charset="0"/>
              </a:rPr>
              <a:t> 1</a:t>
            </a:r>
            <a:r>
              <a:rPr>
                <a:latin typeface="Times New Roman" panose="02020603050405020304" pitchFamily="18" charset="0"/>
              </a:rPr>
              <a:t>: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Đ hay S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thủy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endParaRPr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16" name="Text Box 195615"/>
          <p:cNvSpPr txBox="1"/>
          <p:nvPr/>
        </p:nvSpPr>
        <p:spPr>
          <a:xfrm>
            <a:off x="457200" y="2133600"/>
            <a:ext cx="3352800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AutoNum type="alphaLcPeriod"/>
            </a:pPr>
            <a:r>
              <a:rPr dirty="0" err="1">
                <a:latin typeface="Times New Roman" panose="02020603050405020304" pitchFamily="18" charset="0"/>
              </a:rPr>
              <a:t>Phân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hữu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cơ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và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vô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cơ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đều</a:t>
            </a:r>
            <a:r>
              <a:rPr>
                <a:latin typeface="Times New Roman" panose="02020603050405020304" pitchFamily="18" charset="0"/>
              </a:rPr>
              <a:t> tan </a:t>
            </a:r>
            <a:r>
              <a:rPr dirty="0" err="1">
                <a:latin typeface="Times New Roman" panose="02020603050405020304" pitchFamily="18" charset="0"/>
              </a:rPr>
              <a:t>trong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nước</a:t>
            </a:r>
            <a:endParaRPr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eriod"/>
            </a:pPr>
            <a:r>
              <a:rPr dirty="0" err="1">
                <a:latin typeface="Times New Roman" panose="02020603050405020304" pitchFamily="18" charset="0"/>
              </a:rPr>
              <a:t>Chế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độ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nhiệt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của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nước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thường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ổn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định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và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điều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hòa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hơn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không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khí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trên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cạn</a:t>
            </a:r>
            <a:endParaRPr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eriod"/>
            </a:pPr>
            <a:r>
              <a:rPr dirty="0" err="1">
                <a:latin typeface="Times New Roman" panose="02020603050405020304" pitchFamily="18" charset="0"/>
              </a:rPr>
              <a:t>Trong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nước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tỉ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lệ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thành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phần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khí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oxi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cao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hơn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trên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cạn</a:t>
            </a:r>
            <a:endParaRPr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eriod"/>
            </a:pPr>
            <a:endParaRPr>
              <a:latin typeface="Times New Roman" panose="02020603050405020304" pitchFamily="18" charset="0"/>
            </a:endParaRPr>
          </a:p>
        </p:txBody>
      </p:sp>
      <p:sp>
        <p:nvSpPr>
          <p:cNvPr id="195617" name="Text Box 195616"/>
          <p:cNvSpPr txBox="1"/>
          <p:nvPr/>
        </p:nvSpPr>
        <p:spPr>
          <a:xfrm>
            <a:off x="4267200" y="1066800"/>
            <a:ext cx="48768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b="1" u="sng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cụm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điền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trống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thiện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nước:(giới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hạn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ánh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nõn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lục,chuyển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19" name="Text Box 195618"/>
          <p:cNvSpPr txBox="1"/>
          <p:nvPr/>
        </p:nvSpPr>
        <p:spPr>
          <a:xfrm>
            <a:off x="4191000" y="2819400"/>
            <a:ext cx="4953000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AutoNum type="alphaLcPeriod"/>
            </a:pPr>
            <a:r>
              <a:rPr dirty="0" err="1">
                <a:latin typeface="Times New Roman" panose="02020603050405020304" pitchFamily="18" charset="0"/>
              </a:rPr>
              <a:t>Mỗi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loài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thủy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sản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sống</a:t>
            </a:r>
            <a:r>
              <a:rPr>
                <a:latin typeface="Times New Roman" panose="02020603050405020304" pitchFamily="18" charset="0"/>
              </a:rPr>
              <a:t> ở </a:t>
            </a:r>
            <a:r>
              <a:rPr dirty="0" err="1">
                <a:latin typeface="Times New Roman" panose="02020603050405020304" pitchFamily="18" charset="0"/>
              </a:rPr>
              <a:t>một</a:t>
            </a:r>
            <a:r>
              <a:rPr>
                <a:latin typeface="Times New Roman" panose="02020603050405020304" pitchFamily="18" charset="0"/>
              </a:rPr>
              <a:t>………………</a:t>
            </a:r>
            <a:r>
              <a:rPr dirty="0" err="1">
                <a:latin typeface="Times New Roman" panose="02020603050405020304" pitchFamily="18" charset="0"/>
              </a:rPr>
              <a:t>nhiệt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độ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nhất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định</a:t>
            </a:r>
            <a:endParaRPr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eriod"/>
            </a:pPr>
            <a:r>
              <a:rPr dirty="0" err="1">
                <a:latin typeface="Times New Roman" panose="02020603050405020304" pitchFamily="18" charset="0"/>
              </a:rPr>
              <a:t>Độ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trong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là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đại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lượng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đặc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trưng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cho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mức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độ</a:t>
            </a:r>
            <a:r>
              <a:rPr>
                <a:latin typeface="Times New Roman" panose="02020603050405020304" pitchFamily="18" charset="0"/>
              </a:rPr>
              <a:t>……………..</a:t>
            </a:r>
            <a:r>
              <a:rPr dirty="0" err="1">
                <a:latin typeface="Times New Roman" panose="02020603050405020304" pitchFamily="18" charset="0"/>
              </a:rPr>
              <a:t>xuyên</a:t>
            </a:r>
            <a:r>
              <a:rPr>
                <a:latin typeface="Times New Roman" panose="02020603050405020304" pitchFamily="18" charset="0"/>
              </a:rPr>
              <a:t> qua </a:t>
            </a:r>
            <a:r>
              <a:rPr dirty="0" err="1">
                <a:latin typeface="Times New Roman" panose="02020603050405020304" pitchFamily="18" charset="0"/>
              </a:rPr>
              <a:t>mặt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nước</a:t>
            </a:r>
            <a:endParaRPr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eriod"/>
            </a:pPr>
            <a:r>
              <a:rPr dirty="0" err="1">
                <a:latin typeface="Times New Roman" panose="02020603050405020304" pitchFamily="18" charset="0"/>
              </a:rPr>
              <a:t>Nước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có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màu</a:t>
            </a:r>
            <a:r>
              <a:rPr>
                <a:latin typeface="Times New Roman" panose="02020603050405020304" pitchFamily="18" charset="0"/>
              </a:rPr>
              <a:t>…………………………..</a:t>
            </a:r>
            <a:r>
              <a:rPr dirty="0" err="1">
                <a:latin typeface="Times New Roman" panose="02020603050405020304" pitchFamily="18" charset="0"/>
              </a:rPr>
              <a:t>Người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ta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gọi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là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nước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béo</a:t>
            </a:r>
            <a:endParaRPr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eriod"/>
            </a:pPr>
            <a:r>
              <a:rPr dirty="0" err="1">
                <a:latin typeface="Times New Roman" panose="02020603050405020304" pitchFamily="18" charset="0"/>
              </a:rPr>
              <a:t>Sự</a:t>
            </a:r>
            <a:r>
              <a:rPr>
                <a:latin typeface="Times New Roman" panose="02020603050405020304" pitchFamily="18" charset="0"/>
              </a:rPr>
              <a:t>..……………..</a:t>
            </a:r>
            <a:r>
              <a:rPr dirty="0" err="1">
                <a:latin typeface="Times New Roman" panose="02020603050405020304" pitchFamily="18" charset="0"/>
              </a:rPr>
              <a:t>của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nước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ảnh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hưởng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đến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lượng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oxi</a:t>
            </a:r>
            <a:r>
              <a:rPr>
                <a:latin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</a:rPr>
              <a:t>thức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ăn</a:t>
            </a:r>
            <a:r>
              <a:rPr>
                <a:latin typeface="Times New Roman" panose="02020603050405020304" pitchFamily="18" charset="0"/>
              </a:rPr>
              <a:t>…</a:t>
            </a:r>
            <a:r>
              <a:rPr dirty="0" err="1">
                <a:latin typeface="Times New Roman" panose="02020603050405020304" pitchFamily="18" charset="0"/>
              </a:rPr>
              <a:t>của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thủy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sản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195620" name="Action Button: End 195619">
            <a:hlinkClick r:id="rId1" action="ppaction://hlinksldjump"/>
          </p:cNvPr>
          <p:cNvSpPr/>
          <p:nvPr/>
        </p:nvSpPr>
        <p:spPr>
          <a:xfrm>
            <a:off x="7772400" y="6096000"/>
            <a:ext cx="1371600" cy="7620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9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7" grpId="0" animBg="1"/>
      <p:bldP spid="195598" grpId="0" animBg="1"/>
      <p:bldP spid="195599" grpId="0" animBg="1"/>
      <p:bldP spid="195600" grpId="0"/>
      <p:bldP spid="195607" grpId="0"/>
      <p:bldP spid="195608" grpId="0"/>
      <p:bldP spid="195609" grpId="0"/>
      <p:bldP spid="195615" grpId="0"/>
      <p:bldP spid="195616" grpId="0"/>
      <p:bldP spid="195617" grpId="0"/>
      <p:bldP spid="1956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7638" name="Rectangles 197637"/>
          <p:cNvSpPr/>
          <p:nvPr/>
        </p:nvSpPr>
        <p:spPr>
          <a:xfrm>
            <a:off x="1143000" y="2209800"/>
            <a:ext cx="6629400" cy="2398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 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3" name="Text Box 53252"/>
          <p:cNvSpPr txBox="1"/>
          <p:nvPr/>
        </p:nvSpPr>
        <p:spPr>
          <a:xfrm>
            <a:off x="304800" y="1752600"/>
            <a:ext cx="6553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4" name="Text Box 53253"/>
          <p:cNvSpPr txBox="1"/>
          <p:nvPr/>
        </p:nvSpPr>
        <p:spPr>
          <a:xfrm>
            <a:off x="762000" y="2209800"/>
            <a:ext cx="7162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u="sng" dirty="0" err="1">
                <a:latin typeface="Times New Roman" panose="02020603050405020304" pitchFamily="18" charset="0"/>
              </a:rPr>
              <a:t>Thí</a:t>
            </a:r>
            <a:r>
              <a:rPr sz="2400" u="sng">
                <a:latin typeface="Times New Roman" panose="02020603050405020304" pitchFamily="18" charset="0"/>
              </a:rPr>
              <a:t> </a:t>
            </a:r>
            <a:r>
              <a:rPr sz="2400" u="sng" dirty="0" err="1">
                <a:latin typeface="Times New Roman" panose="02020603050405020304" pitchFamily="18" charset="0"/>
              </a:rPr>
              <a:t>nghiệm</a:t>
            </a:r>
            <a:r>
              <a:rPr sz="2400">
                <a:latin typeface="Times New Roman" panose="02020603050405020304" pitchFamily="18" charset="0"/>
              </a:rPr>
              <a:t>: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đạm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endParaRPr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5" name="Text Box 53254"/>
          <p:cNvSpPr txBox="1"/>
          <p:nvPr/>
        </p:nvSpPr>
        <p:spPr>
          <a:xfrm>
            <a:off x="609600" y="3443288"/>
            <a:ext cx="685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Nước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có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khả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năng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hòa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tan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các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chất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vô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cơ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và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chất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hữu</a:t>
            </a:r>
            <a:r>
              <a:rPr sz="1800" b="1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800000"/>
                </a:solidFill>
                <a:latin typeface="Arial" panose="020B0604020202020204" pitchFamily="34" charset="0"/>
              </a:rPr>
              <a:t>cơ</a:t>
            </a:r>
            <a:endParaRPr sz="18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53256" name="Right Arrow 53255"/>
          <p:cNvSpPr/>
          <p:nvPr/>
        </p:nvSpPr>
        <p:spPr>
          <a:xfrm>
            <a:off x="381000" y="3505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3257" name="Text Box 53256"/>
          <p:cNvSpPr txBox="1"/>
          <p:nvPr/>
        </p:nvSpPr>
        <p:spPr>
          <a:xfrm>
            <a:off x="762000" y="3886200"/>
            <a:ext cx="76200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</a:t>
            </a:r>
            <a:r>
              <a:rPr sz="2400" dirty="0" err="1">
                <a:latin typeface="Times New Roman" panose="02020603050405020304" pitchFamily="18" charset="0"/>
              </a:rPr>
              <a:t>Vận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dụng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đặc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điểm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này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thực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tiễn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nuôi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trồng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thủy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sản</a:t>
            </a:r>
            <a:r>
              <a:rPr sz="2400">
                <a:latin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</a:rPr>
              <a:t>Bón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phân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vô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cơ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hữu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cơ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vôi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làm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tăng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nguồn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thức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ăn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tự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nhiên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tôm</a:t>
            </a:r>
            <a:r>
              <a:rPr sz="2400">
                <a:latin typeface="Times New Roman" panose="02020603050405020304" pitchFamily="18" charset="0"/>
              </a:rPr>
              <a:t>…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53258" name="Rectangles 53257"/>
          <p:cNvSpPr/>
          <p:nvPr/>
        </p:nvSpPr>
        <p:spPr>
          <a:xfrm>
            <a:off x="533400" y="838200"/>
            <a:ext cx="8191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  <p:bldP spid="53255" grpId="0"/>
      <p:bldP spid="532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2" name="Rectangles 145411"/>
          <p:cNvSpPr/>
          <p:nvPr/>
        </p:nvSpPr>
        <p:spPr>
          <a:xfrm>
            <a:off x="609600" y="304800"/>
            <a:ext cx="8191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3" name="Rectangles 145412"/>
          <p:cNvSpPr/>
          <p:nvPr/>
        </p:nvSpPr>
        <p:spPr>
          <a:xfrm>
            <a:off x="-7937" y="1373188"/>
            <a:ext cx="47879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4" name="Text Box 145413"/>
          <p:cNvSpPr txBox="1"/>
          <p:nvPr/>
        </p:nvSpPr>
        <p:spPr>
          <a:xfrm>
            <a:off x="5105400" y="1371600"/>
            <a:ext cx="3581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Em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hãy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biết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gấu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Bắc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Cực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ăn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gì</a:t>
            </a:r>
            <a:r>
              <a:rPr sz="2400">
                <a:latin typeface="Times New Roman" panose="02020603050405020304" pitchFamily="18" charset="0"/>
              </a:rPr>
              <a:t>?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45415" name="Text Box 145414"/>
          <p:cNvSpPr txBox="1"/>
          <p:nvPr/>
        </p:nvSpPr>
        <p:spPr>
          <a:xfrm>
            <a:off x="5334000" y="2270125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Cá</a:t>
            </a:r>
            <a:endParaRPr sz="2400">
              <a:latin typeface="Times New Roman" panose="02020603050405020304" pitchFamily="18" charset="0"/>
            </a:endParaRPr>
          </a:p>
        </p:txBody>
      </p:sp>
      <p:pic>
        <p:nvPicPr>
          <p:cNvPr id="145417" name="Picture 145416" descr="hi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4267200"/>
            <a:ext cx="22098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8" name="Picture 145417" descr="hi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267200"/>
            <a:ext cx="1981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19" name="Text Box 145418"/>
          <p:cNvSpPr txBox="1"/>
          <p:nvPr/>
        </p:nvSpPr>
        <p:spPr>
          <a:xfrm>
            <a:off x="4800600" y="1371600"/>
            <a:ext cx="4419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Tại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sao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lại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sống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được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dưới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lớp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băng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lạnh</a:t>
            </a:r>
            <a:r>
              <a:rPr sz="2400">
                <a:latin typeface="Times New Roman" panose="02020603050405020304" pitchFamily="18" charset="0"/>
              </a:rPr>
              <a:t>?</a:t>
            </a:r>
            <a:r>
              <a:rPr sz="2400">
                <a:latin typeface="VNI-Times" pitchFamily="2" charset="0"/>
              </a:rPr>
              <a:t> </a:t>
            </a:r>
            <a:endParaRPr sz="2400">
              <a:latin typeface="VNI-Times" pitchFamily="2" charset="0"/>
            </a:endParaRPr>
          </a:p>
        </p:txBody>
      </p:sp>
      <p:sp>
        <p:nvSpPr>
          <p:cNvPr id="145420" name="Text Box 145419"/>
          <p:cNvSpPr txBox="1"/>
          <p:nvPr/>
        </p:nvSpPr>
        <p:spPr>
          <a:xfrm>
            <a:off x="5105400" y="2286000"/>
            <a:ext cx="388620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  </a:t>
            </a:r>
            <a:r>
              <a:rPr sz="2400" dirty="0" err="1">
                <a:latin typeface="Times New Roman" panose="02020603050405020304" pitchFamily="18" charset="0"/>
              </a:rPr>
              <a:t>Mùa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lạnh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lớp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dưới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sâu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của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ấm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hơn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không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nên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không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bị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đóng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băng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vật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vẫn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sống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được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45424" name="Straight Connector 145423"/>
          <p:cNvSpPr/>
          <p:nvPr/>
        </p:nvSpPr>
        <p:spPr>
          <a:xfrm>
            <a:off x="4876800" y="1524000"/>
            <a:ext cx="0" cy="533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1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541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541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541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4541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 build="allAtOnce"/>
      <p:bldP spid="145414" grpId="1" build="allAtOnce"/>
      <p:bldP spid="145415" grpId="0" build="allAtOnce"/>
      <p:bldP spid="145419" grpId="0"/>
      <p:bldP spid="1454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8834" name="Rectangles 248833"/>
          <p:cNvSpPr/>
          <p:nvPr/>
        </p:nvSpPr>
        <p:spPr>
          <a:xfrm>
            <a:off x="609600" y="304800"/>
            <a:ext cx="8191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835" name="Rectangles 248834"/>
          <p:cNvSpPr/>
          <p:nvPr/>
        </p:nvSpPr>
        <p:spPr>
          <a:xfrm>
            <a:off x="-7937" y="1373188"/>
            <a:ext cx="47879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8841" name="Text Box 248840"/>
          <p:cNvSpPr txBox="1"/>
          <p:nvPr/>
        </p:nvSpPr>
        <p:spPr>
          <a:xfrm>
            <a:off x="5257800" y="1295400"/>
            <a:ext cx="38862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</a:t>
            </a:r>
            <a:r>
              <a:rPr sz="2400" dirty="0" err="1">
                <a:latin typeface="Times New Roman" panose="02020603050405020304" pitchFamily="18" charset="0"/>
              </a:rPr>
              <a:t>Họ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đang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tắm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biển</a:t>
            </a:r>
            <a:r>
              <a:rPr sz="2400">
                <a:latin typeface="Times New Roman" panose="02020603050405020304" pitchFamily="18" charset="0"/>
              </a:rPr>
              <a:t>,  </a:t>
            </a:r>
            <a:r>
              <a:rPr sz="2400" dirty="0" err="1">
                <a:latin typeface="Times New Roman" panose="02020603050405020304" pitchFamily="18" charset="0"/>
              </a:rPr>
              <a:t>Tắm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biển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làm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cho</a:t>
            </a:r>
            <a:r>
              <a:rPr sz="2400">
                <a:latin typeface="Times New Roman" panose="02020603050405020304" pitchFamily="18" charset="0"/>
              </a:rPr>
              <a:t> con </a:t>
            </a:r>
            <a:r>
              <a:rPr sz="2400" dirty="0" err="1">
                <a:latin typeface="Times New Roman" panose="02020603050405020304" pitchFamily="18" charset="0"/>
              </a:rPr>
              <a:t>người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mát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hơn</a:t>
            </a:r>
            <a:r>
              <a:rPr>
                <a:latin typeface="Times New Roman" panose="02020603050405020304" pitchFamily="18" charset="0"/>
              </a:rPr>
              <a:t>. 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248842" name="Text Box 248841"/>
          <p:cNvSpPr txBox="1"/>
          <p:nvPr/>
        </p:nvSpPr>
        <p:spPr>
          <a:xfrm>
            <a:off x="304800" y="1905000"/>
            <a:ext cx="4267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 err="1">
                <a:latin typeface="Times New Roman" panose="02020603050405020304" pitchFamily="18" charset="0"/>
              </a:rPr>
              <a:t>Nước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</a:rPr>
              <a:t>có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</a:rPr>
              <a:t>khả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</a:rPr>
              <a:t>năng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</a:rPr>
              <a:t>điều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</a:rPr>
              <a:t>hòa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</a:rPr>
              <a:t>chế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</a:rPr>
              <a:t>độ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</a:rPr>
              <a:t>nhiệt</a:t>
            </a:r>
            <a:endParaRPr sz="2400" b="1">
              <a:latin typeface="Times New Roman" panose="02020603050405020304" pitchFamily="18" charset="0"/>
            </a:endParaRPr>
          </a:p>
        </p:txBody>
      </p:sp>
      <p:sp>
        <p:nvSpPr>
          <p:cNvPr id="248843" name="Right Arrow 248842"/>
          <p:cNvSpPr/>
          <p:nvPr/>
        </p:nvSpPr>
        <p:spPr>
          <a:xfrm>
            <a:off x="0" y="2133600"/>
            <a:ext cx="381000" cy="228600"/>
          </a:xfrm>
          <a:prstGeom prst="rightArrow">
            <a:avLst>
              <a:gd name="adj1" fmla="val 50000"/>
              <a:gd name="adj2" fmla="val 416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8844" name="Straight Connector 248843"/>
          <p:cNvSpPr/>
          <p:nvPr/>
        </p:nvSpPr>
        <p:spPr>
          <a:xfrm>
            <a:off x="4876800" y="1524000"/>
            <a:ext cx="0" cy="533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48845" name="Text Placeholder 248844" descr="50971246131540"/>
          <p:cNvPicPr>
            <a:picLocks noGrp="1"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5105400" y="2514600"/>
            <a:ext cx="3962400" cy="4038600"/>
          </a:xfrm>
          <a:noFill/>
          <a:ln>
            <a:noFill/>
          </a:ln>
        </p:spPr>
      </p:pic>
      <p:sp>
        <p:nvSpPr>
          <p:cNvPr id="248846" name="Text Box 248845"/>
          <p:cNvSpPr txBox="1"/>
          <p:nvPr/>
        </p:nvSpPr>
        <p:spPr>
          <a:xfrm>
            <a:off x="5334000" y="1295400"/>
            <a:ext cx="2743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Những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người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hình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đang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làm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gì</a:t>
            </a:r>
            <a:r>
              <a:rPr sz="2400">
                <a:latin typeface="Times New Roman" panose="02020603050405020304" pitchFamily="18" charset="0"/>
              </a:rPr>
              <a:t>?</a:t>
            </a:r>
            <a:endParaRPr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8846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8846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46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8841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88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8" name="Rectangles 147457"/>
          <p:cNvSpPr/>
          <p:nvPr/>
        </p:nvSpPr>
        <p:spPr>
          <a:xfrm>
            <a:off x="76200" y="1295400"/>
            <a:ext cx="48847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59" name="Text Box 147458"/>
          <p:cNvSpPr txBox="1"/>
          <p:nvPr/>
        </p:nvSpPr>
        <p:spPr>
          <a:xfrm>
            <a:off x="762000" y="2057400"/>
            <a:ext cx="6096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147461" name="Rectangles 147460"/>
          <p:cNvSpPr/>
          <p:nvPr/>
        </p:nvSpPr>
        <p:spPr>
          <a:xfrm>
            <a:off x="533400" y="457200"/>
            <a:ext cx="777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3" name="Text Box 147462"/>
          <p:cNvSpPr txBox="1"/>
          <p:nvPr/>
        </p:nvSpPr>
        <p:spPr>
          <a:xfrm>
            <a:off x="5181600" y="1295400"/>
            <a:ext cx="27432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hô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hấp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dụng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gì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thải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ra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gì</a:t>
            </a:r>
            <a:r>
              <a:rPr sz="2400">
                <a:latin typeface="Times New Roman" panose="02020603050405020304" pitchFamily="18" charset="0"/>
              </a:rPr>
              <a:t>?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47464" name="Text Box 147463"/>
          <p:cNvSpPr txBox="1"/>
          <p:nvPr/>
        </p:nvSpPr>
        <p:spPr>
          <a:xfrm>
            <a:off x="5181600" y="2286000"/>
            <a:ext cx="4953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-"/>
            </a:pPr>
            <a:r>
              <a:rPr sz="2800" dirty="0" err="1">
                <a:latin typeface="Times New Roman" panose="02020603050405020304" pitchFamily="18" charset="0"/>
              </a:rPr>
              <a:t>S</a:t>
            </a:r>
            <a:r>
              <a:rPr sz="2400" dirty="0" err="1">
                <a:latin typeface="Times New Roman" panose="02020603050405020304" pitchFamily="18" charset="0"/>
              </a:rPr>
              <a:t>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dụng</a:t>
            </a:r>
            <a:r>
              <a:rPr sz="2400">
                <a:latin typeface="Times New Roman" panose="02020603050405020304" pitchFamily="18" charset="0"/>
              </a:rPr>
              <a:t> oxy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thải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ra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</a:rPr>
              <a:t>cácbonic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47465" name="Text Box 147464"/>
          <p:cNvSpPr txBox="1"/>
          <p:nvPr/>
        </p:nvSpPr>
        <p:spPr>
          <a:xfrm>
            <a:off x="5181600" y="1295400"/>
            <a:ext cx="358140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</a:t>
            </a:r>
            <a:r>
              <a:rPr sz="2400" dirty="0" err="1">
                <a:latin typeface="Times New Roman" panose="02020603050405020304" pitchFamily="18" charset="0"/>
              </a:rPr>
              <a:t>Tỉ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lệ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thành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phần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oxi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thấp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hơn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cacbonic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nhất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ao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tù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ít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ánh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sáng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thường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thiếu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oxi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thừa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cacbonic</a:t>
            </a:r>
            <a:r>
              <a:rPr sz="2400">
                <a:latin typeface="Times New Roman" panose="02020603050405020304" pitchFamily="18" charset="0"/>
              </a:rPr>
              <a:t>. 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47466" name="Right Arrow 147465"/>
          <p:cNvSpPr/>
          <p:nvPr/>
        </p:nvSpPr>
        <p:spPr>
          <a:xfrm>
            <a:off x="4953000" y="14478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7467" name="Straight Connector 147466"/>
          <p:cNvSpPr/>
          <p:nvPr/>
        </p:nvSpPr>
        <p:spPr>
          <a:xfrm>
            <a:off x="4876800" y="1676400"/>
            <a:ext cx="0" cy="4800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47468" name="Picture 147467" descr="Nuoi t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3352800"/>
            <a:ext cx="4114800" cy="350520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</p:pic>
      <p:sp>
        <p:nvSpPr>
          <p:cNvPr id="147471" name="Text Box 147470"/>
          <p:cNvSpPr txBox="1"/>
          <p:nvPr/>
        </p:nvSpPr>
        <p:spPr>
          <a:xfrm>
            <a:off x="533400" y="1905000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sz="2400" dirty="0" err="1">
                <a:latin typeface="Times New Roman" panose="02020603050405020304" pitchFamily="18" charset="0"/>
              </a:rPr>
              <a:t>Vậy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3 </a:t>
            </a:r>
            <a:r>
              <a:rPr sz="2400" dirty="0" err="1">
                <a:latin typeface="Times New Roman" panose="02020603050405020304" pitchFamily="18" charset="0"/>
              </a:rPr>
              <a:t>đặc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điểm</a:t>
            </a:r>
            <a:r>
              <a:rPr sz="2400">
                <a:latin typeface="Times New Roman" panose="02020603050405020304" pitchFamily="18" charset="0"/>
              </a:rPr>
              <a:t>: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47472" name="Text Box 147471"/>
          <p:cNvSpPr txBox="1"/>
          <p:nvPr/>
        </p:nvSpPr>
        <p:spPr>
          <a:xfrm>
            <a:off x="457200" y="2590800"/>
            <a:ext cx="4267200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 </a:t>
            </a:r>
            <a:r>
              <a:rPr sz="2400" dirty="0" err="1">
                <a:latin typeface="Times New Roman" panose="02020603050405020304" pitchFamily="18" charset="0"/>
              </a:rPr>
              <a:t>Có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khả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năng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hòa</a:t>
            </a:r>
            <a:r>
              <a:rPr sz="2400">
                <a:latin typeface="Times New Roman" panose="02020603050405020304" pitchFamily="18" charset="0"/>
              </a:rPr>
              <a:t> tan </a:t>
            </a:r>
            <a:r>
              <a:rPr sz="2400" dirty="0" err="1">
                <a:latin typeface="Times New Roman" panose="02020603050405020304" pitchFamily="18" charset="0"/>
              </a:rPr>
              <a:t>các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chất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vô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và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hữu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cơ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 </a:t>
            </a:r>
            <a:r>
              <a:rPr sz="2400" dirty="0" err="1">
                <a:latin typeface="Times New Roman" panose="02020603050405020304" pitchFamily="18" charset="0"/>
              </a:rPr>
              <a:t>Khả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năng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điều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hòa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chế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nhiệt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của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nước</a:t>
            </a:r>
            <a:r>
              <a:rPr sz="2400">
                <a:latin typeface="Times New Roman" panose="02020603050405020304" pitchFamily="18" charset="0"/>
              </a:rPr>
              <a:t> 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 </a:t>
            </a:r>
            <a:r>
              <a:rPr sz="2400" dirty="0" err="1">
                <a:latin typeface="Times New Roman" panose="02020603050405020304" pitchFamily="18" charset="0"/>
              </a:rPr>
              <a:t>Thành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phần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oxi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thấp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khí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cacbonic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cao</a:t>
            </a:r>
            <a:endParaRPr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7471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747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47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7472">
                                            <p:txEl>
                                              <p:charRg st="47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9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7472">
                                            <p:txEl>
                                              <p:charRg st="90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3" grpId="0"/>
      <p:bldP spid="147463" grpId="1"/>
      <p:bldP spid="147463" grpId="2"/>
      <p:bldP spid="147464" grpId="0"/>
      <p:bldP spid="147464" grpId="1"/>
      <p:bldP spid="147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3718" name="Rectangles 243717"/>
          <p:cNvSpPr/>
          <p:nvPr/>
        </p:nvSpPr>
        <p:spPr>
          <a:xfrm>
            <a:off x="214313" y="1447800"/>
            <a:ext cx="48847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3719" name="Rectangles 243718"/>
          <p:cNvSpPr/>
          <p:nvPr/>
        </p:nvSpPr>
        <p:spPr>
          <a:xfrm>
            <a:off x="952500" y="533400"/>
            <a:ext cx="8191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720" name="Straight Connector 243719"/>
          <p:cNvSpPr/>
          <p:nvPr/>
        </p:nvSpPr>
        <p:spPr>
          <a:xfrm>
            <a:off x="5105400" y="1676400"/>
            <a:ext cx="0" cy="4800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3721" name="Text Box 243720"/>
          <p:cNvSpPr txBox="1"/>
          <p:nvPr/>
        </p:nvSpPr>
        <p:spPr>
          <a:xfrm>
            <a:off x="152400" y="1981200"/>
            <a:ext cx="563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II.Tính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3722" name="Text Box 243721"/>
          <p:cNvSpPr txBox="1"/>
          <p:nvPr/>
        </p:nvSpPr>
        <p:spPr>
          <a:xfrm>
            <a:off x="5029200" y="1447800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3723" name="Text Box 243722"/>
          <p:cNvSpPr txBox="1"/>
          <p:nvPr/>
        </p:nvSpPr>
        <p:spPr>
          <a:xfrm>
            <a:off x="5334000" y="1752600"/>
            <a:ext cx="40386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Tính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chất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lý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học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Tính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chất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hóa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học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-</a:t>
            </a:r>
            <a:r>
              <a:rPr sz="2400" dirty="0" err="1">
                <a:latin typeface="Times New Roman" panose="02020603050405020304" pitchFamily="18" charset="0"/>
              </a:rPr>
              <a:t>Tính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chất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sinh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học</a:t>
            </a:r>
            <a:endParaRPr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3060" name="Rectangles 173059"/>
          <p:cNvSpPr/>
          <p:nvPr/>
        </p:nvSpPr>
        <p:spPr>
          <a:xfrm>
            <a:off x="685800" y="304800"/>
            <a:ext cx="8191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061" name="Text Box 173060"/>
          <p:cNvSpPr txBox="1"/>
          <p:nvPr/>
        </p:nvSpPr>
        <p:spPr>
          <a:xfrm>
            <a:off x="228600" y="11430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2" name="Text Box 173061"/>
          <p:cNvSpPr txBox="1"/>
          <p:nvPr/>
        </p:nvSpPr>
        <p:spPr>
          <a:xfrm>
            <a:off x="152400" y="213360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3" name="Text Box 173062"/>
          <p:cNvSpPr txBox="1"/>
          <p:nvPr/>
        </p:nvSpPr>
        <p:spPr>
          <a:xfrm>
            <a:off x="152400" y="2514600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Nhiệt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3065" name="Picture 173064" descr="Nguon nhiet duoc tao ra trong 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2895600"/>
            <a:ext cx="3352800" cy="3352800"/>
          </a:xfrm>
          <a:prstGeom prst="rect">
            <a:avLst/>
          </a:prstGeom>
          <a:noFill/>
          <a:ln w="9525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3066" name="Text Box 173065"/>
          <p:cNvSpPr txBox="1"/>
          <p:nvPr/>
        </p:nvSpPr>
        <p:spPr>
          <a:xfrm>
            <a:off x="5486400" y="1295400"/>
            <a:ext cx="3352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Thảo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luận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nhóm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đôi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:           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Nguồn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nhiệt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7" name="Text Box 173066"/>
          <p:cNvSpPr txBox="1"/>
          <p:nvPr/>
        </p:nvSpPr>
        <p:spPr>
          <a:xfrm>
            <a:off x="838200" y="3657600"/>
            <a:ext cx="411480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+</a:t>
            </a:r>
            <a:r>
              <a:rPr sz="2400" dirty="0" err="1">
                <a:latin typeface="Times New Roman" panose="02020603050405020304" pitchFamily="18" charset="0"/>
              </a:rPr>
              <a:t>Ánh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sáng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mặt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trời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+</a:t>
            </a:r>
            <a:r>
              <a:rPr sz="2400" dirty="0" err="1">
                <a:latin typeface="Times New Roman" panose="02020603050405020304" pitchFamily="18" charset="0"/>
              </a:rPr>
              <a:t>Sự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phân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hủy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mùn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bã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hữu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cơ</a:t>
            </a:r>
            <a:r>
              <a:rPr sz="2400">
                <a:latin typeface="Times New Roman" panose="02020603050405020304" pitchFamily="18" charset="0"/>
              </a:rPr>
              <a:t> ở </a:t>
            </a:r>
            <a:r>
              <a:rPr sz="2400" dirty="0" err="1">
                <a:latin typeface="Times New Roman" panose="02020603050405020304" pitchFamily="18" charset="0"/>
              </a:rPr>
              <a:t>đáy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ao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173068" name="Straight Connector 173067"/>
          <p:cNvSpPr/>
          <p:nvPr/>
        </p:nvSpPr>
        <p:spPr>
          <a:xfrm>
            <a:off x="5334000" y="1371600"/>
            <a:ext cx="0" cy="510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9" name="Text Box 173068"/>
          <p:cNvSpPr txBox="1"/>
          <p:nvPr/>
        </p:nvSpPr>
        <p:spPr>
          <a:xfrm>
            <a:off x="-14287" y="2747963"/>
            <a:ext cx="1066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sz="4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3071" name="Text Box 173070"/>
          <p:cNvSpPr txBox="1"/>
          <p:nvPr/>
        </p:nvSpPr>
        <p:spPr>
          <a:xfrm>
            <a:off x="381000" y="3048000"/>
            <a:ext cx="495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  <a:sym typeface="Wingdings 2" panose="05020102010507070707" pitchFamily="18" charset="2"/>
              </a:rPr>
              <a:t>  </a:t>
            </a:r>
            <a:r>
              <a:rPr sz="2400" dirty="0" err="1">
                <a:latin typeface="Times New Roman" panose="02020603050405020304" pitchFamily="18" charset="0"/>
              </a:rPr>
              <a:t>Nguồn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nhiệt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được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tạo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ra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trong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ao</a:t>
            </a:r>
            <a:r>
              <a:rPr sz="2400">
                <a:latin typeface="Times New Roman" panose="02020603050405020304" pitchFamily="18" charset="0"/>
              </a:rPr>
              <a:t> do:</a:t>
            </a:r>
            <a:endParaRPr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306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7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07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06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306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>
                                            <p:txEl>
                                              <p:charRg st="1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3067">
                                            <p:txEl>
                                              <p:charRg st="1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3067">
                                            <p:txEl>
                                              <p:charRg st="1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306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/>
      <p:bldP spid="17306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4" name="Rectangles 172033"/>
          <p:cNvSpPr/>
          <p:nvPr/>
        </p:nvSpPr>
        <p:spPr>
          <a:xfrm>
            <a:off x="952500" y="609600"/>
            <a:ext cx="8191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50: MÔI TRƯỜNG NUÔI THỦY SẢN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035" name="Text Box 172034"/>
          <p:cNvSpPr txBox="1"/>
          <p:nvPr/>
        </p:nvSpPr>
        <p:spPr>
          <a:xfrm>
            <a:off x="76200" y="13716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AutoNum type="romanUcPeriod"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6" name="Text Box 172035"/>
          <p:cNvSpPr txBox="1"/>
          <p:nvPr/>
        </p:nvSpPr>
        <p:spPr>
          <a:xfrm>
            <a:off x="0" y="2576513"/>
            <a:ext cx="2743200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AutoNum type="arabicPeriod"/>
            </a:pP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Tính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lí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endParaRPr sz="240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a.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Nhiệt</a:t>
            </a:r>
            <a:r>
              <a:rPr sz="24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độ</a:t>
            </a:r>
            <a:endParaRPr sz="24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43" name="Text Box 172042"/>
          <p:cNvSpPr txBox="1"/>
          <p:nvPr/>
        </p:nvSpPr>
        <p:spPr>
          <a:xfrm>
            <a:off x="5410200" y="1524000"/>
            <a:ext cx="3733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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Nhiệt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hưởng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thủy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48" name="Text Box 172047"/>
          <p:cNvSpPr txBox="1"/>
          <p:nvPr/>
        </p:nvSpPr>
        <p:spPr>
          <a:xfrm>
            <a:off x="457200" y="4316413"/>
            <a:ext cx="4724400" cy="2465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+</a:t>
            </a:r>
            <a:r>
              <a:rPr sz="2400" dirty="0" err="1">
                <a:latin typeface="Times New Roman" panose="02020603050405020304" pitchFamily="18" charset="0"/>
              </a:rPr>
              <a:t>Ảnh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hưởng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đến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tiêu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hóa</a:t>
            </a:r>
            <a:r>
              <a:rPr sz="2400">
                <a:latin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</a:rPr>
              <a:t>hô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hấp</a:t>
            </a:r>
            <a:r>
              <a:rPr sz="2400">
                <a:latin typeface="Times New Roman" panose="02020603050405020304" pitchFamily="18" charset="0"/>
              </a:rPr>
              <a:t>,…</a:t>
            </a:r>
            <a:endParaRPr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+</a:t>
            </a:r>
            <a:r>
              <a:rPr sz="2400" dirty="0" err="1">
                <a:latin typeface="Times New Roman" panose="02020603050405020304" pitchFamily="18" charset="0"/>
              </a:rPr>
              <a:t>Mỗi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loài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thích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ứng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với</a:t>
            </a:r>
            <a:r>
              <a:rPr sz="2400">
                <a:latin typeface="Times New Roman" panose="02020603050405020304" pitchFamily="18" charset="0"/>
              </a:rPr>
              <a:t> 1 </a:t>
            </a:r>
            <a:r>
              <a:rPr sz="2400" dirty="0" err="1">
                <a:latin typeface="Times New Roman" panose="02020603050405020304" pitchFamily="18" charset="0"/>
              </a:rPr>
              <a:t>giới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hạn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nhiệt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độ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thích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hợp</a:t>
            </a:r>
            <a:endParaRPr sz="240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VD: </a:t>
            </a:r>
            <a:r>
              <a:rPr sz="2400" dirty="0" err="1">
                <a:latin typeface="Times New Roman" panose="02020603050405020304" pitchFamily="18" charset="0"/>
              </a:rPr>
              <a:t>Tôm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từ</a:t>
            </a:r>
            <a:r>
              <a:rPr sz="2400">
                <a:latin typeface="Times New Roman" panose="02020603050405020304" pitchFamily="18" charset="0"/>
              </a:rPr>
              <a:t> 25-35 </a:t>
            </a:r>
            <a:r>
              <a:rPr sz="2400" baseline="30000" dirty="0" err="1">
                <a:latin typeface="Times New Roman" panose="02020603050405020304" pitchFamily="18" charset="0"/>
              </a:rPr>
              <a:t>o</a:t>
            </a:r>
            <a:r>
              <a:rPr sz="2400" dirty="0" err="1">
                <a:latin typeface="Times New Roman" panose="02020603050405020304" pitchFamily="18" charset="0"/>
              </a:rPr>
              <a:t>C</a:t>
            </a:r>
            <a:endParaRPr sz="240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       </a:t>
            </a:r>
            <a:r>
              <a:rPr sz="2400" dirty="0" err="1">
                <a:latin typeface="Times New Roman" panose="02020603050405020304" pitchFamily="18" charset="0"/>
              </a:rPr>
              <a:t>Cá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từ</a:t>
            </a:r>
            <a:r>
              <a:rPr sz="2400">
                <a:latin typeface="Times New Roman" panose="02020603050405020304" pitchFamily="18" charset="0"/>
              </a:rPr>
              <a:t> 20-30 </a:t>
            </a:r>
            <a:r>
              <a:rPr baseline="30000">
                <a:latin typeface="Times New Roman" panose="02020603050405020304" pitchFamily="18" charset="0"/>
              </a:rPr>
              <a:t>0</a:t>
            </a:r>
            <a:r>
              <a:rPr>
                <a:latin typeface="Times New Roman" panose="02020603050405020304" pitchFamily="18" charset="0"/>
              </a:rPr>
              <a:t>C</a:t>
            </a:r>
            <a:r>
              <a:rPr sz="2400">
                <a:latin typeface="Times New Roman" panose="02020603050405020304" pitchFamily="18" charset="0"/>
              </a:rPr>
              <a:t>…</a:t>
            </a:r>
            <a:endParaRPr sz="2400">
              <a:latin typeface="Times New Roman" panose="02020603050405020304" pitchFamily="18" charset="0"/>
            </a:endParaRPr>
          </a:p>
        </p:txBody>
      </p:sp>
      <p:pic>
        <p:nvPicPr>
          <p:cNvPr id="172049" name="Picture 5" descr="ben san 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2667000"/>
            <a:ext cx="29718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050" name="Straight Connector 172049"/>
          <p:cNvSpPr/>
          <p:nvPr/>
        </p:nvSpPr>
        <p:spPr>
          <a:xfrm>
            <a:off x="5410200" y="1524000"/>
            <a:ext cx="0" cy="457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2052" name="Rectangles 172051"/>
          <p:cNvSpPr/>
          <p:nvPr/>
        </p:nvSpPr>
        <p:spPr>
          <a:xfrm>
            <a:off x="457200" y="3581400"/>
            <a:ext cx="4724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00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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Nhiệt</a:t>
            </a:r>
            <a:r>
              <a:rPr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</a:t>
            </a:r>
            <a:r>
              <a:rPr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ảnh</a:t>
            </a:r>
            <a:r>
              <a:rPr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hưởng</a:t>
            </a:r>
            <a:r>
              <a:rPr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thủy</a:t>
            </a:r>
            <a:r>
              <a:rPr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sản</a:t>
            </a:r>
            <a:r>
              <a:rPr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endParaRPr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53" name="Text Box 172052"/>
          <p:cNvSpPr txBox="1"/>
          <p:nvPr/>
        </p:nvSpPr>
        <p:spPr>
          <a:xfrm>
            <a:off x="-76200" y="3276600"/>
            <a:ext cx="1066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sz="4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2043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2043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3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204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204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>
                                            <p:txEl>
                                              <p:charRg st="3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048">
                                            <p:txEl>
                                              <p:charRg st="3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2048">
                                            <p:txEl>
                                              <p:charRg st="3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>
                                            <p:txEl>
                                              <p:charRg st="8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2048">
                                            <p:txEl>
                                              <p:charRg st="8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2048">
                                            <p:txEl>
                                              <p:charRg st="8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>
                                            <p:txEl>
                                              <p:charRg st="10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2048">
                                            <p:txEl>
                                              <p:charRg st="10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2048">
                                            <p:txEl>
                                              <p:charRg st="10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205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205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2" grpId="0"/>
      <p:bldP spid="172053" grpId="0" build="allAtOnce"/>
    </p:bldLst>
  </p:timing>
</p:sld>
</file>

<file path=ppt/theme/theme1.xml><?xml version="1.0" encoding="utf-8"?>
<a:theme xmlns:a="http://schemas.openxmlformats.org/drawingml/2006/main" name="Balloons">
  <a:themeElements>
    <a:clrScheme name="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783"/>
      </a:accent4>
      <a:accent5>
        <a:srgbClr val="F4FCE5"/>
      </a:accent5>
      <a:accent6>
        <a:srgbClr val="D3DDE5"/>
      </a:accent6>
      <a:hlink>
        <a:srgbClr val="CC99FF"/>
      </a:hlink>
      <a:folHlink>
        <a:srgbClr val="F2DFFD"/>
      </a:folHlink>
    </a:clrScheme>
    <a:fontScheme name="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CC"/>
        </a:dk1>
        <a:lt1>
          <a:srgbClr val="000000"/>
        </a:lt1>
        <a:dk2>
          <a:srgbClr val="FFFFFF"/>
        </a:dk2>
        <a:lt2>
          <a:srgbClr val="9900CC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CDCAF"/>
        </a:accent4>
        <a:accent5>
          <a:srgbClr val="B9B9CA"/>
        </a:accent5>
        <a:accent6>
          <a:srgbClr val="5B005B"/>
        </a:accent6>
        <a:hlink>
          <a:srgbClr val="CC00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990033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CDCDC"/>
        </a:accent4>
        <a:accent5>
          <a:srgbClr val="FFADAA"/>
        </a:accent5>
        <a:accent6>
          <a:srgbClr val="E58900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000000"/>
        </a:lt1>
        <a:dk2>
          <a:srgbClr val="FFFFFF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CDCAF"/>
        </a:accent4>
        <a:accent5>
          <a:srgbClr val="CACAFF"/>
        </a:accent5>
        <a:accent6>
          <a:srgbClr val="2DB7B7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800000"/>
        </a:lt1>
        <a:dk2>
          <a:srgbClr val="FFFFFF"/>
        </a:dk2>
        <a:lt2>
          <a:srgbClr val="000000"/>
        </a:lt2>
        <a:accent1>
          <a:srgbClr val="FF3300"/>
        </a:accent1>
        <a:accent2>
          <a:srgbClr val="FF5050"/>
        </a:accent2>
        <a:accent3>
          <a:srgbClr val="C1AAAA"/>
        </a:accent3>
        <a:accent4>
          <a:srgbClr val="D6D6D6"/>
        </a:accent4>
        <a:accent5>
          <a:srgbClr val="FFADAA"/>
        </a:accent5>
        <a:accent6>
          <a:srgbClr val="E54747"/>
        </a:accent6>
        <a:hlink>
          <a:srgbClr val="FF9999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CCECFF"/>
        </a:dk2>
        <a:lt2>
          <a:srgbClr val="666699"/>
        </a:lt2>
        <a:accent1>
          <a:srgbClr val="009999"/>
        </a:accent1>
        <a:accent2>
          <a:srgbClr val="0099CC"/>
        </a:accent2>
        <a:accent3>
          <a:srgbClr val="AAAAB9"/>
        </a:accent3>
        <a:accent4>
          <a:srgbClr val="DCDCDC"/>
        </a:accent4>
        <a:accent5>
          <a:srgbClr val="AACACA"/>
        </a:accent5>
        <a:accent6>
          <a:srgbClr val="0089B7"/>
        </a:accent6>
        <a:hlink>
          <a:srgbClr val="CC99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9900"/>
        </a:lt1>
        <a:dk2>
          <a:srgbClr val="FFFF99"/>
        </a:dk2>
        <a:lt2>
          <a:srgbClr val="99CC00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CDCDC"/>
        </a:accent4>
        <a:accent5>
          <a:srgbClr val="ADB9AA"/>
        </a:accent5>
        <a:accent6>
          <a:srgbClr val="007200"/>
        </a:accent6>
        <a:hlink>
          <a:srgbClr val="CCCC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DF8FF"/>
        </a:accent3>
        <a:accent4>
          <a:srgbClr val="000057"/>
        </a:accent4>
        <a:accent5>
          <a:srgbClr val="CACAFF"/>
        </a:accent5>
        <a:accent6>
          <a:srgbClr val="2DB7B7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783"/>
        </a:accent4>
        <a:accent5>
          <a:srgbClr val="F4FCE5"/>
        </a:accent5>
        <a:accent6>
          <a:srgbClr val="D3DDE5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589B7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Words>7747</Words>
  <Application>WPS Presentation</Application>
  <PresentationFormat>On-screen Show</PresentationFormat>
  <Paragraphs>424</Paragraphs>
  <Slides>26</Slides>
  <Notes>20</Notes>
  <HiddenSlides>1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Verdana</vt:lpstr>
      <vt:lpstr>Times New Roman</vt:lpstr>
      <vt:lpstr>VNI-Times</vt:lpstr>
      <vt:lpstr>Wingdings 2</vt:lpstr>
      <vt:lpstr>.VnTimeH</vt:lpstr>
      <vt:lpstr>.VnTime</vt:lpstr>
      <vt:lpstr>Microsoft YaHei</vt:lpstr>
      <vt:lpstr>Arial Unicode MS</vt:lpstr>
      <vt:lpstr>Balloons</vt:lpstr>
      <vt:lpstr>MSGraph.Chart.8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203</cp:revision>
  <dcterms:created xsi:type="dcterms:W3CDTF">2010-01-03T07:04:30Z</dcterms:created>
  <dcterms:modified xsi:type="dcterms:W3CDTF">2021-05-10T06:43:56Z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