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6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CA930-30B8-421E-9620-E6017FDDD320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76995-4D8A-4DD4-A450-ADE50C492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video" Target="Animated%20Chain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phay%20banh%20rang%20con%20xoan.mp4%20-%20YouTube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videoplayback_4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videoplayback_2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Small%20engine%20animation%20-%20YouTube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81000" y="249589"/>
            <a:ext cx="8305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 smtClean="0">
                <a:solidFill>
                  <a:schemeClr val="accent1"/>
                </a:solidFill>
                <a:latin typeface="Times New Roman" pitchFamily="18" charset="0"/>
              </a:rPr>
              <a:t>Chương</a:t>
            </a:r>
            <a:r>
              <a:rPr lang="en-US" sz="3200" b="1" u="sng" dirty="0" smtClean="0">
                <a:solidFill>
                  <a:schemeClr val="accent1"/>
                </a:solidFill>
                <a:latin typeface="Times New Roman" pitchFamily="18" charset="0"/>
              </a:rPr>
              <a:t> V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: TRUYỀN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VÀ BIẾN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ĐỔI CHUYỂN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ĐỘNG</a:t>
            </a:r>
          </a:p>
        </p:txBody>
      </p:sp>
      <p:sp>
        <p:nvSpPr>
          <p:cNvPr id="3080" name="Text Box 16"/>
          <p:cNvSpPr txBox="1">
            <a:spLocks noChangeArrowheads="1"/>
          </p:cNvSpPr>
          <p:nvPr/>
        </p:nvSpPr>
        <p:spPr bwMode="auto">
          <a:xfrm>
            <a:off x="381000" y="1524000"/>
            <a:ext cx="822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1"/>
                </a:solidFill>
                <a:latin typeface="Times New Roman" pitchFamily="18" charset="0"/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 29: TRUYỀN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</a:rPr>
              <a:t>CHUYỂN ĐỘNG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4150"/>
            <a:ext cx="3874206" cy="15881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9600"/>
            <a:ext cx="3874206" cy="1809750"/>
          </a:xfrm>
          <a:prstGeom prst="rect">
            <a:avLst/>
          </a:prstGeom>
        </p:spPr>
      </p:pic>
      <p:pic>
        <p:nvPicPr>
          <p:cNvPr id="8" name="Animated Chain">
            <a:hlinkClick r:id="" action="ppaction://media"/>
          </p:cNvPr>
          <p:cNvPicPr>
            <a:picLocks noChangeAspect="1"/>
          </p:cNvPicPr>
          <p:nvPr>
            <a:videoFile r:link="rId1"/>
            <p:extLst/>
          </p:nvPr>
        </p:nvPicPr>
        <p:blipFill>
          <a:blip r:embed="rId5"/>
          <a:stretch>
            <a:fillRect/>
          </a:stretch>
        </p:blipFill>
        <p:spPr>
          <a:xfrm>
            <a:off x="4419600" y="2724150"/>
            <a:ext cx="4572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915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êm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ít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ồn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                  		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trục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2717" name="Picture 13" descr="650016100_004fdd1cc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2" t="15934" r="7999"/>
          <a:stretch/>
        </p:blipFill>
        <p:spPr bwMode="auto">
          <a:xfrm>
            <a:off x="4191000" y="1219200"/>
            <a:ext cx="1969359" cy="24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3224908" y="6310089"/>
            <a:ext cx="1426464" cy="181424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317721" y="4648200"/>
            <a:ext cx="3673880" cy="1592973"/>
            <a:chOff x="1712" y="2608"/>
            <a:chExt cx="1968" cy="1296"/>
          </a:xfrm>
        </p:grpSpPr>
        <p:pic>
          <p:nvPicPr>
            <p:cNvPr id="21517" name="Picture 20" descr="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2608"/>
              <a:ext cx="1968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8" name="Rectangle 21"/>
            <p:cNvSpPr>
              <a:spLocks noChangeArrowheads="1"/>
            </p:cNvSpPr>
            <p:nvPr/>
          </p:nvSpPr>
          <p:spPr bwMode="auto">
            <a:xfrm>
              <a:off x="1728" y="2640"/>
              <a:ext cx="816" cy="144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1828800" cy="246483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9" b="10129"/>
          <a:stretch/>
        </p:blipFill>
        <p:spPr>
          <a:xfrm>
            <a:off x="6477000" y="1219200"/>
            <a:ext cx="2514600" cy="2431216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95800"/>
            <a:ext cx="3200400" cy="2209800"/>
          </a:xfrm>
          <a:prstGeom prst="rect">
            <a:avLst/>
          </a:prstGeom>
          <a:ln>
            <a:noFill/>
          </a:ln>
        </p:spPr>
      </p:pic>
      <p:sp>
        <p:nvSpPr>
          <p:cNvPr id="18" name="Up Arrow Callout 17"/>
          <p:cNvSpPr/>
          <p:nvPr/>
        </p:nvSpPr>
        <p:spPr>
          <a:xfrm>
            <a:off x="6934200" y="3733800"/>
            <a:ext cx="1600200" cy="685800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Up Arrow Callout 19"/>
          <p:cNvSpPr/>
          <p:nvPr/>
        </p:nvSpPr>
        <p:spPr>
          <a:xfrm>
            <a:off x="2133600" y="3733800"/>
            <a:ext cx="1905000" cy="685800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Up Arrow Callout 20"/>
          <p:cNvSpPr/>
          <p:nvPr/>
        </p:nvSpPr>
        <p:spPr>
          <a:xfrm>
            <a:off x="4343400" y="3733800"/>
            <a:ext cx="1676400" cy="685800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Up Arrow Callout 22"/>
          <p:cNvSpPr/>
          <p:nvPr/>
        </p:nvSpPr>
        <p:spPr>
          <a:xfrm>
            <a:off x="6408937" y="6096000"/>
            <a:ext cx="1491443" cy="685800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3581400" y="4953000"/>
            <a:ext cx="1292228" cy="121920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25" name="Up Arrow Callout 24"/>
          <p:cNvSpPr/>
          <p:nvPr/>
        </p:nvSpPr>
        <p:spPr>
          <a:xfrm>
            <a:off x="152400" y="3733800"/>
            <a:ext cx="1752600" cy="685800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12" descr="7962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711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7400"/>
            <a:ext cx="4267200" cy="639763"/>
          </a:xfrm>
          <a:noFill/>
        </p:spPr>
        <p:txBody>
          <a:bodyPr/>
          <a:lstStyle/>
          <a:p>
            <a:pPr algn="l" eaLnBrk="1" hangingPunct="1"/>
            <a:r>
              <a:rPr lang="en-US" sz="3200" u="sng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 </a:t>
            </a:r>
            <a:endParaRPr lang="en-US" sz="3200" u="sng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57200" y="304800"/>
            <a:ext cx="449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99" name="Picture 19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5"/>
          <a:stretch>
            <a:fillRect/>
          </a:stretch>
        </p:blipFill>
        <p:spPr bwMode="auto">
          <a:xfrm>
            <a:off x="457200" y="990600"/>
            <a:ext cx="4000873" cy="25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0" name="Picture 20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1" y="3864989"/>
            <a:ext cx="2432826" cy="256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86" y="4267200"/>
            <a:ext cx="2841514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581400"/>
            <a:ext cx="3276601" cy="3200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4038600" cy="2502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1" name="Picture 21" descr="phongvh10112008BMWtM-02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1909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2" name="Picture 22" descr="Gears_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2052"/>
            <a:ext cx="4141694" cy="48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6894" y="5953780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988718" y="5953780"/>
            <a:ext cx="36623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76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khớp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52400" y="5334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dẫn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791200" y="301952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dẫn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250576" y="5867400"/>
            <a:ext cx="59884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răng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1768" name="Picture 24" descr="Gears_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0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6515100" y="823119"/>
            <a:ext cx="3810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1752600" y="991394"/>
            <a:ext cx="228600" cy="205660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0" y="76200"/>
            <a:ext cx="5181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  <p:bldP spid="31757" grpId="0"/>
      <p:bldP spid="31758" grpId="0"/>
      <p:bldP spid="31754" grpId="0" animBg="1"/>
      <p:bldP spid="317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882588" y="6028765"/>
            <a:ext cx="46706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xích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429" y="5432541"/>
            <a:ext cx="19335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6781924" y="5344180"/>
            <a:ext cx="1457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dẫn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3756473" y="5432541"/>
            <a:ext cx="1021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Xích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9428"/>
            <a:ext cx="7823921" cy="50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990600" y="1295399"/>
            <a:ext cx="1447800" cy="40346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 flipV="1">
            <a:off x="4267200" y="3312732"/>
            <a:ext cx="0" cy="21198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6750547" y="3642876"/>
            <a:ext cx="760038" cy="154181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  <p:bldP spid="32783" grpId="0"/>
      <p:bldP spid="32784" grpId="0"/>
      <p:bldP spid="32785" grpId="0"/>
      <p:bldP spid="32782" grpId="0" animBg="1"/>
      <p:bldP spid="32786" grpId="0" animBg="1"/>
      <p:bldP spid="327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0" descr="GE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02078" flipH="1">
            <a:off x="1906833" y="155147"/>
            <a:ext cx="3122943" cy="290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11"/>
          <p:cNvSpPr>
            <a:spLocks noChangeShapeType="1"/>
          </p:cNvSpPr>
          <p:nvPr/>
        </p:nvSpPr>
        <p:spPr bwMode="auto">
          <a:xfrm flipV="1">
            <a:off x="2220422" y="2362200"/>
            <a:ext cx="762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1687022" y="3176774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Z</a:t>
            </a:r>
            <a:r>
              <a:rPr lang="en-US" sz="3200" baseline="-25000" dirty="0">
                <a:latin typeface="Times New Roman" panose="02020603050405020304" pitchFamily="18" charset="0"/>
              </a:rPr>
              <a:t>1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9702" name="Line 13"/>
          <p:cNvSpPr>
            <a:spLocks noChangeShapeType="1"/>
          </p:cNvSpPr>
          <p:nvPr/>
        </p:nvSpPr>
        <p:spPr bwMode="auto">
          <a:xfrm flipH="1" flipV="1">
            <a:off x="4762500" y="2286000"/>
            <a:ext cx="76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14"/>
          <p:cNvSpPr txBox="1">
            <a:spLocks noChangeArrowheads="1"/>
          </p:cNvSpPr>
          <p:nvPr/>
        </p:nvSpPr>
        <p:spPr bwMode="auto">
          <a:xfrm>
            <a:off x="4800600" y="3176775"/>
            <a:ext cx="602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Z</a:t>
            </a:r>
            <a:r>
              <a:rPr lang="en-US" sz="3200" baseline="-25000" dirty="0">
                <a:latin typeface="Times New Roman" panose="02020603050405020304" pitchFamily="18" charset="0"/>
              </a:rPr>
              <a:t>2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4831" name="AutoShape 15"/>
          <p:cNvSpPr>
            <a:spLocks noChangeArrowheads="1"/>
          </p:cNvSpPr>
          <p:nvPr/>
        </p:nvSpPr>
        <p:spPr bwMode="auto">
          <a:xfrm rot="7747199" flipV="1">
            <a:off x="3201603" y="464550"/>
            <a:ext cx="533400" cy="1447800"/>
          </a:xfrm>
          <a:prstGeom prst="curvedRightArrow">
            <a:avLst>
              <a:gd name="adj1" fmla="val 15368"/>
              <a:gd name="adj2" fmla="val 61849"/>
              <a:gd name="adj3" fmla="val 33333"/>
            </a:avLst>
          </a:prstGeom>
          <a:solidFill>
            <a:srgbClr val="FF0000"/>
          </a:solidFill>
          <a:ln w="9525">
            <a:solidFill>
              <a:srgbClr val="CFEE1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2" name="AutoShape 16"/>
          <p:cNvSpPr>
            <a:spLocks noChangeArrowheads="1"/>
          </p:cNvSpPr>
          <p:nvPr/>
        </p:nvSpPr>
        <p:spPr bwMode="auto">
          <a:xfrm rot="4844057">
            <a:off x="4391025" y="1052186"/>
            <a:ext cx="533400" cy="753124"/>
          </a:xfrm>
          <a:prstGeom prst="curvedRightArrow">
            <a:avLst>
              <a:gd name="adj1" fmla="val 9706"/>
              <a:gd name="adj2" fmla="val 35988"/>
              <a:gd name="adj3" fmla="val 44661"/>
            </a:avLst>
          </a:prstGeom>
          <a:solidFill>
            <a:srgbClr val="FF0000"/>
          </a:solidFill>
          <a:ln w="9525">
            <a:solidFill>
              <a:srgbClr val="CFEE1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3513128" y="3048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4657725" y="613494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sz="3200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815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419600"/>
            <a:ext cx="9715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333750" y="4486276"/>
            <a:ext cx="2647950" cy="832644"/>
            <a:chOff x="2100" y="3018"/>
            <a:chExt cx="1668" cy="582"/>
          </a:xfrm>
        </p:grpSpPr>
        <p:pic>
          <p:nvPicPr>
            <p:cNvPr id="29718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" y="3018"/>
              <a:ext cx="166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2574" y="3207"/>
              <a:ext cx="336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649941" y="4387056"/>
            <a:ext cx="5636727" cy="1027392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09600" y="3709085"/>
            <a:ext cx="47750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i="1" dirty="0">
                <a:latin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</a:rPr>
              <a:t>tính</a:t>
            </a:r>
            <a:r>
              <a:rPr lang="en-US" sz="3200" b="1" i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0" y="5511706"/>
            <a:ext cx="914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5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5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quay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76200"/>
            <a:ext cx="5181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b)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 animBg="1"/>
      <p:bldP spid="34832" grpId="0" animBg="1"/>
      <p:bldP spid="34833" grpId="0"/>
      <p:bldP spid="34834" grpId="0"/>
      <p:bldP spid="34840" grpId="0" animBg="1"/>
      <p:bldP spid="24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04800" y="76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chuyển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trục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cách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xa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</a:rPr>
              <a:t> ?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19200" y="1219200"/>
            <a:ext cx="6858000" cy="4343400"/>
            <a:chOff x="0" y="480"/>
            <a:chExt cx="5328" cy="3544"/>
          </a:xfrm>
        </p:grpSpPr>
        <p:pic>
          <p:nvPicPr>
            <p:cNvPr id="31750" name="Picture 7" descr="BRTHAYTH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5328" cy="3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4752" y="1152"/>
              <a:ext cx="337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752" name="Text Box 9"/>
            <p:cNvSpPr txBox="1">
              <a:spLocks noChangeArrowheads="1"/>
            </p:cNvSpPr>
            <p:nvPr/>
          </p:nvSpPr>
          <p:spPr bwMode="auto">
            <a:xfrm>
              <a:off x="2832" y="3313"/>
              <a:ext cx="528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latin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371600" y="3200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1143000" y="4343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3</a:t>
            </a:r>
          </a:p>
        </p:txBody>
      </p:sp>
      <p:sp>
        <p:nvSpPr>
          <p:cNvPr id="2" name="Up Arrow Callout 1"/>
          <p:cNvSpPr/>
          <p:nvPr/>
        </p:nvSpPr>
        <p:spPr>
          <a:xfrm>
            <a:off x="381000" y="5562600"/>
            <a:ext cx="8382000" cy="1143000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 BỘ TRUYỀN ĐỘNG XÍCH HOẶC DÙNG NHIỀU CẶP BÁNH RĂNG KẾ TIẾP NHAU.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/>
      <p:bldP spid="59408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74370"/>
            <a:ext cx="3429000" cy="4697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39" y="1295400"/>
            <a:ext cx="4801761" cy="4076700"/>
          </a:xfrm>
          <a:prstGeom prst="rect">
            <a:avLst/>
          </a:prstGeom>
        </p:spPr>
      </p:pic>
      <p:sp>
        <p:nvSpPr>
          <p:cNvPr id="7" name="Up Arrow Callout 6"/>
          <p:cNvSpPr/>
          <p:nvPr/>
        </p:nvSpPr>
        <p:spPr>
          <a:xfrm>
            <a:off x="228601" y="5334000"/>
            <a:ext cx="3428999" cy="1145241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4876800" y="5334000"/>
            <a:ext cx="3581400" cy="1145241"/>
          </a:xfrm>
          <a:prstGeom prst="up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1524000"/>
            <a:ext cx="685800" cy="2590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0" y="76200"/>
            <a:ext cx="5181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hay banh rang con xoan.mp4 - YouTube.wm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1295400" y="67235"/>
            <a:ext cx="6629400" cy="1219200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ĐỘNG BÁNH RĂNG TRONG MÁY PHAY BÁNH RĂNG CON XOẮN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22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1" name="videoplayback_4.wm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Callout 1"/>
          <p:cNvSpPr/>
          <p:nvPr/>
        </p:nvSpPr>
        <p:spPr>
          <a:xfrm>
            <a:off x="1295400" y="152400"/>
            <a:ext cx="6629400" cy="1219200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ĐỘNG BÁNH RĂNG TRONG HỘP SỐ XE Ô TÔ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4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82000" cy="4953000"/>
          </a:xfrm>
          <a:prstGeom prst="rect">
            <a:avLst/>
          </a:prstGeom>
        </p:spPr>
      </p:pic>
      <p:sp>
        <p:nvSpPr>
          <p:cNvPr id="7" name="Up Arrow Callout 6"/>
          <p:cNvSpPr/>
          <p:nvPr/>
        </p:nvSpPr>
        <p:spPr>
          <a:xfrm>
            <a:off x="838200" y="5410200"/>
            <a:ext cx="7467600" cy="990600"/>
          </a:xfrm>
          <a:prstGeom prst="up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XE ĐẠP CHUYỂN ĐỘNG?</a:t>
            </a:r>
            <a:endParaRPr lang="en-US" sz="2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videoplayback_2.wm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1524000" y="152400"/>
            <a:ext cx="6172200" cy="1219200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ĐỘNG XÍCH TRONG ĐỘNG CƠ XE Ô TÔ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Small engine animation - YouTube.wm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1524000" y="228600"/>
            <a:ext cx="6019800" cy="1219200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ĐỘNG XÍCH TRONG ĐỘNG CƠ XE MÔ TÔ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5635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D600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81000" y="921603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 smtClean="0">
                <a:latin typeface="Times New Roman" panose="02020603050405020304" pitchFamily="18" charset="0"/>
              </a:rPr>
              <a:t>Đĩa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xích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xe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đạp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50 </a:t>
            </a:r>
            <a:r>
              <a:rPr lang="en-US" sz="2400" b="1" dirty="0" err="1">
                <a:latin typeface="Times New Roman" panose="02020603050405020304" pitchFamily="18" charset="0"/>
              </a:rPr>
              <a:t>răng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đĩa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líp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20 </a:t>
            </a:r>
            <a:r>
              <a:rPr lang="en-US" sz="2400" b="1" dirty="0" err="1">
                <a:latin typeface="Times New Roman" panose="02020603050405020304" pitchFamily="18" charset="0"/>
              </a:rPr>
              <a:t>răng</a:t>
            </a:r>
            <a:r>
              <a:rPr lang="en-US" sz="2400" b="1" dirty="0"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 quay </a:t>
            </a:r>
            <a:r>
              <a:rPr lang="en-US" sz="2400" b="1" dirty="0" err="1">
                <a:latin typeface="Times New Roman" panose="02020603050405020304" pitchFamily="18" charset="0"/>
              </a:rPr>
              <a:t>nhanh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3022" name="Text Box 24"/>
          <p:cNvSpPr txBox="1">
            <a:spLocks noChangeArrowheads="1"/>
          </p:cNvSpPr>
          <p:nvPr/>
        </p:nvSpPr>
        <p:spPr bwMode="auto">
          <a:xfrm>
            <a:off x="3886200" y="1755862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sz="3200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31" name="Text Box 27"/>
          <p:cNvSpPr txBox="1">
            <a:spLocks noChangeArrowheads="1"/>
          </p:cNvSpPr>
          <p:nvPr/>
        </p:nvSpPr>
        <p:spPr bwMode="auto">
          <a:xfrm>
            <a:off x="609600" y="6231686"/>
            <a:ext cx="830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líp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quay </a:t>
            </a:r>
            <a:r>
              <a:rPr lang="en-US" sz="28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xích</a:t>
            </a:r>
            <a:r>
              <a:rPr lang="en-US" sz="28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 2,5 </a:t>
            </a:r>
            <a:r>
              <a:rPr lang="en-US" sz="2800" dirty="0" err="1" smtClean="0">
                <a:solidFill>
                  <a:srgbClr val="FF0066"/>
                </a:solidFill>
                <a:latin typeface="Times New Roman" panose="02020603050405020304" pitchFamily="18" charset="0"/>
              </a:rPr>
              <a:t>lần</a:t>
            </a:r>
            <a:endParaRPr lang="en-US" sz="2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04800" y="2473325"/>
            <a:ext cx="2743200" cy="2784475"/>
            <a:chOff x="192" y="1920"/>
            <a:chExt cx="1632" cy="1754"/>
          </a:xfrm>
        </p:grpSpPr>
        <p:sp>
          <p:nvSpPr>
            <p:cNvPr id="43026" name="Text Box 29"/>
            <p:cNvSpPr txBox="1">
              <a:spLocks noChangeArrowheads="1"/>
            </p:cNvSpPr>
            <p:nvPr/>
          </p:nvSpPr>
          <p:spPr bwMode="auto">
            <a:xfrm>
              <a:off x="192" y="1920"/>
              <a:ext cx="1632" cy="17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dirty="0" err="1" smtClean="0">
                  <a:solidFill>
                    <a:srgbClr val="0000FF"/>
                  </a:solidFill>
                </a:rPr>
                <a:t>Tóm</a:t>
              </a:r>
              <a:r>
                <a:rPr lang="en-US" sz="3200" dirty="0" smtClean="0">
                  <a:solidFill>
                    <a:srgbClr val="0000FF"/>
                  </a:solidFill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</a:rPr>
                <a:t>tắt</a:t>
              </a:r>
              <a:r>
                <a:rPr lang="en-US" sz="3200" dirty="0" smtClean="0">
                  <a:solidFill>
                    <a:srgbClr val="0000FF"/>
                  </a:solidFill>
                </a:rPr>
                <a:t>:</a:t>
              </a:r>
              <a:endParaRPr lang="en-US" sz="3200" dirty="0">
                <a:solidFill>
                  <a:srgbClr val="0000FF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Z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1 </a:t>
              </a:r>
              <a:r>
                <a:rPr lang="en-US" sz="3200" dirty="0">
                  <a:solidFill>
                    <a:srgbClr val="0000FF"/>
                  </a:solidFill>
                </a:rPr>
                <a:t>= 50 </a:t>
              </a:r>
              <a:r>
                <a:rPr lang="en-US" sz="3200" dirty="0" err="1">
                  <a:solidFill>
                    <a:srgbClr val="0000FF"/>
                  </a:solidFill>
                </a:rPr>
                <a:t>răng</a:t>
              </a:r>
              <a:endParaRPr lang="en-US" sz="3200" dirty="0">
                <a:solidFill>
                  <a:srgbClr val="0000FF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3200" dirty="0">
                  <a:solidFill>
                    <a:srgbClr val="0000FF"/>
                  </a:solidFill>
                </a:rPr>
                <a:t>Z</a:t>
              </a:r>
              <a:r>
                <a:rPr lang="en-US" sz="3200" baseline="-25000" dirty="0">
                  <a:solidFill>
                    <a:srgbClr val="0000FF"/>
                  </a:solidFill>
                </a:rPr>
                <a:t>2</a:t>
              </a:r>
              <a:r>
                <a:rPr lang="en-US" sz="3200" dirty="0">
                  <a:solidFill>
                    <a:srgbClr val="0000FF"/>
                  </a:solidFill>
                </a:rPr>
                <a:t>= 20 </a:t>
              </a:r>
              <a:r>
                <a:rPr lang="en-US" sz="3200" dirty="0" err="1">
                  <a:solidFill>
                    <a:srgbClr val="0000FF"/>
                  </a:solidFill>
                </a:rPr>
                <a:t>răng</a:t>
              </a:r>
              <a:endParaRPr lang="en-US" sz="3200" dirty="0">
                <a:solidFill>
                  <a:srgbClr val="0000FF"/>
                </a:solidFill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3200" dirty="0" err="1">
                  <a:solidFill>
                    <a:srgbClr val="0000FF"/>
                  </a:solidFill>
                </a:rPr>
                <a:t>Tính</a:t>
              </a:r>
              <a:r>
                <a:rPr lang="en-US" sz="3200" dirty="0">
                  <a:solidFill>
                    <a:srgbClr val="0000FF"/>
                  </a:solidFill>
                </a:rPr>
                <a:t>: </a:t>
              </a:r>
              <a:r>
                <a:rPr lang="en-US" sz="3200" dirty="0" err="1">
                  <a:solidFill>
                    <a:srgbClr val="0000FF"/>
                  </a:solidFill>
                </a:rPr>
                <a:t>i</a:t>
              </a:r>
              <a:r>
                <a:rPr lang="en-US" sz="3200" dirty="0">
                  <a:solidFill>
                    <a:srgbClr val="0000FF"/>
                  </a:solidFill>
                </a:rPr>
                <a:t> = ? </a:t>
              </a:r>
              <a:r>
                <a:rPr lang="en-US" sz="3200" dirty="0" err="1">
                  <a:solidFill>
                    <a:srgbClr val="0000FF"/>
                  </a:solidFill>
                </a:rPr>
                <a:t>lần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  <p:sp>
          <p:nvSpPr>
            <p:cNvPr id="43027" name="Line 30"/>
            <p:cNvSpPr>
              <a:spLocks noChangeShapeType="1"/>
            </p:cNvSpPr>
            <p:nvPr/>
          </p:nvSpPr>
          <p:spPr bwMode="auto">
            <a:xfrm>
              <a:off x="192" y="3264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3886200" y="2289262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- </a:t>
            </a:r>
            <a:r>
              <a:rPr lang="en-US" sz="2800" dirty="0" err="1">
                <a:solidFill>
                  <a:srgbClr val="0000FF"/>
                </a:solidFill>
              </a:rPr>
              <a:t>Tỉ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số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truyền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05400" y="2894175"/>
                <a:ext cx="3124200" cy="98103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94175"/>
                <a:ext cx="3124200" cy="9810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886200" y="4484813"/>
                <a:ext cx="4903694" cy="90685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84813"/>
                <a:ext cx="4903694" cy="90685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890682" y="2859778"/>
            <a:ext cx="121471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Ta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886200" y="3961593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2800" dirty="0" err="1" smtClean="0">
                <a:solidFill>
                  <a:srgbClr val="0000FF"/>
                </a:solidFill>
              </a:rPr>
              <a:t>Mặt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</a:rPr>
              <a:t> ta </a:t>
            </a:r>
            <a:r>
              <a:rPr lang="en-US" sz="2800" dirty="0" err="1" smtClean="0">
                <a:solidFill>
                  <a:srgbClr val="0000FF"/>
                </a:solidFill>
              </a:rPr>
              <a:t>có</a:t>
            </a:r>
            <a:r>
              <a:rPr lang="en-US" sz="2800" dirty="0" smtClean="0">
                <a:solidFill>
                  <a:srgbClr val="0000FF"/>
                </a:solidFill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05400" y="5648980"/>
                <a:ext cx="3684494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1" dirty="0">
                              <a:solidFill>
                                <a:srgbClr val="FF0000"/>
                              </a:solidFill>
                            </a:rPr>
                            <m:t>2,5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648980"/>
                <a:ext cx="3684494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352800" y="1755862"/>
            <a:ext cx="0" cy="44163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4572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4 SGK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6" grpId="0"/>
      <p:bldP spid="22" grpId="0" animBg="1"/>
      <p:bldP spid="23" grpId="0" animBg="1"/>
      <p:bldP spid="24" grpId="0"/>
      <p:bldP spid="2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thể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qua chi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tiết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90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sz="29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620000" y="4664075"/>
            <a:ext cx="990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3200" b="1" dirty="0" err="1">
                <a:latin typeface="Times New Roman" panose="02020603050405020304" pitchFamily="18" charset="0"/>
              </a:rPr>
              <a:t>đĩa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0" y="51054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xích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8600" y="274320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líp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76200" y="3048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838200" y="5821363"/>
            <a:ext cx="731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H.29.1: </a:t>
            </a:r>
            <a:r>
              <a:rPr lang="en-US" sz="3200" dirty="0" err="1">
                <a:latin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động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717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36788"/>
            <a:ext cx="5300663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2895600" y="3687763"/>
            <a:ext cx="9906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914400" y="2849563"/>
            <a:ext cx="21336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 flipH="1" flipV="1">
            <a:off x="6248400" y="3763963"/>
            <a:ext cx="1828800" cy="990600"/>
          </a:xfrm>
          <a:prstGeom prst="line">
            <a:avLst/>
          </a:prstGeom>
          <a:noFill/>
          <a:ln w="9525">
            <a:solidFill>
              <a:srgbClr val="3517E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2531" grpId="0"/>
      <p:bldP spid="22533" grpId="0"/>
      <p:bldP spid="22535" grpId="0"/>
      <p:bldP spid="5129" grpId="0" animBg="1"/>
      <p:bldP spid="5130" grpId="0" animBg="1"/>
      <p:bldP spid="5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81200" y="4343162"/>
            <a:ext cx="7010400" cy="160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líp</a:t>
            </a:r>
            <a:r>
              <a:rPr lang="en-US" sz="2800" dirty="0"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</a:rPr>
              <a:t>Tốc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líp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đĩa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54282" name="Picture 10" descr="NewBambo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8600"/>
            <a:ext cx="4473678" cy="2667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Text Box 13"/>
          <p:cNvSpPr txBox="1">
            <a:spLocks noChangeArrowheads="1"/>
          </p:cNvSpPr>
          <p:nvPr/>
        </p:nvSpPr>
        <p:spPr bwMode="auto">
          <a:xfrm rot="5400000">
            <a:off x="1059537" y="1074063"/>
            <a:ext cx="685797" cy="1738073"/>
          </a:xfrm>
          <a:prstGeom prst="rect">
            <a:avLst/>
          </a:prstGeom>
          <a:noFill/>
          <a:ln w="57150" cap="sq">
            <a:solidFill>
              <a:srgbClr val="00B05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0600">
              <a:latin typeface=".VnTime" panose="020B7200000000000000" pitchFamily="34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76200" y="3668256"/>
            <a:ext cx="1828800" cy="2667000"/>
          </a:xfrm>
          <a:prstGeom prst="rightArrowCallou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 HỎI THẢO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762000"/>
            <a:ext cx="3918857" cy="2286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2438400" y="1676400"/>
            <a:ext cx="2362200" cy="3048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8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867400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2400" y="3606225"/>
            <a:ext cx="42243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 smtClean="0">
                <a:latin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khớp</a:t>
            </a:r>
            <a:r>
              <a:rPr lang="en-US" sz="32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30" descr="Cac bo truyen dong an kho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97587"/>
            <a:ext cx="4953000" cy="29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1" descr="DAI_TH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28600"/>
            <a:ext cx="541019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" y="863025"/>
            <a:ext cx="373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</a:rPr>
              <a:t> ma </a:t>
            </a:r>
            <a:r>
              <a:rPr lang="en-US" sz="3200" dirty="0" err="1" smtClean="0">
                <a:latin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</a:rPr>
              <a:t> – </a:t>
            </a:r>
            <a:r>
              <a:rPr lang="en-US" sz="3200" dirty="0" err="1" smtClean="0">
                <a:latin typeface="Times New Roman" panose="02020603050405020304" pitchFamily="18" charset="0"/>
              </a:rPr>
              <a:t>truyền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đai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122238"/>
            <a:ext cx="4419600" cy="487362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Bộ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38400" y="3367088"/>
            <a:ext cx="2051050" cy="2076450"/>
            <a:chOff x="1296" y="528"/>
            <a:chExt cx="1292" cy="1308"/>
          </a:xfrm>
        </p:grpSpPr>
        <p:pic>
          <p:nvPicPr>
            <p:cNvPr id="1231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" y="529"/>
              <a:ext cx="128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2" name="Oval 8"/>
            <p:cNvSpPr>
              <a:spLocks noChangeArrowheads="1"/>
            </p:cNvSpPr>
            <p:nvPr/>
          </p:nvSpPr>
          <p:spPr bwMode="auto">
            <a:xfrm>
              <a:off x="1296" y="528"/>
              <a:ext cx="1292" cy="1292"/>
            </a:xfrm>
            <a:prstGeom prst="ellips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3824288"/>
            <a:ext cx="1365250" cy="1370012"/>
            <a:chOff x="3504" y="816"/>
            <a:chExt cx="860" cy="863"/>
          </a:xfrm>
        </p:grpSpPr>
        <p:pic>
          <p:nvPicPr>
            <p:cNvPr id="12309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" y="818"/>
              <a:ext cx="845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10" name="Oval 11"/>
            <p:cNvSpPr>
              <a:spLocks noChangeArrowheads="1"/>
            </p:cNvSpPr>
            <p:nvPr/>
          </p:nvSpPr>
          <p:spPr bwMode="auto">
            <a:xfrm>
              <a:off x="3504" y="816"/>
              <a:ext cx="860" cy="860"/>
            </a:xfrm>
            <a:prstGeom prst="ellips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581400" y="3373438"/>
            <a:ext cx="3200400" cy="47625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3429000" y="5189538"/>
            <a:ext cx="3276600" cy="22860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2514600" y="5181600"/>
            <a:ext cx="304800" cy="3810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371600" y="57912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Bánh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endParaRPr lang="en-US" sz="32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 flipV="1">
            <a:off x="6934200" y="5075238"/>
            <a:ext cx="990600" cy="990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629400" y="5943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Bánh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endParaRPr lang="en-US" sz="32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4953000" y="5348288"/>
            <a:ext cx="0" cy="7175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114800" y="5989638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Dây</a:t>
            </a:r>
            <a:r>
              <a:rPr 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đai</a:t>
            </a:r>
            <a:endParaRPr lang="en-US" sz="32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03" name="Rectangle 21"/>
          <p:cNvSpPr>
            <a:spLocks noChangeArrowheads="1"/>
          </p:cNvSpPr>
          <p:nvPr/>
        </p:nvSpPr>
        <p:spPr bwMode="auto">
          <a:xfrm>
            <a:off x="0" y="2286000"/>
            <a:ext cx="5181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b)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3657600" y="3352800"/>
            <a:ext cx="152400" cy="762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7924800" y="5608638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2133600" y="533400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953000" y="5608638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6200" y="639762"/>
            <a:ext cx="5181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a)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Khái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niệm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0" y="762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ma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–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đai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8600" y="1371600"/>
            <a:ext cx="891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quay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nhờ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ma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tiếp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xúc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C 0.05937 0.00995 0.24878 0.05208 0.30312 0.0625 C 0.35746 0.07292 0.3184 0.06111 0.32569 0.0625 C 0.33298 0.06389 0.33837 0.06597 0.3467 0.07107 C 0.35503 0.07616 0.36875 0.08472 0.37569 0.09259 C 0.38264 0.10046 0.38472 0.10648 0.38871 0.11829 C 0.39271 0.13009 0.4 0.14699 0.4 0.16343 C 0.4 0.17986 0.39496 0.20301 0.38871 0.21736 C 0.38246 0.23171 0.37691 0.24097 0.36285 0.24954 C 0.34878 0.2581 0.36805 0.26042 0.30469 0.26875 C 0.24132 0.27708 0.04983 0.30162 -0.01788 0.29908 C -0.08559 0.29653 -0.08212 0.27153 -0.10174 0.2537 C -0.12136 0.23588 -0.13004 0.21644 -0.13559 0.19144 C -0.14115 0.16644 -0.13906 0.1257 -0.13559 0.10324 C -0.13212 0.08079 -0.12292 0.06968 -0.11458 0.05602 C -0.10625 0.04236 -0.09583 0.03056 -0.08559 0.02153 C -0.07535 0.0125 -0.06806 0.00533 -0.0533 0.00208 C -0.03854 -0.00116 -0.05938 -0.00995 -1.94444E-6 -3.33333E-6 Z " pathEditMode="relative" rAng="0" ptsTypes="aaaaaaaaaaaaaaaaaa">
                                      <p:cBhvr>
                                        <p:cTn id="26" dur="2000" fill="hold"/>
                                        <p:tgtEl>
                                          <p:spTgt spid="25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 animBg="1"/>
      <p:bldP spid="25613" grpId="0" animBg="1"/>
      <p:bldP spid="25615" grpId="0" animBg="1"/>
      <p:bldP spid="25616" grpId="0"/>
      <p:bldP spid="25617" grpId="0" animBg="1"/>
      <p:bldP spid="25618" grpId="0"/>
      <p:bldP spid="25619" grpId="0" animBg="1"/>
      <p:bldP spid="25620" grpId="0"/>
      <p:bldP spid="25627" grpId="0" animBg="1"/>
      <p:bldP spid="256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797300" y="3105150"/>
            <a:ext cx="2051050" cy="2076450"/>
            <a:chOff x="1296" y="528"/>
            <a:chExt cx="1292" cy="1308"/>
          </a:xfrm>
        </p:grpSpPr>
        <p:pic>
          <p:nvPicPr>
            <p:cNvPr id="15392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" y="529"/>
              <a:ext cx="1282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3" name="Oval 31"/>
            <p:cNvSpPr>
              <a:spLocks noChangeArrowheads="1"/>
            </p:cNvSpPr>
            <p:nvPr/>
          </p:nvSpPr>
          <p:spPr bwMode="auto">
            <a:xfrm>
              <a:off x="1296" y="528"/>
              <a:ext cx="1292" cy="1292"/>
            </a:xfrm>
            <a:prstGeom prst="ellips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302500" y="3562350"/>
            <a:ext cx="1365250" cy="1370013"/>
            <a:chOff x="3504" y="816"/>
            <a:chExt cx="860" cy="863"/>
          </a:xfrm>
        </p:grpSpPr>
        <p:pic>
          <p:nvPicPr>
            <p:cNvPr id="15390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" y="818"/>
              <a:ext cx="845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1" name="Oval 34"/>
            <p:cNvSpPr>
              <a:spLocks noChangeArrowheads="1"/>
            </p:cNvSpPr>
            <p:nvPr/>
          </p:nvSpPr>
          <p:spPr bwMode="auto">
            <a:xfrm>
              <a:off x="3504" y="816"/>
              <a:ext cx="860" cy="860"/>
            </a:xfrm>
            <a:prstGeom prst="ellips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4969715" y="3124200"/>
            <a:ext cx="3246438" cy="477744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V="1">
            <a:off x="4787900" y="4927600"/>
            <a:ext cx="3276600" cy="22860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flipH="1">
            <a:off x="3797300" y="4114800"/>
            <a:ext cx="2057400" cy="76200"/>
          </a:xfrm>
          <a:prstGeom prst="line">
            <a:avLst/>
          </a:prstGeom>
          <a:noFill/>
          <a:ln w="7620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4711700" y="4343400"/>
            <a:ext cx="4328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</a:rPr>
              <a:t>D</a:t>
            </a:r>
            <a:r>
              <a:rPr lang="en-US" sz="3200" baseline="-25000" dirty="0">
                <a:solidFill>
                  <a:schemeClr val="accent3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7759700" y="4343400"/>
            <a:ext cx="4328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</a:rPr>
              <a:t>D</a:t>
            </a:r>
            <a:r>
              <a:rPr lang="en-US" sz="3200" baseline="-25000" dirty="0">
                <a:solidFill>
                  <a:schemeClr val="accent3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7302500" y="4267200"/>
            <a:ext cx="1371600" cy="0"/>
          </a:xfrm>
          <a:prstGeom prst="line">
            <a:avLst/>
          </a:prstGeom>
          <a:noFill/>
          <a:ln w="57150">
            <a:solidFill>
              <a:schemeClr val="accent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8305800" y="2133600"/>
            <a:ext cx="6858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bd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(n</a:t>
            </a:r>
            <a:r>
              <a:rPr 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3200" baseline="-25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2438400" y="4267200"/>
            <a:ext cx="762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n</a:t>
            </a:r>
            <a:r>
              <a:rPr 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(n</a:t>
            </a:r>
            <a:r>
              <a:rPr lang="en-US" sz="3200" baseline="-250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3200">
              <a:latin typeface="Times New Roman" panose="02020603050405020304" pitchFamily="18" charset="0"/>
            </a:endParaRPr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 flipV="1">
            <a:off x="2895600" y="4419600"/>
            <a:ext cx="9017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 flipH="1">
            <a:off x="8153400" y="26670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2" name="Text Box 64"/>
          <p:cNvSpPr txBox="1">
            <a:spLocks noChangeArrowheads="1"/>
          </p:cNvSpPr>
          <p:nvPr/>
        </p:nvSpPr>
        <p:spPr bwMode="auto">
          <a:xfrm>
            <a:off x="101600" y="31498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được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xác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định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bởi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công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thức</a:t>
            </a:r>
            <a:r>
              <a:rPr lang="en-US" sz="2800" b="1" dirty="0" smtClean="0">
                <a:latin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47" name="Rectangle 4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600" y="990600"/>
            <a:ext cx="7128774" cy="9714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65506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quay (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quay (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76200" y="-762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c)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việc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 animBg="1"/>
      <p:bldP spid="27683" grpId="1" animBg="1"/>
      <p:bldP spid="27684" grpId="0" animBg="1"/>
      <p:bldP spid="27684" grpId="1" animBg="1"/>
      <p:bldP spid="27685" grpId="0" animBg="1"/>
      <p:bldP spid="27694" grpId="0"/>
      <p:bldP spid="27695" grpId="0"/>
      <p:bldP spid="27696" grpId="0" animBg="1"/>
      <p:bldP spid="27700" grpId="0"/>
      <p:bldP spid="27701" grpId="0"/>
      <p:bldP spid="27703" grpId="0" animBg="1"/>
      <p:bldP spid="27704" grpId="0" animBg="1"/>
      <p:bldP spid="4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4019550"/>
            <a:ext cx="2051050" cy="2076450"/>
            <a:chOff x="977" y="2201"/>
            <a:chExt cx="1292" cy="1308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202"/>
              <a:ext cx="1282" cy="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</a:extLst>
          </p:spPr>
        </p:pic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977" y="2201"/>
              <a:ext cx="1292" cy="1292"/>
            </a:xfrm>
            <a:prstGeom prst="ellipse">
              <a:avLst/>
            </a:prstGeom>
            <a:noFill/>
            <a:ln w="762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08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92550" y="1657350"/>
            <a:ext cx="2051050" cy="2076450"/>
            <a:chOff x="1296" y="528"/>
            <a:chExt cx="1292" cy="1308"/>
          </a:xfrm>
        </p:grpSpPr>
        <p:pic>
          <p:nvPicPr>
            <p:cNvPr id="2459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3" y="529"/>
              <a:ext cx="1282" cy="1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93" name="Oval 17"/>
            <p:cNvSpPr>
              <a:spLocks noChangeArrowheads="1"/>
            </p:cNvSpPr>
            <p:nvPr/>
          </p:nvSpPr>
          <p:spPr bwMode="auto">
            <a:xfrm>
              <a:off x="1296" y="528"/>
              <a:ext cx="1292" cy="1292"/>
            </a:xfrm>
            <a:prstGeom prst="ellips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397750" y="2114550"/>
            <a:ext cx="1365250" cy="1370013"/>
            <a:chOff x="3504" y="816"/>
            <a:chExt cx="860" cy="863"/>
          </a:xfrm>
        </p:grpSpPr>
        <p:pic>
          <p:nvPicPr>
            <p:cNvPr id="24595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" y="818"/>
              <a:ext cx="845" cy="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96" name="Oval 20"/>
            <p:cNvSpPr>
              <a:spLocks noChangeArrowheads="1"/>
            </p:cNvSpPr>
            <p:nvPr/>
          </p:nvSpPr>
          <p:spPr bwMode="auto">
            <a:xfrm>
              <a:off x="3504" y="816"/>
              <a:ext cx="860" cy="860"/>
            </a:xfrm>
            <a:prstGeom prst="ellipse">
              <a:avLst/>
            </a:prstGeom>
            <a:noFill/>
            <a:ln w="76200" cmpd="dbl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5035550" y="1663700"/>
            <a:ext cx="3200400" cy="47625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4883150" y="3479800"/>
            <a:ext cx="3276600" cy="228600"/>
          </a:xfrm>
          <a:prstGeom prst="line">
            <a:avLst/>
          </a:prstGeom>
          <a:noFill/>
          <a:ln w="762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21659" y="457200"/>
            <a:ext cx="525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228600" y="6172200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 nhánh đai mắc chéo nhau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038600" y="4552950"/>
            <a:ext cx="1365250" cy="1370013"/>
            <a:chOff x="3504" y="816"/>
            <a:chExt cx="860" cy="863"/>
          </a:xfrm>
        </p:grpSpPr>
        <p:pic>
          <p:nvPicPr>
            <p:cNvPr id="24603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7" y="818"/>
              <a:ext cx="845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04" name="Oval 28"/>
            <p:cNvSpPr>
              <a:spLocks noChangeArrowheads="1"/>
            </p:cNvSpPr>
            <p:nvPr/>
          </p:nvSpPr>
          <p:spPr bwMode="auto">
            <a:xfrm>
              <a:off x="3504" y="816"/>
              <a:ext cx="860" cy="860"/>
            </a:xfrm>
            <a:prstGeom prst="ellipse">
              <a:avLst/>
            </a:prstGeom>
            <a:noFill/>
            <a:ln w="762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VNI-Times" pitchFamily="2" charset="0"/>
              </a:endParaRPr>
            </a:p>
          </p:txBody>
        </p:sp>
      </p:grp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1752600" y="4114800"/>
            <a:ext cx="2667000" cy="1733550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1828800" y="4662488"/>
            <a:ext cx="2514600" cy="1281112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7" grpId="0" animBg="1"/>
      <p:bldP spid="24597" grpId="1" animBg="1"/>
      <p:bldP spid="24598" grpId="0" animBg="1"/>
      <p:bldP spid="24598" grpId="1" animBg="1"/>
      <p:bldP spid="24599" grpId="0"/>
      <p:bldP spid="24600" grpId="0"/>
      <p:bldP spid="24589" grpId="0" animBg="1"/>
      <p:bldP spid="2459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614</Words>
  <Application>Microsoft Office PowerPoint</Application>
  <PresentationFormat>On-screen Show (4:3)</PresentationFormat>
  <Paragraphs>96</Paragraphs>
  <Slides>22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Sự truyền chuyển động được thể hiện qua chi tiết nào?</vt:lpstr>
      <vt:lpstr>PowerPoint Presentation</vt:lpstr>
      <vt:lpstr>Các bộ phận của máy: + Thường đặt xa nhau, đều được dẫn động từ một chuyển động ban đầu. + Có tốc độ quay không giống nhau. =&gt; Bộ truyền chuyển động thực hiện nhiệm vụ truyền và biến đổi tốc độ cho phù hợp với  tốc độ của các bộ phận trong máy.</vt:lpstr>
      <vt:lpstr>II. Bộ truyền chuyển động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vận dụng: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10</dc:creator>
  <cp:lastModifiedBy>USER</cp:lastModifiedBy>
  <cp:revision>49</cp:revision>
  <dcterms:created xsi:type="dcterms:W3CDTF">2021-11-22T09:57:41Z</dcterms:created>
  <dcterms:modified xsi:type="dcterms:W3CDTF">2021-12-05T23:53:50Z</dcterms:modified>
</cp:coreProperties>
</file>