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48" r:id="rId3"/>
    <p:sldId id="326" r:id="rId4"/>
    <p:sldId id="331" r:id="rId5"/>
    <p:sldId id="328" r:id="rId6"/>
    <p:sldId id="330" r:id="rId7"/>
    <p:sldId id="355" r:id="rId8"/>
    <p:sldId id="356" r:id="rId9"/>
    <p:sldId id="297" r:id="rId10"/>
    <p:sldId id="300" r:id="rId11"/>
    <p:sldId id="309" r:id="rId12"/>
    <p:sldId id="299" r:id="rId13"/>
    <p:sldId id="352" r:id="rId14"/>
    <p:sldId id="302" r:id="rId15"/>
    <p:sldId id="349" r:id="rId16"/>
    <p:sldId id="350" r:id="rId17"/>
    <p:sldId id="335" r:id="rId18"/>
    <p:sldId id="336" r:id="rId19"/>
    <p:sldId id="338" r:id="rId20"/>
    <p:sldId id="339" r:id="rId21"/>
    <p:sldId id="340" r:id="rId22"/>
    <p:sldId id="341" r:id="rId23"/>
    <p:sldId id="342" r:id="rId24"/>
    <p:sldId id="343" r:id="rId25"/>
    <p:sldId id="351" r:id="rId26"/>
    <p:sldId id="344" r:id="rId27"/>
    <p:sldId id="345" r:id="rId28"/>
    <p:sldId id="3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6540-DD99-CC0E-F1B4-77308616A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A7795-2A98-478A-4C33-AA1AD3F7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84E29-433B-F17B-9217-1160DE1F84DA}"/>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C73828D4-EBB8-4BBD-1F80-99BD5BA06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B5DF5-9AE3-7163-EA3E-D7E42604F0D4}"/>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256353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81AD-E78E-F214-14A9-E6FDC823D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E23142-16E7-886B-87F9-129010AE3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0AB9C-12D4-53FC-F877-0826B0F76AFE}"/>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C6A34D32-2D9E-5C37-43B2-0512F2385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DAB8F-4F75-86E4-B7AC-5FB9DF93B1B1}"/>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320434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A3B5FE-AC27-6CA7-FD8E-14AFA8DD45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2D38F-CB54-5DE1-9219-FE5039EC7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1D75D-0E76-7FC7-F668-52B49F41F020}"/>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1E0070BF-4A1E-5437-BFE2-052F636DD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1D807-C38C-B2FA-209B-2A1D44753C0F}"/>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226875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6042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1978-CA96-6967-0048-86BC1C364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65444-025A-3CDE-2390-22D7B9EBC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AC743-3568-8D68-95C8-0588DFDCC12A}"/>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0683E5AA-CA0B-151C-B414-A4FCA7676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F583E-D53F-0B12-7AE8-CC846B080168}"/>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317786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33E9-0AB5-72D7-050E-A0829AA95A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92DD1D-6499-8A5D-731E-A59D5C40C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34A9C-3278-6100-D1EF-3CCD672ECAC3}"/>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2597D1F4-8BAE-E768-5F9E-348D80CA7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7E0E1-D565-6BA1-A281-4E6436DED18F}"/>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39412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361F-782E-C6D2-AF0C-BF0A3D9AC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61E05-21BF-427A-C900-D2DB24FB46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23E0F-919E-D4CB-AEE3-5AE43F120A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FCB72-BC7B-286E-F6F3-9686962506B1}"/>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6" name="Footer Placeholder 5">
            <a:extLst>
              <a:ext uri="{FF2B5EF4-FFF2-40B4-BE49-F238E27FC236}">
                <a16:creationId xmlns:a16="http://schemas.microsoft.com/office/drawing/2014/main" id="{E5654E85-F932-E42E-28C8-D00BA2A02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7A25C-312D-8B7A-B6B8-4F2E73396CC6}"/>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10191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578-DF44-92FF-B472-8CE7ADD250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41BEAB-7A4A-23C9-482A-2800F488A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93B215-53AD-91A6-EC67-48F4C1D25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BDD37-D522-4FEA-923C-97A190269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B4932-6CCC-2F1A-FA8F-B957D0532B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FAC59-78A0-F838-D859-E83292DDF746}"/>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8" name="Footer Placeholder 7">
            <a:extLst>
              <a:ext uri="{FF2B5EF4-FFF2-40B4-BE49-F238E27FC236}">
                <a16:creationId xmlns:a16="http://schemas.microsoft.com/office/drawing/2014/main" id="{F12CBA37-8221-F88F-60A6-551471C746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C1EBB-61BF-8B99-F1D6-DCEF6001D59B}"/>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382979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3C5B-CFF6-2F16-4FB9-3978DC96E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F7633E-9872-150F-3F6D-9FFDF15D2488}"/>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4" name="Footer Placeholder 3">
            <a:extLst>
              <a:ext uri="{FF2B5EF4-FFF2-40B4-BE49-F238E27FC236}">
                <a16:creationId xmlns:a16="http://schemas.microsoft.com/office/drawing/2014/main" id="{268D30A8-9DD8-84C9-52D2-1412050F78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50F6E-0E67-6F49-78A0-898E4E3227EB}"/>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295747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52A25-ACDD-559E-98A5-592B2652C703}"/>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3" name="Footer Placeholder 2">
            <a:extLst>
              <a:ext uri="{FF2B5EF4-FFF2-40B4-BE49-F238E27FC236}">
                <a16:creationId xmlns:a16="http://schemas.microsoft.com/office/drawing/2014/main" id="{18238F89-42CD-870E-9E17-9B3EEF1A24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E2A28-EF30-4CB8-4D37-D5A71C5751EE}"/>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68619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467F-DE66-8083-9B6C-E07C6B321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B3632-CCE8-0FC1-55E9-CED9F996B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51066-5A06-B67C-1C05-A08D4E110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63C87-036D-1377-8161-EFCCDF45DC06}"/>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6" name="Footer Placeholder 5">
            <a:extLst>
              <a:ext uri="{FF2B5EF4-FFF2-40B4-BE49-F238E27FC236}">
                <a16:creationId xmlns:a16="http://schemas.microsoft.com/office/drawing/2014/main" id="{9CF09859-FD0E-6140-40B4-DD776A42E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EFCC1-97E5-E122-0456-8E7B1792A986}"/>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333349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2B8A-37C4-37E7-7972-55476AEE7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8551A-5ED9-94D3-F703-24E154F32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1E548-81AE-9C90-E838-B48E186D2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547AC-4577-E92B-5ED4-4D3FBD7B1343}"/>
              </a:ext>
            </a:extLst>
          </p:cNvPr>
          <p:cNvSpPr>
            <a:spLocks noGrp="1"/>
          </p:cNvSpPr>
          <p:nvPr>
            <p:ph type="dt" sz="half" idx="10"/>
          </p:nvPr>
        </p:nvSpPr>
        <p:spPr/>
        <p:txBody>
          <a:bodyPr/>
          <a:lstStyle/>
          <a:p>
            <a:fld id="{46F7ACBD-5B0B-42FF-B343-65C7BE72F867}" type="datetimeFigureOut">
              <a:rPr lang="en-US" smtClean="0"/>
              <a:t>9/9/2023</a:t>
            </a:fld>
            <a:endParaRPr lang="en-US"/>
          </a:p>
        </p:txBody>
      </p:sp>
      <p:sp>
        <p:nvSpPr>
          <p:cNvPr id="6" name="Footer Placeholder 5">
            <a:extLst>
              <a:ext uri="{FF2B5EF4-FFF2-40B4-BE49-F238E27FC236}">
                <a16:creationId xmlns:a16="http://schemas.microsoft.com/office/drawing/2014/main" id="{F645F876-B752-2B58-9CCB-478B3ED14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D5B01-31DE-480F-4790-B909B602083C}"/>
              </a:ext>
            </a:extLst>
          </p:cNvPr>
          <p:cNvSpPr>
            <a:spLocks noGrp="1"/>
          </p:cNvSpPr>
          <p:nvPr>
            <p:ph type="sldNum" sz="quarter" idx="12"/>
          </p:nvPr>
        </p:nvSpPr>
        <p:spPr/>
        <p:txBody>
          <a:bodyPr/>
          <a:lstStyle/>
          <a:p>
            <a:fld id="{93653651-38EB-415C-96B1-B258B0B258E6}" type="slidenum">
              <a:rPr lang="en-US" smtClean="0"/>
              <a:t>‹#›</a:t>
            </a:fld>
            <a:endParaRPr lang="en-US"/>
          </a:p>
        </p:txBody>
      </p:sp>
    </p:spTree>
    <p:extLst>
      <p:ext uri="{BB962C8B-B14F-4D97-AF65-F5344CB8AC3E}">
        <p14:creationId xmlns:p14="http://schemas.microsoft.com/office/powerpoint/2010/main" val="195444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ECCAA-E67C-3F41-4258-88F4E0BB2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F8E70-0D56-9EAA-BCD5-3A3BC107F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DE518-478C-F14C-3B99-10892946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7ACBD-5B0B-42FF-B343-65C7BE72F867}" type="datetimeFigureOut">
              <a:rPr lang="en-US" smtClean="0"/>
              <a:t>9/9/2023</a:t>
            </a:fld>
            <a:endParaRPr lang="en-US"/>
          </a:p>
        </p:txBody>
      </p:sp>
      <p:sp>
        <p:nvSpPr>
          <p:cNvPr id="5" name="Footer Placeholder 4">
            <a:extLst>
              <a:ext uri="{FF2B5EF4-FFF2-40B4-BE49-F238E27FC236}">
                <a16:creationId xmlns:a16="http://schemas.microsoft.com/office/drawing/2014/main" id="{5A7B59C6-B92E-74D8-E876-037F75944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A25EC-6B59-8E89-4AB9-9918BC9A9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53651-38EB-415C-96B1-B258B0B258E6}" type="slidenum">
              <a:rPr lang="en-US" smtClean="0"/>
              <a:t>‹#›</a:t>
            </a:fld>
            <a:endParaRPr lang="en-US"/>
          </a:p>
        </p:txBody>
      </p:sp>
    </p:spTree>
    <p:extLst>
      <p:ext uri="{BB962C8B-B14F-4D97-AF65-F5344CB8AC3E}">
        <p14:creationId xmlns:p14="http://schemas.microsoft.com/office/powerpoint/2010/main" val="340832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Documents/Zalo%20Received%20Files/CD_Chu%20de%20C_Bai%202/CD_Chu%20de%20C_Bai%202/Video%20li&#234;n%20k&#7871;t%20www.mp4" TargetMode="External"/><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Documents/Zalo%20Received%20Files/CD_Chu%20de%20C_Bai%202/CD_Chu%20de%20C_Bai%202/H&#432;&#7899;ng%20d&#7851;n%20nh&#7853;p%20tr&#236;nh%20duy&#7879;t.mp4" TargetMode="External"/><Relationship Id="rId2" Type="http://schemas.openxmlformats.org/officeDocument/2006/relationships/hyperlink" Target="https://dantri.com.v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chmf.gov.v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audio" Target="../media/audio1.wav"/><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34.jpeg"/><Relationship Id="rId9" Type="http://schemas.microsoft.com/office/2007/relationships/hdphoto" Target="../media/hdphoto2.wdp"/><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41.png"/><Relationship Id="rId10"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7.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audio" Target="../media/media2.mp3"/><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mp3"/><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audio" Target="../media/media1.mp3"/><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1.mp3"/><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audio" Target="../media/media1.mp3"/><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gif"/><Relationship Id="rId3" Type="http://schemas.microsoft.com/office/2007/relationships/media" Target="../media/media4.mp3"/><Relationship Id="rId7" Type="http://schemas.openxmlformats.org/officeDocument/2006/relationships/slideLayout" Target="../slideLayouts/slideLayout1.xml"/><Relationship Id="rId12" Type="http://schemas.openxmlformats.org/officeDocument/2006/relationships/image" Target="../media/image17.gif"/><Relationship Id="rId2" Type="http://schemas.openxmlformats.org/officeDocument/2006/relationships/audio" Target="../media/media3.mp3"/><Relationship Id="rId16" Type="http://schemas.openxmlformats.org/officeDocument/2006/relationships/image" Target="../media/image10.png"/><Relationship Id="rId1" Type="http://schemas.microsoft.com/office/2007/relationships/media" Target="../media/media3.mp3"/><Relationship Id="rId6" Type="http://schemas.openxmlformats.org/officeDocument/2006/relationships/audio" Target="../media/media1.mp3"/><Relationship Id="rId11" Type="http://schemas.openxmlformats.org/officeDocument/2006/relationships/image" Target="../media/image6.gif"/><Relationship Id="rId5" Type="http://schemas.microsoft.com/office/2007/relationships/media" Target="../media/media1.mp3"/><Relationship Id="rId1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audio" Target="../media/media4.mp3"/><Relationship Id="rId9" Type="http://schemas.openxmlformats.org/officeDocument/2006/relationships/image" Target="../media/image15.png"/><Relationship Id="rId1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s\Desktop\hinh1.jpg"/>
          <p:cNvPicPr>
            <a:picLocks noChangeAspect="1" noChangeArrowheads="1"/>
          </p:cNvPicPr>
          <p:nvPr/>
        </p:nvPicPr>
        <p:blipFill>
          <a:blip r:embed="rId2"/>
          <a:srcRect/>
          <a:stretch>
            <a:fillRect/>
          </a:stretch>
        </p:blipFill>
        <p:spPr bwMode="auto">
          <a:xfrm>
            <a:off x="-180109" y="0"/>
            <a:ext cx="12372109" cy="6858000"/>
          </a:xfrm>
          <a:prstGeom prst="rect">
            <a:avLst/>
          </a:prstGeom>
          <a:noFill/>
        </p:spPr>
      </p:pic>
      <p:sp>
        <p:nvSpPr>
          <p:cNvPr id="3" name="WordArt 4">
            <a:extLst>
              <a:ext uri="{FF2B5EF4-FFF2-40B4-BE49-F238E27FC236}">
                <a16:creationId xmlns:a16="http://schemas.microsoft.com/office/drawing/2014/main" id="{383FD564-9B0C-42D0-96C8-342928917632}"/>
              </a:ext>
            </a:extLst>
          </p:cNvPr>
          <p:cNvSpPr>
            <a:spLocks noChangeArrowheads="1" noChangeShapeType="1" noTextEdit="1"/>
          </p:cNvSpPr>
          <p:nvPr/>
        </p:nvSpPr>
        <p:spPr bwMode="auto">
          <a:xfrm>
            <a:off x="2500313" y="2071688"/>
            <a:ext cx="7248958" cy="154305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Tin </a:t>
            </a:r>
            <a:r>
              <a:rPr lang="en-US" sz="3600" b="1" kern="10" dirty="0" err="1">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học</a:t>
            </a: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6</a:t>
            </a:r>
          </a:p>
        </p:txBody>
      </p:sp>
      <p:sp>
        <p:nvSpPr>
          <p:cNvPr id="6"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985782" y="4120099"/>
            <a:ext cx="9523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Gv</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thực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hiện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Phạm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a:t>
            </a:r>
            <a:r>
              <a:rPr lang="en-US" altLang="en-US" sz="3200" b="1" dirty="0">
                <a:solidFill>
                  <a:srgbClr val="0000FF"/>
                </a:solidFill>
                <a:latin typeface="Times New Roman" panose="02020603050405020304" pitchFamily="18" charset="0"/>
                <a:cs typeface="Times New Roman" panose="02020603050405020304" pitchFamily="18" charset="0"/>
              </a:rPr>
              <a:t> Mai </a:t>
            </a:r>
            <a:r>
              <a:rPr lang="en-US" altLang="en-US" sz="3200" b="1" dirty="0" err="1">
                <a:solidFill>
                  <a:srgbClr val="0000FF"/>
                </a:solidFill>
                <a:latin typeface="Times New Roman" panose="02020603050405020304" pitchFamily="18" charset="0"/>
                <a:cs typeface="Times New Roman" panose="02020603050405020304" pitchFamily="18" charset="0"/>
              </a:rPr>
              <a:t>Thảo</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85963" y="28574"/>
            <a:ext cx="7843837" cy="584775"/>
          </a:xfrm>
          <a:prstGeom prst="rect">
            <a:avLst/>
          </a:prstGeom>
        </p:spPr>
        <p:txBody>
          <a:bodyPr wrap="square">
            <a:spAutoFit/>
          </a:bodyPr>
          <a:lstStyle/>
          <a:p>
            <a:pPr algn="ct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TRƯỜNG THCS LÝ THÁNH TÔNG</a:t>
            </a:r>
          </a:p>
        </p:txBody>
      </p:sp>
    </p:spTree>
    <p:extLst>
      <p:ext uri="{BB962C8B-B14F-4D97-AF65-F5344CB8AC3E}">
        <p14:creationId xmlns:p14="http://schemas.microsoft.com/office/powerpoint/2010/main" val="32734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strips(downRight)">
                                      <p:cBhvr>
                                        <p:cTn id="13" dur="500"/>
                                        <p:tgtEl>
                                          <p:spTgt spid="6">
                                            <p:txEl>
                                              <p:pRg st="0" end="0"/>
                                            </p:txEl>
                                          </p:spTgt>
                                        </p:tgtEl>
                                      </p:cBhvr>
                                    </p:animEffect>
                                  </p:childTnLst>
                                </p:cTn>
                              </p:par>
                            </p:childTnLst>
                          </p:cTn>
                        </p:par>
                        <p:par>
                          <p:cTn id="14" fill="hold">
                            <p:stCondLst>
                              <p:cond delay="1500"/>
                            </p:stCondLst>
                            <p:childTnLst>
                              <p:par>
                                <p:cTn id="15" presetID="6" presetClass="emph" presetSubtype="0" fill="hold" grpId="0" nodeType="afterEffect">
                                  <p:stCondLst>
                                    <p:cond delay="0"/>
                                  </p:stCondLst>
                                  <p:childTnLst>
                                    <p:animScale>
                                      <p:cBhvr>
                                        <p:cTn id="16" dur="2000" fill="hold"/>
                                        <p:tgtEl>
                                          <p:spTgt spid="6">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s\Desktop\unnamed.png"/>
          <p:cNvPicPr>
            <a:picLocks noChangeAspect="1" noChangeArrowheads="1"/>
          </p:cNvPicPr>
          <p:nvPr/>
        </p:nvPicPr>
        <p:blipFill>
          <a:blip r:embed="rId2"/>
          <a:srcRect/>
          <a:stretch>
            <a:fillRect/>
          </a:stretch>
        </p:blipFill>
        <p:spPr bwMode="auto">
          <a:xfrm>
            <a:off x="0" y="77066"/>
            <a:ext cx="12192000" cy="6780934"/>
          </a:xfrm>
          <a:prstGeom prst="rect">
            <a:avLst/>
          </a:prstGeom>
          <a:noFill/>
        </p:spPr>
      </p:pic>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16385" name="Rectangle 1"/>
          <p:cNvSpPr>
            <a:spLocks noChangeArrowheads="1"/>
          </p:cNvSpPr>
          <p:nvPr/>
        </p:nvSpPr>
        <p:spPr bwMode="auto">
          <a:xfrm>
            <a:off x="4286250" y="2244436"/>
            <a:ext cx="7905750" cy="3170099"/>
          </a:xfrm>
          <a:prstGeom prst="rect">
            <a:avLst/>
          </a:prstGeom>
          <a:solidFill>
            <a:schemeClr val="accent4">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Trình</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bày</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được</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sơ</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lược</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về</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khái</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niệm</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www,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trình</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duyệt</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Khai</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thác</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được</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thông</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tin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trên</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một</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số</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trang</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web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thông</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dụng</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như</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tra</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từ</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điển</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xem</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thời</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tiết</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thời</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sự</a:t>
            </a:r>
            <a:r>
              <a:rPr kumimoji="0" lang="en-US" sz="40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a:t>
            </a:r>
            <a:endParaRPr kumimoji="0" lang="en-US" sz="4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0" y="1663861"/>
            <a:ext cx="414250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Mục</a:t>
            </a:r>
            <a:r>
              <a:rPr kumimoji="0" lang="en-US" sz="4000" b="1" i="0" u="none" strike="noStrike" normalizeH="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kumimoji="0" lang="en-US" sz="4000" b="1" i="0" u="none" strike="noStrike" normalizeH="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tiêu</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bài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học</a:t>
            </a:r>
            <a:endParaRPr kumimoji="0" lang="en-US" sz="4800" b="1" i="0" u="none"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050" name="Picture 2" descr="C:\Users\Os\Desktop\aedcecfc.jpg"/>
          <p:cNvPicPr>
            <a:picLocks noChangeAspect="1" noChangeArrowheads="1"/>
          </p:cNvPicPr>
          <p:nvPr/>
        </p:nvPicPr>
        <p:blipFill>
          <a:blip r:embed="rId3"/>
          <a:srcRect/>
          <a:stretch>
            <a:fillRect/>
          </a:stretch>
        </p:blipFill>
        <p:spPr bwMode="auto">
          <a:xfrm>
            <a:off x="228600" y="2642045"/>
            <a:ext cx="2025421" cy="1544193"/>
          </a:xfrm>
          <a:prstGeom prst="rect">
            <a:avLst/>
          </a:prstGeom>
          <a:noFill/>
        </p:spPr>
      </p:pic>
    </p:spTree>
    <p:extLst>
      <p:ext uri="{BB962C8B-B14F-4D97-AF65-F5344CB8AC3E}">
        <p14:creationId xmlns:p14="http://schemas.microsoft.com/office/powerpoint/2010/main" val="9749125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in)">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pic>
        <p:nvPicPr>
          <p:cNvPr id="3074" name="Picture 2" descr="C:\Users\Os\Desktop\unnamed.png"/>
          <p:cNvPicPr>
            <a:picLocks noChangeAspect="1" noChangeArrowheads="1"/>
          </p:cNvPicPr>
          <p:nvPr/>
        </p:nvPicPr>
        <p:blipFill>
          <a:blip r:embed="rId2"/>
          <a:srcRect/>
          <a:stretch>
            <a:fillRect/>
          </a:stretch>
        </p:blipFill>
        <p:spPr bwMode="auto">
          <a:xfrm>
            <a:off x="0" y="-304800"/>
            <a:ext cx="12192000" cy="6780934"/>
          </a:xfrm>
          <a:prstGeom prst="rect">
            <a:avLst/>
          </a:prstGeom>
          <a:no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304810"/>
            <a:ext cx="12192000" cy="1493211"/>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p>
          <a:p>
            <a:pPr algn="ctr">
              <a:lnSpc>
                <a:spcPct val="115000"/>
              </a:lnSpc>
              <a:spcBef>
                <a:spcPts val="600"/>
              </a:spcBef>
            </a:pP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7" name="Rectangle 2"/>
          <p:cNvSpPr/>
          <p:nvPr/>
        </p:nvSpPr>
        <p:spPr>
          <a:xfrm>
            <a:off x="5040083" y="163440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World Wide Web</a:t>
            </a:r>
            <a:endParaRPr lang="en-US" sz="3200" dirty="0">
              <a:solidFill>
                <a:srgbClr val="0070C0"/>
              </a:solidFill>
            </a:endParaRPr>
          </a:p>
        </p:txBody>
      </p:sp>
      <p:sp>
        <p:nvSpPr>
          <p:cNvPr id="9" name="Rectangle 2"/>
          <p:cNvSpPr/>
          <p:nvPr/>
        </p:nvSpPr>
        <p:spPr>
          <a:xfrm>
            <a:off x="4984663" y="327270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web</a:t>
            </a:r>
            <a:endParaRPr lang="en-US" sz="3200" dirty="0">
              <a:solidFill>
                <a:srgbClr val="0070C0"/>
              </a:solidFill>
            </a:endParaRPr>
          </a:p>
        </p:txBody>
      </p:sp>
      <p:grpSp>
        <p:nvGrpSpPr>
          <p:cNvPr id="15" name="Group 14"/>
          <p:cNvGrpSpPr/>
          <p:nvPr/>
        </p:nvGrpSpPr>
        <p:grpSpPr>
          <a:xfrm>
            <a:off x="3574963" y="3272708"/>
            <a:ext cx="2038350" cy="1257300"/>
            <a:chOff x="3574963" y="3272708"/>
            <a:chExt cx="2038350" cy="1257300"/>
          </a:xfrm>
        </p:grpSpPr>
        <p:sp>
          <p:nvSpPr>
            <p:cNvPr id="10" name="Round Same Side Corner Rectangle 1"/>
            <p:cNvSpPr/>
            <p:nvPr/>
          </p:nvSpPr>
          <p:spPr>
            <a:xfrm rot="16200000">
              <a:off x="3965488" y="288218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43"/>
            <p:cNvSpPr txBox="1">
              <a:spLocks noChangeArrowheads="1"/>
            </p:cNvSpPr>
            <p:nvPr/>
          </p:nvSpPr>
          <p:spPr bwMode="auto">
            <a:xfrm>
              <a:off x="3609898" y="3678427"/>
              <a:ext cx="1771640" cy="461665"/>
            </a:xfrm>
            <a:prstGeom prst="rect">
              <a:avLst/>
            </a:prstGeom>
            <a:noFill/>
            <a:ln w="9525">
              <a:noFill/>
              <a:miter lim="800000"/>
              <a:headEnd/>
              <a:tailEnd/>
            </a:ln>
          </p:spPr>
          <p:txBody>
            <a:bodyPr wrap="none" anchor="ctr">
              <a:spAutoFit/>
            </a:bodyPr>
            <a:lstStyle/>
            <a:p>
              <a:pPr algn="ctr"/>
              <a:r>
                <a:rPr lang="en-US" sz="2400" b="1" dirty="0" err="1">
                  <a:solidFill>
                    <a:schemeClr val="bg1"/>
                  </a:solidFill>
                  <a:latin typeface="Arial" charset="0"/>
                </a:rPr>
                <a:t>Nội</a:t>
              </a:r>
              <a:r>
                <a:rPr lang="en-US" sz="2400" b="1" dirty="0">
                  <a:solidFill>
                    <a:schemeClr val="bg1"/>
                  </a:solidFill>
                  <a:latin typeface="Arial" charset="0"/>
                </a:rPr>
                <a:t> dung 2</a:t>
              </a:r>
            </a:p>
          </p:txBody>
        </p:sp>
      </p:grpSp>
      <p:grpSp>
        <p:nvGrpSpPr>
          <p:cNvPr id="14" name="Group 13"/>
          <p:cNvGrpSpPr/>
          <p:nvPr/>
        </p:nvGrpSpPr>
        <p:grpSpPr>
          <a:xfrm>
            <a:off x="3574963" y="1634408"/>
            <a:ext cx="2038350" cy="1257300"/>
            <a:chOff x="3574963" y="1634408"/>
            <a:chExt cx="2038350" cy="1257300"/>
          </a:xfrm>
        </p:grpSpPr>
        <p:sp>
          <p:nvSpPr>
            <p:cNvPr id="8" name="Round Same Side Corner Rectangle 1"/>
            <p:cNvSpPr/>
            <p:nvPr/>
          </p:nvSpPr>
          <p:spPr>
            <a:xfrm rot="16200000">
              <a:off x="3965488" y="124388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43"/>
            <p:cNvSpPr txBox="1">
              <a:spLocks noChangeArrowheads="1"/>
            </p:cNvSpPr>
            <p:nvPr/>
          </p:nvSpPr>
          <p:spPr bwMode="auto">
            <a:xfrm>
              <a:off x="3582183" y="2029740"/>
              <a:ext cx="1771640" cy="461665"/>
            </a:xfrm>
            <a:prstGeom prst="rect">
              <a:avLst/>
            </a:prstGeom>
            <a:noFill/>
            <a:ln w="9525">
              <a:noFill/>
              <a:miter lim="800000"/>
              <a:headEnd/>
              <a:tailEnd/>
            </a:ln>
          </p:spPr>
          <p:txBody>
            <a:bodyPr wrap="none" anchor="ctr">
              <a:spAutoFit/>
            </a:bodyPr>
            <a:lstStyle/>
            <a:p>
              <a:pPr algn="ctr"/>
              <a:r>
                <a:rPr lang="en-US" sz="2400" b="1" dirty="0" err="1">
                  <a:solidFill>
                    <a:schemeClr val="bg1"/>
                  </a:solidFill>
                  <a:latin typeface="Arial" charset="0"/>
                </a:rPr>
                <a:t>Nội</a:t>
              </a:r>
              <a:r>
                <a:rPr lang="en-US" sz="2400" b="1" dirty="0">
                  <a:solidFill>
                    <a:schemeClr val="bg1"/>
                  </a:solidFill>
                  <a:latin typeface="Arial" charset="0"/>
                </a:rPr>
                <a:t> dung 1</a:t>
              </a:r>
            </a:p>
          </p:txBody>
        </p:sp>
      </p:grpSp>
    </p:spTree>
    <p:extLst>
      <p:ext uri="{BB962C8B-B14F-4D97-AF65-F5344CB8AC3E}">
        <p14:creationId xmlns:p14="http://schemas.microsoft.com/office/powerpoint/2010/main" val="25572834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72659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413142"/>
            <a:ext cx="12192000" cy="3211369"/>
          </a:xfrm>
          <a:prstGeom prst="rect">
            <a:avLst/>
          </a:prstGeom>
          <a:noFill/>
          <a:ln w="9525">
            <a:noFill/>
            <a:miter lim="800000"/>
            <a:headEnd/>
            <a:tailEnd/>
          </a:ln>
          <a:effectLst/>
        </p:spPr>
      </p:pic>
      <p:sp>
        <p:nvSpPr>
          <p:cNvPr id="1027" name="Rectangle 3"/>
          <p:cNvSpPr>
            <a:spLocks noChangeArrowheads="1"/>
          </p:cNvSpPr>
          <p:nvPr/>
        </p:nvSpPr>
        <p:spPr bwMode="auto">
          <a:xfrm>
            <a:off x="135470" y="4949146"/>
            <a:ext cx="11853333" cy="181588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Câu</a:t>
            </a:r>
            <a:r>
              <a:rPr kumimoji="0" lang="en-US"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hỏi</a:t>
            </a:r>
            <a:r>
              <a:rPr kumimoji="0" lang="en-US"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1: </a:t>
            </a: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Từ một trang web người đọc có thể di chuyển đến website</a:t>
            </a:r>
          </a:p>
          <a:p>
            <a:pPr marL="0" marR="0" lvl="0" indent="0" algn="just" defTabSz="914400" rtl="0" eaLnBrk="1" fontAlgn="base" latinLnBrk="0" hangingPunct="1">
              <a:spcBef>
                <a:spcPct val="0"/>
              </a:spcBef>
              <a:spcAft>
                <a:spcPct val="0"/>
              </a:spcAft>
              <a:buClrTx/>
              <a:buSzTx/>
              <a:buFontTx/>
              <a:buNone/>
              <a:tabLst/>
            </a:pPr>
            <a:r>
              <a:rPr lang="nl-NL" sz="3200" dirty="0">
                <a:solidFill>
                  <a:srgbClr val="000000"/>
                </a:solidFill>
                <a:latin typeface="Times New Roman" pitchFamily="18" charset="0"/>
                <a:ea typeface="Arial" pitchFamily="34" charset="0"/>
                <a:cs typeface="Times New Roman" pitchFamily="18" charset="0"/>
              </a:rPr>
              <a:t>		</a:t>
            </a: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khác được không?</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Câu hỏi 2: WWW là gì? có lợi ích gì?</a:t>
            </a:r>
            <a:endParaRPr kumimoji="0" lang="nl-NL"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Hộp Văn bản 5">
            <a:extLst>
              <a:ext uri="{FF2B5EF4-FFF2-40B4-BE49-F238E27FC236}">
                <a16:creationId xmlns:a16="http://schemas.microsoft.com/office/drawing/2014/main" id="{16336C16-5CCD-471A-A6C9-53B8EA177AE9}"/>
              </a:ext>
            </a:extLst>
          </p:cNvPr>
          <p:cNvSpPr txBox="1"/>
          <p:nvPr/>
        </p:nvSpPr>
        <p:spPr>
          <a:xfrm>
            <a:off x="6372225" y="1250484"/>
            <a:ext cx="5819776" cy="658642"/>
          </a:xfrm>
          <a:prstGeom prst="rect">
            <a:avLst/>
          </a:prstGeom>
          <a:solidFill>
            <a:schemeClr val="accent5">
              <a:lumMod val="20000"/>
              <a:lumOff val="80000"/>
            </a:schemeClr>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9"/>
          <p:cNvSpPr/>
          <p:nvPr/>
        </p:nvSpPr>
        <p:spPr>
          <a:xfrm>
            <a:off x="3493509" y="1885951"/>
            <a:ext cx="5569528" cy="2632363"/>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598606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7"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72659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128584" y="1463002"/>
            <a:ext cx="7343775" cy="156966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Câu</a:t>
            </a:r>
            <a:r>
              <a:rPr kumimoji="0" lang="en-US"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hỏi</a:t>
            </a:r>
            <a:r>
              <a:rPr kumimoji="0" lang="en-US"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1: </a:t>
            </a: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Từ một trang web người đọc có thể di chuyển đến website khác được không?</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Cloud Callout 8"/>
          <p:cNvSpPr/>
          <p:nvPr/>
        </p:nvSpPr>
        <p:spPr>
          <a:xfrm>
            <a:off x="8239431" y="638115"/>
            <a:ext cx="3952569" cy="2719448"/>
          </a:xfrm>
          <a:prstGeom prst="cloudCallout">
            <a:avLst>
              <a:gd name="adj1" fmla="val -62402"/>
              <a:gd name="adj2" fmla="val 5140"/>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lvl="0" algn="ctr">
              <a:spcBef>
                <a:spcPts val="1200"/>
              </a:spcBef>
            </a:pPr>
            <a:r>
              <a:rPr lang="nl-NL" sz="2800" dirty="0">
                <a:solidFill>
                  <a:srgbClr val="4C32B8"/>
                </a:solidFill>
                <a:latin typeface="Times New Roman" pitchFamily="18" charset="0"/>
                <a:cs typeface="Times New Roman" pitchFamily="18" charset="0"/>
              </a:rPr>
              <a:t>Được. Việc di chuyển này là nhờ liên kết giữa các website</a:t>
            </a:r>
          </a:p>
          <a:p>
            <a:pPr algn="ctr"/>
            <a:endParaRPr lang="vi-VN" sz="1600" dirty="0"/>
          </a:p>
        </p:txBody>
      </p:sp>
      <p:sp>
        <p:nvSpPr>
          <p:cNvPr id="12" name="Rounded Rectangular Callout 11"/>
          <p:cNvSpPr/>
          <p:nvPr/>
        </p:nvSpPr>
        <p:spPr>
          <a:xfrm>
            <a:off x="4814118" y="3495181"/>
            <a:ext cx="7306442" cy="3096616"/>
          </a:xfrm>
          <a:prstGeom prst="wedgeRoundRectCallout">
            <a:avLst>
              <a:gd name="adj1" fmla="val -64063"/>
              <a:gd name="adj2" fmla="val -4134"/>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400"/>
              </a:spcAft>
            </a:pPr>
            <a:endParaRPr lang="nl-NL" sz="1200" dirty="0">
              <a:latin typeface="Times New Roman" pitchFamily="18" charset="0"/>
              <a:cs typeface="Times New Roman" pitchFamily="18" charset="0"/>
            </a:endParaRPr>
          </a:p>
          <a:p>
            <a:pPr algn="just">
              <a:spcBef>
                <a:spcPts val="1200"/>
              </a:spcBef>
              <a:spcAft>
                <a:spcPts val="400"/>
              </a:spcAft>
            </a:pPr>
            <a:r>
              <a:rPr lang="nl-NL" sz="3200" dirty="0">
                <a:latin typeface="Times New Roman" pitchFamily="18" charset="0"/>
                <a:cs typeface="Times New Roman" pitchFamily="18" charset="0"/>
              </a:rPr>
              <a:t>- www là mạng lưới các website trên internet và được liên kết với nhau.</a:t>
            </a:r>
            <a:endParaRPr lang="vi-VN" sz="3200" dirty="0">
              <a:latin typeface="Times New Roman" pitchFamily="18" charset="0"/>
              <a:cs typeface="Times New Roman" pitchFamily="18" charset="0"/>
            </a:endParaRPr>
          </a:p>
          <a:p>
            <a:pPr algn="just">
              <a:spcBef>
                <a:spcPts val="400"/>
              </a:spcBef>
              <a:spcAft>
                <a:spcPts val="400"/>
              </a:spcAft>
            </a:pPr>
            <a:r>
              <a:rPr lang="vi-VN" sz="3200" dirty="0">
                <a:latin typeface="Times New Roman" pitchFamily="18" charset="0"/>
                <a:cs typeface="Times New Roman" pitchFamily="18" charset="0"/>
              </a:rPr>
              <a:t>- </a:t>
            </a:r>
            <a:r>
              <a:rPr lang="nl-NL" sz="3200" dirty="0">
                <a:latin typeface="Times New Roman" pitchFamily="18" charset="0"/>
                <a:cs typeface="Times New Roman" pitchFamily="18" charset="0"/>
              </a:rPr>
              <a:t>www giúp tìm kiếm và thu thập thông tin. Chia sẻ suy nghĩ và khám phá của mình với mọi người. </a:t>
            </a:r>
            <a:endParaRPr lang="vi-VN" sz="3200" dirty="0">
              <a:latin typeface="Times New Roman" pitchFamily="18" charset="0"/>
              <a:cs typeface="Times New Roman" pitchFamily="18" charset="0"/>
            </a:endParaRPr>
          </a:p>
          <a:p>
            <a:pPr algn="just"/>
            <a:endParaRPr lang="vi-VN" sz="2000" dirty="0"/>
          </a:p>
        </p:txBody>
      </p:sp>
      <p:sp>
        <p:nvSpPr>
          <p:cNvPr id="11" name="Rectangle 3"/>
          <p:cNvSpPr>
            <a:spLocks noChangeArrowheads="1"/>
          </p:cNvSpPr>
          <p:nvPr/>
        </p:nvSpPr>
        <p:spPr bwMode="auto">
          <a:xfrm>
            <a:off x="125937" y="4972050"/>
            <a:ext cx="4146022" cy="11798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ts val="400"/>
              </a:spcBef>
              <a:spcAft>
                <a:spcPts val="400"/>
              </a:spcAft>
              <a:buClrTx/>
              <a:buSzTx/>
              <a:buFontTx/>
              <a:buNone/>
              <a:tabLst/>
            </a:pP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Câu hỏi 2: WWW là gì?</a:t>
            </a:r>
          </a:p>
          <a:p>
            <a:pPr marL="0" marR="0" lvl="0" indent="0" algn="just" defTabSz="914400" rtl="0" eaLnBrk="0" fontAlgn="base" latinLnBrk="0" hangingPunct="0">
              <a:spcBef>
                <a:spcPts val="400"/>
              </a:spcBef>
              <a:spcAft>
                <a:spcPts val="400"/>
              </a:spcAft>
              <a:buClrTx/>
              <a:buSzTx/>
              <a:buFontTx/>
              <a:buNone/>
              <a:tabLst/>
            </a:pPr>
            <a:r>
              <a:rPr kumimoji="0" lang="nl-NL" sz="32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có lợi ích gì?</a:t>
            </a:r>
            <a:endParaRPr kumimoji="0" lang="nl-NL"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8226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575732" y="1930415"/>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3200" dirty="0">
                <a:latin typeface="Times New Roman" pitchFamily="18" charset="0"/>
                <a:cs typeface="Times New Roman" pitchFamily="18" charset="0"/>
              </a:rPr>
              <a:t>World Wide Web (gọi tắt là Web, viết tắt là WWW) là mạng lưới các website trên internet và được liên kết với nhau.</a:t>
            </a:r>
            <a:endParaRPr lang="vi-VN" sz="3200" dirty="0">
              <a:latin typeface="Times New Roman" pitchFamily="18" charset="0"/>
              <a:cs typeface="Times New Roman"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9" name="Cloud 8">
            <a:hlinkClick r:id="rId3" action="ppaction://hlinkfile"/>
          </p:cNvPr>
          <p:cNvSpPr/>
          <p:nvPr/>
        </p:nvSpPr>
        <p:spPr>
          <a:xfrm>
            <a:off x="9362209" y="2425742"/>
            <a:ext cx="1205346" cy="581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36741543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arn(inVertic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Truy</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Internet  </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78634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86145" y="1785933"/>
            <a:ext cx="7143748" cy="1077218"/>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(10 </a:t>
            </a:r>
            <a:r>
              <a:rPr lang="en-US" sz="3200" dirty="0" err="1">
                <a:latin typeface="Times New Roman" pitchFamily="18" charset="0"/>
                <a:cs typeface="Times New Roman" pitchFamily="18" charset="0"/>
              </a:rPr>
              <a:t>phút</a:t>
            </a:r>
            <a:r>
              <a:rPr lang="en-US" sz="3200" dirty="0">
                <a:latin typeface="Times New Roman" pitchFamily="18" charset="0"/>
                <a:cs typeface="Times New Roman" pitchFamily="18" charset="0"/>
              </a:rPr>
              <a:t>)</a:t>
            </a:r>
          </a:p>
          <a:p>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endParaRPr lang="vi-VN" sz="3200" dirty="0">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257184" y="1384172"/>
          <a:ext cx="11812589" cy="5459540"/>
        </p:xfrm>
        <a:graphic>
          <a:graphicData uri="http://schemas.openxmlformats.org/drawingml/2006/table">
            <a:tbl>
              <a:tblPr firstRow="1" bandRow="1">
                <a:solidFill>
                  <a:schemeClr val="accent1">
                    <a:lumMod val="75000"/>
                  </a:schemeClr>
                </a:solidFill>
                <a:tableStyleId>{5C22544A-7EE6-4342-B048-85BDC9FD1C3A}</a:tableStyleId>
              </a:tblPr>
              <a:tblGrid>
                <a:gridCol w="5668963">
                  <a:extLst>
                    <a:ext uri="{9D8B030D-6E8A-4147-A177-3AD203B41FA5}">
                      <a16:colId xmlns:a16="http://schemas.microsoft.com/office/drawing/2014/main" val="20000"/>
                    </a:ext>
                  </a:extLst>
                </a:gridCol>
                <a:gridCol w="6143626">
                  <a:extLst>
                    <a:ext uri="{9D8B030D-6E8A-4147-A177-3AD203B41FA5}">
                      <a16:colId xmlns:a16="http://schemas.microsoft.com/office/drawing/2014/main" val="20001"/>
                    </a:ext>
                  </a:extLst>
                </a:gridCol>
              </a:tblGrid>
              <a:tr h="671252">
                <a:tc gridSpan="2">
                  <a:txBody>
                    <a:bodyPr/>
                    <a:lstStyle/>
                    <a:p>
                      <a:pPr algn="ctr"/>
                      <a:r>
                        <a:rPr lang="en-US" sz="3100" dirty="0">
                          <a:solidFill>
                            <a:sysClr val="windowText" lastClr="000000"/>
                          </a:solidFill>
                          <a:latin typeface="Times New Roman" pitchFamily="18" charset="0"/>
                          <a:cs typeface="Times New Roman" pitchFamily="18" charset="0"/>
                        </a:rPr>
                        <a:t>PHIẾU</a:t>
                      </a:r>
                      <a:r>
                        <a:rPr lang="en-US" sz="3100" baseline="0" dirty="0">
                          <a:solidFill>
                            <a:sysClr val="windowText" lastClr="000000"/>
                          </a:solidFill>
                          <a:latin typeface="Times New Roman" pitchFamily="18" charset="0"/>
                          <a:cs typeface="Times New Roman" pitchFamily="18" charset="0"/>
                        </a:rPr>
                        <a:t> HỌC TẬP</a:t>
                      </a:r>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tc>
                <a:extLst>
                  <a:ext uri="{0D108BD9-81ED-4DB2-BD59-A6C34878D82A}">
                    <a16:rowId xmlns:a16="http://schemas.microsoft.com/office/drawing/2014/main" val="10000"/>
                  </a:ext>
                </a:extLst>
              </a:tr>
              <a:tr h="1589912">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3100" dirty="0" err="1">
                          <a:solidFill>
                            <a:sysClr val="windowText" lastClr="000000"/>
                          </a:solidFill>
                          <a:latin typeface="Times New Roman" pitchFamily="18" charset="0"/>
                          <a:cs typeface="Times New Roman" pitchFamily="18" charset="0"/>
                        </a:rPr>
                        <a:t>Em</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cần</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những</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thiết</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bị</a:t>
                      </a:r>
                      <a:r>
                        <a:rPr lang="en-US" sz="3100" dirty="0">
                          <a:solidFill>
                            <a:sysClr val="windowText" lastClr="000000"/>
                          </a:solidFill>
                          <a:latin typeface="Times New Roman" pitchFamily="18" charset="0"/>
                          <a:cs typeface="Times New Roman" pitchFamily="18" charset="0"/>
                        </a:rPr>
                        <a:t> hay </a:t>
                      </a:r>
                      <a:r>
                        <a:rPr lang="en-US" sz="3100" dirty="0" err="1">
                          <a:solidFill>
                            <a:sysClr val="windowText" lastClr="000000"/>
                          </a:solidFill>
                          <a:latin typeface="Times New Roman" pitchFamily="18" charset="0"/>
                          <a:cs typeface="Times New Roman" pitchFamily="18" charset="0"/>
                        </a:rPr>
                        <a:t>phần</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mềm</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nào</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để</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truy</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cập</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thông</a:t>
                      </a:r>
                      <a:r>
                        <a:rPr lang="en-US" sz="3100" dirty="0">
                          <a:solidFill>
                            <a:sysClr val="windowText" lastClr="000000"/>
                          </a:solidFill>
                          <a:latin typeface="Times New Roman" pitchFamily="18" charset="0"/>
                          <a:cs typeface="Times New Roman" pitchFamily="18" charset="0"/>
                        </a:rPr>
                        <a:t> tin </a:t>
                      </a:r>
                      <a:r>
                        <a:rPr lang="en-US" sz="3100" dirty="0" err="1">
                          <a:solidFill>
                            <a:sysClr val="windowText" lastClr="000000"/>
                          </a:solidFill>
                          <a:latin typeface="Times New Roman" pitchFamily="18" charset="0"/>
                          <a:cs typeface="Times New Roman" pitchFamily="18" charset="0"/>
                        </a:rPr>
                        <a:t>trên</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các</a:t>
                      </a:r>
                      <a:r>
                        <a:rPr lang="en-US" sz="3100" dirty="0">
                          <a:solidFill>
                            <a:sysClr val="windowText" lastClr="000000"/>
                          </a:solidFill>
                          <a:latin typeface="Times New Roman" pitchFamily="18" charset="0"/>
                          <a:cs typeface="Times New Roman" pitchFamily="18" charset="0"/>
                        </a:rPr>
                        <a:t>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1203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biết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hoặc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từng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trình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duyệt</a:t>
                      </a:r>
                      <a:r>
                        <a:rPr lang="en-US" sz="3100" dirty="0">
                          <a:latin typeface="Times New Roman" pitchFamily="18" charset="0"/>
                          <a:cs typeface="Times New Roman" pitchFamily="18" charset="0"/>
                        </a:rPr>
                        <a:t> web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a:t>
                      </a:r>
                      <a:endParaRPr lang="en-US" sz="31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1995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dirty="0" err="1">
                          <a:latin typeface="Times New Roman" pitchFamily="18" charset="0"/>
                          <a:cs typeface="Times New Roman" pitchFamily="18" charset="0"/>
                        </a:rPr>
                        <a:t>Trình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duyệt</a:t>
                      </a:r>
                      <a:r>
                        <a:rPr lang="en-US" sz="3100" dirty="0">
                          <a:latin typeface="Times New Roman" pitchFamily="18" charset="0"/>
                          <a:cs typeface="Times New Roman" pitchFamily="18" charset="0"/>
                        </a:rPr>
                        <a:t> web </a:t>
                      </a: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lợi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ích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gì</a:t>
                      </a:r>
                      <a:r>
                        <a:rPr lang="en-US" sz="3100" dirty="0">
                          <a:latin typeface="Times New Roman" pitchFamily="18" charset="0"/>
                          <a:cs typeface="Times New Roman" pitchFamily="18" charset="0"/>
                        </a:rPr>
                        <a:t>?</a:t>
                      </a:r>
                      <a:endParaRPr lang="en-US" sz="31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bl>
          </a:graphicData>
        </a:graphic>
      </p:graphicFrame>
      <p:sp>
        <p:nvSpPr>
          <p:cNvPr id="15" name="TextBox 14"/>
          <p:cNvSpPr txBox="1"/>
          <p:nvPr/>
        </p:nvSpPr>
        <p:spPr>
          <a:xfrm>
            <a:off x="5943600" y="2257429"/>
            <a:ext cx="6029325" cy="1046440"/>
          </a:xfrm>
          <a:prstGeom prst="rect">
            <a:avLst/>
          </a:prstGeom>
          <a:noFill/>
        </p:spPr>
        <p:txBody>
          <a:bodyPr wrap="square" rtlCol="0">
            <a:spAutoFit/>
          </a:bodyPr>
          <a:lstStyle/>
          <a:p>
            <a:r>
              <a:rPr lang="en-US" sz="3100" dirty="0" err="1">
                <a:solidFill>
                  <a:sysClr val="windowText" lastClr="000000"/>
                </a:solidFill>
                <a:latin typeface="Times New Roman" pitchFamily="18" charset="0"/>
                <a:cs typeface="Times New Roman" pitchFamily="18" charset="0"/>
              </a:rPr>
              <a:t>Máy</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tính</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thiết</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bị</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di</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động</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có</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kết</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nối</a:t>
            </a:r>
            <a:r>
              <a:rPr lang="en-US" sz="3100" dirty="0">
                <a:solidFill>
                  <a:sysClr val="windowText" lastClr="000000"/>
                </a:solidFill>
                <a:latin typeface="Times New Roman" pitchFamily="18" charset="0"/>
                <a:cs typeface="Times New Roman" pitchFamily="18" charset="0"/>
              </a:rPr>
              <a:t> Internet, </a:t>
            </a:r>
            <a:r>
              <a:rPr lang="en-US" sz="3100" dirty="0" err="1">
                <a:solidFill>
                  <a:sysClr val="windowText" lastClr="000000"/>
                </a:solidFill>
                <a:latin typeface="Times New Roman" pitchFamily="18" charset="0"/>
                <a:cs typeface="Times New Roman" pitchFamily="18" charset="0"/>
              </a:rPr>
              <a:t>phần</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mềm</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trình</a:t>
            </a:r>
            <a:r>
              <a:rPr lang="en-US" sz="3100" dirty="0">
                <a:solidFill>
                  <a:sysClr val="windowText" lastClr="000000"/>
                </a:solidFill>
                <a:latin typeface="Times New Roman" pitchFamily="18" charset="0"/>
                <a:cs typeface="Times New Roman" pitchFamily="18" charset="0"/>
              </a:rPr>
              <a:t> </a:t>
            </a:r>
            <a:r>
              <a:rPr lang="en-US" sz="3100" dirty="0" err="1">
                <a:solidFill>
                  <a:sysClr val="windowText" lastClr="000000"/>
                </a:solidFill>
                <a:latin typeface="Times New Roman" pitchFamily="18" charset="0"/>
                <a:cs typeface="Times New Roman" pitchFamily="18" charset="0"/>
              </a:rPr>
              <a:t>duyệt</a:t>
            </a:r>
            <a:r>
              <a:rPr lang="en-US" sz="3100" dirty="0">
                <a:solidFill>
                  <a:sysClr val="windowText" lastClr="000000"/>
                </a:solidFill>
                <a:latin typeface="Times New Roman" pitchFamily="18" charset="0"/>
                <a:cs typeface="Times New Roman" pitchFamily="18" charset="0"/>
              </a:rPr>
              <a:t> web </a:t>
            </a:r>
            <a:endParaRPr lang="vi-VN" sz="3100" dirty="0">
              <a:solidFill>
                <a:sysClr val="windowText" lastClr="000000"/>
              </a:solidFill>
              <a:latin typeface="Times New Roman" pitchFamily="18" charset="0"/>
              <a:cs typeface="Times New Roman" pitchFamily="18" charset="0"/>
            </a:endParaRPr>
          </a:p>
        </p:txBody>
      </p:sp>
      <p:sp>
        <p:nvSpPr>
          <p:cNvPr id="17" name="TextBox 16"/>
          <p:cNvSpPr txBox="1"/>
          <p:nvPr/>
        </p:nvSpPr>
        <p:spPr>
          <a:xfrm>
            <a:off x="5986463" y="4872048"/>
            <a:ext cx="6000750" cy="2000548"/>
          </a:xfrm>
          <a:prstGeom prst="rect">
            <a:avLst/>
          </a:prstGeom>
          <a:noFill/>
        </p:spPr>
        <p:txBody>
          <a:bodyPr wrap="square" rtlCol="0">
            <a:spAutoFit/>
          </a:bodyPr>
          <a:lstStyle/>
          <a:p>
            <a:pPr algn="just"/>
            <a:r>
              <a:rPr lang="en-US" sz="3100" dirty="0" err="1">
                <a:latin typeface="Times New Roman" pitchFamily="18" charset="0"/>
                <a:cs typeface="Times New Roman" pitchFamily="18" charset="0"/>
              </a:rPr>
              <a:t>Truy</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xuất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trang</a:t>
            </a:r>
            <a:r>
              <a:rPr lang="en-US" sz="3100" dirty="0">
                <a:latin typeface="Times New Roman" pitchFamily="18" charset="0"/>
                <a:cs typeface="Times New Roman" pitchFamily="18" charset="0"/>
              </a:rPr>
              <a:t> web, </a:t>
            </a:r>
            <a:r>
              <a:rPr lang="en-US" sz="3100" dirty="0" err="1">
                <a:latin typeface="Times New Roman" pitchFamily="18" charset="0"/>
                <a:cs typeface="Times New Roman" pitchFamily="18" charset="0"/>
              </a:rPr>
              <a:t>kích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hoạt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liên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kết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xem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hình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ảnh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âm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thanh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hoặc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chuyển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đến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trang</a:t>
            </a:r>
            <a:r>
              <a:rPr lang="en-US" sz="3100" dirty="0">
                <a:latin typeface="Times New Roman" pitchFamily="18" charset="0"/>
                <a:cs typeface="Times New Roman" pitchFamily="18" charset="0"/>
              </a:rPr>
              <a:t> web </a:t>
            </a:r>
            <a:r>
              <a:rPr lang="en-US" sz="3100" dirty="0" err="1">
                <a:latin typeface="Times New Roman" pitchFamily="18" charset="0"/>
                <a:cs typeface="Times New Roman" pitchFamily="18" charset="0"/>
              </a:rPr>
              <a:t>khác</a:t>
            </a:r>
            <a:r>
              <a:rPr lang="en-US" sz="3100" dirty="0">
                <a:latin typeface="Times New Roman" pitchFamily="18" charset="0"/>
                <a:cs typeface="Times New Roman" pitchFamily="18" charset="0"/>
              </a:rPr>
              <a:t>.</a:t>
            </a:r>
            <a:endParaRPr lang="vi-VN" sz="3100" dirty="0">
              <a:solidFill>
                <a:sysClr val="windowText" lastClr="000000"/>
              </a:solidFill>
              <a:latin typeface="Times New Roman" pitchFamily="18" charset="0"/>
              <a:cs typeface="Times New Roman" pitchFamily="18" charset="0"/>
            </a:endParaRPr>
          </a:p>
        </p:txBody>
      </p:sp>
      <p:grpSp>
        <p:nvGrpSpPr>
          <p:cNvPr id="24" name="Group 23"/>
          <p:cNvGrpSpPr/>
          <p:nvPr/>
        </p:nvGrpSpPr>
        <p:grpSpPr>
          <a:xfrm>
            <a:off x="5957881" y="3629026"/>
            <a:ext cx="5786437" cy="1178594"/>
            <a:chOff x="5957881" y="3629026"/>
            <a:chExt cx="5786437" cy="1178594"/>
          </a:xfrm>
        </p:grpSpPr>
        <p:sp>
          <p:nvSpPr>
            <p:cNvPr id="16" name="TextBox 15"/>
            <p:cNvSpPr txBox="1"/>
            <p:nvPr/>
          </p:nvSpPr>
          <p:spPr>
            <a:xfrm>
              <a:off x="5957881" y="3671891"/>
              <a:ext cx="5786437" cy="1046440"/>
            </a:xfrm>
            <a:prstGeom prst="rect">
              <a:avLst/>
            </a:prstGeom>
            <a:noFill/>
          </p:spPr>
          <p:txBody>
            <a:bodyPr wrap="square" rtlCol="0">
              <a:spAutoFit/>
            </a:bodyPr>
            <a:lstStyle/>
            <a:p>
              <a:r>
                <a:rPr lang="en-US" sz="3100" dirty="0">
                  <a:solidFill>
                    <a:sysClr val="windowText" lastClr="000000"/>
                  </a:solidFill>
                  <a:latin typeface="Times New Roman" pitchFamily="18" charset="0"/>
                  <a:cs typeface="Times New Roman" pitchFamily="18" charset="0"/>
                </a:rPr>
                <a:t>Google</a:t>
              </a:r>
              <a:r>
                <a:rPr lang="en-US" sz="3100" dirty="0">
                  <a:latin typeface="Times New Roman" pitchFamily="18" charset="0"/>
                  <a:cs typeface="Times New Roman" pitchFamily="18" charset="0"/>
                </a:rPr>
                <a:t> Chrome ,         . Mozilla </a:t>
              </a:r>
              <a:r>
                <a:rPr lang="en-US" sz="3100" dirty="0" err="1">
                  <a:latin typeface="Times New Roman" pitchFamily="18" charset="0"/>
                  <a:cs typeface="Times New Roman" pitchFamily="18" charset="0"/>
                </a:rPr>
                <a:t>FireFox</a:t>
              </a:r>
              <a:r>
                <a:rPr lang="en-US" sz="3100" dirty="0">
                  <a:latin typeface="Times New Roman" pitchFamily="18" charset="0"/>
                  <a:cs typeface="Times New Roman" pitchFamily="18" charset="0"/>
                </a:rPr>
                <a:t>                , </a:t>
              </a:r>
              <a:r>
                <a:rPr lang="en-US" sz="3100" dirty="0" err="1">
                  <a:latin typeface="Times New Roman" pitchFamily="18" charset="0"/>
                  <a:cs typeface="Times New Roman" pitchFamily="18" charset="0"/>
                </a:rPr>
                <a:t>Cốc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Cốc</a:t>
              </a:r>
              <a:r>
                <a:rPr lang="en-US" sz="3100" dirty="0">
                  <a:latin typeface="Times New Roman" pitchFamily="18" charset="0"/>
                  <a:cs typeface="Times New Roman" pitchFamily="18" charset="0"/>
                </a:rPr>
                <a:t> </a:t>
              </a:r>
              <a:endParaRPr lang="vi-VN" sz="3100" dirty="0">
                <a:solidFill>
                  <a:sysClr val="windowText" lastClr="000000"/>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8682039" y="3629026"/>
              <a:ext cx="704850" cy="65450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7681913" y="4081463"/>
              <a:ext cx="790575" cy="726157"/>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10572746" y="4171947"/>
              <a:ext cx="542925" cy="514350"/>
            </a:xfrm>
            <a:prstGeom prst="rect">
              <a:avLst/>
            </a:prstGeom>
            <a:noFill/>
            <a:ln w="9525">
              <a:noFill/>
              <a:miter lim="800000"/>
              <a:headEnd/>
              <a:tailEnd/>
            </a:ln>
            <a:effectLst/>
          </p:spPr>
        </p:pic>
      </p:grpSp>
    </p:spTree>
    <p:extLst>
      <p:ext uri="{BB962C8B-B14F-4D97-AF65-F5344CB8AC3E}">
        <p14:creationId xmlns:p14="http://schemas.microsoft.com/office/powerpoint/2010/main" val="32943956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0" y="997529"/>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561456" y="3959241"/>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website .</a:t>
            </a: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9" name="Hộp Văn bản 5">
            <a:extLst>
              <a:ext uri="{FF2B5EF4-FFF2-40B4-BE49-F238E27FC236}">
                <a16:creationId xmlns:a16="http://schemas.microsoft.com/office/drawing/2014/main" id="{16336C16-5CCD-471A-A6C9-53B8EA177AE9}"/>
              </a:ext>
            </a:extLst>
          </p:cNvPr>
          <p:cNvSpPr txBox="1"/>
          <p:nvPr/>
        </p:nvSpPr>
        <p:spPr>
          <a:xfrm>
            <a:off x="171451" y="3226380"/>
            <a:ext cx="4171950"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575732" y="1930415"/>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3200" dirty="0">
                <a:latin typeface="Times New Roman" pitchFamily="18" charset="0"/>
                <a:cs typeface="Times New Roman" pitchFamily="18" charset="0"/>
              </a:rPr>
              <a:t>World Wide Web (gọi tắt là Web, viết tắt là WWW) là mạng lưới các website trên internet và được liên kết với nhau.</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6154065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Truy</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Internet  </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72042"/>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5" name="Double Wave 4"/>
          <p:cNvSpPr/>
          <p:nvPr/>
        </p:nvSpPr>
        <p:spPr>
          <a:xfrm>
            <a:off x="391983" y="3583463"/>
            <a:ext cx="10934108" cy="2050473"/>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hãy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sử</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dụng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trình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duyệt</a:t>
            </a:r>
            <a:r>
              <a:rPr lang="en-US" sz="3200" dirty="0">
                <a:solidFill>
                  <a:srgbClr val="C00000"/>
                </a:solidFill>
                <a:latin typeface="Times New Roman" panose="02020603050405020304" pitchFamily="18" charset="0"/>
                <a:cs typeface="Times New Roman" panose="02020603050405020304" pitchFamily="18" charset="0"/>
              </a:rPr>
              <a:t> web </a:t>
            </a:r>
            <a:r>
              <a:rPr lang="en-US" sz="3200" dirty="0" err="1">
                <a:solidFill>
                  <a:srgbClr val="C00000"/>
                </a:solidFill>
                <a:latin typeface="Times New Roman" panose="02020603050405020304" pitchFamily="18" charset="0"/>
                <a:cs typeface="Times New Roman" panose="02020603050405020304" pitchFamily="18" charset="0"/>
              </a:rPr>
              <a:t>Cốc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Cốc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truy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cập</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vào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trang</a:t>
            </a:r>
            <a:r>
              <a:rPr lang="en-US" sz="3200" dirty="0">
                <a:solidFill>
                  <a:srgbClr val="C00000"/>
                </a:solidFill>
                <a:latin typeface="Times New Roman" panose="02020603050405020304" pitchFamily="18" charset="0"/>
                <a:cs typeface="Times New Roman" panose="02020603050405020304" pitchFamily="18" charset="0"/>
              </a:rPr>
              <a:t> web </a:t>
            </a:r>
            <a:r>
              <a:rPr lang="en-US" sz="3200" dirty="0" err="1">
                <a:solidFill>
                  <a:srgbClr val="C00000"/>
                </a:solidFill>
                <a:latin typeface="Times New Roman" panose="02020603050405020304" pitchFamily="18" charset="0"/>
                <a:cs typeface="Times New Roman" panose="02020603050405020304" pitchFamily="18" charset="0"/>
              </a:rPr>
              <a:t>có</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địa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chỉ</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sau</a:t>
            </a:r>
            <a:r>
              <a:rPr lang="en-US" sz="3200" dirty="0">
                <a:solidFill>
                  <a:srgbClr val="C00000"/>
                </a:solidFill>
                <a:latin typeface="Times New Roman" panose="02020603050405020304" pitchFamily="18" charset="0"/>
                <a:cs typeface="Times New Roman" panose="02020603050405020304" pitchFamily="18" charset="0"/>
              </a:rPr>
              <a:t> </a:t>
            </a:r>
            <a:r>
              <a:rPr lang="nl-NL" sz="3200" u="sng" dirty="0">
                <a:hlinkClick r:id="rId2"/>
              </a:rPr>
              <a:t>https://dantri.com.vn</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229488" y="1789775"/>
            <a:ext cx="324990" cy="633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256" y="1677716"/>
            <a:ext cx="10607487" cy="1146211"/>
          </a:xfrm>
          <a:prstGeom prst="rect">
            <a:avLst/>
          </a:prstGeom>
        </p:spPr>
        <p:txBody>
          <a:bodyPr wrap="square">
            <a:spAutoFit/>
          </a:bodyPr>
          <a:lstStyle/>
          <a:p>
            <a:pPr>
              <a:lnSpc>
                <a:spcPct val="107000"/>
              </a:lnSpc>
              <a:spcBef>
                <a:spcPts val="300"/>
              </a:spcBef>
              <a:spcAft>
                <a:spcPts val="300"/>
              </a:spcAft>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cập</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web, ta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gõ</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web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cửa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sổ</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duyệt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rồi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nhấn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Enter.</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5-Point Star 6">
            <a:hlinkClick r:id="rId3" action="ppaction://hlinkfile"/>
          </p:cNvPr>
          <p:cNvSpPr/>
          <p:nvPr/>
        </p:nvSpPr>
        <p:spPr>
          <a:xfrm>
            <a:off x="9092046" y="2167330"/>
            <a:ext cx="771056" cy="6565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519459"/>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370" y="546563"/>
            <a:ext cx="9761220" cy="5985162"/>
          </a:xfrm>
          <a:prstGeom prst="rect">
            <a:avLst/>
          </a:prstGeom>
          <a:ln cap="rnd">
            <a:solidFill>
              <a:srgbClr val="FF0000">
                <a:alpha val="0"/>
              </a:srgbClr>
            </a:solidFill>
          </a:ln>
        </p:spPr>
      </p:pic>
      <p:cxnSp>
        <p:nvCxnSpPr>
          <p:cNvPr id="6" name="Straight Arrow Connector 5"/>
          <p:cNvCxnSpPr/>
          <p:nvPr/>
        </p:nvCxnSpPr>
        <p:spPr>
          <a:xfrm flipV="1">
            <a:off x="2468880" y="377190"/>
            <a:ext cx="777240" cy="52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46120" y="171450"/>
            <a:ext cx="3383280" cy="375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Ô gõ địa chỉ tìm kiếm </a:t>
            </a:r>
            <a:endParaRPr lang="en-US" dirty="0">
              <a:solidFill>
                <a:schemeClr val="tx1"/>
              </a:solidFill>
              <a:latin typeface="+mj-lt"/>
            </a:endParaRPr>
          </a:p>
        </p:txBody>
      </p:sp>
    </p:spTree>
    <p:extLst>
      <p:ext uri="{BB962C8B-B14F-4D97-AF65-F5344CB8AC3E}">
        <p14:creationId xmlns:p14="http://schemas.microsoft.com/office/powerpoint/2010/main" val="24790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Powerpoint học tập - Tìm đáp án, giải bài tập, để học tốt"/>
          <p:cNvPicPr>
            <a:picLocks noChangeAspect="1" noChangeArrowheads="1"/>
          </p:cNvPicPr>
          <p:nvPr/>
        </p:nvPicPr>
        <p:blipFill>
          <a:blip r:embed="rId2"/>
          <a:srcRect/>
          <a:stretch>
            <a:fillRect/>
          </a:stretch>
        </p:blipFill>
        <p:spPr bwMode="auto">
          <a:xfrm>
            <a:off x="0" y="0"/>
            <a:ext cx="12192000" cy="6868391"/>
          </a:xfrm>
          <a:prstGeom prst="rect">
            <a:avLst/>
          </a:prstGeom>
          <a:noFill/>
        </p:spPr>
      </p:pic>
      <p:sp>
        <p:nvSpPr>
          <p:cNvPr id="2" name="Title 1"/>
          <p:cNvSpPr>
            <a:spLocks noGrp="1"/>
          </p:cNvSpPr>
          <p:nvPr>
            <p:ph type="title"/>
          </p:nvPr>
        </p:nvSpPr>
        <p:spPr>
          <a:xfrm>
            <a:off x="519545" y="2482101"/>
            <a:ext cx="10868891" cy="1297420"/>
          </a:xfrm>
        </p:spPr>
        <p:txBody>
          <a:bodyPr numCol="1"/>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989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8" name="Picture 4" descr="Hình ảnh Phim Hoạt Hình Đào Tạo Giáo Viên Giáo Viên Dạy Học Sinh Trung Học,  Trường Clipart, Cô Giáo Của Tôi, Giáo Viên miễn phí tải tập tin PNG  PSDComment và"/>
          <p:cNvPicPr>
            <a:picLocks noChangeAspect="1" noChangeArrowheads="1"/>
          </p:cNvPicPr>
          <p:nvPr/>
        </p:nvPicPr>
        <p:blipFill>
          <a:blip r:embed="rId2"/>
          <a:srcRect/>
          <a:stretch>
            <a:fillRect/>
          </a:stretch>
        </p:blipFill>
        <p:spPr bwMode="auto">
          <a:xfrm>
            <a:off x="0" y="14286"/>
            <a:ext cx="12192001" cy="6843714"/>
          </a:xfrm>
          <a:prstGeom prst="rect">
            <a:avLst/>
          </a:prstGeom>
          <a:noFill/>
        </p:spPr>
      </p:pic>
      <p:sp>
        <p:nvSpPr>
          <p:cNvPr id="7" name="Rectangle 6"/>
          <p:cNvSpPr/>
          <p:nvPr/>
        </p:nvSpPr>
        <p:spPr>
          <a:xfrm>
            <a:off x="4386264" y="642946"/>
            <a:ext cx="6457965" cy="2614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KHỞI ĐỘNG</a:t>
            </a:r>
            <a:endParaRPr lang="vi-V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9015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err="1">
                <a:solidFill>
                  <a:srgbClr val="0000FF"/>
                </a:solidFill>
                <a:latin typeface="Times New Roman" panose="02020603050405020304" pitchFamily="18" charset="0"/>
                <a:cs typeface="Times New Roman" panose="02020603050405020304" pitchFamily="18" charset="0"/>
              </a:rPr>
              <a:t>Bài</a:t>
            </a:r>
            <a:r>
              <a:rPr lang="en-US" sz="12800" b="1" dirty="0">
                <a:solidFill>
                  <a:srgbClr val="0000FF"/>
                </a:solidFill>
                <a:latin typeface="Times New Roman" panose="02020603050405020304" pitchFamily="18" charset="0"/>
                <a:cs typeface="Times New Roman" panose="02020603050405020304" pitchFamily="18" charset="0"/>
              </a:rPr>
              <a:t> 1: (SGK)</a:t>
            </a: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80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2. Truy cập thông tin trên Internet</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20" name="Cloud Callout 19"/>
          <p:cNvSpPr/>
          <p:nvPr/>
        </p:nvSpPr>
        <p:spPr>
          <a:xfrm>
            <a:off x="409055" y="1883243"/>
            <a:ext cx="3351416" cy="3808897"/>
          </a:xfrm>
          <a:prstGeom prst="cloudCallout">
            <a:avLst>
              <a:gd name="adj1" fmla="val 43722"/>
              <a:gd name="adj2" fmla="val 68318"/>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FF0000"/>
                </a:solidFill>
                <a:latin typeface="Times New Roman" panose="02020603050405020304" pitchFamily="18" charset="0"/>
                <a:cs typeface="Times New Roman" panose="02020603050405020304" pitchFamily="18" charset="0"/>
              </a:rPr>
              <a:t>Mở</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duyệt</a:t>
            </a:r>
            <a:r>
              <a:rPr lang="en-US" sz="2000" b="1" dirty="0">
                <a:solidFill>
                  <a:srgbClr val="FF0000"/>
                </a:solidFill>
                <a:latin typeface="Times New Roman" panose="02020603050405020304" pitchFamily="18" charset="0"/>
                <a:cs typeface="Times New Roman" panose="02020603050405020304" pitchFamily="18" charset="0"/>
              </a:rPr>
              <a:t> web </a:t>
            </a:r>
            <a:r>
              <a:rPr lang="en-US" sz="2000" b="1" dirty="0" err="1">
                <a:solidFill>
                  <a:srgbClr val="FF0000"/>
                </a:solidFill>
                <a:latin typeface="Times New Roman" panose="02020603050405020304" pitchFamily="18" charset="0"/>
                <a:cs typeface="Times New Roman" panose="02020603050405020304" pitchFamily="18" charset="0"/>
              </a:rPr>
              <a:t>xem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dự</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ngày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mai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địa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chỉ</a:t>
            </a:r>
            <a:r>
              <a:rPr lang="en-US" sz="2000" b="1" dirty="0">
                <a:solidFill>
                  <a:srgbClr val="FF0000"/>
                </a:solidFill>
                <a:latin typeface="Times New Roman" panose="02020603050405020304" pitchFamily="18" charset="0"/>
                <a:cs typeface="Times New Roman" panose="02020603050405020304" pitchFamily="18" charset="0"/>
              </a:rPr>
              <a:t> :</a:t>
            </a:r>
          </a:p>
          <a:p>
            <a:pPr algn="just"/>
            <a:r>
              <a:rPr lang="en-US" sz="2000" u="sng" dirty="0">
                <a:latin typeface="Times New Roman" panose="02020603050405020304" pitchFamily="18" charset="0"/>
                <a:cs typeface="Times New Roman" panose="02020603050405020304" pitchFamily="18" charset="0"/>
                <a:hlinkClick r:id="rId2"/>
              </a:rPr>
              <a:t>https://www.nchmf.gov.vn</a:t>
            </a:r>
            <a:endParaRPr lang="en-US" sz="2000" u="sng"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080" y="1286934"/>
            <a:ext cx="8122920" cy="5433906"/>
          </a:xfrm>
          <a:prstGeom prst="rect">
            <a:avLst/>
          </a:prstGeom>
        </p:spPr>
      </p:pic>
    </p:spTree>
    <p:extLst>
      <p:ext uri="{BB962C8B-B14F-4D97-AF65-F5344CB8AC3E}">
        <p14:creationId xmlns:p14="http://schemas.microsoft.com/office/powerpoint/2010/main" val="5768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34490" y="-510921"/>
            <a:ext cx="7960361"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64995" y="718157"/>
            <a:ext cx="8462009"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a:t>
            </a:r>
            <a:r>
              <a:rPr lang="vi-VN" sz="5333" b="1" dirty="0">
                <a:solidFill>
                  <a:srgbClr val="C00000"/>
                </a:solidFill>
                <a:latin typeface="Arial" panose="020B0604020202020204" pitchFamily="34" charset="0"/>
                <a:cs typeface="Arial" panose="020B0604020202020204" pitchFamily="34" charset="0"/>
              </a:rPr>
              <a:t>THÔNG MINH HƠN </a:t>
            </a:r>
            <a:endParaRPr lang="en-US" sz="5333" b="1" dirty="0">
              <a:solidFill>
                <a:srgbClr val="C00000"/>
              </a:solidFill>
              <a:latin typeface="Arial" panose="020B0604020202020204" pitchFamily="34" charset="0"/>
              <a:cs typeface="Arial" panose="020B0604020202020204" pitchFamily="34" charset="0"/>
            </a:endParaRPr>
          </a:p>
        </p:txBody>
      </p:sp>
      <p:pic>
        <p:nvPicPr>
          <p:cNvPr id="12" name="Picture 3" descr="C:\Users\ADMIN\Desktop\Tai nguyen thiet ke tro choi\Bảng gỗ\bat dau.png">
            <a:hlinkClick r:id="" action="ppaction://hlinkshowjump?jump=nextslide">
              <a:snd r:embed="rId7" name="whoosh.wav"/>
            </a:hlinkClick>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9175755" y="5610193"/>
            <a:ext cx="2832099" cy="108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2338051" y="6151880"/>
            <a:ext cx="812800" cy="731520"/>
          </a:xfrm>
          <a:prstGeom prst="rect">
            <a:avLst/>
          </a:prstGeom>
        </p:spPr>
      </p:pic>
      <p:pic>
        <p:nvPicPr>
          <p:cNvPr id="14" name="Picture 2"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2850725"/>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759201" y="3274061"/>
            <a:ext cx="3092449" cy="349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54"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925290" y="-604905"/>
            <a:ext cx="3221183"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53081" y="1084387"/>
            <a:ext cx="4165600" cy="830997"/>
          </a:xfrm>
          <a:prstGeom prst="rect">
            <a:avLst/>
          </a:prstGeom>
          <a:noFill/>
        </p:spPr>
        <p:txBody>
          <a:bodyPr wrap="square" rtlCol="0">
            <a:spAutoFit/>
          </a:bodyPr>
          <a:lstStyle/>
          <a:p>
            <a:pPr algn="ctr"/>
            <a:r>
              <a:rPr lang="vi-VN" sz="4800" dirty="0">
                <a:solidFill>
                  <a:srgbClr val="C00000"/>
                </a:solidFill>
                <a:latin typeface="+mj-lt"/>
                <a:cs typeface="Arial" panose="020B0604020202020204" pitchFamily="34" charset="0"/>
              </a:rPr>
              <a:t>Câu b và c</a:t>
            </a:r>
            <a:endParaRPr lang="en-US" sz="4800" dirty="0">
              <a:solidFill>
                <a:srgbClr val="C00000"/>
              </a:solidFill>
              <a:latin typeface="+mj-lt"/>
              <a:cs typeface="Arial" panose="020B0604020202020204" pitchFamily="34" charset="0"/>
            </a:endParaRPr>
          </a:p>
        </p:txBody>
      </p:sp>
      <p:pic>
        <p:nvPicPr>
          <p:cNvPr id="12" name="Picture 5" descr="C:\Users\ADMIN\Desktop\Tai nguyen thiet ke tro choi\Bảng gỗ\tro ve.png">
            <a:hlinkClick r:id="" action="ppaction://hlinkshowjump?jump=previousslide"/>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8429" y="2597415"/>
            <a:ext cx="10425544"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46696" y="3525315"/>
            <a:ext cx="7889009" cy="2595647"/>
          </a:xfrm>
          <a:prstGeom prst="rect">
            <a:avLst/>
          </a:prstGeom>
          <a:noFill/>
        </p:spPr>
        <p:txBody>
          <a:bodyPr wrap="square" rtlCol="0">
            <a:spAutoFit/>
          </a:bodyPr>
          <a:lstStyle/>
          <a:p>
            <a:pPr algn="ctr">
              <a:defRPr/>
            </a:pPr>
            <a:r>
              <a:rPr lang="en-US" sz="3000" b="1" dirty="0">
                <a:latin typeface="Times New Roman" pitchFamily="18" charset="0"/>
                <a:cs typeface="Times New Roman" pitchFamily="18" charset="0"/>
              </a:rPr>
              <a:t>Website </a:t>
            </a:r>
            <a:r>
              <a:rPr lang="en-US" sz="3000" b="1" dirty="0" err="1">
                <a:latin typeface="Times New Roman" pitchFamily="18" charset="0"/>
                <a:cs typeface="Times New Roman" pitchFamily="18" charset="0"/>
              </a:rPr>
              <a:t>nào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sau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sử</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dụng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để</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cứu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từ</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mới</a:t>
            </a:r>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bằng Tiếng anh </a:t>
            </a:r>
            <a:r>
              <a:rPr lang="en-US" sz="3000" b="1" dirty="0">
                <a:latin typeface="Times New Roman" pitchFamily="18" charset="0"/>
                <a:cs typeface="Times New Roman" pitchFamily="18" charset="0"/>
              </a:rPr>
              <a:t>? </a:t>
            </a:r>
          </a:p>
          <a:p>
            <a:pPr>
              <a:defRPr/>
            </a:pPr>
            <a:r>
              <a:rPr lang="en-US" sz="2800" b="1" dirty="0">
                <a:latin typeface="Times New Roman" pitchFamily="18" charset="0"/>
                <a:cs typeface="Times New Roman" pitchFamily="18" charset="0"/>
              </a:rPr>
              <a:t>a. </a:t>
            </a:r>
            <a:r>
              <a:rPr lang="nl-NL" sz="2800" b="1" i="1" u="sng" dirty="0">
                <a:latin typeface="Times New Roman" panose="02020603050405020304" pitchFamily="18" charset="0"/>
                <a:cs typeface="Times New Roman" panose="02020603050405020304" pitchFamily="18" charset="0"/>
              </a:rPr>
              <a:t>https://dantri.com.vn</a:t>
            </a:r>
            <a:endParaRPr lang="vi-VN" sz="2800" b="1" i="1" dirty="0">
              <a:latin typeface="Times New Roman" pitchFamily="18" charset="0"/>
              <a:cs typeface="Times New Roman" pitchFamily="18" charset="0"/>
            </a:endParaRPr>
          </a:p>
          <a:p>
            <a:pPr>
              <a:defRPr/>
            </a:pPr>
            <a:r>
              <a:rPr lang="en-US" sz="2800" b="1" dirty="0">
                <a:latin typeface="Times New Roman" pitchFamily="18" charset="0"/>
                <a:cs typeface="Times New Roman" pitchFamily="18" charset="0"/>
              </a:rPr>
              <a:t>b. </a:t>
            </a:r>
            <a:r>
              <a:rPr lang="en-US" sz="2800" b="1" i="1" u="sng" dirty="0">
                <a:latin typeface="Times New Roman" panose="02020603050405020304" pitchFamily="18" charset="0"/>
                <a:cs typeface="Times New Roman" panose="02020603050405020304" pitchFamily="18" charset="0"/>
              </a:rPr>
              <a:t>https://dictionary.cambridge.org</a:t>
            </a:r>
            <a:endParaRPr lang="en-US" sz="2800" b="1" i="1" dirty="0">
              <a:latin typeface="Times New Roman" pitchFamily="18" charset="0"/>
              <a:cs typeface="Times New Roman" pitchFamily="18" charset="0"/>
            </a:endParaRPr>
          </a:p>
          <a:p>
            <a:pPr>
              <a:defRPr/>
            </a:pPr>
            <a:r>
              <a:rPr lang="en-US" sz="2800" b="1" dirty="0">
                <a:latin typeface="Times New Roman" pitchFamily="18" charset="0"/>
                <a:cs typeface="Times New Roman" pitchFamily="18" charset="0"/>
              </a:rPr>
              <a:t>c. </a:t>
            </a:r>
            <a:r>
              <a:rPr lang="en-US" sz="2800" b="1" i="1" u="sng" dirty="0">
                <a:latin typeface="Times New Roman" panose="02020603050405020304" pitchFamily="18" charset="0"/>
                <a:cs typeface="Times New Roman" panose="02020603050405020304" pitchFamily="18" charset="0"/>
              </a:rPr>
              <a:t>https://languages.oup.com</a:t>
            </a:r>
            <a:endParaRPr lang="en-US" sz="2800" b="1" i="1" dirty="0">
              <a:latin typeface="Times New Roman" panose="02020603050405020304" pitchFamily="18" charset="0"/>
              <a:cs typeface="Times New Roman" panose="02020603050405020304"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796191" y="22861"/>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319385"/>
            <a:ext cx="11918372" cy="51663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66449" y="3302573"/>
            <a:ext cx="8741064" cy="2718758"/>
          </a:xfrm>
          <a:prstGeom prst="rect">
            <a:avLst/>
          </a:prstGeom>
          <a:noFill/>
        </p:spPr>
        <p:txBody>
          <a:bodyPr wrap="square" rtlCol="0">
            <a:spAutoFit/>
          </a:bodyPr>
          <a:lstStyle/>
          <a:p>
            <a:pPr>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p>
          <a:p>
            <a:pPr>
              <a:defRPr/>
            </a:pPr>
            <a:r>
              <a:rPr lang="en-US" sz="2400" b="1" dirty="0">
                <a:latin typeface="Times New Roman" panose="02020603050405020304" pitchFamily="18" charset="0"/>
                <a:cs typeface="Times New Roman" panose="02020603050405020304" pitchFamily="18" charset="0"/>
              </a:rPr>
              <a:t>a.</a:t>
            </a:r>
            <a:r>
              <a:rPr lang="en-US" sz="2400" b="1" i="1" dirty="0">
                <a:latin typeface="Times New Roman" pitchFamily="18" charset="0"/>
                <a:cs typeface="Times New Roman" pitchFamily="18" charset="0"/>
              </a:rPr>
              <a:t> </a:t>
            </a:r>
            <a:r>
              <a:rPr lang="fr-FR" sz="2400" b="1" i="1" dirty="0">
                <a:latin typeface="Times New Roman" panose="02020603050405020304" pitchFamily="18" charset="0"/>
                <a:cs typeface="Times New Roman" panose="02020603050405020304" pitchFamily="18" charset="0"/>
              </a:rPr>
              <a:t>WWW là </a:t>
            </a:r>
            <a:r>
              <a:rPr lang="fr-FR" sz="2400" b="1" i="1" dirty="0" err="1">
                <a:latin typeface="Times New Roman" panose="02020603050405020304" pitchFamily="18" charset="0"/>
                <a:cs typeface="Times New Roman" panose="02020603050405020304" pitchFamily="18" charset="0"/>
              </a:rPr>
              <a:t>mạng</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lưới</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các</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website</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trên</a:t>
            </a:r>
            <a:r>
              <a:rPr lang="fr-FR" sz="2400" b="1" i="1" dirty="0">
                <a:latin typeface="Times New Roman" panose="02020603050405020304" pitchFamily="18" charset="0"/>
                <a:cs typeface="Times New Roman" panose="02020603050405020304" pitchFamily="18" charset="0"/>
              </a:rPr>
              <a:t> Internet</a:t>
            </a:r>
            <a:endParaRPr lang="en-US" sz="2400" b="1" i="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b. </a:t>
            </a:r>
            <a:r>
              <a:rPr lang="vi-VN" sz="2400" b="1" i="1" dirty="0">
                <a:latin typeface="Times New Roman" pitchFamily="18" charset="0"/>
                <a:cs typeface="Times New Roman" pitchFamily="18" charset="0"/>
              </a:rPr>
              <a:t>Cần phải khởi động tất cả các trình duyệt mới truy cập được thông tin trên WWW</a:t>
            </a:r>
            <a:endParaRPr lang="en-US" sz="2400" b="1" i="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c. </a:t>
            </a:r>
            <a:r>
              <a:rPr lang="vi-VN" sz="2400" b="1" i="1" dirty="0">
                <a:latin typeface="Times New Roman" pitchFamily="18" charset="0"/>
                <a:cs typeface="Times New Roman" pitchFamily="18" charset="0"/>
              </a:rPr>
              <a:t>Chỉ cần khởi động trình duyệt web là lập tức truy cập được trang web tin tức </a:t>
            </a:r>
            <a:endParaRPr lang="en-US" sz="2400" b="1" i="1" dirty="0">
              <a:latin typeface="Times New Roman" pitchFamily="18" charset="0"/>
              <a:cs typeface="Times New Roman"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8464" y="-1114"/>
            <a:ext cx="2740160" cy="315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405745" y="-604905"/>
            <a:ext cx="439044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10030690"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50499" y="4079940"/>
            <a:ext cx="6996074" cy="2164760"/>
          </a:xfrm>
          <a:prstGeom prst="rect">
            <a:avLst/>
          </a:prstGeom>
          <a:noFill/>
        </p:spPr>
        <p:txBody>
          <a:bodyPr wrap="square" rtlCol="0">
            <a:spAutoFit/>
          </a:bodyPr>
          <a:lstStyle/>
          <a:p>
            <a:pPr>
              <a:defRPr/>
            </a:pPr>
            <a:r>
              <a:rPr lang="vi-VN" sz="3200" b="1" dirty="0">
                <a:latin typeface="Times New Roman" pitchFamily="18" charset="0"/>
                <a:cs typeface="Times New Roman" pitchFamily="18" charset="0"/>
              </a:rPr>
              <a:t>WWW là viết tắt của từ nào sau đây</a:t>
            </a:r>
            <a:r>
              <a:rPr lang="en-US" sz="3200" b="1" dirty="0">
                <a:latin typeface="Times New Roman" pitchFamily="18" charset="0"/>
                <a:cs typeface="Times New Roman" pitchFamily="18" charset="0"/>
              </a:rPr>
              <a:t>?</a:t>
            </a:r>
          </a:p>
          <a:p>
            <a:pPr marL="685783" indent="-685783">
              <a:buAutoNum type="alphaLcPeriod"/>
              <a:defRPr/>
            </a:pPr>
            <a:r>
              <a:rPr lang="vi-VN" sz="2800" b="1" i="1" dirty="0">
                <a:latin typeface="Times New Roman" pitchFamily="18" charset="0"/>
                <a:cs typeface="Times New Roman" pitchFamily="18" charset="0"/>
              </a:rPr>
              <a:t>World Wide Web</a:t>
            </a:r>
          </a:p>
          <a:p>
            <a:pPr marL="685783" indent="-685783">
              <a:buAutoNum type="alphaLcPeriod"/>
              <a:defRPr/>
            </a:pPr>
            <a:r>
              <a:rPr lang="vi-VN" sz="2800" b="1" i="1" dirty="0">
                <a:latin typeface="Times New Roman" pitchFamily="18" charset="0"/>
                <a:cs typeface="Times New Roman" pitchFamily="18" charset="0"/>
              </a:rPr>
              <a:t>W</a:t>
            </a:r>
            <a:r>
              <a:rPr lang="en-US" sz="2800" b="1" i="1" dirty="0">
                <a:latin typeface="Times New Roman" panose="02020603050405020304" pitchFamily="18" charset="0"/>
                <a:cs typeface="Times New Roman" panose="02020603050405020304" pitchFamily="18" charset="0"/>
              </a:rPr>
              <a:t>ide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orld</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eb</a:t>
            </a:r>
            <a:endParaRPr lang="vi-VN" sz="2800" b="1" i="1" dirty="0">
              <a:latin typeface="Times New Roman" panose="02020603050405020304" pitchFamily="18" charset="0"/>
              <a:cs typeface="Times New Roman" panose="02020603050405020304" pitchFamily="18" charset="0"/>
            </a:endParaRPr>
          </a:p>
          <a:p>
            <a:pPr marL="685783" indent="-685783">
              <a:buAutoNum type="alphaLcPeriod"/>
              <a:defRPr/>
            </a:pP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esite</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orld</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eb</a:t>
            </a:r>
            <a:endParaRPr lang="vi-VN" sz="2800" b="1" i="1" dirty="0">
              <a:latin typeface="Times New Roman" panose="02020603050405020304" pitchFamily="18" charset="0"/>
              <a:cs typeface="Times New Roman" panose="02020603050405020304"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1174" y="3143829"/>
            <a:ext cx="2711807" cy="333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405745" y="-604905"/>
            <a:ext cx="439044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t>
            </a:r>
            <a:r>
              <a:rPr lang="en-US" sz="3733" dirty="0">
                <a:solidFill>
                  <a:srgbClr val="C00000"/>
                </a:solidFill>
                <a:latin typeface="Arial" panose="020B0604020202020204" pitchFamily="34" charset="0"/>
                <a:cs typeface="Arial" panose="020B0604020202020204" pitchFamily="34" charset="0"/>
              </a:rPr>
              <a:t>c</a:t>
            </a: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10030690"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50499" y="4079940"/>
            <a:ext cx="6996074" cy="2062103"/>
          </a:xfrm>
          <a:prstGeom prst="rect">
            <a:avLst/>
          </a:prstGeom>
          <a:noFill/>
        </p:spPr>
        <p:txBody>
          <a:bodyPr wrap="square" rtlCol="0">
            <a:spAutoFit/>
          </a:bodyPr>
          <a:lstStyle/>
          <a:p>
            <a:pPr>
              <a:defRPr/>
            </a:pP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a:t>
            </a:r>
          </a:p>
          <a:p>
            <a:pPr marL="685783" indent="-685783">
              <a:buAutoNum type="alphaLcPeriod"/>
              <a:defRPr/>
            </a:pP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duyệt</a:t>
            </a:r>
            <a:r>
              <a:rPr lang="en-US" sz="2400" b="1" i="1" dirty="0">
                <a:latin typeface="Times New Roman" pitchFamily="18" charset="0"/>
                <a:cs typeface="Times New Roman" pitchFamily="18" charset="0"/>
              </a:rPr>
              <a:t> web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trang</a:t>
            </a:r>
            <a:r>
              <a:rPr lang="en-US" sz="2400" b="1" i="1" dirty="0">
                <a:latin typeface="Times New Roman" pitchFamily="18" charset="0"/>
                <a:cs typeface="Times New Roman" pitchFamily="18" charset="0"/>
              </a:rPr>
              <a:t> web</a:t>
            </a:r>
            <a:endParaRPr lang="vi-VN" sz="2400" b="1" i="1" dirty="0">
              <a:latin typeface="Times New Roman" pitchFamily="18" charset="0"/>
              <a:cs typeface="Times New Roman" pitchFamily="18" charset="0"/>
            </a:endParaRPr>
          </a:p>
          <a:p>
            <a:pPr marL="685783" indent="-685783">
              <a:buAutoNum type="alphaLcPeriod"/>
              <a:defRPr/>
            </a:pP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duyệt</a:t>
            </a:r>
            <a:r>
              <a:rPr lang="en-US" sz="2400" b="1" i="1" dirty="0">
                <a:latin typeface="Times New Roman" pitchFamily="18" charset="0"/>
                <a:cs typeface="Times New Roman" pitchFamily="18" charset="0"/>
              </a:rPr>
              <a:t> web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website</a:t>
            </a:r>
          </a:p>
          <a:p>
            <a:pPr marL="685783" indent="-685783">
              <a:buAutoNum type="alphaLcPeriod"/>
              <a:defRPr/>
            </a:pP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duyệt</a:t>
            </a:r>
            <a:r>
              <a:rPr lang="en-US" sz="2400" b="1" i="1" dirty="0">
                <a:latin typeface="Times New Roman" pitchFamily="18" charset="0"/>
                <a:cs typeface="Times New Roman" pitchFamily="18" charset="0"/>
              </a:rPr>
              <a:t> web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mềm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phép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truy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thông</a:t>
            </a:r>
            <a:r>
              <a:rPr lang="en-US" sz="2400" b="1" i="1" dirty="0">
                <a:latin typeface="Times New Roman" pitchFamily="18" charset="0"/>
                <a:cs typeface="Times New Roman" pitchFamily="18" charset="0"/>
              </a:rPr>
              <a:t> tin </a:t>
            </a:r>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Internet.</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1174" y="3143829"/>
            <a:ext cx="2711807" cy="333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528" y="559783"/>
            <a:ext cx="6747163" cy="406572"/>
          </a:xfrm>
        </p:spPr>
        <p:txBody>
          <a:bodyPr numCol="1">
            <a:noAutofit/>
          </a:bodyPr>
          <a:lstStyle/>
          <a:p>
            <a:pPr algn="ct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TÓM TẮT BÀI HỌC </a:t>
            </a:r>
          </a:p>
        </p:txBody>
      </p:sp>
      <p:sp>
        <p:nvSpPr>
          <p:cNvPr id="4" name="Chevron 3"/>
          <p:cNvSpPr/>
          <p:nvPr/>
        </p:nvSpPr>
        <p:spPr>
          <a:xfrm>
            <a:off x="768927" y="2743200"/>
            <a:ext cx="633846" cy="4052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p:cNvGraphicFramePr>
            <a:graphicFrameLocks noGrp="1"/>
          </p:cNvGraphicFramePr>
          <p:nvPr/>
        </p:nvGraphicFramePr>
        <p:xfrm>
          <a:off x="1619481" y="1648687"/>
          <a:ext cx="9228628" cy="23812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228628">
                  <a:extLst>
                    <a:ext uri="{9D8B030D-6E8A-4147-A177-3AD203B41FA5}">
                      <a16:colId xmlns:a16="http://schemas.microsoft.com/office/drawing/2014/main" val="20000"/>
                    </a:ext>
                  </a:extLst>
                </a:gridCol>
              </a:tblGrid>
              <a:tr h="1672358">
                <a:tc>
                  <a:txBody>
                    <a:bodyPr/>
                    <a:lstStyle/>
                    <a:p>
                      <a:pPr>
                        <a:lnSpc>
                          <a:spcPct val="120000"/>
                        </a:lnSpc>
                      </a:pPr>
                      <a:r>
                        <a:rPr lang="en-US" sz="3200" b="0" i="1" dirty="0" err="1">
                          <a:solidFill>
                            <a:schemeClr val="tx1"/>
                          </a:solidFill>
                          <a:latin typeface="Times New Roman" panose="02020603050405020304" pitchFamily="18" charset="0"/>
                          <a:cs typeface="Times New Roman" panose="02020603050405020304" pitchFamily="18" charset="0"/>
                        </a:rPr>
                        <a:t>Không</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chỉ</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có</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liên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kết</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giữa</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các</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trang</a:t>
                      </a:r>
                      <a:r>
                        <a:rPr lang="en-US" sz="3200" b="0" i="1" baseline="0" dirty="0">
                          <a:solidFill>
                            <a:schemeClr val="tx1"/>
                          </a:solidFill>
                          <a:latin typeface="Times New Roman" panose="02020603050405020304" pitchFamily="18" charset="0"/>
                          <a:cs typeface="Times New Roman" panose="02020603050405020304" pitchFamily="18" charset="0"/>
                        </a:rPr>
                        <a:t> web </a:t>
                      </a:r>
                      <a:r>
                        <a:rPr lang="en-US" sz="3200" b="0" i="1" baseline="0" dirty="0" err="1">
                          <a:solidFill>
                            <a:schemeClr val="tx1"/>
                          </a:solidFill>
                          <a:latin typeface="Times New Roman" panose="02020603050405020304" pitchFamily="18" charset="0"/>
                          <a:cs typeface="Times New Roman" panose="02020603050405020304" pitchFamily="18" charset="0"/>
                        </a:rPr>
                        <a:t>mà</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còn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có</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liên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kết</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giữa</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các</a:t>
                      </a:r>
                      <a:r>
                        <a:rPr lang="en-US" sz="3200" b="0" i="1" baseline="0" dirty="0">
                          <a:solidFill>
                            <a:schemeClr val="tx1"/>
                          </a:solidFill>
                          <a:latin typeface="Times New Roman" panose="02020603050405020304" pitchFamily="18" charset="0"/>
                          <a:cs typeface="Times New Roman" panose="02020603050405020304" pitchFamily="18" charset="0"/>
                        </a:rPr>
                        <a:t> website </a:t>
                      </a:r>
                      <a:r>
                        <a:rPr lang="en-US" sz="3200" b="0" i="1" baseline="0" dirty="0" err="1">
                          <a:solidFill>
                            <a:schemeClr val="tx1"/>
                          </a:solidFill>
                          <a:latin typeface="Times New Roman" panose="02020603050405020304" pitchFamily="18" charset="0"/>
                          <a:cs typeface="Times New Roman" panose="02020603050405020304" pitchFamily="18" charset="0"/>
                        </a:rPr>
                        <a:t>tạo</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ra</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mạng</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lưới</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các</a:t>
                      </a:r>
                      <a:r>
                        <a:rPr lang="en-US" sz="3200" b="0" i="1" baseline="0" dirty="0">
                          <a:solidFill>
                            <a:schemeClr val="tx1"/>
                          </a:solidFill>
                          <a:latin typeface="Times New Roman" panose="02020603050405020304" pitchFamily="18" charset="0"/>
                          <a:cs typeface="Times New Roman" panose="02020603050405020304" pitchFamily="18" charset="0"/>
                        </a:rPr>
                        <a:t> website </a:t>
                      </a:r>
                      <a:r>
                        <a:rPr lang="en-US" sz="3200" b="0" i="1" baseline="0" dirty="0" err="1">
                          <a:solidFill>
                            <a:schemeClr val="tx1"/>
                          </a:solidFill>
                          <a:latin typeface="Times New Roman" panose="02020603050405020304" pitchFamily="18" charset="0"/>
                          <a:cs typeface="Times New Roman" panose="02020603050405020304" pitchFamily="18" charset="0"/>
                        </a:rPr>
                        <a:t>gọi</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là</a:t>
                      </a:r>
                      <a:r>
                        <a:rPr lang="en-US" sz="3200" b="0" i="1" baseline="0" dirty="0">
                          <a:solidFill>
                            <a:schemeClr val="tx1"/>
                          </a:solidFill>
                          <a:latin typeface="Times New Roman" panose="02020603050405020304" pitchFamily="18" charset="0"/>
                          <a:cs typeface="Times New Roman" panose="02020603050405020304" pitchFamily="18" charset="0"/>
                        </a:rPr>
                        <a:t> WWW. WWW </a:t>
                      </a:r>
                      <a:r>
                        <a:rPr lang="en-US" sz="3200" b="0" i="1" baseline="0" dirty="0" err="1">
                          <a:solidFill>
                            <a:schemeClr val="tx1"/>
                          </a:solidFill>
                          <a:latin typeface="Times New Roman" panose="02020603050405020304" pitchFamily="18" charset="0"/>
                          <a:cs typeface="Times New Roman" panose="02020603050405020304" pitchFamily="18" charset="0"/>
                        </a:rPr>
                        <a:t>kết</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nối</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và</a:t>
                      </a:r>
                      <a:r>
                        <a:rPr lang="en-US" sz="3200" b="0" i="1" baseline="0" dirty="0">
                          <a:solidFill>
                            <a:schemeClr val="tx1"/>
                          </a:solidFill>
                          <a:latin typeface="Times New Roman" panose="02020603050405020304" pitchFamily="18" charset="0"/>
                          <a:cs typeface="Times New Roman" panose="02020603050405020304" pitchFamily="18" charset="0"/>
                        </a:rPr>
                        <a:t> chia </a:t>
                      </a:r>
                      <a:r>
                        <a:rPr lang="en-US" sz="3200" b="0" i="1" baseline="0" dirty="0" err="1">
                          <a:solidFill>
                            <a:schemeClr val="tx1"/>
                          </a:solidFill>
                          <a:latin typeface="Times New Roman" panose="02020603050405020304" pitchFamily="18" charset="0"/>
                          <a:cs typeface="Times New Roman" panose="02020603050405020304" pitchFamily="18" charset="0"/>
                        </a:rPr>
                        <a:t>sẻ</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các</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nguồn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thông</a:t>
                      </a:r>
                      <a:r>
                        <a:rPr lang="en-US" sz="3200" b="0" i="1" baseline="0" dirty="0">
                          <a:solidFill>
                            <a:schemeClr val="tx1"/>
                          </a:solidFill>
                          <a:latin typeface="Times New Roman" panose="02020603050405020304" pitchFamily="18" charset="0"/>
                          <a:cs typeface="Times New Roman" panose="02020603050405020304" pitchFamily="18" charset="0"/>
                        </a:rPr>
                        <a:t> tin </a:t>
                      </a:r>
                      <a:r>
                        <a:rPr lang="en-US" sz="3200" b="0" i="1" baseline="0" dirty="0" err="1">
                          <a:solidFill>
                            <a:schemeClr val="tx1"/>
                          </a:solidFill>
                          <a:latin typeface="Times New Roman" panose="02020603050405020304" pitchFamily="18" charset="0"/>
                          <a:cs typeface="Times New Roman" panose="02020603050405020304" pitchFamily="18" charset="0"/>
                        </a:rPr>
                        <a:t>trên</a:t>
                      </a:r>
                      <a:r>
                        <a:rPr lang="en-US" sz="3200" b="0" i="1" baseline="0" dirty="0">
                          <a:solidFill>
                            <a:schemeClr val="tx1"/>
                          </a:solidFill>
                          <a:latin typeface="Times New Roman" panose="02020603050405020304" pitchFamily="18" charset="0"/>
                          <a:cs typeface="Times New Roman" panose="02020603050405020304" pitchFamily="18" charset="0"/>
                        </a:rPr>
                        <a:t> Internet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bl>
          </a:graphicData>
        </a:graphic>
      </p:graphicFrame>
      <p:sp>
        <p:nvSpPr>
          <p:cNvPr id="6" name="Chevron 5"/>
          <p:cNvSpPr/>
          <p:nvPr/>
        </p:nvSpPr>
        <p:spPr>
          <a:xfrm>
            <a:off x="768927" y="4738285"/>
            <a:ext cx="633846" cy="4197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p:cNvGraphicFramePr>
            <a:graphicFrameLocks noGrp="1"/>
          </p:cNvGraphicFramePr>
          <p:nvPr/>
        </p:nvGraphicFramePr>
        <p:xfrm>
          <a:off x="1634836" y="4322634"/>
          <a:ext cx="9227128" cy="1066800"/>
        </p:xfrm>
        <a:graphic>
          <a:graphicData uri="http://schemas.openxmlformats.org/drawingml/2006/table">
            <a:tbl>
              <a:tblPr firstRow="1" bandRow="1">
                <a:tableStyleId>{5C22544A-7EE6-4342-B048-85BDC9FD1C3A}</a:tableStyleId>
              </a:tblPr>
              <a:tblGrid>
                <a:gridCol w="9227128">
                  <a:extLst>
                    <a:ext uri="{9D8B030D-6E8A-4147-A177-3AD203B41FA5}">
                      <a16:colId xmlns:a16="http://schemas.microsoft.com/office/drawing/2014/main" val="20000"/>
                    </a:ext>
                  </a:extLst>
                </a:gridCol>
              </a:tblGrid>
              <a:tr h="789709">
                <a:tc>
                  <a:txBody>
                    <a:bodyPr/>
                    <a:lstStyle/>
                    <a:p>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Trình</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duyệt</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là</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một</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phần</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mềm</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ứng</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dụng</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để</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truy</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cập</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và</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xem</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a:solidFill>
                            <a:schemeClr val="tx1"/>
                          </a:solidFill>
                          <a:latin typeface="Times New Roman" panose="02020603050405020304" pitchFamily="18" charset="0"/>
                          <a:ea typeface="+mn-ea"/>
                          <a:cs typeface="Times New Roman" panose="02020603050405020304" pitchFamily="18" charset="0"/>
                        </a:rPr>
                        <a:t>nội</a:t>
                      </a:r>
                      <a:r>
                        <a:rPr lang="en-US" sz="3200" b="0" i="1" kern="1200" baseline="0" dirty="0">
                          <a:solidFill>
                            <a:schemeClr val="tx1"/>
                          </a:solidFill>
                          <a:latin typeface="Times New Roman" panose="02020603050405020304" pitchFamily="18" charset="0"/>
                          <a:ea typeface="+mn-ea"/>
                          <a:cs typeface="Times New Roman" panose="02020603050405020304" pitchFamily="18" charset="0"/>
                        </a:rPr>
                        <a:t> dung </a:t>
                      </a:r>
                      <a:r>
                        <a:rPr lang="en-US" sz="3200" b="0" i="1" baseline="0" dirty="0">
                          <a:solidFill>
                            <a:schemeClr val="tx1"/>
                          </a:solidFill>
                          <a:latin typeface="Times New Roman" panose="02020603050405020304" pitchFamily="18" charset="0"/>
                          <a:cs typeface="Times New Roman" panose="02020603050405020304" pitchFamily="18" charset="0"/>
                        </a:rPr>
                        <a:t>website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51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743200" y="1108364"/>
            <a:ext cx="6331528" cy="606136"/>
          </a:xfrm>
        </p:spPr>
        <p:txBody>
          <a:bodyPr numCol="1">
            <a:noAutofit/>
          </a:bodyPr>
          <a:lstStyle/>
          <a:p>
            <a:pPr algn="ctr"/>
            <a:r>
              <a:rPr lang="en-US" sz="3200" b="1" dirty="0">
                <a:latin typeface="Times New Roman" panose="02020603050405020304" pitchFamily="18" charset="0"/>
                <a:cs typeface="Times New Roman" panose="02020603050405020304" pitchFamily="18" charset="0"/>
              </a:rPr>
              <a:t>HƯỚNG DẪN VỀ NHÀ</a:t>
            </a:r>
          </a:p>
        </p:txBody>
      </p:sp>
      <p:sp>
        <p:nvSpPr>
          <p:cNvPr id="4" name="Chevron 3"/>
          <p:cNvSpPr/>
          <p:nvPr/>
        </p:nvSpPr>
        <p:spPr>
          <a:xfrm>
            <a:off x="768927" y="2743200"/>
            <a:ext cx="633846" cy="4052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p:cNvGraphicFramePr>
            <a:graphicFrameLocks noGrp="1"/>
          </p:cNvGraphicFramePr>
          <p:nvPr/>
        </p:nvGraphicFramePr>
        <p:xfrm>
          <a:off x="1619481" y="2531340"/>
          <a:ext cx="9491864" cy="579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491864">
                  <a:extLst>
                    <a:ext uri="{9D8B030D-6E8A-4147-A177-3AD203B41FA5}">
                      <a16:colId xmlns:a16="http://schemas.microsoft.com/office/drawing/2014/main" val="20000"/>
                    </a:ext>
                  </a:extLst>
                </a:gridCol>
              </a:tblGrid>
              <a:tr h="370840">
                <a:tc>
                  <a:txBody>
                    <a:bodyPr/>
                    <a:lstStyle/>
                    <a:p>
                      <a:r>
                        <a:rPr lang="en-US" sz="3200" b="0" i="1" dirty="0" err="1">
                          <a:solidFill>
                            <a:schemeClr val="tx1"/>
                          </a:solidFill>
                          <a:latin typeface="Times New Roman" panose="02020603050405020304" pitchFamily="18" charset="0"/>
                          <a:cs typeface="Times New Roman" panose="02020603050405020304" pitchFamily="18" charset="0"/>
                        </a:rPr>
                        <a:t>Ôn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tập</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và</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xem</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lại</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kiến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thức</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đã</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học</a:t>
                      </a:r>
                      <a:r>
                        <a:rPr lang="en-US" sz="3200" b="0" i="1" baseline="0" dirty="0">
                          <a:solidFill>
                            <a:schemeClr val="tx1"/>
                          </a:solidFill>
                          <a:latin typeface="Times New Roman" panose="02020603050405020304" pitchFamily="18" charset="0"/>
                          <a:cs typeface="Times New Roman" panose="02020603050405020304" pitchFamily="18" charset="0"/>
                        </a:rPr>
                        <a: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bl>
          </a:graphicData>
        </a:graphic>
      </p:graphicFrame>
      <p:sp>
        <p:nvSpPr>
          <p:cNvPr id="6" name="Chevron 5"/>
          <p:cNvSpPr/>
          <p:nvPr/>
        </p:nvSpPr>
        <p:spPr>
          <a:xfrm>
            <a:off x="768927" y="3505190"/>
            <a:ext cx="633846" cy="4197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p:cNvGraphicFramePr>
            <a:graphicFrameLocks noGrp="1"/>
          </p:cNvGraphicFramePr>
          <p:nvPr/>
        </p:nvGraphicFramePr>
        <p:xfrm>
          <a:off x="1635412" y="3366640"/>
          <a:ext cx="10237933" cy="579120"/>
        </p:xfrm>
        <a:graphic>
          <a:graphicData uri="http://schemas.openxmlformats.org/drawingml/2006/table">
            <a:tbl>
              <a:tblPr firstRow="1" bandRow="1">
                <a:tableStyleId>{5C22544A-7EE6-4342-B048-85BDC9FD1C3A}</a:tableStyleId>
              </a:tblPr>
              <a:tblGrid>
                <a:gridCol w="10237933">
                  <a:extLst>
                    <a:ext uri="{9D8B030D-6E8A-4147-A177-3AD203B41FA5}">
                      <a16:colId xmlns:a16="http://schemas.microsoft.com/office/drawing/2014/main" val="20000"/>
                    </a:ext>
                  </a:extLst>
                </a:gridCol>
              </a:tblGrid>
              <a:tr h="370840">
                <a:tc>
                  <a:txBody>
                    <a:bodyPr/>
                    <a:lstStyle/>
                    <a:p>
                      <a:r>
                        <a:rPr lang="en-US" sz="3200" b="0" i="1" dirty="0" err="1">
                          <a:solidFill>
                            <a:schemeClr val="tx1"/>
                          </a:solidFill>
                          <a:latin typeface="Times New Roman" panose="02020603050405020304" pitchFamily="18" charset="0"/>
                          <a:cs typeface="Times New Roman" panose="02020603050405020304" pitchFamily="18" charset="0"/>
                        </a:rPr>
                        <a:t>Chuẩn</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bị</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trước</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nội</a:t>
                      </a:r>
                      <a:r>
                        <a:rPr lang="en-US" sz="3200" b="0" i="1" baseline="0" dirty="0">
                          <a:solidFill>
                            <a:schemeClr val="tx1"/>
                          </a:solidFill>
                          <a:latin typeface="Times New Roman" panose="02020603050405020304" pitchFamily="18" charset="0"/>
                          <a:cs typeface="Times New Roman" panose="02020603050405020304" pitchFamily="18" charset="0"/>
                        </a:rPr>
                        <a:t> dung </a:t>
                      </a:r>
                      <a:r>
                        <a:rPr lang="en-US" sz="3200" b="0" i="1" baseline="0" dirty="0" err="1">
                          <a:solidFill>
                            <a:schemeClr val="tx1"/>
                          </a:solidFill>
                          <a:latin typeface="Times New Roman" panose="02020603050405020304" pitchFamily="18" charset="0"/>
                          <a:cs typeface="Times New Roman" panose="02020603050405020304" pitchFamily="18" charset="0"/>
                        </a:rPr>
                        <a:t>bài</a:t>
                      </a:r>
                      <a:r>
                        <a:rPr lang="en-US" sz="3200" b="0" i="1" baseline="0" dirty="0">
                          <a:solidFill>
                            <a:schemeClr val="tx1"/>
                          </a:solidFill>
                          <a:latin typeface="Times New Roman" panose="02020603050405020304" pitchFamily="18" charset="0"/>
                          <a:cs typeface="Times New Roman" panose="02020603050405020304" pitchFamily="18" charset="0"/>
                        </a:rPr>
                        <a:t> 3 “</a:t>
                      </a:r>
                      <a:r>
                        <a:rPr lang="en-US" sz="3200" b="0" i="1" baseline="0" dirty="0" err="1">
                          <a:solidFill>
                            <a:schemeClr val="tx1"/>
                          </a:solidFill>
                          <a:latin typeface="Times New Roman" panose="02020603050405020304" pitchFamily="18" charset="0"/>
                          <a:cs typeface="Times New Roman" panose="02020603050405020304" pitchFamily="18" charset="0"/>
                        </a:rPr>
                        <a:t>Giới</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thiệu</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Máy</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tìm</a:t>
                      </a:r>
                      <a:r>
                        <a:rPr lang="en-US" sz="3200" b="0" i="1" baseline="0" dirty="0">
                          <a:solidFill>
                            <a:schemeClr val="tx1"/>
                          </a:solidFill>
                          <a:latin typeface="Times New Roman" panose="02020603050405020304" pitchFamily="18" charset="0"/>
                          <a:cs typeface="Times New Roman" panose="02020603050405020304" pitchFamily="18" charset="0"/>
                        </a:rPr>
                        <a:t> </a:t>
                      </a:r>
                      <a:r>
                        <a:rPr lang="en-US" sz="3200" b="0" i="1" baseline="0" dirty="0" err="1">
                          <a:solidFill>
                            <a:schemeClr val="tx1"/>
                          </a:solidFill>
                          <a:latin typeface="Times New Roman" panose="02020603050405020304" pitchFamily="18" charset="0"/>
                          <a:cs typeface="Times New Roman" panose="02020603050405020304" pitchFamily="18" charset="0"/>
                        </a:rPr>
                        <a:t>kiếm</a:t>
                      </a:r>
                      <a:r>
                        <a:rPr lang="en-US" sz="3200" b="0" i="1" baseline="0" dirty="0">
                          <a:solidFill>
                            <a:schemeClr val="tx1"/>
                          </a:solidFill>
                          <a:latin typeface="Times New Roman" panose="02020603050405020304" pitchFamily="18" charset="0"/>
                          <a:cs typeface="Times New Roman" panose="02020603050405020304" pitchFamily="18" charset="0"/>
                        </a:rPr>
                        <a: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bl>
          </a:graphicData>
        </a:graphic>
      </p:graphicFrame>
      <p:sp>
        <p:nvSpPr>
          <p:cNvPr id="4102" name="AutoShape 6"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104" name="AutoShape 8"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106" name="AutoShape 10" descr="Hình nền slide thuyết trình đẹp - quyển sách trên đầ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4272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2447029" y="1537856"/>
            <a:ext cx="8501122" cy="2923877"/>
          </a:xfrm>
          <a:prstGeom prst="rect">
            <a:avLst/>
          </a:prstGeom>
        </p:spPr>
        <p:txBody>
          <a:bodyPr wrap="square">
            <a:spAutoFit/>
            <a:scene3d>
              <a:camera prst="orthographicFront"/>
              <a:lightRig rig="threePt" dir="t"/>
            </a:scene3d>
            <a:sp3d extrusionH="57150">
              <a:bevelT w="38100" h="38100" prst="angle"/>
            </a:sp3d>
          </a:bodyPr>
          <a:lstStyle/>
          <a:p>
            <a:pPr algn="ctr">
              <a:defRPr/>
            </a:pP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endParaRPr lang="en-US" altLang="vi-VN" sz="32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00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89111" y="986135"/>
            <a:ext cx="4802597" cy="1754326"/>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VƯỢT CHƯỚNG</a:t>
            </a:r>
          </a:p>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NGẠI VẬT</a:t>
            </a:r>
          </a:p>
        </p:txBody>
      </p:sp>
      <p:pic>
        <p:nvPicPr>
          <p:cNvPr id="3" name="C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5689600" y="7271659"/>
            <a:ext cx="812800" cy="609600"/>
          </a:xfrm>
          <a:prstGeom prst="rect">
            <a:avLst/>
          </a:prstGeom>
        </p:spPr>
      </p:pic>
      <p:pic>
        <p:nvPicPr>
          <p:cNvPr id="6" name="Bike Ride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8432800" y="7271656"/>
            <a:ext cx="812800" cy="609600"/>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580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spTree>
    <p:extLst>
      <p:ext uri="{BB962C8B-B14F-4D97-AF65-F5344CB8AC3E}">
        <p14:creationId xmlns:p14="http://schemas.microsoft.com/office/powerpoint/2010/main" val="145958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34" presetClass="emph" presetSubtype="0" repeatCount="indefinite"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1" end="1"/>
                                            </p:txEl>
                                          </p:spTgt>
                                        </p:tgtEl>
                                        <p:attrNameLst>
                                          <p:attrName>ppt_x</p:attrName>
                                          <p:attrName>ppt_y</p:attrName>
                                        </p:attrNameLst>
                                      </p:cBhvr>
                                    </p:animMotion>
                                    <p:animRot by="1500000">
                                      <p:cBhvr>
                                        <p:cTn id="13" dur="125" fill="hold">
                                          <p:stCondLst>
                                            <p:cond delay="0"/>
                                          </p:stCondLst>
                                        </p:cTn>
                                        <p:tgtEl>
                                          <p:spTgt spid="2">
                                            <p:txEl>
                                              <p:pRg st="1" end="1"/>
                                            </p:txEl>
                                          </p:spTgt>
                                        </p:tgtEl>
                                        <p:attrNameLst>
                                          <p:attrName>r</p:attrName>
                                        </p:attrNameLst>
                                      </p:cBhvr>
                                    </p:animRot>
                                    <p:animRot by="-1500000">
                                      <p:cBhvr>
                                        <p:cTn id="14" dur="125" fill="hold">
                                          <p:stCondLst>
                                            <p:cond delay="125"/>
                                          </p:stCondLst>
                                        </p:cTn>
                                        <p:tgtEl>
                                          <p:spTgt spid="2">
                                            <p:txEl>
                                              <p:pRg st="1" end="1"/>
                                            </p:txEl>
                                          </p:spTgt>
                                        </p:tgtEl>
                                        <p:attrNameLst>
                                          <p:attrName>r</p:attrName>
                                        </p:attrNameLst>
                                      </p:cBhvr>
                                    </p:animRot>
                                    <p:animRot by="-1500000">
                                      <p:cBhvr>
                                        <p:cTn id="15" dur="125" fill="hold">
                                          <p:stCondLst>
                                            <p:cond delay="250"/>
                                          </p:stCondLst>
                                        </p:cTn>
                                        <p:tgtEl>
                                          <p:spTgt spid="2">
                                            <p:txEl>
                                              <p:pRg st="1" end="1"/>
                                            </p:txEl>
                                          </p:spTgt>
                                        </p:tgtEl>
                                        <p:attrNameLst>
                                          <p:attrName>r</p:attrName>
                                        </p:attrNameLst>
                                      </p:cBhvr>
                                    </p:animRot>
                                    <p:animRot by="1500000">
                                      <p:cBhvr>
                                        <p:cTn id="16" dur="125" fill="hold">
                                          <p:stCondLst>
                                            <p:cond delay="375"/>
                                          </p:stCondLst>
                                        </p:cTn>
                                        <p:tgtEl>
                                          <p:spTgt spid="2">
                                            <p:txEl>
                                              <p:pRg st="1" end="1"/>
                                            </p:txEl>
                                          </p:spTgt>
                                        </p:tgtEl>
                                        <p:attrNameLst>
                                          <p:attrName>r</p:attrName>
                                        </p:attrNameLst>
                                      </p:cBhvr>
                                    </p:animRot>
                                  </p:childTnLst>
                                </p:cTn>
                              </p:par>
                              <p:par>
                                <p:cTn id="17" presetID="1" presetClass="mediacall" presetSubtype="0" fill="hold" nodeType="withEffect">
                                  <p:stCondLst>
                                    <p:cond delay="0"/>
                                  </p:stCondLst>
                                  <p:childTnLst>
                                    <p:cmd type="call" cmd="playFrom(0.0)">
                                      <p:cBhvr>
                                        <p:cTn id="18" dur="22909"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6"/>
                                        </p:tgtEl>
                                      </p:cBhvr>
                                    </p:cmd>
                                  </p:childTnLst>
                                </p:cTn>
                              </p:par>
                            </p:childTnLst>
                          </p:cTn>
                        </p:par>
                      </p:childTnLst>
                    </p:cTn>
                  </p:par>
                  <p:par>
                    <p:cTn id="23" fill="hold">
                      <p:stCondLst>
                        <p:cond delay="indefinite"/>
                      </p:stCondLst>
                      <p:childTnLst>
                        <p:par>
                          <p:cTn id="24" fill="hold">
                            <p:stCondLst>
                              <p:cond delay="0"/>
                            </p:stCondLst>
                            <p:childTnLst>
                              <p:par>
                                <p:cTn id="25" presetID="50" presetClass="exit" presetSubtype="0" accel="100000" fill="hold" grpId="0" nodeType="clickEffect">
                                  <p:stCondLst>
                                    <p:cond delay="0"/>
                                  </p:stCondLst>
                                  <p:iterate type="lt">
                                    <p:tmPct val="0"/>
                                  </p:iterate>
                                  <p:childTnLst>
                                    <p:anim calcmode="lin" valueType="num">
                                      <p:cBhvr>
                                        <p:cTn id="26" dur="1000"/>
                                        <p:tgtEl>
                                          <p:spTgt spid="2">
                                            <p:txEl>
                                              <p:pRg st="0" end="0"/>
                                            </p:txEl>
                                          </p:spTgt>
                                        </p:tgtEl>
                                        <p:attrNameLst>
                                          <p:attrName>ppt_w</p:attrName>
                                        </p:attrNameLst>
                                      </p:cBhvr>
                                      <p:tavLst>
                                        <p:tav tm="0">
                                          <p:val>
                                            <p:strVal val="ppt_w"/>
                                          </p:val>
                                        </p:tav>
                                        <p:tav tm="100000">
                                          <p:val>
                                            <p:strVal val="ppt_w+.3"/>
                                          </p:val>
                                        </p:tav>
                                      </p:tavLst>
                                    </p:anim>
                                    <p:anim calcmode="lin" valueType="num">
                                      <p:cBhvr>
                                        <p:cTn id="27" dur="1000"/>
                                        <p:tgtEl>
                                          <p:spTgt spid="2">
                                            <p:txEl>
                                              <p:pRg st="0" end="0"/>
                                            </p:txEl>
                                          </p:spTgt>
                                        </p:tgtEl>
                                        <p:attrNameLst>
                                          <p:attrName>ppt_h</p:attrName>
                                        </p:attrNameLst>
                                      </p:cBhvr>
                                      <p:tavLst>
                                        <p:tav tm="0">
                                          <p:val>
                                            <p:strVal val="ppt_h"/>
                                          </p:val>
                                        </p:tav>
                                        <p:tav tm="100000">
                                          <p:val>
                                            <p:strVal val="ppt_h"/>
                                          </p:val>
                                        </p:tav>
                                      </p:tavLst>
                                    </p:anim>
                                    <p:animEffect transition="out" filter="fade">
                                      <p:cBhvr>
                                        <p:cTn id="28" dur="1000"/>
                                        <p:tgtEl>
                                          <p:spTgt spid="2">
                                            <p:txEl>
                                              <p:pRg st="0" end="0"/>
                                            </p:txEl>
                                          </p:spTgt>
                                        </p:tgtEl>
                                      </p:cBhvr>
                                    </p:animEffect>
                                    <p:set>
                                      <p:cBhvr>
                                        <p:cTn id="29" dur="1" fill="hold">
                                          <p:stCondLst>
                                            <p:cond delay="999"/>
                                          </p:stCondLst>
                                        </p:cTn>
                                        <p:tgtEl>
                                          <p:spTgt spid="2">
                                            <p:txEl>
                                              <p:pRg st="0" end="0"/>
                                            </p:txEl>
                                          </p:spTgt>
                                        </p:tgtEl>
                                        <p:attrNameLst>
                                          <p:attrName>style.visibility</p:attrName>
                                        </p:attrNameLst>
                                      </p:cBhvr>
                                      <p:to>
                                        <p:strVal val="hidden"/>
                                      </p:to>
                                    </p:set>
                                  </p:childTnLst>
                                </p:cTn>
                              </p:par>
                              <p:par>
                                <p:cTn id="30" presetID="50" presetClass="exit" presetSubtype="0" accel="100000" fill="hold" grpId="0" nodeType="withEffect">
                                  <p:stCondLst>
                                    <p:cond delay="0"/>
                                  </p:stCondLst>
                                  <p:iterate type="lt">
                                    <p:tmPct val="0"/>
                                  </p:iterate>
                                  <p:childTnLst>
                                    <p:anim calcmode="lin" valueType="num">
                                      <p:cBhvr>
                                        <p:cTn id="31" dur="1000"/>
                                        <p:tgtEl>
                                          <p:spTgt spid="2">
                                            <p:txEl>
                                              <p:pRg st="1" end="1"/>
                                            </p:txEl>
                                          </p:spTgt>
                                        </p:tgtEl>
                                        <p:attrNameLst>
                                          <p:attrName>ppt_w</p:attrName>
                                        </p:attrNameLst>
                                      </p:cBhvr>
                                      <p:tavLst>
                                        <p:tav tm="0">
                                          <p:val>
                                            <p:strVal val="ppt_w"/>
                                          </p:val>
                                        </p:tav>
                                        <p:tav tm="100000">
                                          <p:val>
                                            <p:strVal val="ppt_w+.3"/>
                                          </p:val>
                                        </p:tav>
                                      </p:tavLst>
                                    </p:anim>
                                    <p:anim calcmode="lin" valueType="num">
                                      <p:cBhvr>
                                        <p:cTn id="32" dur="1000"/>
                                        <p:tgtEl>
                                          <p:spTgt spid="2">
                                            <p:txEl>
                                              <p:pRg st="1" end="1"/>
                                            </p:txEl>
                                          </p:spTgt>
                                        </p:tgtEl>
                                        <p:attrNameLst>
                                          <p:attrName>ppt_h</p:attrName>
                                        </p:attrNameLst>
                                      </p:cBhvr>
                                      <p:tavLst>
                                        <p:tav tm="0">
                                          <p:val>
                                            <p:strVal val="ppt_h"/>
                                          </p:val>
                                        </p:tav>
                                        <p:tav tm="100000">
                                          <p:val>
                                            <p:strVal val="ppt_h"/>
                                          </p:val>
                                        </p:tav>
                                      </p:tavLst>
                                    </p:anim>
                                    <p:animEffect transition="out" filter="fade">
                                      <p:cBhvr>
                                        <p:cTn id="33" dur="1000"/>
                                        <p:tgtEl>
                                          <p:spTgt spid="2">
                                            <p:txEl>
                                              <p:pRg st="1" end="1"/>
                                            </p:txEl>
                                          </p:spTgt>
                                        </p:tgtEl>
                                      </p:cBhvr>
                                    </p:animEffect>
                                    <p:set>
                                      <p:cBhvr>
                                        <p:cTn id="34" dur="1" fill="hold">
                                          <p:stCondLst>
                                            <p:cond delay="999"/>
                                          </p:stCondLst>
                                        </p:cTn>
                                        <p:tgtEl>
                                          <p:spTgt spid="2">
                                            <p:txEl>
                                              <p:pRg st="1" end="1"/>
                                            </p:txEl>
                                          </p:spTgt>
                                        </p:tgtEl>
                                        <p:attrNameLst>
                                          <p:attrName>style.visibility</p:attrName>
                                        </p:attrNameLst>
                                      </p:cBhvr>
                                      <p:to>
                                        <p:strVal val="hidden"/>
                                      </p:to>
                                    </p:set>
                                  </p:childTnLst>
                                </p:cTn>
                              </p:par>
                              <p:par>
                                <p:cTn id="35" presetID="1" presetClass="mediacall" presetSubtype="0" fill="hold" nodeType="withEffect">
                                  <p:stCondLst>
                                    <p:cond delay="0"/>
                                  </p:stCondLst>
                                  <p:childTnLst>
                                    <p:cmd type="call" cmd="playFrom(0.0)">
                                      <p:cBhvr>
                                        <p:cTn id="36" dur="3082" fill="hold"/>
                                        <p:tgtEl>
                                          <p:spTgt spid="3"/>
                                        </p:tgtEl>
                                      </p:cBhvr>
                                    </p:cmd>
                                  </p:childTnLst>
                                </p:cTn>
                              </p:par>
                              <p:par>
                                <p:cTn id="37" presetID="42" presetClass="path" presetSubtype="0" accel="50000" decel="50000" fill="hold" nodeType="withEffect">
                                  <p:stCondLst>
                                    <p:cond delay="0"/>
                                  </p:stCondLst>
                                  <p:childTnLst>
                                    <p:animMotion origin="layout" path="M -0.0125 0.00833 L -0.99661 -0.07986 " pathEditMode="relative" rAng="0" ptsTypes="AA">
                                      <p:cBhvr>
                                        <p:cTn id="38" dur="3000" fill="hold"/>
                                        <p:tgtEl>
                                          <p:spTgt spid="1027"/>
                                        </p:tgtEl>
                                        <p:attrNameLst>
                                          <p:attrName>ppt_x</p:attrName>
                                          <p:attrName>ppt_y</p:attrName>
                                        </p:attrNameLst>
                                      </p:cBhvr>
                                      <p:rCtr x="-49206" y="-4421"/>
                                    </p:animMotion>
                                  </p:childTnLst>
                                </p:cTn>
                              </p:par>
                              <p:par>
                                <p:cTn id="39" presetID="42" presetClass="path" presetSubtype="0" accel="50000" decel="50000" fill="hold" nodeType="withEffect">
                                  <p:stCondLst>
                                    <p:cond delay="0"/>
                                  </p:stCondLst>
                                  <p:childTnLst>
                                    <p:animMotion origin="layout" path="M 0 0 L -0.78542 0.01389 " pathEditMode="relative" rAng="0" ptsTypes="AA">
                                      <p:cBhvr>
                                        <p:cTn id="40" dur="3000" fill="hold"/>
                                        <p:tgtEl>
                                          <p:spTgt spid="1026"/>
                                        </p:tgtEl>
                                        <p:attrNameLst>
                                          <p:attrName>ppt_x</p:attrName>
                                          <p:attrName>ppt_y</p:attrName>
                                        </p:attrNameLst>
                                      </p:cBhvr>
                                      <p:rCtr x="-39271" y="69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3"/>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9050"/>
            <a:ext cx="122682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0901" y="9337"/>
            <a:ext cx="12357099" cy="69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1072" y="5695392"/>
            <a:ext cx="1643784" cy="70447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689600" y="7010397"/>
            <a:ext cx="812800" cy="609600"/>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6"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7213593" y="7010398"/>
            <a:ext cx="812800" cy="609600"/>
          </a:xfrm>
          <a:prstGeom prst="rect">
            <a:avLst/>
          </a:prstGeom>
        </p:spPr>
      </p:pic>
      <p:sp>
        <p:nvSpPr>
          <p:cNvPr id="11" name="Rectangle 10"/>
          <p:cNvSpPr/>
          <p:nvPr/>
        </p:nvSpPr>
        <p:spPr>
          <a:xfrm>
            <a:off x="937180" y="-28570"/>
            <a:ext cx="10535708" cy="39290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đúng</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a:p>
            <a:pPr marL="514350" indent="-514350">
              <a:lnSpc>
                <a:spcPct val="150000"/>
              </a:lnSpc>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chung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website</a:t>
            </a: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phải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dấu</a:t>
            </a:r>
            <a:r>
              <a:rPr lang="en-US" sz="3200" dirty="0">
                <a:solidFill>
                  <a:srgbClr val="002060"/>
                </a:solidFill>
                <a:latin typeface="Times New Roman" panose="02020603050405020304" pitchFamily="18" charset="0"/>
                <a:cs typeface="Times New Roman" panose="02020603050405020304" pitchFamily="18" charset="0"/>
              </a:rPr>
              <a:t>. </a:t>
            </a: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Thông</a:t>
            </a:r>
            <a:r>
              <a:rPr lang="en-US" sz="3200" dirty="0">
                <a:solidFill>
                  <a:srgbClr val="002060"/>
                </a:solidFill>
                <a:latin typeface="Times New Roman" panose="02020603050405020304" pitchFamily="18" charset="0"/>
                <a:cs typeface="Times New Roman" panose="02020603050405020304" pitchFamily="18" charset="0"/>
              </a:rPr>
              <a:t> tin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bản</a:t>
            </a:r>
            <a:endParaRPr lang="en-US" sz="3200" dirty="0">
              <a:solidFill>
                <a:srgbClr val="002060"/>
              </a:solidFill>
              <a:latin typeface="Times New Roman" panose="02020603050405020304" pitchFamily="18" charset="0"/>
              <a:cs typeface="Times New Roman" panose="02020603050405020304" pitchFamily="18" charset="0"/>
            </a:endParaRP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web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sẽ</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805767" y="3797138"/>
            <a:ext cx="3638021" cy="12463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Times New Roman" panose="02020603050405020304" pitchFamily="18" charset="0"/>
                <a:cs typeface="Times New Roman" panose="02020603050405020304" pitchFamily="18" charset="0"/>
              </a:rPr>
              <a:t>Đáp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án</a:t>
            </a:r>
            <a:r>
              <a:rPr lang="en-US" sz="3600"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22135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 presetClass="mediacall" presetSubtype="0" fill="hold" nodeType="withEffect">
                                  <p:stCondLst>
                                    <p:cond delay="0"/>
                                  </p:stCondLst>
                                  <p:childTnLst>
                                    <p:cmd type="call" cmd="playFrom(0.0)">
                                      <p:cBhvr>
                                        <p:cTn id="31" dur="1306" fill="hold"/>
                                        <p:tgtEl>
                                          <p:spTgt spid="2"/>
                                        </p:tgtEl>
                                      </p:cBhvr>
                                    </p:cmd>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6"/>
                                        </p:tgtEl>
                                      </p:cBhvr>
                                    </p:cmd>
                                  </p:childTnLst>
                                </p:cTn>
                              </p:par>
                              <p:par>
                                <p:cTn id="42" presetID="35" presetClass="path" presetSubtype="0" accel="50000" decel="50000" fill="hold" nodeType="withEffect">
                                  <p:stCondLst>
                                    <p:cond delay="0"/>
                                  </p:stCondLst>
                                  <p:childTnLst>
                                    <p:animMotion origin="layout" path="M -0.00938 0.01366 L -0.75105 0.01644 " pathEditMode="relative" rAng="0" ptsTypes="AA">
                                      <p:cBhvr>
                                        <p:cTn id="43" dur="3000" fill="hold"/>
                                        <p:tgtEl>
                                          <p:spTgt spid="2051"/>
                                        </p:tgtEl>
                                        <p:attrNameLst>
                                          <p:attrName>ppt_x</p:attrName>
                                          <p:attrName>ppt_y</p:attrName>
                                        </p:attrNameLst>
                                      </p:cBhvr>
                                      <p:rCtr x="-37083" y="139"/>
                                    </p:animMotion>
                                  </p:childTnLst>
                                </p:cTn>
                              </p:par>
                              <p:par>
                                <p:cTn id="44" presetID="35" presetClass="path" presetSubtype="0" accel="50000" decel="50000" fill="hold" nodeType="withEffect">
                                  <p:stCondLst>
                                    <p:cond delay="0"/>
                                  </p:stCondLst>
                                  <p:childTnLst>
                                    <p:animMotion origin="layout" path="M -0.00729 -0.00024 L -1.01562 0.0081 " pathEditMode="relative" rAng="0" ptsTypes="AA">
                                      <p:cBhvr>
                                        <p:cTn id="45" dur="3000" fill="hold"/>
                                        <p:tgtEl>
                                          <p:spTgt spid="2050"/>
                                        </p:tgtEl>
                                        <p:attrNameLst>
                                          <p:attrName>ppt_x</p:attrName>
                                          <p:attrName>ppt_y</p:attrName>
                                        </p:attrNameLst>
                                      </p:cBhvr>
                                      <p:rCtr x="-50417" y="417"/>
                                    </p:animMotion>
                                  </p:childTnLst>
                                </p:cTn>
                              </p:par>
                            </p:childTnLst>
                          </p:cTn>
                        </p:par>
                      </p:childTnLst>
                    </p:cTn>
                  </p:par>
                </p:childTnLst>
              </p:cTn>
              <p:nextCondLst>
                <p:cond evt="onClick" delay="0">
                  <p:tgtEl>
                    <p:spTgt spid="8"/>
                  </p:tgtEl>
                </p:cond>
              </p:nextCondLst>
            </p:seq>
            <p:audio>
              <p:cMediaNode vol="80000">
                <p:cTn id="46" fill="hold" display="0">
                  <p:stCondLst>
                    <p:cond delay="indefinite"/>
                  </p:stCondLst>
                  <p:endCondLst>
                    <p:cond evt="onStopAudio" delay="0">
                      <p:tgtEl>
                        <p:sldTgt/>
                      </p:tgtEl>
                    </p:cond>
                  </p:endCondLst>
                </p:cTn>
                <p:tgtEl>
                  <p:spTgt spid="2"/>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11" grpId="0" animBg="1"/>
      <p:bldP spid="11"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1200" y="28575"/>
            <a:ext cx="1381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0"/>
            <a:ext cx="137668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1661" y="5638460"/>
            <a:ext cx="993787" cy="74534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8"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689600" y="7010399"/>
            <a:ext cx="812800" cy="6096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9"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7082965" y="6977740"/>
            <a:ext cx="812800" cy="609600"/>
          </a:xfrm>
          <a:prstGeom prst="rect">
            <a:avLst/>
          </a:prstGeom>
        </p:spPr>
      </p:pic>
      <p:sp>
        <p:nvSpPr>
          <p:cNvPr id="13" name="Rectangle 12"/>
          <p:cNvSpPr/>
          <p:nvPr/>
        </p:nvSpPr>
        <p:spPr>
          <a:xfrm>
            <a:off x="2078036" y="64099"/>
            <a:ext cx="8351839" cy="28362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đúng</a:t>
            </a:r>
            <a:r>
              <a:rPr lang="en-US" sz="3200" dirty="0">
                <a:solidFill>
                  <a:srgbClr val="FF0000"/>
                </a:solidFill>
                <a:latin typeface="Times New Roman" panose="02020603050405020304" pitchFamily="18" charset="0"/>
                <a:cs typeface="Times New Roman" panose="02020603050405020304" pitchFamily="18" charset="0"/>
              </a:rPr>
              <a:t>.</a:t>
            </a:r>
          </a:p>
          <a:p>
            <a:pPr marL="514350" indent="-514350">
              <a:spcBef>
                <a:spcPts val="400"/>
              </a:spcBef>
              <a:spcAft>
                <a:spcPts val="400"/>
              </a:spcAft>
              <a:buAutoNum type="alphaUcPeriod"/>
            </a:pPr>
            <a:r>
              <a:rPr lang="en-US" sz="3200" dirty="0">
                <a:solidFill>
                  <a:srgbClr val="002060"/>
                </a:solidFill>
                <a:latin typeface="Times New Roman" panose="02020603050405020304" pitchFamily="18" charset="0"/>
                <a:cs typeface="Times New Roman" panose="02020603050405020304" pitchFamily="18" charset="0"/>
              </a:rPr>
              <a:t>Website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web </a:t>
            </a: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web</a:t>
            </a: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Mỗi</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riêng</a:t>
            </a:r>
            <a:endParaRPr lang="en-US" sz="3200" dirty="0">
              <a:solidFill>
                <a:srgbClr val="002060"/>
              </a:solidFill>
              <a:latin typeface="Times New Roman" panose="02020603050405020304" pitchFamily="18" charset="0"/>
              <a:cs typeface="Times New Roman" panose="02020603050405020304" pitchFamily="18" charset="0"/>
            </a:endParaRPr>
          </a:p>
          <a:p>
            <a:pPr marL="514350" indent="-514350">
              <a:spcBef>
                <a:spcPts val="400"/>
              </a:spcBef>
              <a:spcAft>
                <a:spcPts val="400"/>
              </a:spcAft>
              <a:buAutoNum type="alphaUcPeriod"/>
            </a:pP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website </a:t>
            </a:r>
            <a:r>
              <a:rPr lang="en-US" sz="3200" dirty="0" err="1">
                <a:solidFill>
                  <a:srgbClr val="002060"/>
                </a:solidFill>
                <a:latin typeface="Times New Roman" panose="02020603050405020304" pitchFamily="18" charset="0"/>
                <a:cs typeface="Times New Roman" panose="02020603050405020304" pitchFamily="18" charset="0"/>
              </a:rPr>
              <a:t>bao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gồm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web</a:t>
            </a:r>
          </a:p>
        </p:txBody>
      </p:sp>
      <p:sp>
        <p:nvSpPr>
          <p:cNvPr id="14" name="Rectangle 13"/>
          <p:cNvSpPr/>
          <p:nvPr/>
        </p:nvSpPr>
        <p:spPr>
          <a:xfrm>
            <a:off x="4314826" y="2945448"/>
            <a:ext cx="3357562" cy="12122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latin typeface="Times New Roman" panose="02020603050405020304" pitchFamily="18" charset="0"/>
                <a:cs typeface="Times New Roman" panose="02020603050405020304" pitchFamily="18" charset="0"/>
              </a:rPr>
              <a:t>Đáp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án</a:t>
            </a:r>
            <a:r>
              <a:rPr lang="en-US" sz="3200" dirty="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4518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1" presetClass="mediacall" presetSubtype="0" fill="hold" nodeType="withEffect">
                                  <p:stCondLst>
                                    <p:cond delay="0"/>
                                  </p:stCondLst>
                                  <p:childTnLst>
                                    <p:cmd type="call" cmd="playFrom(0.0)">
                                      <p:cBhvr>
                                        <p:cTn id="31" dur="1306" fill="hold"/>
                                        <p:tgtEl>
                                          <p:spTgt spid="8"/>
                                        </p:tgtEl>
                                      </p:cBhvr>
                                    </p:cmd>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9"/>
                                        </p:tgtEl>
                                      </p:cBhvr>
                                    </p:cmd>
                                  </p:childTnLst>
                                </p:cTn>
                              </p:par>
                              <p:par>
                                <p:cTn id="42" presetID="35" presetClass="path" presetSubtype="0" accel="50000" decel="50000" fill="hold" nodeType="withEffect">
                                  <p:stCondLst>
                                    <p:cond delay="0"/>
                                  </p:stCondLst>
                                  <p:childTnLst>
                                    <p:animMotion origin="layout" path="M 0 2.22222E-6 L -1.125 0.01805 " pathEditMode="relative" rAng="0" ptsTypes="AA">
                                      <p:cBhvr>
                                        <p:cTn id="43" dur="3000" fill="hold"/>
                                        <p:tgtEl>
                                          <p:spTgt spid="3074"/>
                                        </p:tgtEl>
                                        <p:attrNameLst>
                                          <p:attrName>ppt_x</p:attrName>
                                          <p:attrName>ppt_y</p:attrName>
                                        </p:attrNameLst>
                                      </p:cBhvr>
                                      <p:rCtr x="-56250" y="903"/>
                                    </p:animMotion>
                                  </p:childTnLst>
                                </p:cTn>
                              </p:par>
                              <p:par>
                                <p:cTn id="44" presetID="35" presetClass="path" presetSubtype="0" accel="50000" decel="50000" fill="hold" nodeType="withEffect">
                                  <p:stCondLst>
                                    <p:cond delay="0"/>
                                  </p:stCondLst>
                                  <p:childTnLst>
                                    <p:animMotion origin="layout" path="M 0.025 0.00278 L -0.99375 -0.00139 " pathEditMode="relative" rAng="0" ptsTypes="AA">
                                      <p:cBhvr>
                                        <p:cTn id="45" dur="3000" fill="hold"/>
                                        <p:tgtEl>
                                          <p:spTgt spid="2050"/>
                                        </p:tgtEl>
                                        <p:attrNameLst>
                                          <p:attrName>ppt_x</p:attrName>
                                          <p:attrName>ppt_y</p:attrName>
                                        </p:attrNameLst>
                                      </p:cBhvr>
                                      <p:rCtr x="-50937" y="-208"/>
                                    </p:animMotion>
                                  </p:childTnLst>
                                </p:cTn>
                              </p:par>
                            </p:childTnLst>
                          </p:cTn>
                        </p:par>
                      </p:childTnLst>
                    </p:cTn>
                  </p:par>
                </p:childTnLst>
              </p:cTn>
              <p:nextCondLst>
                <p:cond evt="onClick" delay="0">
                  <p:tgtEl>
                    <p:spTgt spid="7"/>
                  </p:tgtEl>
                </p:cond>
              </p:nextCondLst>
            </p:seq>
            <p:audio>
              <p:cMediaNode vol="80000">
                <p:cTn id="46" fill="hold" display="0">
                  <p:stCondLst>
                    <p:cond delay="indefinite"/>
                  </p:stCondLst>
                  <p:endCondLst>
                    <p:cond evt="onStopAudio" delay="0">
                      <p:tgtEl>
                        <p:sldTgt/>
                      </p:tgtEl>
                    </p:cond>
                  </p:endCondLst>
                </p:cTn>
                <p:tgtEl>
                  <p:spTgt spid="8"/>
                </p:tgtEl>
              </p:cMediaNode>
            </p:audio>
            <p:audio>
              <p:cMediaNode vol="80000">
                <p:cTn id="47" fill="hold" display="0">
                  <p:stCondLst>
                    <p:cond delay="indefinite"/>
                  </p:stCondLst>
                  <p:endCondLst>
                    <p:cond evt="onStopAudio" delay="0">
                      <p:tgtEl>
                        <p:sldTgt/>
                      </p:tgtEl>
                    </p:cond>
                  </p:endCondLst>
                </p:cTn>
                <p:tgtEl>
                  <p:spTgt spid="9"/>
                </p:tgtEl>
              </p:cMediaNode>
            </p:audio>
          </p:childTnLst>
        </p:cTn>
      </p:par>
    </p:tnLst>
    <p:bldLst>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390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9694" y="5579500"/>
            <a:ext cx="1231227" cy="850519"/>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394422" y="5013261"/>
            <a:ext cx="836633" cy="777524"/>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85886" y="5440873"/>
            <a:ext cx="861025" cy="1103841"/>
          </a:xfrm>
          <a:prstGeom prst="rect">
            <a:avLst/>
          </a:prstGeom>
        </p:spPr>
      </p:pic>
      <p:sp>
        <p:nvSpPr>
          <p:cNvPr id="14" name="Wave 13"/>
          <p:cNvSpPr/>
          <p:nvPr/>
        </p:nvSpPr>
        <p:spPr>
          <a:xfrm>
            <a:off x="1398496" y="2767012"/>
            <a:ext cx="5109881" cy="812169"/>
          </a:xfrm>
          <a:prstGeom prst="wave">
            <a:avLst>
              <a:gd name="adj1" fmla="val 6529"/>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r>
              <a:rPr lang="en-US" sz="600" b="1">
                <a:ln w="22225">
                  <a:solidFill>
                    <a:schemeClr val="accent2"/>
                  </a:solidFill>
                  <a:prstDash val="solid"/>
                </a:ln>
                <a:solidFill>
                  <a:srgbClr val="FFC000"/>
                </a:solidFill>
              </a:rPr>
              <a:t>CHÀO MỪNG TÍ XÌ TRUM VỀ NHÀ  </a:t>
            </a: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282569" y="4714569"/>
            <a:ext cx="1102504" cy="826878"/>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5689600" y="7173685"/>
            <a:ext cx="812800" cy="60960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8" name="Skip To My Lo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stretch>
            <a:fillRect/>
          </a:stretch>
        </p:blipFill>
        <p:spPr>
          <a:xfrm>
            <a:off x="6684127" y="7212951"/>
            <a:ext cx="812800" cy="609600"/>
          </a:xfrm>
          <a:prstGeom prst="rect">
            <a:avLst/>
          </a:prstGeom>
        </p:spPr>
      </p:pic>
      <p:pic>
        <p:nvPicPr>
          <p:cNvPr id="9" name="C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print"/>
          <a:stretch>
            <a:fillRect/>
          </a:stretch>
        </p:blipFill>
        <p:spPr>
          <a:xfrm>
            <a:off x="4608859" y="7212951"/>
            <a:ext cx="812800" cy="609600"/>
          </a:xfrm>
          <a:prstGeom prst="rect">
            <a:avLst/>
          </a:prstGeom>
        </p:spPr>
      </p:pic>
      <p:sp>
        <p:nvSpPr>
          <p:cNvPr id="17" name="Rectangle 16"/>
          <p:cNvSpPr/>
          <p:nvPr/>
        </p:nvSpPr>
        <p:spPr>
          <a:xfrm>
            <a:off x="1649413" y="128586"/>
            <a:ext cx="10052050"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3: Đ</a:t>
            </a:r>
            <a:r>
              <a:rPr lang="fr-FR" sz="3200" dirty="0">
                <a:solidFill>
                  <a:srgbClr val="FF0000"/>
                </a:solidFill>
                <a:latin typeface="Times New Roman" pitchFamily="18" charset="0"/>
                <a:cs typeface="Times New Roman" pitchFamily="18" charset="0"/>
              </a:rPr>
              <a:t>ể </a:t>
            </a:r>
            <a:r>
              <a:rPr lang="fr-FR" sz="3200" dirty="0" err="1">
                <a:solidFill>
                  <a:srgbClr val="FF0000"/>
                </a:solidFill>
                <a:latin typeface="Times New Roman" pitchFamily="18" charset="0"/>
                <a:cs typeface="Times New Roman" pitchFamily="18" charset="0"/>
              </a:rPr>
              <a:t>truy</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cập</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trang</a:t>
            </a:r>
            <a:r>
              <a:rPr lang="fr-FR" sz="3200" dirty="0">
                <a:solidFill>
                  <a:srgbClr val="FF0000"/>
                </a:solidFill>
                <a:latin typeface="Times New Roman" pitchFamily="18" charset="0"/>
                <a:cs typeface="Times New Roman" pitchFamily="18" charset="0"/>
              </a:rPr>
              <a:t> web </a:t>
            </a:r>
            <a:r>
              <a:rPr lang="fr-FR" sz="3200" dirty="0" err="1">
                <a:solidFill>
                  <a:srgbClr val="FF0000"/>
                </a:solidFill>
                <a:latin typeface="Times New Roman" pitchFamily="18" charset="0"/>
                <a:cs typeface="Times New Roman" pitchFamily="18" charset="0"/>
              </a:rPr>
              <a:t>cần</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phần</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mềm</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nào</a:t>
            </a:r>
            <a:r>
              <a:rPr lang="fr-FR" sz="3200" dirty="0">
                <a:solidFill>
                  <a:srgbClr val="FF0000"/>
                </a:solidFill>
                <a:latin typeface="Times New Roman" pitchFamily="18" charset="0"/>
                <a:cs typeface="Times New Roman" pitchFamily="18" charset="0"/>
              </a:rPr>
              <a:t>?</a:t>
            </a:r>
          </a:p>
          <a:p>
            <a:pPr marL="514350" lvl="0" indent="-514350" algn="ctr">
              <a:buAutoNum type="alphaUcPeriod"/>
            </a:pPr>
            <a:r>
              <a:rPr lang="fr-FR" sz="3200" dirty="0" err="1">
                <a:solidFill>
                  <a:srgbClr val="000000"/>
                </a:solidFill>
                <a:latin typeface="Times New Roman" pitchFamily="18" charset="0"/>
                <a:ea typeface="Arial" pitchFamily="34" charset="0"/>
                <a:cs typeface="Times New Roman" pitchFamily="18" charset="0"/>
              </a:rPr>
              <a:t>Tìm</a:t>
            </a:r>
            <a:r>
              <a:rPr lang="fr-FR" sz="3200" dirty="0">
                <a:solidFill>
                  <a:srgbClr val="000000"/>
                </a:solidFill>
                <a:latin typeface="Times New Roman" pitchFamily="18" charset="0"/>
                <a:ea typeface="Arial" pitchFamily="34" charset="0"/>
                <a:cs typeface="Times New Roman" pitchFamily="18" charset="0"/>
              </a:rPr>
              <a:t> </a:t>
            </a:r>
            <a:r>
              <a:rPr lang="fr-FR" sz="3200" dirty="0" err="1">
                <a:solidFill>
                  <a:srgbClr val="000000"/>
                </a:solidFill>
                <a:latin typeface="Times New Roman" pitchFamily="18" charset="0"/>
                <a:ea typeface="Arial" pitchFamily="34" charset="0"/>
                <a:cs typeface="Times New Roman" pitchFamily="18" charset="0"/>
              </a:rPr>
              <a:t>kiếm</a:t>
            </a:r>
            <a:r>
              <a:rPr lang="fr-FR" sz="3200" dirty="0">
                <a:solidFill>
                  <a:srgbClr val="000000"/>
                </a:solidFill>
                <a:latin typeface="Times New Roman" pitchFamily="18" charset="0"/>
                <a:ea typeface="Arial" pitchFamily="34" charset="0"/>
                <a:cs typeface="Times New Roman" pitchFamily="18" charset="0"/>
              </a:rPr>
              <a:t>		</a:t>
            </a:r>
            <a:r>
              <a:rPr lang="en-US" sz="3200" dirty="0">
                <a:solidFill>
                  <a:srgbClr val="002060"/>
                </a:solidFill>
                <a:latin typeface="Times New Roman" panose="02020603050405020304" pitchFamily="18" charset="0"/>
                <a:cs typeface="Times New Roman" panose="02020603050405020304" pitchFamily="18" charset="0"/>
              </a:rPr>
              <a:t>B. </a:t>
            </a:r>
            <a:r>
              <a:rPr lang="fr-FR" sz="3200" dirty="0" err="1">
                <a:solidFill>
                  <a:srgbClr val="000000"/>
                </a:solidFill>
                <a:latin typeface="Times New Roman" pitchFamily="18" charset="0"/>
                <a:ea typeface="Arial" pitchFamily="34" charset="0"/>
                <a:cs typeface="Times New Roman" pitchFamily="18" charset="0"/>
              </a:rPr>
              <a:t>Cốc</a:t>
            </a:r>
            <a:r>
              <a:rPr lang="fr-FR" sz="3200" dirty="0">
                <a:solidFill>
                  <a:srgbClr val="000000"/>
                </a:solidFill>
                <a:latin typeface="Times New Roman" pitchFamily="18" charset="0"/>
                <a:ea typeface="Arial" pitchFamily="34" charset="0"/>
                <a:cs typeface="Times New Roman" pitchFamily="18" charset="0"/>
              </a:rPr>
              <a:t> </a:t>
            </a:r>
            <a:r>
              <a:rPr lang="fr-FR" sz="3200" dirty="0" err="1">
                <a:solidFill>
                  <a:srgbClr val="000000"/>
                </a:solidFill>
                <a:latin typeface="Times New Roman" pitchFamily="18" charset="0"/>
                <a:ea typeface="Arial" pitchFamily="34" charset="0"/>
                <a:cs typeface="Times New Roman" pitchFamily="18" charset="0"/>
              </a:rPr>
              <a:t>cốc</a:t>
            </a:r>
            <a:endParaRPr lang="fr-FR" sz="3200" dirty="0">
              <a:solidFill>
                <a:srgbClr val="000000"/>
              </a:solidFill>
              <a:latin typeface="Times New Roman" pitchFamily="18" charset="0"/>
              <a:ea typeface="Arial" pitchFamily="34" charset="0"/>
              <a:cs typeface="Times New Roman" pitchFamily="18" charset="0"/>
            </a:endParaRPr>
          </a:p>
          <a:p>
            <a:pPr marL="514350" lvl="0" indent="-514350">
              <a:tabLst>
                <a:tab pos="2243138" algn="l"/>
                <a:tab pos="5915025" algn="l"/>
              </a:tabLst>
            </a:pPr>
            <a:r>
              <a:rPr lang="en-US" sz="3200" dirty="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	C</a:t>
            </a:r>
            <a:r>
              <a:rPr lang="en-US" sz="3200" dirty="0">
                <a:solidFill>
                  <a:srgbClr val="002060"/>
                </a:solidFill>
                <a:latin typeface="Times New Roman" panose="02020603050405020304" pitchFamily="18" charset="0"/>
                <a:cs typeface="Times New Roman" panose="02020603050405020304" pitchFamily="18" charset="0"/>
              </a:rPr>
              <a:t>. </a:t>
            </a:r>
            <a:r>
              <a:rPr lang="fr-FR" sz="3200" dirty="0">
                <a:solidFill>
                  <a:srgbClr val="000000"/>
                </a:solidFill>
                <a:latin typeface="Times New Roman" pitchFamily="18" charset="0"/>
                <a:ea typeface="Arial" pitchFamily="34" charset="0"/>
                <a:cs typeface="Times New Roman" pitchFamily="18" charset="0"/>
              </a:rPr>
              <a:t>Word 	</a:t>
            </a:r>
            <a:r>
              <a:rPr lang="en-US" sz="3200" dirty="0">
                <a:solidFill>
                  <a:srgbClr val="002060"/>
                </a:solidFill>
                <a:latin typeface="Times New Roman" panose="02020603050405020304" pitchFamily="18" charset="0"/>
                <a:cs typeface="Times New Roman" panose="02020603050405020304" pitchFamily="18" charset="0"/>
              </a:rPr>
              <a:t>D. </a:t>
            </a:r>
            <a:r>
              <a:rPr lang="fr-FR" sz="3200" dirty="0">
                <a:solidFill>
                  <a:srgbClr val="000000"/>
                </a:solidFill>
                <a:latin typeface="Times New Roman" pitchFamily="18" charset="0"/>
                <a:ea typeface="Arial" pitchFamily="34" charset="0"/>
                <a:cs typeface="Times New Roman" pitchFamily="18" charset="0"/>
              </a:rPr>
              <a:t>Excel</a:t>
            </a:r>
            <a:endParaRPr lang="en-US" sz="3200" dirty="0">
              <a:solidFill>
                <a:srgbClr val="002060"/>
              </a:solidFill>
              <a:latin typeface="Times New Roman" panose="02020603050405020304" pitchFamily="18" charset="0"/>
              <a:cs typeface="Times New Roman" panose="02020603050405020304" pitchFamily="18" charset="0"/>
            </a:endParaRPr>
          </a:p>
          <a:p>
            <a:pPr algn="just"/>
            <a:endParaRPr lang="en-US" sz="4000" dirty="0">
              <a:solidFill>
                <a:srgbClr val="002060"/>
              </a:solidFill>
              <a:latin typeface="Times New Roman" panose="02020603050405020304" pitchFamily="18" charset="0"/>
              <a:cs typeface="Times New Roman" panose="02020603050405020304" pitchFamily="18" charset="0"/>
            </a:endParaRPr>
          </a:p>
          <a:p>
            <a:pPr lvl="0" algn="just"/>
            <a:endParaRPr lang="en-US" sz="4000" dirty="0">
              <a:solidFill>
                <a:srgbClr val="002060"/>
              </a:solidFill>
              <a:latin typeface="Times New Roman" panose="02020603050405020304" pitchFamily="18" charset="0"/>
              <a:cs typeface="Times New Roman" panose="02020603050405020304" pitchFamily="18" charset="0"/>
            </a:endParaRPr>
          </a:p>
          <a:p>
            <a:pPr algn="just"/>
            <a:endParaRPr lang="fr-FR" sz="4000" dirty="0">
              <a:solidFill>
                <a:schemeClr val="tx1"/>
              </a:solidFill>
              <a:latin typeface="Times New Roman" pitchFamily="18" charset="0"/>
              <a:cs typeface="Times New Roman" pitchFamily="18" charset="0"/>
            </a:endParaRPr>
          </a:p>
          <a:p>
            <a:pPr algn="ctr"/>
            <a:endParaRPr lang="fr-FR" sz="3200" dirty="0">
              <a:solidFill>
                <a:srgbClr val="FF0000"/>
              </a:solidFill>
              <a:latin typeface="Times New Roman" pitchFamily="18" charset="0"/>
              <a:cs typeface="Times New Roman" pitchFamily="18" charset="0"/>
            </a:endParaRPr>
          </a:p>
          <a:p>
            <a:pPr algn="ctr"/>
            <a:endParaRPr lang="fr-FR" sz="4000" dirty="0">
              <a:solidFill>
                <a:srgbClr val="FF0000"/>
              </a:solidFill>
              <a:latin typeface="Times New Roman" pitchFamily="18" charset="0"/>
              <a:cs typeface="Times New Roman" pitchFamily="18" charset="0"/>
            </a:endParaRPr>
          </a:p>
        </p:txBody>
      </p:sp>
      <p:sp>
        <p:nvSpPr>
          <p:cNvPr id="18" name="Rectangle 17"/>
          <p:cNvSpPr/>
          <p:nvPr/>
        </p:nvSpPr>
        <p:spPr>
          <a:xfrm>
            <a:off x="4814878" y="2143124"/>
            <a:ext cx="3643313" cy="13858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latin typeface="Times New Roman" panose="02020603050405020304" pitchFamily="18" charset="0"/>
                <a:cs typeface="Times New Roman" panose="02020603050405020304" pitchFamily="18" charset="0"/>
              </a:rPr>
              <a:t>Đáp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án</a:t>
            </a:r>
            <a:r>
              <a:rPr lang="en-US" sz="3200" dirty="0">
                <a:solidFill>
                  <a:srgbClr val="0070C0"/>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8875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 presetClass="mediacall" presetSubtype="0" fill="hold" nodeType="withEffect">
                                  <p:stCondLst>
                                    <p:cond delay="0"/>
                                  </p:stCondLst>
                                  <p:childTnLst>
                                    <p:cmd type="call" cmd="playFrom(0.0)">
                                      <p:cBhvr>
                                        <p:cTn id="26" dur="1306" fill="hold"/>
                                        <p:tgtEl>
                                          <p:spTgt spid="2"/>
                                        </p:tgtEl>
                                      </p:cBhvr>
                                    </p:cmd>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9"/>
                                        </p:tgtEl>
                                      </p:cBhvr>
                                    </p:cmd>
                                  </p:childTnLst>
                                </p:cTn>
                              </p:par>
                              <p:par>
                                <p:cTn id="42" presetID="35" presetClass="path" presetSubtype="0" accel="50000" decel="50000" fill="hold" nodeType="withEffect">
                                  <p:stCondLst>
                                    <p:cond delay="0"/>
                                  </p:stCondLst>
                                  <p:childTnLst>
                                    <p:animMotion origin="layout" path="M 0 0 L -0.97813 0.00694 " pathEditMode="relative" rAng="0" ptsTypes="AA">
                                      <p:cBhvr>
                                        <p:cTn id="43" dur="3000" fill="hold"/>
                                        <p:tgtEl>
                                          <p:spTgt spid="3074"/>
                                        </p:tgtEl>
                                        <p:attrNameLst>
                                          <p:attrName>ppt_x</p:attrName>
                                          <p:attrName>ppt_y</p:attrName>
                                        </p:attrNameLst>
                                      </p:cBhvr>
                                      <p:rCtr x="-48906" y="347"/>
                                    </p:animMotion>
                                  </p:childTnLst>
                                </p:cTn>
                              </p:par>
                              <p:par>
                                <p:cTn id="44" presetID="35" presetClass="path" presetSubtype="0" accel="50000" decel="50000" fill="hold" nodeType="withEffect">
                                  <p:stCondLst>
                                    <p:cond delay="0"/>
                                  </p:stCondLst>
                                  <p:childTnLst>
                                    <p:animMotion origin="layout" path="M 0.01251 0.00972 L -0.99688 0.00139 " pathEditMode="relative" rAng="0" ptsTypes="AA">
                                      <p:cBhvr>
                                        <p:cTn id="45" dur="3000" fill="hold"/>
                                        <p:tgtEl>
                                          <p:spTgt spid="3075"/>
                                        </p:tgtEl>
                                        <p:attrNameLst>
                                          <p:attrName>ppt_x</p:attrName>
                                          <p:attrName>ppt_y</p:attrName>
                                        </p:attrNameLst>
                                      </p:cBhvr>
                                      <p:rCtr x="-50469" y="-417"/>
                                    </p:animMotion>
                                  </p:childTnLst>
                                </p:cTn>
                              </p:par>
                            </p:childTnLst>
                          </p:cTn>
                        </p:par>
                        <p:par>
                          <p:cTn id="46" fill="hold">
                            <p:stCondLst>
                              <p:cond delay="4888"/>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 presetClass="mediacall" presetSubtype="0" fill="hold" nodeType="withEffect">
                                  <p:stCondLst>
                                    <p:cond delay="0"/>
                                  </p:stCondLst>
                                  <p:childTnLst>
                                    <p:cmd type="call" cmd="playFrom(0.0)">
                                      <p:cBhvr>
                                        <p:cTn id="51" dur="32835" fill="hold"/>
                                        <p:tgtEl>
                                          <p:spTgt spid="8"/>
                                        </p:tgtEl>
                                      </p:cBhvr>
                                    </p:cmd>
                                  </p:childTnLst>
                                </p:cTn>
                              </p:par>
                              <p:par>
                                <p:cTn id="52" presetID="10"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nextCondLst>
                <p:cond evt="onClick" delay="0">
                  <p:tgtEl>
                    <p:spTgt spid="7"/>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8"/>
                </p:tgtEl>
              </p:cMediaNode>
            </p:audio>
            <p:audio>
              <p:cMediaNode vol="80000">
                <p:cTn id="63" fill="hold" display="0">
                  <p:stCondLst>
                    <p:cond delay="indefinite"/>
                  </p:stCondLst>
                  <p:endCondLst>
                    <p:cond evt="onStopAudio" delay="0">
                      <p:tgtEl>
                        <p:sldTgt/>
                      </p:tgtEl>
                    </p:cond>
                  </p:endCondLst>
                </p:cTn>
                <p:tgtEl>
                  <p:spTgt spid="9"/>
                </p:tgtEl>
              </p:cMediaNode>
            </p:audio>
          </p:childTnLst>
        </p:cTn>
      </p:par>
    </p:tnLst>
    <p:bldLst>
      <p:bldP spid="14" grpId="0" animBg="1"/>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srcRect/>
          <a:stretch>
            <a:fillRect/>
          </a:stretch>
        </p:blipFill>
        <p:spPr bwMode="auto">
          <a:xfrm>
            <a:off x="100000" y="-168033"/>
            <a:ext cx="12496800" cy="70260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61992"/>
            <a:ext cx="13011150" cy="7315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152400"/>
            <a:ext cx="13011150" cy="7315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190500"/>
            <a:ext cx="13011150" cy="7315200"/>
          </a:xfrm>
          <a:prstGeom prst="rect">
            <a:avLst/>
          </a:prstGeom>
          <a:noFill/>
          <a:ln w="9525">
            <a:noFill/>
            <a:miter lim="800000"/>
            <a:headEnd/>
            <a:tailEnd/>
          </a:ln>
          <a:effectLst/>
        </p:spPr>
      </p:pic>
    </p:spTree>
    <p:extLst>
      <p:ext uri="{BB962C8B-B14F-4D97-AF65-F5344CB8AC3E}">
        <p14:creationId xmlns:p14="http://schemas.microsoft.com/office/powerpoint/2010/main" val="25414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027"/>
                                        </p:tgtEl>
                                      </p:cBhvr>
                                    </p:animEffect>
                                    <p:set>
                                      <p:cBhvr>
                                        <p:cTn id="17" dur="1" fill="hold">
                                          <p:stCondLst>
                                            <p:cond delay="499"/>
                                          </p:stCondLst>
                                        </p:cTn>
                                        <p:tgtEl>
                                          <p:spTgt spid="1027"/>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2" presetClass="entr" presetSubtype="8"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 fill="hold"/>
                                        <p:tgtEl>
                                          <p:spTgt spid="1029"/>
                                        </p:tgtEl>
                                        <p:attrNameLst>
                                          <p:attrName>ppt_x</p:attrName>
                                        </p:attrNameLst>
                                      </p:cBhvr>
                                      <p:tavLst>
                                        <p:tav tm="0">
                                          <p:val>
                                            <p:strVal val="#ppt_x"/>
                                          </p:val>
                                        </p:tav>
                                        <p:tav tm="100000">
                                          <p:val>
                                            <p:strVal val="#ppt_x"/>
                                          </p:val>
                                        </p:tav>
                                      </p:tavLst>
                                    </p:anim>
                                    <p:anim calcmode="lin" valueType="num">
                                      <p:cBhvr additive="base">
                                        <p:cTn id="3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srcRect/>
          <a:stretch>
            <a:fillRect/>
          </a:stretch>
        </p:blipFill>
        <p:spPr bwMode="auto">
          <a:xfrm>
            <a:off x="100000" y="-148983"/>
            <a:ext cx="6092899" cy="34255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207332" y="-148984"/>
            <a:ext cx="6343650" cy="348273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 y="3333750"/>
            <a:ext cx="6267450" cy="38290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268393" y="3333750"/>
            <a:ext cx="6304608" cy="3790950"/>
          </a:xfrm>
          <a:prstGeom prst="rect">
            <a:avLst/>
          </a:prstGeom>
          <a:noFill/>
          <a:ln w="9525">
            <a:noFill/>
            <a:miter lim="800000"/>
            <a:headEnd/>
            <a:tailEnd/>
          </a:ln>
          <a:effectLst/>
        </p:spPr>
      </p:pic>
    </p:spTree>
    <p:extLst>
      <p:ext uri="{BB962C8B-B14F-4D97-AF65-F5344CB8AC3E}">
        <p14:creationId xmlns:p14="http://schemas.microsoft.com/office/powerpoint/2010/main" val="3386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r>
              <a:rPr lang="en-US" sz="11200" b="1" dirty="0">
                <a:solidFill>
                  <a:srgbClr val="0000FF"/>
                </a:solidFill>
              </a:rPr>
              <a:t> </a:t>
            </a: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pic>
        <p:nvPicPr>
          <p:cNvPr id="3074" name="Picture 2" descr="C:\Users\Os\Desktop\unnamed.png"/>
          <p:cNvPicPr>
            <a:picLocks noChangeAspect="1" noChangeArrowheads="1"/>
          </p:cNvPicPr>
          <p:nvPr/>
        </p:nvPicPr>
        <p:blipFill>
          <a:blip r:embed="rId2"/>
          <a:srcRect/>
          <a:stretch>
            <a:fillRect/>
          </a:stretch>
        </p:blipFill>
        <p:spPr bwMode="auto">
          <a:xfrm>
            <a:off x="0" y="0"/>
            <a:ext cx="12192000" cy="6780934"/>
          </a:xfrm>
          <a:prstGeom prst="rect">
            <a:avLst/>
          </a:prstGeom>
          <a:no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2053589"/>
            <a:ext cx="12192000" cy="1493211"/>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p>
          <a:p>
            <a:pPr algn="ctr">
              <a:lnSpc>
                <a:spcPct val="115000"/>
              </a:lnSpc>
              <a:spcBef>
                <a:spcPts val="600"/>
              </a:spcBef>
            </a:pP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928508"/>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1113</Words>
  <Application>Microsoft Office PowerPoint</Application>
  <PresentationFormat>Widescreen</PresentationFormat>
  <Paragraphs>901</Paragraphs>
  <Slides>28</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Chu Van 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TÓM TẮT BÀI HỌC </vt:lpstr>
      <vt:lpstr>HƯỚNG DẪN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2023-09-09T04:03:24Z</dcterms:created>
  <dcterms:modified xsi:type="dcterms:W3CDTF">2023-09-09T04:07:47Z</dcterms:modified>
</cp:coreProperties>
</file>