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763" r:id="rId2"/>
    <p:sldId id="262" r:id="rId3"/>
    <p:sldId id="256" r:id="rId4"/>
    <p:sldId id="257" r:id="rId5"/>
    <p:sldId id="258" r:id="rId6"/>
    <p:sldId id="260" r:id="rId7"/>
    <p:sldId id="261" r:id="rId8"/>
    <p:sldId id="263" r:id="rId9"/>
    <p:sldId id="284" r:id="rId10"/>
    <p:sldId id="367" r:id="rId11"/>
    <p:sldId id="368" r:id="rId12"/>
    <p:sldId id="369" r:id="rId13"/>
    <p:sldId id="370" r:id="rId14"/>
    <p:sldId id="281" r:id="rId15"/>
    <p:sldId id="282" r:id="rId16"/>
    <p:sldId id="7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45B14DF-DADA-9C84-4C4E-2C0F296DC5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0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2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4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1.xml"/><Relationship Id="rId27" Type="http://schemas.openxmlformats.org/officeDocument/2006/relationships/image" Target="../media/image37.png"/><Relationship Id="rId30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6667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55417" y="74897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612721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63463" y="353211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pic>
        <p:nvPicPr>
          <p:cNvPr id="1026" name="Picture 2" descr="20 lâu đài đẹp nhất nước Anh đưa bạn trở về quá khứ - TripZilla Việt Nam">
            <a:extLst>
              <a:ext uri="{FF2B5EF4-FFF2-40B4-BE49-F238E27FC236}">
                <a16:creationId xmlns:a16="http://schemas.microsoft.com/office/drawing/2014/main" id="{41674DA2-2FBB-6A59-26DA-AB7AF578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4" y="1306429"/>
            <a:ext cx="76200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16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268945" y="2136338"/>
            <a:ext cx="58024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 "/>
              </a:rPr>
              <a:t>- </a:t>
            </a:r>
            <a:r>
              <a:rPr lang="en-US" sz="2400" dirty="0" err="1">
                <a:latin typeface="Times New Roman "/>
              </a:rPr>
              <a:t>Đầu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thế</a:t>
            </a:r>
            <a:r>
              <a:rPr lang="vi-VN" sz="2400" dirty="0">
                <a:latin typeface="Times New Roman "/>
              </a:rPr>
              <a:t> kỉ thứ I</a:t>
            </a:r>
            <a:r>
              <a:rPr lang="en-US" sz="2400" dirty="0">
                <a:latin typeface="Times New Roman "/>
              </a:rPr>
              <a:t>V</a:t>
            </a:r>
            <a:r>
              <a:rPr lang="vi-VN" sz="2400" dirty="0">
                <a:latin typeface="Times New Roman "/>
              </a:rPr>
              <a:t>, đế </a:t>
            </a:r>
            <a:r>
              <a:rPr lang="en-US" sz="2400" dirty="0" err="1">
                <a:latin typeface="Times New Roman "/>
              </a:rPr>
              <a:t>chế</a:t>
            </a:r>
            <a:r>
              <a:rPr lang="vi-VN" sz="2400" dirty="0">
                <a:latin typeface="Times New Roman "/>
              </a:rPr>
              <a:t> La Mã </a:t>
            </a:r>
            <a:r>
              <a:rPr lang="en-US" sz="2400" dirty="0" err="1">
                <a:latin typeface="Times New Roman "/>
              </a:rPr>
              <a:t>cổ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đại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suy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yếu</a:t>
            </a:r>
            <a:r>
              <a:rPr lang="vi-VN" sz="2400" dirty="0">
                <a:latin typeface="Times New Roman "/>
              </a:rPr>
              <a:t>. </a:t>
            </a:r>
            <a:r>
              <a:rPr lang="en-US" sz="2400" dirty="0" err="1">
                <a:latin typeface="Times New Roman "/>
              </a:rPr>
              <a:t>Cuộc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xâm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lược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của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các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bộ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tộc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Giéc</a:t>
            </a:r>
            <a:r>
              <a:rPr lang="en-US" sz="2400" dirty="0">
                <a:latin typeface="Times New Roman "/>
              </a:rPr>
              <a:t>-man </a:t>
            </a:r>
            <a:r>
              <a:rPr lang="en-US" sz="2400" dirty="0" err="1">
                <a:latin typeface="Times New Roman "/>
              </a:rPr>
              <a:t>làm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cho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tình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hình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càng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trở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nên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hỗn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loạn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hơn</a:t>
            </a:r>
            <a:r>
              <a:rPr lang="en-US" sz="2400" dirty="0">
                <a:latin typeface="Times New Roman "/>
              </a:rPr>
              <a:t> (</a:t>
            </a:r>
            <a:r>
              <a:rPr lang="en-US" sz="2400" dirty="0" err="1">
                <a:latin typeface="Times New Roman "/>
              </a:rPr>
              <a:t>Họ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chiếm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đất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đai</a:t>
            </a:r>
            <a:r>
              <a:rPr lang="en-US" sz="2400" dirty="0">
                <a:latin typeface="Times New Roman "/>
              </a:rPr>
              <a:t>, </a:t>
            </a:r>
            <a:r>
              <a:rPr lang="en-US" sz="2400" dirty="0" err="1">
                <a:latin typeface="Times New Roman "/>
              </a:rPr>
              <a:t>phế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truất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hoàng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đế</a:t>
            </a:r>
            <a:r>
              <a:rPr lang="en-US" sz="2400" dirty="0">
                <a:latin typeface="Times New Roman "/>
              </a:rPr>
              <a:t> La </a:t>
            </a:r>
            <a:r>
              <a:rPr lang="en-US" sz="2400" dirty="0" err="1">
                <a:latin typeface="Times New Roman "/>
              </a:rPr>
              <a:t>Mã</a:t>
            </a:r>
            <a:r>
              <a:rPr lang="en-US" sz="2400" dirty="0">
                <a:latin typeface="Times New Roman "/>
              </a:rPr>
              <a:t>).</a:t>
            </a:r>
          </a:p>
          <a:p>
            <a:r>
              <a:rPr lang="vi-VN" sz="2400" dirty="0">
                <a:latin typeface="Times New Roman "/>
              </a:rPr>
              <a:t>- </a:t>
            </a:r>
            <a:r>
              <a:rPr lang="en-US" sz="2400" dirty="0" err="1">
                <a:latin typeface="Times New Roman "/>
              </a:rPr>
              <a:t>Năm</a:t>
            </a:r>
            <a:r>
              <a:rPr lang="en-US" sz="2400" dirty="0">
                <a:latin typeface="Times New Roman "/>
              </a:rPr>
              <a:t> 476, </a:t>
            </a:r>
            <a:r>
              <a:rPr lang="en-US" sz="2400" dirty="0" err="1">
                <a:latin typeface="Times New Roman "/>
              </a:rPr>
              <a:t>chế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độ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chiến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nô</a:t>
            </a:r>
            <a:r>
              <a:rPr lang="en-US" sz="2400" dirty="0">
                <a:latin typeface="Times New Roman "/>
              </a:rPr>
              <a:t> La </a:t>
            </a:r>
            <a:r>
              <a:rPr lang="en-US" sz="2400" dirty="0" err="1">
                <a:latin typeface="Times New Roman "/>
              </a:rPr>
              <a:t>Mã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sụp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đổ</a:t>
            </a:r>
            <a:r>
              <a:rPr lang="en-US" sz="2400" dirty="0">
                <a:latin typeface="Times New Roman "/>
              </a:rPr>
              <a:t>. </a:t>
            </a:r>
            <a:r>
              <a:rPr lang="en-US" sz="2400" dirty="0" err="1">
                <a:latin typeface="Times New Roman "/>
              </a:rPr>
              <a:t>Nhiều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vương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quốc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Giéc</a:t>
            </a:r>
            <a:r>
              <a:rPr lang="en-US" sz="2400" dirty="0">
                <a:latin typeface="Times New Roman "/>
              </a:rPr>
              <a:t>-man </a:t>
            </a:r>
            <a:r>
              <a:rPr lang="en-US" sz="2400" dirty="0" err="1">
                <a:latin typeface="Times New Roman "/>
              </a:rPr>
              <a:t>lần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lượt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ra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đời</a:t>
            </a:r>
            <a:r>
              <a:rPr lang="en-US" sz="2400" dirty="0">
                <a:latin typeface="Times New Roman "/>
              </a:rPr>
              <a:t> ở </a:t>
            </a:r>
            <a:r>
              <a:rPr lang="en-US" sz="2400" dirty="0" err="1">
                <a:latin typeface="Times New Roman "/>
              </a:rPr>
              <a:t>Tây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Âu</a:t>
            </a:r>
            <a:r>
              <a:rPr lang="en-US" sz="2400" dirty="0">
                <a:latin typeface="Times New Roman "/>
              </a:rPr>
              <a:t>. </a:t>
            </a:r>
            <a:r>
              <a:rPr lang="en-US" sz="2400" dirty="0" err="1">
                <a:latin typeface="Times New Roman "/>
              </a:rPr>
              <a:t>Xã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hội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phong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kiến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Tây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Âu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dần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hình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thành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với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sự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ra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đời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của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hai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giai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cấp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mới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đó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là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lãnh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chúa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phong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kiến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và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nông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nô</a:t>
            </a:r>
            <a:r>
              <a:rPr lang="en-US" sz="2400" dirty="0">
                <a:latin typeface="Times New Roman "/>
              </a:rPr>
              <a:t>.</a:t>
            </a:r>
          </a:p>
          <a:p>
            <a:r>
              <a:rPr lang="en-US" sz="2400" dirty="0">
                <a:latin typeface="Times New Roman "/>
              </a:rPr>
              <a:t>- </a:t>
            </a:r>
            <a:r>
              <a:rPr lang="en-US" sz="2400" dirty="0" err="1">
                <a:latin typeface="Times New Roman "/>
              </a:rPr>
              <a:t>Đến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thế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kỉ</a:t>
            </a:r>
            <a:r>
              <a:rPr lang="en-US" sz="2400" dirty="0">
                <a:latin typeface="Times New Roman "/>
              </a:rPr>
              <a:t> IX, </a:t>
            </a:r>
            <a:r>
              <a:rPr lang="en-US" sz="2400" dirty="0" err="1">
                <a:latin typeface="Times New Roman "/>
              </a:rPr>
              <a:t>về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cơ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bản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xã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hội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phong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kiến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Tây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Âu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đã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hình</a:t>
            </a:r>
            <a:r>
              <a:rPr lang="en-US" sz="2400" dirty="0">
                <a:latin typeface="Times New Roman "/>
              </a:rPr>
              <a:t> </a:t>
            </a:r>
            <a:r>
              <a:rPr lang="en-US" sz="2400" dirty="0" err="1">
                <a:latin typeface="Times New Roman "/>
              </a:rPr>
              <a:t>thành</a:t>
            </a:r>
            <a:r>
              <a:rPr lang="en-US" sz="2400" dirty="0">
                <a:latin typeface="Times New Roman 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427" y="2497382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2454B-7EEC-C97E-6841-3329CDDC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48" y="6055804"/>
            <a:ext cx="5399655" cy="618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6919" y="2751341"/>
            <a:ext cx="6204204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a.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phong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kiến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rộng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quý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biến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cha </a:t>
            </a:r>
            <a:r>
              <a:rPr lang="en-US" dirty="0" err="1">
                <a:latin typeface="Times New Roman "/>
              </a:rPr>
              <a:t>truyền</a:t>
            </a:r>
            <a:r>
              <a:rPr lang="en-US" dirty="0">
                <a:latin typeface="Times New Roman "/>
              </a:rPr>
              <a:t> con </a:t>
            </a:r>
            <a:r>
              <a:rPr lang="en-US" dirty="0" err="1">
                <a:latin typeface="Times New Roman "/>
              </a:rPr>
              <a:t>nối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giữa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IX.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cố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thự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  <a:r>
              <a:rPr lang="en-US" dirty="0" err="1">
                <a:latin typeface="Times New Roman "/>
              </a:rPr>
              <a:t>với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tường</a:t>
            </a:r>
            <a:r>
              <a:rPr lang="en-US" dirty="0">
                <a:latin typeface="Times New Roman "/>
              </a:rPr>
              <a:t> bao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Xung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tác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đồng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cỏ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hồ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rừng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Mỗi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toàn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Hoạt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động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tế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yếu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cấp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Ngoài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nghề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dệt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vải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rèn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đúc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cụ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vũ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465BF-F2A7-4BB2-AB60-B816C12D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010" y="2036988"/>
            <a:ext cx="4977730" cy="3898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60420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 "/>
              </a:rPr>
              <a:t>b. Quan </a:t>
            </a:r>
            <a:r>
              <a:rPr lang="en-US" sz="2000" b="1" dirty="0" err="1">
                <a:latin typeface="Times New Roman "/>
              </a:rPr>
              <a:t>hệ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xã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hội</a:t>
            </a:r>
            <a:endParaRPr lang="en-US" sz="2000" dirty="0">
              <a:latin typeface="Times New Roman "/>
            </a:endParaRP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Lãnh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hữu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không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phải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lao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vẫn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một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sung </a:t>
            </a:r>
            <a:r>
              <a:rPr lang="en-US" sz="2000" dirty="0" err="1">
                <a:latin typeface="Times New Roman "/>
              </a:rPr>
              <a:t>sướng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xa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hoa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Nông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thuê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để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cầy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trồng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trọt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nộp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tô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nặng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. </a:t>
            </a:r>
          </a:p>
          <a:p>
            <a:r>
              <a:rPr lang="en-US" sz="2000" b="1" i="1" dirty="0">
                <a:latin typeface="Times New Roman "/>
              </a:rPr>
              <a:t>=&gt; </a:t>
            </a:r>
            <a:r>
              <a:rPr lang="en-US" sz="2000" b="1" i="1" dirty="0" err="1">
                <a:latin typeface="Times New Roman "/>
              </a:rPr>
              <a:t>Đây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giữa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lãnh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chúa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với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nông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</a:t>
            </a:r>
            <a:r>
              <a:rPr lang="en-US" sz="2000" b="1" i="1" dirty="0">
                <a:latin typeface="Times New Roman "/>
              </a:rPr>
              <a:t> (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bị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)</a:t>
            </a:r>
            <a:endParaRPr lang="en-US" sz="2000" dirty="0">
              <a:latin typeface="Times New Roman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640A-B729-4A4F-E0DB-CE069FA9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25" y="1496809"/>
            <a:ext cx="3982820" cy="517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958788" y="0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537612" y="249331"/>
            <a:ext cx="939270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74909" y="11229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193964" y="1384087"/>
            <a:ext cx="118231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Cuối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XI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Nguyên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nhân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>
                <a:latin typeface="Times New Roman "/>
              </a:rPr>
              <a:t>do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đổi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phẩm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buôn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nhân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Quá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thoát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khỏi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trốn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qua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để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lập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trấn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bắt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Đặc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điểm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xá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càng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hát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đạo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dirty="0">
                <a:latin typeface="Times New Roman "/>
              </a:rPr>
              <a:t>- Ý </a:t>
            </a:r>
            <a:r>
              <a:rPr lang="en-US" b="1" dirty="0" err="1">
                <a:latin typeface="Times New Roman "/>
              </a:rPr>
              <a:t>nghĩa</a:t>
            </a:r>
            <a:r>
              <a:rPr lang="en-US" b="1" dirty="0">
                <a:latin typeface="Times New Roman "/>
              </a:rPr>
              <a:t>: </a:t>
            </a:r>
            <a:br>
              <a:rPr lang="en-US" b="1" dirty="0">
                <a:latin typeface="Times New Roman "/>
              </a:rPr>
            </a:br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góp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điều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kiện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hóa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triển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do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tri </a:t>
            </a:r>
            <a:r>
              <a:rPr lang="en-US" dirty="0" err="1">
                <a:latin typeface="Times New Roman "/>
              </a:rPr>
              <a:t>thức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trường</a:t>
            </a:r>
            <a:r>
              <a:rPr lang="en-US" dirty="0">
                <a:latin typeface="Times New Roman "/>
              </a:rPr>
              <a:t> ĐH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Tây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hình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).</a:t>
            </a: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6D1E6-A7CC-9D3E-C84C-D48F9B6F8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238" y="4246409"/>
            <a:ext cx="6400825" cy="260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F11B786B-0281-B939-8A93-B016FAC1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99" y="4303348"/>
            <a:ext cx="3587519" cy="261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C6858D44-3482-E9F7-F184-87CA0DF9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" y="4303348"/>
            <a:ext cx="3693602" cy="247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FE386153-34F3-DC9C-A5B1-ADCCC7B4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53" y="4319346"/>
            <a:ext cx="3736111" cy="248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690528" y="1785747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241806" y="2266054"/>
            <a:ext cx="61584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 TCN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điểm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Giu-đê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Giê-ru-sa-lem</a:t>
            </a:r>
            <a:r>
              <a:rPr lang="en-US" dirty="0">
                <a:latin typeface="Times New Roman "/>
              </a:rPr>
              <a:t>)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 nay </a:t>
            </a:r>
            <a:r>
              <a:rPr lang="en-US" dirty="0" err="1">
                <a:latin typeface="Times New Roman "/>
              </a:rPr>
              <a:t>thuộc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Palestin</a:t>
            </a:r>
            <a:r>
              <a:rPr lang="en-US" dirty="0">
                <a:latin typeface="Times New Roman "/>
              </a:rPr>
              <a:t> (La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)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Nguồn gốc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nghèo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khổ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bức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vi-VN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Quá trình</a:t>
            </a:r>
            <a:r>
              <a:rPr lang="vi-VN" dirty="0">
                <a:latin typeface="Times New Roman "/>
              </a:rPr>
              <a:t>: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+ </a:t>
            </a:r>
            <a:r>
              <a:rPr lang="vi-VN" dirty="0">
                <a:latin typeface="Times New Roman "/>
              </a:rPr>
              <a:t>Khi mới ra đời, Thiên Chúa giáo bị đế quốc La Mã ngăn cản. </a:t>
            </a:r>
            <a:endParaRPr lang="en-US" dirty="0">
              <a:latin typeface="Times New Roman "/>
            </a:endParaRPr>
          </a:p>
          <a:p>
            <a:r>
              <a:rPr lang="vi-VN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thứ</a:t>
            </a:r>
            <a:r>
              <a:rPr lang="en-US" dirty="0">
                <a:latin typeface="Times New Roman "/>
              </a:rPr>
              <a:t> IV</a:t>
            </a:r>
            <a:r>
              <a:rPr lang="vi-VN" dirty="0">
                <a:latin typeface="Times New Roman "/>
              </a:rPr>
              <a:t>, Thiên Chúa giáo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</a:t>
            </a:r>
            <a:r>
              <a:rPr lang="en-US" dirty="0">
                <a:latin typeface="Times New Roman "/>
              </a:rPr>
              <a:t> 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nhận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chắc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trong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hội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Đứng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–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lực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, </a:t>
            </a:r>
            <a:r>
              <a:rPr lang="en-US" dirty="0" err="1">
                <a:latin typeface="Times New Roman "/>
              </a:rPr>
              <a:t>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i="1" dirty="0">
                <a:latin typeface="Times New Roman "/>
                <a:sym typeface="Wingdings" panose="05000000000000000000" pitchFamily="2" charset="2"/>
              </a:rPr>
              <a:t></a:t>
            </a:r>
            <a:r>
              <a:rPr lang="en-US" b="1" i="1" dirty="0">
                <a:latin typeface="Times New Roman "/>
              </a:rPr>
              <a:t> </a:t>
            </a:r>
            <a:r>
              <a:rPr lang="vi-VN" b="1" i="1" dirty="0">
                <a:latin typeface="Times New Roman 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9D831-5D18-D351-857F-6C71523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046" y="1295659"/>
            <a:ext cx="3472549" cy="535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F25D2-1AD7-ABD8-5C48-B21399E07883}"/>
              </a:ext>
            </a:extLst>
          </p:cNvPr>
          <p:cNvSpPr txBox="1"/>
          <p:nvPr/>
        </p:nvSpPr>
        <p:spPr>
          <a:xfrm>
            <a:off x="6974637" y="2543053"/>
            <a:ext cx="1133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 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Rêm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đăng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quang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Pháp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đại</a:t>
            </a:r>
            <a:endParaRPr lang="en-US" dirty="0">
              <a:solidFill>
                <a:srgbClr val="002060"/>
              </a:solidFill>
              <a:latin typeface="Times New Roman "/>
            </a:endParaRPr>
          </a:p>
        </p:txBody>
      </p:sp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400</TotalTime>
  <Words>1283</Words>
  <Application>Microsoft Office PowerPoint</Application>
  <PresentationFormat>Widescreen</PresentationFormat>
  <Paragraphs>84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Times New Roman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HUY HUNG</dc:creator>
  <dc:description>9Slide.vn</dc:description>
  <cp:lastModifiedBy>Eric C Calhoun</cp:lastModifiedBy>
  <cp:revision>8</cp:revision>
  <dcterms:created xsi:type="dcterms:W3CDTF">2022-06-19T11:40:22Z</dcterms:created>
  <dcterms:modified xsi:type="dcterms:W3CDTF">2023-09-07T09:15:44Z</dcterms:modified>
  <cp:category>9Slide.vn</cp:category>
</cp:coreProperties>
</file>