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09728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456">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F7FB12-B617-4D9B-B6E3-F5CFB59EBBA7}">
  <a:tblStyle styleId="{ECF7FB12-B617-4D9B-B6E3-F5CFB59EBBA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45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5180012"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6513512"/>
            <a:ext cx="3962400" cy="3429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5180012" y="6513512"/>
            <a:ext cx="3962400" cy="342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0: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2: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3: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4: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6: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7: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8: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9: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0: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1: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2: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3: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4: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25: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6: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7: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27: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5: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6: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3" name="Google Shape;143;p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txBox="1"/>
          <p:nvPr/>
        </p:nvSpPr>
        <p:spPr>
          <a:xfrm>
            <a:off x="5180012" y="6513512"/>
            <a:ext cx="3962400" cy="3429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9:notes"/>
          <p:cNvSpPr/>
          <p:nvPr>
            <p:ph idx="2" type="sldImg"/>
          </p:nvPr>
        </p:nvSpPr>
        <p:spPr>
          <a:xfrm>
            <a:off x="2514600" y="514350"/>
            <a:ext cx="41148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822960" y="2130427"/>
            <a:ext cx="932688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
          <p:cNvSpPr txBox="1"/>
          <p:nvPr>
            <p:ph idx="1" type="subTitle"/>
          </p:nvPr>
        </p:nvSpPr>
        <p:spPr>
          <a:xfrm>
            <a:off x="1645920" y="3886200"/>
            <a:ext cx="768096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11"/>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3" name="Google Shape;73;p11"/>
          <p:cNvSpPr txBox="1"/>
          <p:nvPr>
            <p:ph idx="1" type="body"/>
          </p:nvPr>
        </p:nvSpPr>
        <p:spPr>
          <a:xfrm>
            <a:off x="603886" y="1600202"/>
            <a:ext cx="5339714"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4" name="Google Shape;74;p11"/>
          <p:cNvSpPr txBox="1"/>
          <p:nvPr>
            <p:ph idx="2" type="body"/>
          </p:nvPr>
        </p:nvSpPr>
        <p:spPr>
          <a:xfrm>
            <a:off x="6126482" y="1600202"/>
            <a:ext cx="5339715"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5" name="Google Shape;75;p11"/>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12"/>
          <p:cNvSpPr txBox="1"/>
          <p:nvPr>
            <p:ph type="title"/>
          </p:nvPr>
        </p:nvSpPr>
        <p:spPr>
          <a:xfrm>
            <a:off x="866775" y="4406902"/>
            <a:ext cx="932688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 type="body"/>
          </p:nvPr>
        </p:nvSpPr>
        <p:spPr>
          <a:xfrm>
            <a:off x="866775" y="2906713"/>
            <a:ext cx="932688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81" name="Google Shape;81;p12"/>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 name="Shape 27"/>
        <p:cNvGrpSpPr/>
        <p:nvPr/>
      </p:nvGrpSpPr>
      <p:grpSpPr>
        <a:xfrm>
          <a:off x="0" y="0"/>
          <a:ext cx="0" cy="0"/>
          <a:chOff x="0" y="0"/>
          <a:chExt cx="0" cy="0"/>
        </a:xfrm>
      </p:grpSpPr>
      <p:sp>
        <p:nvSpPr>
          <p:cNvPr id="28" name="Google Shape;28;p4"/>
          <p:cNvSpPr txBox="1"/>
          <p:nvPr>
            <p:ph type="title"/>
          </p:nvPr>
        </p:nvSpPr>
        <p:spPr>
          <a:xfrm rot="5400000">
            <a:off x="7183120" y="1843089"/>
            <a:ext cx="5851525" cy="27146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4"/>
          <p:cNvSpPr txBox="1"/>
          <p:nvPr>
            <p:ph idx="1" type="body"/>
          </p:nvPr>
        </p:nvSpPr>
        <p:spPr>
          <a:xfrm rot="5400000">
            <a:off x="1660526" y="-782001"/>
            <a:ext cx="5851525" cy="796480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 name="Google Shape;30;p4"/>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 name="Shape 33"/>
        <p:cNvGrpSpPr/>
        <p:nvPr/>
      </p:nvGrpSpPr>
      <p:grpSpPr>
        <a:xfrm>
          <a:off x="0" y="0"/>
          <a:ext cx="0" cy="0"/>
          <a:chOff x="0" y="0"/>
          <a:chExt cx="0" cy="0"/>
        </a:xfrm>
      </p:grpSpPr>
      <p:sp>
        <p:nvSpPr>
          <p:cNvPr id="34" name="Google Shape;34;p5"/>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 name="Google Shape;35;p5"/>
          <p:cNvSpPr txBox="1"/>
          <p:nvPr>
            <p:ph idx="1" type="body"/>
          </p:nvPr>
        </p:nvSpPr>
        <p:spPr>
          <a:xfrm rot="5400000">
            <a:off x="3223419" y="-1073944"/>
            <a:ext cx="4525962" cy="987425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 name="Google Shape;36;p5"/>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 name="Shape 39"/>
        <p:cNvGrpSpPr/>
        <p:nvPr/>
      </p:nvGrpSpPr>
      <p:grpSpPr>
        <a:xfrm>
          <a:off x="0" y="0"/>
          <a:ext cx="0" cy="0"/>
          <a:chOff x="0" y="0"/>
          <a:chExt cx="0" cy="0"/>
        </a:xfrm>
      </p:grpSpPr>
      <p:sp>
        <p:nvSpPr>
          <p:cNvPr id="40" name="Google Shape;40;p6"/>
          <p:cNvSpPr txBox="1"/>
          <p:nvPr>
            <p:ph type="title"/>
          </p:nvPr>
        </p:nvSpPr>
        <p:spPr>
          <a:xfrm>
            <a:off x="2150746" y="4800600"/>
            <a:ext cx="658368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 name="Google Shape;41;p6"/>
          <p:cNvSpPr/>
          <p:nvPr>
            <p:ph idx="2" type="pic"/>
          </p:nvPr>
        </p:nvSpPr>
        <p:spPr>
          <a:xfrm>
            <a:off x="2150746" y="612775"/>
            <a:ext cx="6583680" cy="4114800"/>
          </a:xfrm>
          <a:prstGeom prst="rect">
            <a:avLst/>
          </a:prstGeom>
          <a:noFill/>
          <a:ln>
            <a:noFill/>
          </a:ln>
        </p:spPr>
      </p:sp>
      <p:sp>
        <p:nvSpPr>
          <p:cNvPr id="42" name="Google Shape;42;p6"/>
          <p:cNvSpPr txBox="1"/>
          <p:nvPr>
            <p:ph idx="1" type="body"/>
          </p:nvPr>
        </p:nvSpPr>
        <p:spPr>
          <a:xfrm>
            <a:off x="2150746" y="5367338"/>
            <a:ext cx="658368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3" name="Google Shape;43;p6"/>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 name="Shape 46"/>
        <p:cNvGrpSpPr/>
        <p:nvPr/>
      </p:nvGrpSpPr>
      <p:grpSpPr>
        <a:xfrm>
          <a:off x="0" y="0"/>
          <a:ext cx="0" cy="0"/>
          <a:chOff x="0" y="0"/>
          <a:chExt cx="0" cy="0"/>
        </a:xfrm>
      </p:grpSpPr>
      <p:sp>
        <p:nvSpPr>
          <p:cNvPr id="47" name="Google Shape;47;p7"/>
          <p:cNvSpPr txBox="1"/>
          <p:nvPr>
            <p:ph type="title"/>
          </p:nvPr>
        </p:nvSpPr>
        <p:spPr>
          <a:xfrm>
            <a:off x="548641" y="273050"/>
            <a:ext cx="3609975"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7"/>
          <p:cNvSpPr txBox="1"/>
          <p:nvPr>
            <p:ph idx="1" type="body"/>
          </p:nvPr>
        </p:nvSpPr>
        <p:spPr>
          <a:xfrm>
            <a:off x="4290061" y="273052"/>
            <a:ext cx="613410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9" name="Google Shape;49;p7"/>
          <p:cNvSpPr txBox="1"/>
          <p:nvPr>
            <p:ph idx="2" type="body"/>
          </p:nvPr>
        </p:nvSpPr>
        <p:spPr>
          <a:xfrm>
            <a:off x="548641" y="1435102"/>
            <a:ext cx="3609975"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0" name="Google Shape;50;p7"/>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8"/>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9"/>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 name="Google Shape;59;p9"/>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10"/>
          <p:cNvSpPr txBox="1"/>
          <p:nvPr>
            <p:ph type="title"/>
          </p:nvPr>
        </p:nvSpPr>
        <p:spPr>
          <a:xfrm>
            <a:off x="548640" y="274638"/>
            <a:ext cx="987552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 name="Google Shape;64;p10"/>
          <p:cNvSpPr txBox="1"/>
          <p:nvPr>
            <p:ph idx="1" type="body"/>
          </p:nvPr>
        </p:nvSpPr>
        <p:spPr>
          <a:xfrm>
            <a:off x="548640" y="1535113"/>
            <a:ext cx="4848226"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5" name="Google Shape;65;p10"/>
          <p:cNvSpPr txBox="1"/>
          <p:nvPr>
            <p:ph idx="2" type="body"/>
          </p:nvPr>
        </p:nvSpPr>
        <p:spPr>
          <a:xfrm>
            <a:off x="548640" y="2174875"/>
            <a:ext cx="4848226"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6" name="Google Shape;66;p10"/>
          <p:cNvSpPr txBox="1"/>
          <p:nvPr>
            <p:ph idx="3" type="body"/>
          </p:nvPr>
        </p:nvSpPr>
        <p:spPr>
          <a:xfrm>
            <a:off x="5574031" y="1535113"/>
            <a:ext cx="4850131"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7" name="Google Shape;67;p10"/>
          <p:cNvSpPr txBox="1"/>
          <p:nvPr>
            <p:ph idx="4" type="body"/>
          </p:nvPr>
        </p:nvSpPr>
        <p:spPr>
          <a:xfrm>
            <a:off x="5574031" y="2174875"/>
            <a:ext cx="4850131"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8" name="Google Shape;68;p10"/>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0"/>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549275" y="6356350"/>
            <a:ext cx="25590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749675" y="6356350"/>
            <a:ext cx="34734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7864475" y="6356350"/>
            <a:ext cx="25590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jp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g"/><Relationship Id="rId4" Type="http://schemas.openxmlformats.org/officeDocument/2006/relationships/hyperlink" Target="https://www.youtube.com/watch?v=t5iXh5VCOSI&amp;ab_channel=VTVNews" TargetMode="External"/><Relationship Id="rId9" Type="http://schemas.openxmlformats.org/officeDocument/2006/relationships/image" Target="../media/image54.png"/><Relationship Id="rId5" Type="http://schemas.openxmlformats.org/officeDocument/2006/relationships/hyperlink" Target="https://www.youtube.com/watch?v=t5iXh5VCOSI&amp;ab_channel=VTVNews" TargetMode="External"/><Relationship Id="rId6" Type="http://schemas.openxmlformats.org/officeDocument/2006/relationships/hyperlink" Target="https://coccoc.com/search?query=%C4%83n%20ph%E1%BA%A3i%20n%E1%BA%A5m%20%C4%91%E1%BB%99c,%203%20ng%C6%B0%E1%BB%9Di%20th%C6%B0%C6%A1ng%20vong&amp;tbm=vid" TargetMode="External"/><Relationship Id="rId7" Type="http://schemas.openxmlformats.org/officeDocument/2006/relationships/image" Target="../media/image3.png"/><Relationship Id="rId8"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56.png"/><Relationship Id="rId6" Type="http://schemas.openxmlformats.org/officeDocument/2006/relationships/image" Target="../media/image54.png"/><Relationship Id="rId7" Type="http://schemas.openxmlformats.org/officeDocument/2006/relationships/hyperlink" Target="https://coccoc.com/search?query=d%E1%BA%A5u%20hi%E1%BB%87u%20nh%E1%BA%ADn%20bi%E1%BA%BFt%20n%E1%BA%A5m%20%C4%91%E1%BB%99c&amp;tbm=vi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jp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7.png"/><Relationship Id="rId11" Type="http://schemas.openxmlformats.org/officeDocument/2006/relationships/image" Target="../media/image18.png"/><Relationship Id="rId10" Type="http://schemas.openxmlformats.org/officeDocument/2006/relationships/image" Target="../media/image19.png"/><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16.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7.jpg"/><Relationship Id="rId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ctrTitle"/>
          </p:nvPr>
        </p:nvSpPr>
        <p:spPr>
          <a:xfrm>
            <a:off x="3657600" y="457200"/>
            <a:ext cx="6553200" cy="121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0000"/>
              </a:buClr>
              <a:buSzPts val="2000"/>
              <a:buFont typeface="Times New Roman"/>
              <a:buNone/>
            </a:pPr>
            <a:r>
              <a:rPr b="0" i="0" lang="en-US" sz="2000" u="none">
                <a:solidFill>
                  <a:srgbClr val="FF0000"/>
                </a:solidFill>
                <a:latin typeface="Times New Roman"/>
                <a:ea typeface="Times New Roman"/>
                <a:cs typeface="Times New Roman"/>
                <a:sym typeface="Times New Roman"/>
              </a:rPr>
              <a:t>PHÒNG GIÁO DỤC VÀ ĐÀO TẠO QUẬN 8</a:t>
            </a:r>
            <a:br>
              <a:rPr b="0" i="0" lang="en-US" sz="2000" u="none">
                <a:solidFill>
                  <a:srgbClr val="FF0000"/>
                </a:solidFill>
                <a:latin typeface="Times New Roman"/>
                <a:ea typeface="Times New Roman"/>
                <a:cs typeface="Times New Roman"/>
                <a:sym typeface="Times New Roman"/>
              </a:rPr>
            </a:br>
            <a:r>
              <a:rPr b="0" i="0" lang="en-US" sz="2000" u="none">
                <a:solidFill>
                  <a:srgbClr val="FF0000"/>
                </a:solidFill>
                <a:latin typeface="Times New Roman"/>
                <a:ea typeface="Times New Roman"/>
                <a:cs typeface="Times New Roman"/>
                <a:sym typeface="Times New Roman"/>
              </a:rPr>
              <a:t>TRƯỜNG THCS LÝ THÁNH TÔNG</a:t>
            </a:r>
            <a:br>
              <a:rPr b="0" i="0" lang="en-US" sz="2000" u="none">
                <a:solidFill>
                  <a:srgbClr val="FF0000"/>
                </a:solidFill>
                <a:latin typeface="Times New Roman"/>
                <a:ea typeface="Times New Roman"/>
                <a:cs typeface="Times New Roman"/>
                <a:sym typeface="Times New Roman"/>
              </a:rPr>
            </a:br>
            <a:endParaRPr/>
          </a:p>
        </p:txBody>
      </p:sp>
      <p:sp>
        <p:nvSpPr>
          <p:cNvPr id="89" name="Google Shape;89;p13"/>
          <p:cNvSpPr/>
          <p:nvPr/>
        </p:nvSpPr>
        <p:spPr>
          <a:xfrm>
            <a:off x="2095500" y="1828800"/>
            <a:ext cx="6858000" cy="4724400"/>
          </a:xfrm>
          <a:prstGeom prst="rect">
            <a:avLst/>
          </a:prstGeom>
        </p:spPr>
        <p:txBody>
          <a:bodyPr>
            <a:prstTxWarp prst="textPlain"/>
          </a:bodyPr>
          <a:lstStyle/>
          <a:p>
            <a:pPr lvl="0" algn="l"/>
            <a:r>
              <a:rPr b="0" i="0">
                <a:ln cap="flat" cmpd="sng" w="12700">
                  <a:solidFill>
                    <a:srgbClr val="EAEAEA"/>
                  </a:solidFill>
                  <a:prstDash val="solid"/>
                  <a:miter lim="800000"/>
                  <a:headEnd len="sm" w="sm" type="none"/>
                  <a:tailEnd len="sm" w="sm" type="none"/>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Calibri"/>
              </a:rPr>
              <a:t>CHÀO MỪNG QUÝ THẦY CÔ </a:t>
            </a:r>
          </a:p>
        </p:txBody>
      </p:sp>
      <p:sp>
        <p:nvSpPr>
          <p:cNvPr id="90" name="Google Shape;90;p13"/>
          <p:cNvSpPr/>
          <p:nvPr/>
        </p:nvSpPr>
        <p:spPr>
          <a:xfrm>
            <a:off x="1752600" y="4343400"/>
            <a:ext cx="7543800" cy="762000"/>
          </a:xfrm>
          <a:prstGeom prst="rect">
            <a:avLst/>
          </a:prstGeom>
        </p:spPr>
        <p:txBody>
          <a:bodyPr>
            <a:prstTxWarp prst="textPlain"/>
          </a:bodyPr>
          <a:lstStyle/>
          <a:p>
            <a:pPr lvl="0" algn="l"/>
            <a:r>
              <a:rPr b="0" i="0">
                <a:ln cap="flat" cmpd="sng" w="12700">
                  <a:solidFill>
                    <a:srgbClr val="EAEAEA"/>
                  </a:solidFill>
                  <a:prstDash val="solid"/>
                  <a:miter lim="800000"/>
                  <a:headEnd len="sm" w="sm" type="none"/>
                  <a:tailEnd len="sm" w="sm" type="none"/>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Calibri"/>
              </a:rPr>
              <a:t>CÁC EM HỌC SINH VỀ DỰ BUỔI HỌC HÔM NAY </a:t>
            </a:r>
          </a:p>
        </p:txBody>
      </p:sp>
      <p:sp>
        <p:nvSpPr>
          <p:cNvPr id="91" name="Google Shape;91;p13"/>
          <p:cNvSpPr txBox="1"/>
          <p:nvPr>
            <p:ph idx="1" type="subTitle"/>
          </p:nvPr>
        </p:nvSpPr>
        <p:spPr>
          <a:xfrm>
            <a:off x="1752600" y="5562600"/>
            <a:ext cx="5715000" cy="9144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006600"/>
              </a:buClr>
              <a:buSzPts val="2400"/>
              <a:buNone/>
            </a:pPr>
            <a:r>
              <a:rPr b="0" i="0" lang="en-US" sz="2400" u="none">
                <a:solidFill>
                  <a:srgbClr val="006600"/>
                </a:solidFill>
                <a:latin typeface="Times New Roman"/>
                <a:ea typeface="Times New Roman"/>
                <a:cs typeface="Times New Roman"/>
                <a:sym typeface="Times New Roman"/>
              </a:rPr>
              <a:t>Giáo viên: QUÁCH THÚY HẰNG</a:t>
            </a:r>
            <a:endParaRPr/>
          </a:p>
        </p:txBody>
      </p:sp>
      <p:pic>
        <p:nvPicPr>
          <p:cNvPr descr="C:\Users\LAPTOP\Desktop\3.gif" id="92" name="Google Shape;92;p13"/>
          <p:cNvPicPr preferRelativeResize="0"/>
          <p:nvPr/>
        </p:nvPicPr>
        <p:blipFill rotWithShape="1">
          <a:blip r:embed="rId3">
            <a:alphaModFix/>
          </a:blip>
          <a:srcRect b="13002" l="15093" r="13960" t="0"/>
          <a:stretch/>
        </p:blipFill>
        <p:spPr>
          <a:xfrm>
            <a:off x="4191000" y="2209800"/>
            <a:ext cx="2667000" cy="2057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2"/>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195" name="Google Shape;195;p22"/>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96" name="Google Shape;196;p22"/>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197" name="Google Shape;197;p22"/>
          <p:cNvSpPr txBox="1"/>
          <p:nvPr/>
        </p:nvSpPr>
        <p:spPr>
          <a:xfrm>
            <a:off x="685800" y="1536700"/>
            <a:ext cx="9753600" cy="18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 Tất cả các loài nấm được xếp vào giới Nấm: là những sinh vật nhân thức, đơn bào hoặc đa bào, sống dị dưỡng.</a:t>
            </a:r>
            <a:endParaRPr/>
          </a:p>
          <a:p>
            <a:pPr indent="0" lvl="0" marL="0" marR="0" rtl="0" algn="l">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 Một số lọai nấm: nấm kim châm, nấm mốc, nấm linh chi, nấm men, nấm rơm, nấm đùi gà, nấm mèo (mộc nhĩ), …</a:t>
            </a:r>
            <a:endParaRPr/>
          </a:p>
        </p:txBody>
      </p:sp>
      <p:sp>
        <p:nvSpPr>
          <p:cNvPr id="198" name="Google Shape;198;p22"/>
          <p:cNvSpPr/>
          <p:nvPr/>
        </p:nvSpPr>
        <p:spPr>
          <a:xfrm>
            <a:off x="28956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sp>
        <p:nvSpPr>
          <p:cNvPr id="199" name="Google Shape;199;p22"/>
          <p:cNvSpPr txBox="1"/>
          <p:nvPr/>
        </p:nvSpPr>
        <p:spPr>
          <a:xfrm>
            <a:off x="457200" y="609600"/>
            <a:ext cx="838200" cy="1108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6600"/>
              <a:buFont typeface="Calibri"/>
              <a:buNone/>
            </a:pPr>
            <a:r>
              <a:rPr b="0" i="0" lang="en-US" sz="6600" u="none" cap="none" strike="noStrike">
                <a:solidFill>
                  <a:srgbClr val="FF33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1" st="1"/>
                                            </p:txEl>
                                          </p:spTgt>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2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205" name="Google Shape;205;p23"/>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206" name="Google Shape;206;p23"/>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207" name="Google Shape;207;p23"/>
          <p:cNvSpPr/>
          <p:nvPr/>
        </p:nvSpPr>
        <p:spPr>
          <a:xfrm>
            <a:off x="28956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pic>
        <p:nvPicPr>
          <p:cNvPr id="208" name="Google Shape;208;p23"/>
          <p:cNvPicPr preferRelativeResize="0"/>
          <p:nvPr/>
        </p:nvPicPr>
        <p:blipFill rotWithShape="1">
          <a:blip r:embed="rId4">
            <a:alphaModFix/>
          </a:blip>
          <a:srcRect b="0" l="0" r="0" t="0"/>
          <a:stretch/>
        </p:blipFill>
        <p:spPr>
          <a:xfrm>
            <a:off x="838200" y="914400"/>
            <a:ext cx="9310687" cy="533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4"/>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214" name="Google Shape;214;p24"/>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215" name="Google Shape;215;p24"/>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216" name="Google Shape;216;p24"/>
          <p:cNvSpPr txBox="1"/>
          <p:nvPr/>
        </p:nvSpPr>
        <p:spPr>
          <a:xfrm>
            <a:off x="685800" y="1384300"/>
            <a:ext cx="9753600" cy="18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 Nấm sống ở nhiều môi trường khác nhau: trong không khí, trong nước, trong đất, trong cơ thể người và các sinh vật sống khác.</a:t>
            </a:r>
            <a:endParaRPr/>
          </a:p>
          <a:p>
            <a:pPr indent="0" lvl="0" marL="0" marR="0" rtl="0" algn="l">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 Nấm chủ yếu ở những nơi nóng ẩm, giàu dinh dưỡng, một số sống được ở điều kiện khắc nghiệt.</a:t>
            </a:r>
            <a:endParaRPr/>
          </a:p>
        </p:txBody>
      </p:sp>
      <p:sp>
        <p:nvSpPr>
          <p:cNvPr id="217" name="Google Shape;217;p24"/>
          <p:cNvSpPr/>
          <p:nvPr/>
        </p:nvSpPr>
        <p:spPr>
          <a:xfrm>
            <a:off x="28956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sp>
        <p:nvSpPr>
          <p:cNvPr id="218" name="Google Shape;218;p24"/>
          <p:cNvSpPr txBox="1"/>
          <p:nvPr/>
        </p:nvSpPr>
        <p:spPr>
          <a:xfrm>
            <a:off x="457200" y="609600"/>
            <a:ext cx="838200" cy="1108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6600"/>
              <a:buFont typeface="Calibri"/>
              <a:buNone/>
            </a:pPr>
            <a:r>
              <a:rPr b="0" i="0" lang="en-US" sz="6600" u="none" cap="none" strike="noStrike">
                <a:solidFill>
                  <a:srgbClr val="FF33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2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5"/>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224" name="Google Shape;224;p25"/>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225" name="Google Shape;225;p25"/>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226" name="Google Shape;226;p25"/>
          <p:cNvSpPr/>
          <p:nvPr/>
        </p:nvSpPr>
        <p:spPr>
          <a:xfrm>
            <a:off x="28956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pic>
        <p:nvPicPr>
          <p:cNvPr id="227" name="Google Shape;227;p25"/>
          <p:cNvPicPr preferRelativeResize="0"/>
          <p:nvPr/>
        </p:nvPicPr>
        <p:blipFill rotWithShape="1">
          <a:blip r:embed="rId4">
            <a:alphaModFix/>
          </a:blip>
          <a:srcRect b="0" l="0" r="0" t="0"/>
          <a:stretch/>
        </p:blipFill>
        <p:spPr>
          <a:xfrm>
            <a:off x="2155825" y="1066800"/>
            <a:ext cx="6858000" cy="3055937"/>
          </a:xfrm>
          <a:prstGeom prst="rect">
            <a:avLst/>
          </a:prstGeom>
          <a:noFill/>
          <a:ln>
            <a:noFill/>
          </a:ln>
        </p:spPr>
      </p:pic>
      <p:sp>
        <p:nvSpPr>
          <p:cNvPr id="228" name="Google Shape;228;p25"/>
          <p:cNvSpPr txBox="1"/>
          <p:nvPr/>
        </p:nvSpPr>
        <p:spPr>
          <a:xfrm>
            <a:off x="685800" y="4330700"/>
            <a:ext cx="9753600" cy="138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 Dựa vào cấu trúc cơ quan tạo bào tử, nấm được chia thành 3 nhóm: nấm túi, nấm đảm, nấm tiếp hợp.</a:t>
            </a:r>
            <a:endParaRPr/>
          </a:p>
          <a:p>
            <a:pPr indent="0" lvl="0" marL="0" marR="0" rtl="0" algn="l">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=&gt; Nấm đa dạng về đặc điểm hình thái và môi trường sống.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6"/>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pic>
        <p:nvPicPr>
          <p:cNvPr id="234" name="Google Shape;234;p26"/>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235" name="Google Shape;235;p26"/>
          <p:cNvSpPr/>
          <p:nvPr/>
        </p:nvSpPr>
        <p:spPr>
          <a:xfrm>
            <a:off x="28194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II. VAI TRÒ CỦA NẤM</a:t>
            </a:r>
            <a:endParaRPr/>
          </a:p>
        </p:txBody>
      </p:sp>
      <p:sp>
        <p:nvSpPr>
          <p:cNvPr id="236" name="Google Shape;236;p26"/>
          <p:cNvSpPr txBox="1"/>
          <p:nvPr/>
        </p:nvSpPr>
        <p:spPr>
          <a:xfrm>
            <a:off x="2968625" y="1341437"/>
            <a:ext cx="5465762"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Arial"/>
                <a:ea typeface="Arial"/>
                <a:cs typeface="Arial"/>
                <a:sym typeface="Arial"/>
              </a:rPr>
              <a:t>PHIẾU HỌC TẬP SỐ 2</a:t>
            </a:r>
            <a:endParaRPr/>
          </a:p>
        </p:txBody>
      </p:sp>
      <p:graphicFrame>
        <p:nvGraphicFramePr>
          <p:cNvPr id="237" name="Google Shape;237;p26"/>
          <p:cNvGraphicFramePr/>
          <p:nvPr/>
        </p:nvGraphicFramePr>
        <p:xfrm>
          <a:off x="685800" y="2306637"/>
          <a:ext cx="3000000" cy="3000000"/>
        </p:xfrm>
        <a:graphic>
          <a:graphicData uri="http://schemas.openxmlformats.org/drawingml/2006/table">
            <a:tbl>
              <a:tblPr>
                <a:noFill/>
                <a:tableStyleId>{ECF7FB12-B617-4D9B-B6E3-F5CFB59EBBA7}</a:tableStyleId>
              </a:tblPr>
              <a:tblGrid>
                <a:gridCol w="5140325"/>
                <a:gridCol w="4460875"/>
              </a:tblGrid>
              <a:tr h="395275">
                <a:tc>
                  <a:txBody>
                    <a:bodyPr/>
                    <a:lstStyle/>
                    <a:p>
                      <a:pPr indent="0" lvl="0" marL="457200" marR="0" rtl="0" algn="ctr">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Vai trò của nấm đối với con người</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457200" marR="0" rtl="0" algn="ctr">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Tên các loại nấm</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6875">
                <a:tc>
                  <a:txBody>
                    <a:bodyPr/>
                    <a:lstStyle/>
                    <a:p>
                      <a:pPr indent="0" lvl="0" marL="457200" marR="0" rtl="0" algn="just">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457200" marR="0" rtl="0" algn="just">
                        <a:lnSpc>
                          <a:spcPct val="115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5275">
                <a:tc>
                  <a:txBody>
                    <a:bodyPr/>
                    <a:lstStyle/>
                    <a:p>
                      <a:pPr indent="0" lvl="0" marL="457200" marR="0" rtl="0" algn="just">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457200" marR="0" rtl="0" algn="just">
                        <a:lnSpc>
                          <a:spcPct val="115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6875">
                <a:tc>
                  <a:txBody>
                    <a:bodyPr/>
                    <a:lstStyle/>
                    <a:p>
                      <a:pPr indent="0" lvl="0" marL="457200" marR="0" rtl="0" algn="just">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457200" marR="0" rtl="0" algn="just">
                        <a:lnSpc>
                          <a:spcPct val="115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5275">
                <a:tc>
                  <a:txBody>
                    <a:bodyPr/>
                    <a:lstStyle/>
                    <a:p>
                      <a:pPr indent="0" lvl="0" marL="457200" marR="0" rtl="0" algn="just">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457200" marR="0" rtl="0" algn="just">
                        <a:lnSpc>
                          <a:spcPct val="115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 </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95275">
                <a:tc>
                  <a:txBody>
                    <a:bodyPr/>
                    <a:lstStyle/>
                    <a:p>
                      <a:pPr indent="0" lvl="0" marL="457200" marR="0" rtl="0" algn="just">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457200" marR="0" rtl="0" algn="just">
                        <a:lnSpc>
                          <a:spcPct val="115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7"/>
          <p:cNvSpPr/>
          <p:nvPr/>
        </p:nvSpPr>
        <p:spPr>
          <a:xfrm>
            <a:off x="3038475" y="1744662"/>
            <a:ext cx="914400" cy="219075"/>
          </a:xfrm>
          <a:prstGeom prst="rightArrow">
            <a:avLst>
              <a:gd fmla="val 19013"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3" name="Google Shape;243;p27"/>
          <p:cNvSpPr/>
          <p:nvPr/>
        </p:nvSpPr>
        <p:spPr>
          <a:xfrm>
            <a:off x="6248400" y="1447800"/>
            <a:ext cx="914400" cy="217487"/>
          </a:xfrm>
          <a:prstGeom prst="rightArrow">
            <a:avLst>
              <a:gd fmla="val 19031"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4" name="Google Shape;244;p27"/>
          <p:cNvSpPr/>
          <p:nvPr/>
        </p:nvSpPr>
        <p:spPr>
          <a:xfrm>
            <a:off x="3876675" y="36512"/>
            <a:ext cx="2259012" cy="2949575"/>
          </a:xfrm>
          <a:prstGeom prst="ellipse">
            <a:avLst/>
          </a:prstGeom>
          <a:solidFill>
            <a:srgbClr val="FAC09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5" name="Google Shape;245;p27"/>
          <p:cNvSpPr txBox="1"/>
          <p:nvPr/>
        </p:nvSpPr>
        <p:spPr>
          <a:xfrm>
            <a:off x="4316412" y="1268412"/>
            <a:ext cx="1506537" cy="954087"/>
          </a:xfrm>
          <a:prstGeom prst="rect">
            <a:avLst/>
          </a:prstGeom>
          <a:gradFill>
            <a:gsLst>
              <a:gs pos="0">
                <a:srgbClr val="FFBE86"/>
              </a:gs>
              <a:gs pos="35000">
                <a:srgbClr val="FFD0AA"/>
              </a:gs>
              <a:gs pos="100000">
                <a:srgbClr val="FFEBDB"/>
              </a:gs>
            </a:gsLst>
            <a:lin ang="16200000" scaled="0"/>
          </a:gradFill>
          <a:ln cap="flat" cmpd="sng" w="9525">
            <a:solidFill>
              <a:srgbClr val="F69240"/>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0" i="0" lang="en-US" sz="2800" u="none">
                <a:solidFill>
                  <a:srgbClr val="000000"/>
                </a:solidFill>
                <a:latin typeface="Times New Roman"/>
                <a:ea typeface="Times New Roman"/>
                <a:cs typeface="Times New Roman"/>
                <a:sym typeface="Times New Roman"/>
              </a:rPr>
              <a:t>Phủ đầy nấm sợi</a:t>
            </a:r>
            <a:endParaRPr/>
          </a:p>
        </p:txBody>
      </p:sp>
      <p:sp>
        <p:nvSpPr>
          <p:cNvPr id="246" name="Google Shape;246;p27"/>
          <p:cNvSpPr/>
          <p:nvPr/>
        </p:nvSpPr>
        <p:spPr>
          <a:xfrm>
            <a:off x="4189412" y="327025"/>
            <a:ext cx="1504950" cy="836612"/>
          </a:xfrm>
          <a:prstGeom prst="ellipse">
            <a:avLst/>
          </a:prstGeom>
          <a:solidFill>
            <a:srgbClr val="E6E0EC"/>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5968"/>
              </a:buClr>
              <a:buSzPts val="2400"/>
              <a:buFont typeface="Times New Roman"/>
              <a:buNone/>
            </a:pPr>
            <a:r>
              <a:rPr b="0" i="0" lang="en-US" sz="2400" u="none">
                <a:solidFill>
                  <a:srgbClr val="215968"/>
                </a:solidFill>
                <a:latin typeface="Times New Roman"/>
                <a:ea typeface="Times New Roman"/>
                <a:cs typeface="Times New Roman"/>
                <a:sym typeface="Times New Roman"/>
              </a:rPr>
              <a:t>3 ngày</a:t>
            </a:r>
            <a:endParaRPr/>
          </a:p>
        </p:txBody>
      </p:sp>
      <p:sp>
        <p:nvSpPr>
          <p:cNvPr id="247" name="Google Shape;247;p27"/>
          <p:cNvSpPr/>
          <p:nvPr/>
        </p:nvSpPr>
        <p:spPr>
          <a:xfrm>
            <a:off x="7354887" y="84137"/>
            <a:ext cx="3081337" cy="2520950"/>
          </a:xfrm>
          <a:prstGeom prst="ellipse">
            <a:avLst/>
          </a:prstGeom>
          <a:solidFill>
            <a:srgbClr val="FDEADA"/>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48" name="Google Shape;248;p27"/>
          <p:cNvSpPr txBox="1"/>
          <p:nvPr/>
        </p:nvSpPr>
        <p:spPr>
          <a:xfrm>
            <a:off x="7697787" y="1295400"/>
            <a:ext cx="2405062" cy="830262"/>
          </a:xfrm>
          <a:prstGeom prst="rect">
            <a:avLst/>
          </a:prstGeom>
          <a:gradFill>
            <a:gsLst>
              <a:gs pos="0">
                <a:srgbClr val="FFBE86"/>
              </a:gs>
              <a:gs pos="35000">
                <a:srgbClr val="FFD0AA"/>
              </a:gs>
              <a:gs pos="100000">
                <a:srgbClr val="FFEBDB"/>
              </a:gs>
            </a:gsLst>
            <a:lin ang="16200000" scaled="0"/>
          </a:gradFill>
          <a:ln cap="flat" cmpd="sng" w="9525">
            <a:solidFill>
              <a:srgbClr val="F69240"/>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b="0" i="0" lang="en-US" sz="2400" u="none">
                <a:solidFill>
                  <a:srgbClr val="000000"/>
                </a:solidFill>
                <a:latin typeface="Times New Roman"/>
                <a:ea typeface="Times New Roman"/>
                <a:cs typeface="Times New Roman"/>
                <a:sym typeface="Times New Roman"/>
              </a:rPr>
              <a:t>Vi khuẩn và động vật nguyên sinh</a:t>
            </a:r>
            <a:endParaRPr/>
          </a:p>
        </p:txBody>
      </p:sp>
      <p:sp>
        <p:nvSpPr>
          <p:cNvPr id="249" name="Google Shape;249;p27"/>
          <p:cNvSpPr/>
          <p:nvPr/>
        </p:nvSpPr>
        <p:spPr>
          <a:xfrm>
            <a:off x="7947025" y="449262"/>
            <a:ext cx="1506537" cy="838200"/>
          </a:xfrm>
          <a:prstGeom prst="ellipse">
            <a:avLst/>
          </a:prstGeom>
          <a:solidFill>
            <a:srgbClr val="E6E0EC"/>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5968"/>
              </a:buClr>
              <a:buSzPts val="2400"/>
              <a:buFont typeface="Times New Roman"/>
              <a:buNone/>
            </a:pPr>
            <a:r>
              <a:rPr b="0" i="0" lang="en-US" sz="2400" u="none">
                <a:solidFill>
                  <a:srgbClr val="215968"/>
                </a:solidFill>
                <a:latin typeface="Times New Roman"/>
                <a:ea typeface="Times New Roman"/>
                <a:cs typeface="Times New Roman"/>
                <a:sym typeface="Times New Roman"/>
              </a:rPr>
              <a:t>7 ngày</a:t>
            </a:r>
            <a:endParaRPr/>
          </a:p>
        </p:txBody>
      </p:sp>
      <p:sp>
        <p:nvSpPr>
          <p:cNvPr id="250" name="Google Shape;250;p27"/>
          <p:cNvSpPr/>
          <p:nvPr/>
        </p:nvSpPr>
        <p:spPr>
          <a:xfrm>
            <a:off x="8763000" y="2670175"/>
            <a:ext cx="2309812" cy="2260600"/>
          </a:xfrm>
          <a:prstGeom prst="ellipse">
            <a:avLst/>
          </a:prstGeom>
          <a:solidFill>
            <a:srgbClr val="E6E0EC"/>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1" name="Google Shape;251;p27"/>
          <p:cNvSpPr txBox="1"/>
          <p:nvPr/>
        </p:nvSpPr>
        <p:spPr>
          <a:xfrm>
            <a:off x="9055100" y="3857625"/>
            <a:ext cx="1762125" cy="461962"/>
          </a:xfrm>
          <a:prstGeom prst="rect">
            <a:avLst/>
          </a:prstGeom>
          <a:gradFill>
            <a:gsLst>
              <a:gs pos="0">
                <a:srgbClr val="FFBE86"/>
              </a:gs>
              <a:gs pos="35000">
                <a:srgbClr val="FFD0AA"/>
              </a:gs>
              <a:gs pos="100000">
                <a:srgbClr val="FFEBDB"/>
              </a:gs>
            </a:gsLst>
            <a:lin ang="16200000" scaled="0"/>
          </a:gradFill>
          <a:ln cap="flat" cmpd="sng" w="9525">
            <a:solidFill>
              <a:srgbClr val="F69240"/>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b="0" i="0" lang="en-US" sz="2400" u="none">
                <a:solidFill>
                  <a:srgbClr val="000000"/>
                </a:solidFill>
                <a:latin typeface="Times New Roman"/>
                <a:ea typeface="Times New Roman"/>
                <a:cs typeface="Times New Roman"/>
                <a:sym typeface="Times New Roman"/>
              </a:rPr>
              <a:t>Nấm men</a:t>
            </a:r>
            <a:endParaRPr/>
          </a:p>
        </p:txBody>
      </p:sp>
      <p:sp>
        <p:nvSpPr>
          <p:cNvPr id="252" name="Google Shape;252;p27"/>
          <p:cNvSpPr/>
          <p:nvPr/>
        </p:nvSpPr>
        <p:spPr>
          <a:xfrm>
            <a:off x="9055100" y="2925762"/>
            <a:ext cx="1658937" cy="836612"/>
          </a:xfrm>
          <a:prstGeom prst="ellipse">
            <a:avLst/>
          </a:prstGeom>
          <a:solidFill>
            <a:srgbClr val="E6E0EC"/>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5968"/>
              </a:buClr>
              <a:buSzPts val="2400"/>
              <a:buFont typeface="Times New Roman"/>
              <a:buNone/>
            </a:pPr>
            <a:r>
              <a:rPr b="0" i="0" lang="en-US" sz="2400" u="none">
                <a:solidFill>
                  <a:srgbClr val="215968"/>
                </a:solidFill>
                <a:latin typeface="Times New Roman"/>
                <a:ea typeface="Times New Roman"/>
                <a:cs typeface="Times New Roman"/>
                <a:sym typeface="Times New Roman"/>
              </a:rPr>
              <a:t>10 ngày</a:t>
            </a:r>
            <a:endParaRPr/>
          </a:p>
        </p:txBody>
      </p:sp>
      <p:sp>
        <p:nvSpPr>
          <p:cNvPr id="253" name="Google Shape;253;p27"/>
          <p:cNvSpPr/>
          <p:nvPr/>
        </p:nvSpPr>
        <p:spPr>
          <a:xfrm>
            <a:off x="4745037" y="2987675"/>
            <a:ext cx="3956050" cy="2792412"/>
          </a:xfrm>
          <a:prstGeom prst="ellipse">
            <a:avLst/>
          </a:prstGeom>
          <a:solidFill>
            <a:srgbClr val="CCC1DA"/>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54" name="Google Shape;254;p27"/>
          <p:cNvSpPr txBox="1"/>
          <p:nvPr/>
        </p:nvSpPr>
        <p:spPr>
          <a:xfrm>
            <a:off x="5168900" y="3814762"/>
            <a:ext cx="3213100" cy="1568450"/>
          </a:xfrm>
          <a:prstGeom prst="rect">
            <a:avLst/>
          </a:prstGeom>
          <a:gradFill>
            <a:gsLst>
              <a:gs pos="0">
                <a:srgbClr val="FFBE86"/>
              </a:gs>
              <a:gs pos="35000">
                <a:srgbClr val="FFD0AA"/>
              </a:gs>
              <a:gs pos="100000">
                <a:srgbClr val="FFEBDB"/>
              </a:gs>
            </a:gsLst>
            <a:lin ang="16200000" scaled="0"/>
          </a:gradFill>
          <a:ln cap="flat" cmpd="sng" w="9525">
            <a:solidFill>
              <a:srgbClr val="F69240"/>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b="0" i="0" lang="en-US" sz="2400" u="none">
                <a:solidFill>
                  <a:srgbClr val="000000"/>
                </a:solidFill>
                <a:latin typeface="Times New Roman"/>
                <a:ea typeface="Times New Roman"/>
                <a:cs typeface="Times New Roman"/>
                <a:sym typeface="Times New Roman"/>
              </a:rPr>
              <a:t>Phân huỷ các chất bền vững như: xenlulozơ, hemixenlulozơ, lignin, chitin...</a:t>
            </a:r>
            <a:endParaRPr/>
          </a:p>
        </p:txBody>
      </p:sp>
      <p:sp>
        <p:nvSpPr>
          <p:cNvPr id="255" name="Google Shape;255;p27"/>
          <p:cNvSpPr/>
          <p:nvPr/>
        </p:nvSpPr>
        <p:spPr>
          <a:xfrm>
            <a:off x="6038850" y="2987675"/>
            <a:ext cx="1658937" cy="836612"/>
          </a:xfrm>
          <a:prstGeom prst="ellipse">
            <a:avLst/>
          </a:prstGeom>
          <a:solidFill>
            <a:srgbClr val="E6E0EC"/>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5968"/>
              </a:buClr>
              <a:buSzPts val="2400"/>
              <a:buFont typeface="Times New Roman"/>
              <a:buNone/>
            </a:pPr>
            <a:r>
              <a:rPr b="0" i="0" lang="en-US" sz="2400" u="none">
                <a:solidFill>
                  <a:srgbClr val="215968"/>
                </a:solidFill>
                <a:latin typeface="Times New Roman"/>
                <a:ea typeface="Times New Roman"/>
                <a:cs typeface="Times New Roman"/>
                <a:sym typeface="Times New Roman"/>
              </a:rPr>
              <a:t>6 tháng</a:t>
            </a:r>
            <a:endParaRPr/>
          </a:p>
        </p:txBody>
      </p:sp>
      <p:sp>
        <p:nvSpPr>
          <p:cNvPr id="256" name="Google Shape;256;p27"/>
          <p:cNvSpPr/>
          <p:nvPr/>
        </p:nvSpPr>
        <p:spPr>
          <a:xfrm>
            <a:off x="-296862" y="0"/>
            <a:ext cx="3811587" cy="3241675"/>
          </a:xfrm>
          <a:prstGeom prst="ellipse">
            <a:avLst/>
          </a:prstGeom>
          <a:solidFill>
            <a:srgbClr val="984807"/>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id="257" name="Google Shape;257;p27"/>
          <p:cNvPicPr preferRelativeResize="0"/>
          <p:nvPr/>
        </p:nvPicPr>
        <p:blipFill rotWithShape="1">
          <a:blip r:embed="rId3">
            <a:alphaModFix/>
          </a:blip>
          <a:srcRect b="0" l="0" r="0" t="0"/>
          <a:stretch/>
        </p:blipFill>
        <p:spPr>
          <a:xfrm>
            <a:off x="571500" y="290512"/>
            <a:ext cx="2111375" cy="1897062"/>
          </a:xfrm>
          <a:prstGeom prst="rect">
            <a:avLst/>
          </a:prstGeom>
          <a:noFill/>
          <a:ln>
            <a:noFill/>
          </a:ln>
        </p:spPr>
      </p:pic>
      <p:sp>
        <p:nvSpPr>
          <p:cNvPr id="258" name="Google Shape;258;p27"/>
          <p:cNvSpPr txBox="1"/>
          <p:nvPr/>
        </p:nvSpPr>
        <p:spPr>
          <a:xfrm>
            <a:off x="755650" y="2189162"/>
            <a:ext cx="1706562" cy="831850"/>
          </a:xfrm>
          <a:prstGeom prst="rect">
            <a:avLst/>
          </a:prstGeom>
          <a:gradFill>
            <a:gsLst>
              <a:gs pos="0">
                <a:srgbClr val="A3C4FF"/>
              </a:gs>
              <a:gs pos="35000">
                <a:srgbClr val="BFD5FF"/>
              </a:gs>
              <a:gs pos="100000">
                <a:srgbClr val="E5EEFF"/>
              </a:gs>
            </a:gsLst>
            <a:lin ang="16200000" scaled="0"/>
          </a:gradFill>
          <a:ln cap="flat" cmpd="sng" w="9525">
            <a:solidFill>
              <a:srgbClr val="4A7EBB"/>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0" i="0" lang="en-US" sz="2400" u="none">
                <a:solidFill>
                  <a:srgbClr val="000000"/>
                </a:solidFill>
                <a:latin typeface="Times New Roman"/>
                <a:ea typeface="Times New Roman"/>
                <a:cs typeface="Times New Roman"/>
                <a:sym typeface="Times New Roman"/>
              </a:rPr>
              <a:t>Xác thực vật</a:t>
            </a:r>
            <a:endParaRPr/>
          </a:p>
        </p:txBody>
      </p:sp>
      <p:sp>
        <p:nvSpPr>
          <p:cNvPr id="259" name="Google Shape;259;p27"/>
          <p:cNvSpPr/>
          <p:nvPr/>
        </p:nvSpPr>
        <p:spPr>
          <a:xfrm>
            <a:off x="38100" y="3651250"/>
            <a:ext cx="4308475" cy="2128837"/>
          </a:xfrm>
          <a:prstGeom prst="ellipse">
            <a:avLst/>
          </a:prstGeom>
          <a:solidFill>
            <a:srgbClr val="B3A2C7"/>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id="260" name="Google Shape;260;p27"/>
          <p:cNvPicPr preferRelativeResize="0"/>
          <p:nvPr/>
        </p:nvPicPr>
        <p:blipFill rotWithShape="1">
          <a:blip r:embed="rId4">
            <a:alphaModFix/>
          </a:blip>
          <a:srcRect b="0" l="0" r="0" t="0"/>
          <a:stretch/>
        </p:blipFill>
        <p:spPr>
          <a:xfrm>
            <a:off x="946150" y="3789362"/>
            <a:ext cx="2705100" cy="1685925"/>
          </a:xfrm>
          <a:prstGeom prst="rect">
            <a:avLst/>
          </a:prstGeom>
          <a:noFill/>
          <a:ln>
            <a:noFill/>
          </a:ln>
        </p:spPr>
      </p:pic>
      <p:sp>
        <p:nvSpPr>
          <p:cNvPr id="261" name="Google Shape;261;p27"/>
          <p:cNvSpPr txBox="1"/>
          <p:nvPr/>
        </p:nvSpPr>
        <p:spPr>
          <a:xfrm>
            <a:off x="1593850" y="5257800"/>
            <a:ext cx="1411287" cy="461962"/>
          </a:xfrm>
          <a:prstGeom prst="rect">
            <a:avLst/>
          </a:prstGeom>
          <a:gradFill>
            <a:gsLst>
              <a:gs pos="0">
                <a:srgbClr val="A3C4FF"/>
              </a:gs>
              <a:gs pos="35000">
                <a:srgbClr val="BFD5FF"/>
              </a:gs>
              <a:gs pos="100000">
                <a:srgbClr val="E5EEFF"/>
              </a:gs>
            </a:gsLst>
            <a:lin ang="16200000" scaled="0"/>
          </a:gradFill>
          <a:ln cap="flat" cmpd="sng" w="9525">
            <a:solidFill>
              <a:srgbClr val="4A7EBB"/>
            </a:solidFill>
            <a:prstDash val="solid"/>
            <a:miter lim="800000"/>
            <a:headEnd len="sm" w="sm" type="none"/>
            <a:tailEnd len="sm" w="sm" type="none"/>
          </a:ln>
          <a:effectLst>
            <a:outerShdw blurRad="6350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0" i="0" lang="en-US" sz="2400" u="none">
                <a:solidFill>
                  <a:srgbClr val="000000"/>
                </a:solidFill>
                <a:latin typeface="Times New Roman"/>
                <a:ea typeface="Times New Roman"/>
                <a:cs typeface="Times New Roman"/>
                <a:sym typeface="Times New Roman"/>
              </a:rPr>
              <a:t>Mùn </a:t>
            </a:r>
            <a:endParaRPr/>
          </a:p>
        </p:txBody>
      </p:sp>
      <p:sp>
        <p:nvSpPr>
          <p:cNvPr id="262" name="Google Shape;262;p27"/>
          <p:cNvSpPr/>
          <p:nvPr/>
        </p:nvSpPr>
        <p:spPr>
          <a:xfrm flipH="1">
            <a:off x="4078287" y="4648200"/>
            <a:ext cx="914400" cy="220662"/>
          </a:xfrm>
          <a:prstGeom prst="rightArrow">
            <a:avLst>
              <a:gd fmla="val 18994"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3" name="Google Shape;263;p27"/>
          <p:cNvSpPr/>
          <p:nvPr/>
        </p:nvSpPr>
        <p:spPr>
          <a:xfrm flipH="1" rot="-1320000">
            <a:off x="8445500" y="4297362"/>
            <a:ext cx="598487" cy="174625"/>
          </a:xfrm>
          <a:prstGeom prst="rightArrow">
            <a:avLst>
              <a:gd fmla="val 18449"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4" name="Google Shape;264;p27"/>
          <p:cNvSpPr/>
          <p:nvPr/>
        </p:nvSpPr>
        <p:spPr>
          <a:xfrm rot="3660000">
            <a:off x="9670256" y="2442368"/>
            <a:ext cx="504825" cy="134937"/>
          </a:xfrm>
          <a:prstGeom prst="rightArrow">
            <a:avLst>
              <a:gd fmla="val 18713"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65" name="Google Shape;265;p27"/>
          <p:cNvSpPr txBox="1"/>
          <p:nvPr/>
        </p:nvSpPr>
        <p:spPr>
          <a:xfrm>
            <a:off x="38100" y="5951537"/>
            <a:ext cx="10779125"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Calibri"/>
              <a:buNone/>
            </a:pPr>
            <a:r>
              <a:rPr b="1" i="0" lang="en-US" sz="2400" u="none">
                <a:solidFill>
                  <a:srgbClr val="FF0000"/>
                </a:solidFill>
                <a:latin typeface="Calibri"/>
                <a:ea typeface="Calibri"/>
                <a:cs typeface="Calibri"/>
                <a:sym typeface="Calibri"/>
              </a:rPr>
              <a:t>- Trong tự nhiên: tham gia vào quá trình phân hủy chất thải và xác động vật, thực vật thành các chất đơn giản cung cấp cho cây xanh và làm sạch môi trường.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8"/>
          <p:cNvSpPr txBox="1"/>
          <p:nvPr>
            <p:ph idx="1" type="body"/>
          </p:nvPr>
        </p:nvSpPr>
        <p:spPr>
          <a:xfrm>
            <a:off x="549275" y="17907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271" name="Google Shape;271;p28"/>
          <p:cNvPicPr preferRelativeResize="0"/>
          <p:nvPr/>
        </p:nvPicPr>
        <p:blipFill rotWithShape="1">
          <a:blip r:embed="rId3">
            <a:alphaModFix/>
          </a:blip>
          <a:srcRect b="0" l="0" r="0" t="0"/>
          <a:stretch/>
        </p:blipFill>
        <p:spPr>
          <a:xfrm>
            <a:off x="0" y="1157287"/>
            <a:ext cx="3563937" cy="2379662"/>
          </a:xfrm>
          <a:prstGeom prst="rect">
            <a:avLst/>
          </a:prstGeom>
          <a:noFill/>
          <a:ln cap="flat" cmpd="sng" w="9525">
            <a:solidFill>
              <a:schemeClr val="accent1"/>
            </a:solidFill>
            <a:prstDash val="solid"/>
            <a:miter lim="800000"/>
            <a:headEnd len="sm" w="sm" type="none"/>
            <a:tailEnd len="sm" w="sm" type="none"/>
          </a:ln>
        </p:spPr>
      </p:pic>
      <p:sp>
        <p:nvSpPr>
          <p:cNvPr id="272" name="Google Shape;272;p28"/>
          <p:cNvSpPr txBox="1"/>
          <p:nvPr/>
        </p:nvSpPr>
        <p:spPr>
          <a:xfrm>
            <a:off x="31750" y="3168650"/>
            <a:ext cx="3106737"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15968"/>
              </a:buClr>
              <a:buSzPts val="1800"/>
              <a:buFont typeface="Times New Roman"/>
              <a:buNone/>
            </a:pPr>
            <a:r>
              <a:rPr b="0" i="0" lang="en-US" sz="1800" u="none">
                <a:solidFill>
                  <a:srgbClr val="215968"/>
                </a:solidFill>
                <a:latin typeface="Times New Roman"/>
                <a:ea typeface="Times New Roman"/>
                <a:cs typeface="Times New Roman"/>
                <a:sym typeface="Times New Roman"/>
              </a:rPr>
              <a:t>Nấm hương mọc trên thân cây</a:t>
            </a:r>
            <a:endParaRPr/>
          </a:p>
        </p:txBody>
      </p:sp>
      <p:pic>
        <p:nvPicPr>
          <p:cNvPr id="273" name="Google Shape;273;p28"/>
          <p:cNvPicPr preferRelativeResize="0"/>
          <p:nvPr/>
        </p:nvPicPr>
        <p:blipFill rotWithShape="1">
          <a:blip r:embed="rId4">
            <a:alphaModFix/>
          </a:blip>
          <a:srcRect b="0" l="0" r="0" t="0"/>
          <a:stretch/>
        </p:blipFill>
        <p:spPr>
          <a:xfrm>
            <a:off x="3733800" y="1157287"/>
            <a:ext cx="3692525" cy="2379662"/>
          </a:xfrm>
          <a:prstGeom prst="rect">
            <a:avLst/>
          </a:prstGeom>
          <a:noFill/>
          <a:ln cap="flat" cmpd="sng" w="9525">
            <a:solidFill>
              <a:schemeClr val="accent1"/>
            </a:solidFill>
            <a:prstDash val="solid"/>
            <a:miter lim="800000"/>
            <a:headEnd len="sm" w="sm" type="none"/>
            <a:tailEnd len="sm" w="sm" type="none"/>
          </a:ln>
        </p:spPr>
      </p:pic>
      <p:sp>
        <p:nvSpPr>
          <p:cNvPr id="274" name="Google Shape;274;p28"/>
          <p:cNvSpPr txBox="1"/>
          <p:nvPr/>
        </p:nvSpPr>
        <p:spPr>
          <a:xfrm>
            <a:off x="3962400" y="3141662"/>
            <a:ext cx="2789237"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15968"/>
              </a:buClr>
              <a:buSzPts val="1800"/>
              <a:buFont typeface="Times New Roman"/>
              <a:buNone/>
            </a:pPr>
            <a:r>
              <a:rPr b="0" i="0" lang="en-US" sz="1800" u="none">
                <a:solidFill>
                  <a:srgbClr val="215968"/>
                </a:solidFill>
                <a:latin typeface="Times New Roman"/>
                <a:ea typeface="Times New Roman"/>
                <a:cs typeface="Times New Roman"/>
                <a:sym typeface="Times New Roman"/>
              </a:rPr>
              <a:t>Nấm mèo mọc trên thân cây </a:t>
            </a:r>
            <a:endParaRPr/>
          </a:p>
        </p:txBody>
      </p:sp>
      <p:pic>
        <p:nvPicPr>
          <p:cNvPr id="275" name="Google Shape;275;p28"/>
          <p:cNvPicPr preferRelativeResize="0"/>
          <p:nvPr/>
        </p:nvPicPr>
        <p:blipFill rotWithShape="1">
          <a:blip r:embed="rId5">
            <a:alphaModFix/>
          </a:blip>
          <a:srcRect b="0" l="0" r="0" t="0"/>
          <a:stretch/>
        </p:blipFill>
        <p:spPr>
          <a:xfrm>
            <a:off x="0" y="3890962"/>
            <a:ext cx="3592512" cy="2814637"/>
          </a:xfrm>
          <a:prstGeom prst="rect">
            <a:avLst/>
          </a:prstGeom>
          <a:noFill/>
          <a:ln cap="flat" cmpd="sng" w="9525">
            <a:solidFill>
              <a:schemeClr val="accent1"/>
            </a:solidFill>
            <a:prstDash val="solid"/>
            <a:miter lim="800000"/>
            <a:headEnd len="sm" w="sm" type="none"/>
            <a:tailEnd len="sm" w="sm" type="none"/>
          </a:ln>
        </p:spPr>
      </p:pic>
      <p:pic>
        <p:nvPicPr>
          <p:cNvPr id="276" name="Google Shape;276;p28"/>
          <p:cNvPicPr preferRelativeResize="0"/>
          <p:nvPr/>
        </p:nvPicPr>
        <p:blipFill rotWithShape="1">
          <a:blip r:embed="rId6">
            <a:alphaModFix/>
          </a:blip>
          <a:srcRect b="0" l="0" r="0" t="0"/>
          <a:stretch/>
        </p:blipFill>
        <p:spPr>
          <a:xfrm>
            <a:off x="7620000" y="1157287"/>
            <a:ext cx="3171825" cy="2379662"/>
          </a:xfrm>
          <a:prstGeom prst="rect">
            <a:avLst/>
          </a:prstGeom>
          <a:noFill/>
          <a:ln cap="flat" cmpd="sng" w="9525">
            <a:solidFill>
              <a:schemeClr val="accent1"/>
            </a:solidFill>
            <a:prstDash val="solid"/>
            <a:miter lim="800000"/>
            <a:headEnd len="sm" w="sm" type="none"/>
            <a:tailEnd len="sm" w="sm" type="none"/>
          </a:ln>
        </p:spPr>
      </p:pic>
      <p:sp>
        <p:nvSpPr>
          <p:cNvPr id="277" name="Google Shape;277;p28"/>
          <p:cNvSpPr txBox="1"/>
          <p:nvPr/>
        </p:nvSpPr>
        <p:spPr>
          <a:xfrm>
            <a:off x="7848600" y="3168650"/>
            <a:ext cx="1619250"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15968"/>
              </a:buClr>
              <a:buSzPts val="1800"/>
              <a:buFont typeface="Times New Roman"/>
              <a:buNone/>
            </a:pPr>
            <a:r>
              <a:rPr b="0" i="0" lang="en-US" sz="1800" u="none">
                <a:solidFill>
                  <a:srgbClr val="215968"/>
                </a:solidFill>
                <a:latin typeface="Times New Roman"/>
                <a:ea typeface="Times New Roman"/>
                <a:cs typeface="Times New Roman"/>
                <a:sym typeface="Times New Roman"/>
              </a:rPr>
              <a:t>Nấm kim châm</a:t>
            </a:r>
            <a:endParaRPr/>
          </a:p>
        </p:txBody>
      </p:sp>
      <p:sp>
        <p:nvSpPr>
          <p:cNvPr id="278" name="Google Shape;278;p28"/>
          <p:cNvSpPr txBox="1"/>
          <p:nvPr/>
        </p:nvSpPr>
        <p:spPr>
          <a:xfrm>
            <a:off x="2338387" y="6303962"/>
            <a:ext cx="1254125"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Nấm sò</a:t>
            </a:r>
            <a:endParaRPr/>
          </a:p>
        </p:txBody>
      </p:sp>
      <p:pic>
        <p:nvPicPr>
          <p:cNvPr id="279" name="Google Shape;279;p28"/>
          <p:cNvPicPr preferRelativeResize="0"/>
          <p:nvPr/>
        </p:nvPicPr>
        <p:blipFill rotWithShape="1">
          <a:blip r:embed="rId7">
            <a:alphaModFix/>
          </a:blip>
          <a:srcRect b="0" l="0" r="0" t="0"/>
          <a:stretch/>
        </p:blipFill>
        <p:spPr>
          <a:xfrm>
            <a:off x="3733800" y="3857625"/>
            <a:ext cx="3692525" cy="2847975"/>
          </a:xfrm>
          <a:prstGeom prst="rect">
            <a:avLst/>
          </a:prstGeom>
          <a:noFill/>
          <a:ln cap="flat" cmpd="sng" w="9525">
            <a:solidFill>
              <a:schemeClr val="accent1"/>
            </a:solidFill>
            <a:prstDash val="solid"/>
            <a:miter lim="800000"/>
            <a:headEnd len="sm" w="sm" type="none"/>
            <a:tailEnd len="sm" w="sm" type="none"/>
          </a:ln>
        </p:spPr>
      </p:pic>
      <p:sp>
        <p:nvSpPr>
          <p:cNvPr id="280" name="Google Shape;280;p28"/>
          <p:cNvSpPr txBox="1"/>
          <p:nvPr/>
        </p:nvSpPr>
        <p:spPr>
          <a:xfrm>
            <a:off x="4546600" y="6316662"/>
            <a:ext cx="1279525"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Nấm mỡ</a:t>
            </a:r>
            <a:endParaRPr/>
          </a:p>
        </p:txBody>
      </p:sp>
      <p:pic>
        <p:nvPicPr>
          <p:cNvPr id="281" name="Google Shape;281;p28"/>
          <p:cNvPicPr preferRelativeResize="0"/>
          <p:nvPr/>
        </p:nvPicPr>
        <p:blipFill rotWithShape="1">
          <a:blip r:embed="rId8">
            <a:alphaModFix/>
          </a:blip>
          <a:srcRect b="0" l="0" r="0" t="0"/>
          <a:stretch/>
        </p:blipFill>
        <p:spPr>
          <a:xfrm>
            <a:off x="7620000" y="3857625"/>
            <a:ext cx="3352800" cy="2814637"/>
          </a:xfrm>
          <a:prstGeom prst="rect">
            <a:avLst/>
          </a:prstGeom>
          <a:noFill/>
          <a:ln cap="flat" cmpd="sng" w="9525">
            <a:solidFill>
              <a:schemeClr val="accent1"/>
            </a:solidFill>
            <a:prstDash val="solid"/>
            <a:miter lim="800000"/>
            <a:headEnd len="sm" w="sm" type="none"/>
            <a:tailEnd len="sm" w="sm" type="none"/>
          </a:ln>
        </p:spPr>
      </p:pic>
      <p:sp>
        <p:nvSpPr>
          <p:cNvPr id="282" name="Google Shape;282;p28"/>
          <p:cNvSpPr txBox="1"/>
          <p:nvPr/>
        </p:nvSpPr>
        <p:spPr>
          <a:xfrm>
            <a:off x="8204200" y="6303962"/>
            <a:ext cx="1592262"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a:solidFill>
                  <a:schemeClr val="dk1"/>
                </a:solidFill>
                <a:latin typeface="Times New Roman"/>
                <a:ea typeface="Times New Roman"/>
                <a:cs typeface="Times New Roman"/>
                <a:sym typeface="Times New Roman"/>
              </a:rPr>
              <a:t>Nấm rơm</a:t>
            </a:r>
            <a:endParaRPr/>
          </a:p>
        </p:txBody>
      </p:sp>
      <p:sp>
        <p:nvSpPr>
          <p:cNvPr id="283" name="Google Shape;283;p28"/>
          <p:cNvSpPr txBox="1"/>
          <p:nvPr/>
        </p:nvSpPr>
        <p:spPr>
          <a:xfrm>
            <a:off x="533400" y="36512"/>
            <a:ext cx="9829800"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1" i="0" lang="en-US" sz="2800" u="none">
                <a:solidFill>
                  <a:srgbClr val="FF0000"/>
                </a:solidFill>
                <a:latin typeface="Calibri"/>
                <a:ea typeface="Calibri"/>
                <a:cs typeface="Calibri"/>
                <a:sym typeface="Calibri"/>
              </a:rPr>
              <a:t>Dùng làm thực phẩm: nấm kim châm, mộc nhĩ, nấm hương, </a:t>
            </a:r>
            <a:endParaRPr/>
          </a:p>
          <a:p>
            <a:pPr indent="0" lvl="0" marL="0" marR="0" rtl="0" algn="l">
              <a:lnSpc>
                <a:spcPct val="100000"/>
              </a:lnSpc>
              <a:spcBef>
                <a:spcPts val="0"/>
              </a:spcBef>
              <a:spcAft>
                <a:spcPts val="0"/>
              </a:spcAft>
              <a:buClr>
                <a:srgbClr val="FF0000"/>
              </a:buClr>
              <a:buSzPts val="2800"/>
              <a:buFont typeface="Calibri"/>
              <a:buNone/>
            </a:pPr>
            <a:r>
              <a:rPr b="1" i="0" lang="en-US" sz="2800" u="none">
                <a:solidFill>
                  <a:srgbClr val="FF0000"/>
                </a:solidFill>
                <a:latin typeface="Calibri"/>
                <a:ea typeface="Calibri"/>
                <a:cs typeface="Calibri"/>
                <a:sym typeface="Calibri"/>
              </a:rPr>
              <a:t>nấm đùi gà,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9"/>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289" name="Google Shape;289;p29"/>
          <p:cNvPicPr preferRelativeResize="0"/>
          <p:nvPr/>
        </p:nvPicPr>
        <p:blipFill rotWithShape="1">
          <a:blip r:embed="rId3">
            <a:alphaModFix/>
          </a:blip>
          <a:srcRect b="0" l="0" r="0" t="0"/>
          <a:stretch/>
        </p:blipFill>
        <p:spPr>
          <a:xfrm>
            <a:off x="603250" y="1362075"/>
            <a:ext cx="4273550" cy="2876550"/>
          </a:xfrm>
          <a:prstGeom prst="rect">
            <a:avLst/>
          </a:prstGeom>
          <a:noFill/>
          <a:ln>
            <a:noFill/>
          </a:ln>
        </p:spPr>
      </p:pic>
      <p:pic>
        <p:nvPicPr>
          <p:cNvPr id="290" name="Google Shape;290;p29"/>
          <p:cNvPicPr preferRelativeResize="0"/>
          <p:nvPr/>
        </p:nvPicPr>
        <p:blipFill rotWithShape="1">
          <a:blip r:embed="rId4">
            <a:alphaModFix/>
          </a:blip>
          <a:srcRect b="0" l="0" r="0" t="0"/>
          <a:stretch/>
        </p:blipFill>
        <p:spPr>
          <a:xfrm>
            <a:off x="5375275" y="1362075"/>
            <a:ext cx="4225925" cy="2781300"/>
          </a:xfrm>
          <a:prstGeom prst="rect">
            <a:avLst/>
          </a:prstGeom>
          <a:noFill/>
          <a:ln>
            <a:noFill/>
          </a:ln>
        </p:spPr>
      </p:pic>
      <p:pic>
        <p:nvPicPr>
          <p:cNvPr id="291" name="Google Shape;291;p29"/>
          <p:cNvPicPr preferRelativeResize="0"/>
          <p:nvPr/>
        </p:nvPicPr>
        <p:blipFill rotWithShape="1">
          <a:blip r:embed="rId5">
            <a:alphaModFix/>
          </a:blip>
          <a:srcRect b="0" l="0" r="0" t="0"/>
          <a:stretch/>
        </p:blipFill>
        <p:spPr>
          <a:xfrm>
            <a:off x="5346700" y="4238625"/>
            <a:ext cx="4254500" cy="2427287"/>
          </a:xfrm>
          <a:prstGeom prst="rect">
            <a:avLst/>
          </a:prstGeom>
          <a:noFill/>
          <a:ln>
            <a:noFill/>
          </a:ln>
        </p:spPr>
      </p:pic>
      <p:sp>
        <p:nvSpPr>
          <p:cNvPr id="292" name="Google Shape;292;p29"/>
          <p:cNvSpPr txBox="1"/>
          <p:nvPr/>
        </p:nvSpPr>
        <p:spPr>
          <a:xfrm>
            <a:off x="760412" y="3743325"/>
            <a:ext cx="2011362" cy="400050"/>
          </a:xfrm>
          <a:prstGeom prst="rect">
            <a:avLst/>
          </a:prstGeom>
          <a:solidFill>
            <a:schemeClr val="lt1"/>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Times New Roman"/>
              <a:buNone/>
            </a:pPr>
            <a:r>
              <a:rPr b="0" i="0" lang="en-US" sz="2000" u="none">
                <a:solidFill>
                  <a:schemeClr val="dk1"/>
                </a:solidFill>
                <a:latin typeface="Times New Roman"/>
                <a:ea typeface="Times New Roman"/>
                <a:cs typeface="Times New Roman"/>
                <a:sym typeface="Times New Roman"/>
              </a:rPr>
              <a:t>Nấm linh chi</a:t>
            </a:r>
            <a:endParaRPr/>
          </a:p>
        </p:txBody>
      </p:sp>
      <p:sp>
        <p:nvSpPr>
          <p:cNvPr id="293" name="Google Shape;293;p29"/>
          <p:cNvSpPr txBox="1"/>
          <p:nvPr/>
        </p:nvSpPr>
        <p:spPr>
          <a:xfrm>
            <a:off x="7391400" y="1371600"/>
            <a:ext cx="2205037" cy="400050"/>
          </a:xfrm>
          <a:prstGeom prst="rect">
            <a:avLst/>
          </a:prstGeom>
          <a:solidFill>
            <a:schemeClr val="lt1"/>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Times New Roman"/>
              <a:buNone/>
            </a:pPr>
            <a:r>
              <a:rPr b="0" i="0" lang="en-US" sz="2000" u="none">
                <a:solidFill>
                  <a:schemeClr val="dk1"/>
                </a:solidFill>
                <a:latin typeface="Times New Roman"/>
                <a:ea typeface="Times New Roman"/>
                <a:cs typeface="Times New Roman"/>
                <a:sym typeface="Times New Roman"/>
              </a:rPr>
              <a:t>Nấm phục linh</a:t>
            </a:r>
            <a:endParaRPr/>
          </a:p>
        </p:txBody>
      </p:sp>
      <p:sp>
        <p:nvSpPr>
          <p:cNvPr id="294" name="Google Shape;294;p29"/>
          <p:cNvSpPr txBox="1"/>
          <p:nvPr/>
        </p:nvSpPr>
        <p:spPr>
          <a:xfrm>
            <a:off x="7485062" y="6265862"/>
            <a:ext cx="1654175" cy="400050"/>
          </a:xfrm>
          <a:prstGeom prst="rect">
            <a:avLst/>
          </a:prstGeom>
          <a:solidFill>
            <a:schemeClr val="lt1"/>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Times New Roman"/>
              <a:buNone/>
            </a:pPr>
            <a:r>
              <a:rPr b="0" i="0" lang="en-US" sz="2000" u="none">
                <a:solidFill>
                  <a:schemeClr val="dk1"/>
                </a:solidFill>
                <a:latin typeface="Times New Roman"/>
                <a:ea typeface="Times New Roman"/>
                <a:cs typeface="Times New Roman"/>
                <a:sym typeface="Times New Roman"/>
              </a:rPr>
              <a:t>Nấm vân chi</a:t>
            </a:r>
            <a:endParaRPr/>
          </a:p>
        </p:txBody>
      </p:sp>
      <p:pic>
        <p:nvPicPr>
          <p:cNvPr id="295" name="Google Shape;295;p29"/>
          <p:cNvPicPr preferRelativeResize="0"/>
          <p:nvPr/>
        </p:nvPicPr>
        <p:blipFill rotWithShape="1">
          <a:blip r:embed="rId6">
            <a:alphaModFix/>
          </a:blip>
          <a:srcRect b="0" l="0" r="0" t="0"/>
          <a:stretch/>
        </p:blipFill>
        <p:spPr>
          <a:xfrm>
            <a:off x="609600" y="4310062"/>
            <a:ext cx="4267200" cy="2355850"/>
          </a:xfrm>
          <a:prstGeom prst="rect">
            <a:avLst/>
          </a:prstGeom>
          <a:noFill/>
          <a:ln>
            <a:noFill/>
          </a:ln>
        </p:spPr>
      </p:pic>
      <p:sp>
        <p:nvSpPr>
          <p:cNvPr id="296" name="Google Shape;296;p29"/>
          <p:cNvSpPr txBox="1"/>
          <p:nvPr/>
        </p:nvSpPr>
        <p:spPr>
          <a:xfrm>
            <a:off x="609600" y="4606925"/>
            <a:ext cx="762000" cy="1323975"/>
          </a:xfrm>
          <a:prstGeom prst="rect">
            <a:avLst/>
          </a:prstGeom>
          <a:solidFill>
            <a:schemeClr val="lt1"/>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Times New Roman"/>
              <a:buNone/>
            </a:pPr>
            <a:r>
              <a:rPr b="0" i="0" lang="en-US" sz="2000" u="none">
                <a:solidFill>
                  <a:schemeClr val="dk1"/>
                </a:solidFill>
                <a:latin typeface="Times New Roman"/>
                <a:ea typeface="Times New Roman"/>
                <a:cs typeface="Times New Roman"/>
                <a:sym typeface="Times New Roman"/>
              </a:rPr>
              <a:t>Đông trùng hạ thảo</a:t>
            </a:r>
            <a:endParaRPr/>
          </a:p>
        </p:txBody>
      </p:sp>
      <p:sp>
        <p:nvSpPr>
          <p:cNvPr id="297" name="Google Shape;297;p29"/>
          <p:cNvSpPr txBox="1"/>
          <p:nvPr/>
        </p:nvSpPr>
        <p:spPr>
          <a:xfrm>
            <a:off x="152400" y="228600"/>
            <a:ext cx="10820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 Dùng làm thuốc: nấm linh chi, đông trùng hạ thảo,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0"/>
          <p:cNvPicPr preferRelativeResize="0"/>
          <p:nvPr/>
        </p:nvPicPr>
        <p:blipFill rotWithShape="1">
          <a:blip r:embed="rId3">
            <a:alphaModFix/>
          </a:blip>
          <a:srcRect b="0" l="0" r="0" t="0"/>
          <a:stretch/>
        </p:blipFill>
        <p:spPr>
          <a:xfrm>
            <a:off x="4800600" y="5562600"/>
            <a:ext cx="1981200" cy="784225"/>
          </a:xfrm>
          <a:prstGeom prst="rect">
            <a:avLst/>
          </a:prstGeom>
          <a:noFill/>
          <a:ln>
            <a:noFill/>
          </a:ln>
        </p:spPr>
      </p:pic>
      <p:pic>
        <p:nvPicPr>
          <p:cNvPr id="303" name="Google Shape;303;p30"/>
          <p:cNvPicPr preferRelativeResize="0"/>
          <p:nvPr/>
        </p:nvPicPr>
        <p:blipFill rotWithShape="1">
          <a:blip r:embed="rId4">
            <a:alphaModFix/>
          </a:blip>
          <a:srcRect b="0" l="0" r="0" t="0"/>
          <a:stretch/>
        </p:blipFill>
        <p:spPr>
          <a:xfrm>
            <a:off x="244475" y="1316037"/>
            <a:ext cx="2490787" cy="2562225"/>
          </a:xfrm>
          <a:prstGeom prst="rect">
            <a:avLst/>
          </a:prstGeom>
          <a:noFill/>
          <a:ln>
            <a:noFill/>
          </a:ln>
        </p:spPr>
      </p:pic>
      <p:pic>
        <p:nvPicPr>
          <p:cNvPr id="304" name="Google Shape;304;p30"/>
          <p:cNvPicPr preferRelativeResize="0"/>
          <p:nvPr/>
        </p:nvPicPr>
        <p:blipFill rotWithShape="1">
          <a:blip r:embed="rId5">
            <a:alphaModFix/>
          </a:blip>
          <a:srcRect b="0" l="0" r="0" t="0"/>
          <a:stretch/>
        </p:blipFill>
        <p:spPr>
          <a:xfrm>
            <a:off x="2735262" y="1316037"/>
            <a:ext cx="3841750" cy="2562225"/>
          </a:xfrm>
          <a:prstGeom prst="rect">
            <a:avLst/>
          </a:prstGeom>
          <a:noFill/>
          <a:ln>
            <a:noFill/>
          </a:ln>
        </p:spPr>
      </p:pic>
      <p:sp>
        <p:nvSpPr>
          <p:cNvPr id="305" name="Google Shape;305;p30"/>
          <p:cNvSpPr txBox="1"/>
          <p:nvPr/>
        </p:nvSpPr>
        <p:spPr>
          <a:xfrm>
            <a:off x="244475" y="4171950"/>
            <a:ext cx="6332537" cy="8318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Saccharomyces cerevisiae lên men làm </a:t>
            </a:r>
            <a:endParaRPr/>
          </a:p>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bánh mì, rượu, và bia </a:t>
            </a:r>
            <a:endParaRPr/>
          </a:p>
        </p:txBody>
      </p:sp>
      <p:pic>
        <p:nvPicPr>
          <p:cNvPr id="306" name="Google Shape;306;p30"/>
          <p:cNvPicPr preferRelativeResize="0"/>
          <p:nvPr/>
        </p:nvPicPr>
        <p:blipFill rotWithShape="1">
          <a:blip r:embed="rId6">
            <a:alphaModFix/>
          </a:blip>
          <a:srcRect b="0" l="0" r="0" t="0"/>
          <a:stretch/>
        </p:blipFill>
        <p:spPr>
          <a:xfrm>
            <a:off x="6781800" y="1316037"/>
            <a:ext cx="3810000" cy="2562225"/>
          </a:xfrm>
          <a:prstGeom prst="rect">
            <a:avLst/>
          </a:prstGeom>
          <a:noFill/>
          <a:ln>
            <a:noFill/>
          </a:ln>
        </p:spPr>
      </p:pic>
      <p:sp>
        <p:nvSpPr>
          <p:cNvPr id="307" name="Google Shape;307;p30"/>
          <p:cNvSpPr txBox="1"/>
          <p:nvPr/>
        </p:nvSpPr>
        <p:spPr>
          <a:xfrm>
            <a:off x="7331075" y="4191000"/>
            <a:ext cx="3295650" cy="830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Bột bánh mì trước </a:t>
            </a:r>
            <a:endParaRPr/>
          </a:p>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và sau khi ủ men</a:t>
            </a:r>
            <a:endParaRPr/>
          </a:p>
        </p:txBody>
      </p:sp>
      <p:sp>
        <p:nvSpPr>
          <p:cNvPr id="308" name="Google Shape;308;p30"/>
          <p:cNvSpPr txBox="1"/>
          <p:nvPr/>
        </p:nvSpPr>
        <p:spPr>
          <a:xfrm>
            <a:off x="152400" y="228600"/>
            <a:ext cx="10820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 Dùng trong công nghiệp chế biến thực phẩm: nấm mem, nấm mốc,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1"/>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14" name="Google Shape;314;p31"/>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15" name="Google Shape;315;p31"/>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16" name="Google Shape;316;p31"/>
          <p:cNvSpPr/>
          <p:nvPr/>
        </p:nvSpPr>
        <p:spPr>
          <a:xfrm>
            <a:off x="28194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III. VAI TRÒ CỦA VI KHUẨN</a:t>
            </a:r>
            <a:endParaRPr/>
          </a:p>
        </p:txBody>
      </p:sp>
      <p:sp>
        <p:nvSpPr>
          <p:cNvPr id="317" name="Google Shape;317;p31"/>
          <p:cNvSpPr txBox="1"/>
          <p:nvPr/>
        </p:nvSpPr>
        <p:spPr>
          <a:xfrm>
            <a:off x="609600" y="2514600"/>
            <a:ext cx="9677400" cy="31083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Calibri"/>
              <a:buNone/>
            </a:pPr>
            <a:r>
              <a:rPr b="1" i="0" lang="en-US" sz="2800" u="none">
                <a:solidFill>
                  <a:schemeClr val="dk1"/>
                </a:solidFill>
                <a:latin typeface="Calibri"/>
                <a:ea typeface="Calibri"/>
                <a:cs typeface="Calibri"/>
                <a:sym typeface="Calibri"/>
              </a:rPr>
              <a:t>Mỗi nhóm 4 HS:</a:t>
            </a:r>
            <a:endParaRPr/>
          </a:p>
          <a:p>
            <a:pPr indent="0" lvl="0" marL="0" marR="0" rtl="0" algn="just">
              <a:lnSpc>
                <a:spcPct val="100000"/>
              </a:lnSpc>
              <a:spcBef>
                <a:spcPts val="0"/>
              </a:spcBef>
              <a:spcAft>
                <a:spcPts val="0"/>
              </a:spcAft>
              <a:buClr>
                <a:srgbClr val="0070C0"/>
              </a:buClr>
              <a:buSzPts val="2800"/>
              <a:buFont typeface="Calibri"/>
              <a:buNone/>
            </a:pPr>
            <a:r>
              <a:rPr b="0" i="0" lang="en-US" sz="2800" u="none">
                <a:solidFill>
                  <a:srgbClr val="0070C0"/>
                </a:solidFill>
                <a:latin typeface="Calibri"/>
                <a:ea typeface="Calibri"/>
                <a:cs typeface="Calibri"/>
                <a:sym typeface="Calibri"/>
              </a:rPr>
              <a:t>+ Hoàn thành nhiệm vụ theo mô hình “kĩ thuật khăn trải bàn”, nêu những bệnh do nấm gây cho con người, thực vật, động vật và cách phòng tránh.</a:t>
            </a:r>
            <a:endParaRPr/>
          </a:p>
          <a:p>
            <a:pPr indent="0" lvl="0" marL="0" marR="0" rtl="0" algn="just">
              <a:lnSpc>
                <a:spcPct val="100000"/>
              </a:lnSpc>
              <a:spcBef>
                <a:spcPts val="0"/>
              </a:spcBef>
              <a:spcAft>
                <a:spcPts val="0"/>
              </a:spcAft>
              <a:buClr>
                <a:srgbClr val="0070C0"/>
              </a:buClr>
              <a:buSzPts val="2800"/>
              <a:buFont typeface="Calibri"/>
              <a:buNone/>
            </a:pPr>
            <a:r>
              <a:rPr b="0" i="0" lang="en-US" sz="2800" u="none">
                <a:solidFill>
                  <a:srgbClr val="0070C0"/>
                </a:solidFill>
                <a:latin typeface="Calibri"/>
                <a:ea typeface="Calibri"/>
                <a:cs typeface="Calibri"/>
                <a:sym typeface="Calibri"/>
              </a:rPr>
              <a:t>+ Vận dụng kiến thức để giải thích: tại sao khi sử dụng thực phẩm chúng ta cần phải xem hạn sử dụng và quan sát màu sắc của thức phẩm</a:t>
            </a:r>
            <a:endParaRPr/>
          </a:p>
        </p:txBody>
      </p:sp>
      <p:sp>
        <p:nvSpPr>
          <p:cNvPr id="318" name="Google Shape;318;p31"/>
          <p:cNvSpPr txBox="1"/>
          <p:nvPr/>
        </p:nvSpPr>
        <p:spPr>
          <a:xfrm>
            <a:off x="1219200" y="1762125"/>
            <a:ext cx="40068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1" i="0" lang="en-US" sz="2800" u="none">
                <a:solidFill>
                  <a:srgbClr val="FF0000"/>
                </a:solidFill>
                <a:latin typeface="Arial"/>
                <a:ea typeface="Arial"/>
                <a:cs typeface="Arial"/>
                <a:sym typeface="Arial"/>
              </a:rPr>
              <a:t>PHIẾU HỌC TẬP SỐ 3 </a:t>
            </a:r>
            <a:endParaRPr/>
          </a:p>
        </p:txBody>
      </p:sp>
      <p:sp>
        <p:nvSpPr>
          <p:cNvPr id="319" name="Google Shape;319;p31"/>
          <p:cNvSpPr/>
          <p:nvPr/>
        </p:nvSpPr>
        <p:spPr>
          <a:xfrm>
            <a:off x="1905000" y="152400"/>
            <a:ext cx="74676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III. MỘT SỐ BỆNH DO NẤM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98" name="Google Shape;98;p14"/>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descr="D:\THCS\3097100_Camera.Tinhte_Mushroom_by_Daniel_Nimmervoll.jpeg" id="99" name="Google Shape;99;p14"/>
          <p:cNvPicPr preferRelativeResize="0"/>
          <p:nvPr/>
        </p:nvPicPr>
        <p:blipFill rotWithShape="1">
          <a:blip r:embed="rId3">
            <a:alphaModFix/>
          </a:blip>
          <a:srcRect b="0" l="0" r="0" t="0"/>
          <a:stretch/>
        </p:blipFill>
        <p:spPr>
          <a:xfrm>
            <a:off x="0" y="0"/>
            <a:ext cx="10996612" cy="6858000"/>
          </a:xfrm>
          <a:prstGeom prst="rect">
            <a:avLst/>
          </a:prstGeom>
          <a:noFill/>
          <a:ln>
            <a:noFill/>
          </a:ln>
        </p:spPr>
      </p:pic>
      <p:sp>
        <p:nvSpPr>
          <p:cNvPr id="100" name="Google Shape;100;p14"/>
          <p:cNvSpPr/>
          <p:nvPr/>
        </p:nvSpPr>
        <p:spPr>
          <a:xfrm>
            <a:off x="76200" y="1905000"/>
            <a:ext cx="4724400" cy="1524000"/>
          </a:xfrm>
          <a:prstGeom prst="roundRect">
            <a:avLst>
              <a:gd fmla="val 16667" name="adj"/>
            </a:avLst>
          </a:prstGeom>
          <a:solidFill>
            <a:srgbClr val="B7DEE8"/>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Calibri"/>
              <a:buNone/>
            </a:pPr>
            <a:r>
              <a:rPr b="1" i="0" lang="en-US" sz="5400" u="none" cap="none" strike="noStrike">
                <a:solidFill>
                  <a:srgbClr val="000000"/>
                </a:solidFill>
                <a:latin typeface="Calibri"/>
                <a:ea typeface="Calibri"/>
                <a:cs typeface="Calibri"/>
                <a:sym typeface="Calibri"/>
              </a:rPr>
              <a:t>Bài 32:</a:t>
            </a:r>
            <a:r>
              <a:rPr b="1" i="0" lang="en-US" sz="6600" u="none" cap="none" strike="noStrike">
                <a:solidFill>
                  <a:srgbClr val="000000"/>
                </a:solidFill>
                <a:latin typeface="Calibri"/>
                <a:ea typeface="Calibri"/>
                <a:cs typeface="Calibri"/>
                <a:sym typeface="Calibri"/>
              </a:rPr>
              <a:t> </a:t>
            </a:r>
            <a:r>
              <a:rPr b="1" i="0" lang="en-US" sz="8000" u="none" cap="none" strike="noStrike">
                <a:solidFill>
                  <a:srgbClr val="FF0000"/>
                </a:solidFill>
                <a:latin typeface="Calibri"/>
                <a:ea typeface="Calibri"/>
                <a:cs typeface="Calibri"/>
                <a:sym typeface="Calibri"/>
              </a:rPr>
              <a:t>NẤM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2"/>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25" name="Google Shape;325;p32"/>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26" name="Google Shape;326;p32"/>
          <p:cNvPicPr preferRelativeResize="0"/>
          <p:nvPr/>
        </p:nvPicPr>
        <p:blipFill rotWithShape="1">
          <a:blip r:embed="rId3">
            <a:alphaModFix/>
          </a:blip>
          <a:srcRect b="0" l="0" r="0" t="0"/>
          <a:stretch/>
        </p:blipFill>
        <p:spPr>
          <a:xfrm>
            <a:off x="-76200" y="152400"/>
            <a:ext cx="10972800" cy="6858000"/>
          </a:xfrm>
          <a:prstGeom prst="rect">
            <a:avLst/>
          </a:prstGeom>
          <a:noFill/>
          <a:ln>
            <a:noFill/>
          </a:ln>
        </p:spPr>
      </p:pic>
      <p:sp>
        <p:nvSpPr>
          <p:cNvPr id="327" name="Google Shape;327;p32"/>
          <p:cNvSpPr/>
          <p:nvPr/>
        </p:nvSpPr>
        <p:spPr>
          <a:xfrm>
            <a:off x="1905000" y="152400"/>
            <a:ext cx="74676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III. MỘT SỐ BỆNH DO NẤM</a:t>
            </a:r>
            <a:endParaRPr/>
          </a:p>
        </p:txBody>
      </p:sp>
      <p:pic>
        <p:nvPicPr>
          <p:cNvPr descr="30077908_lang-ben179" id="328" name="Google Shape;328;p32"/>
          <p:cNvPicPr preferRelativeResize="0"/>
          <p:nvPr/>
        </p:nvPicPr>
        <p:blipFill rotWithShape="1">
          <a:blip r:embed="rId4">
            <a:alphaModFix/>
          </a:blip>
          <a:srcRect b="0" l="0" r="0" t="0"/>
          <a:stretch/>
        </p:blipFill>
        <p:spPr>
          <a:xfrm>
            <a:off x="5410200" y="990600"/>
            <a:ext cx="2617787" cy="2819400"/>
          </a:xfrm>
          <a:prstGeom prst="rect">
            <a:avLst/>
          </a:prstGeom>
          <a:noFill/>
          <a:ln cap="flat" cmpd="sng" w="38100">
            <a:solidFill>
              <a:srgbClr val="FF3300"/>
            </a:solidFill>
            <a:prstDash val="solid"/>
            <a:miter lim="800000"/>
            <a:headEnd len="sm" w="sm" type="none"/>
            <a:tailEnd len="sm" w="sm" type="none"/>
          </a:ln>
        </p:spPr>
      </p:pic>
      <p:pic>
        <p:nvPicPr>
          <p:cNvPr descr="HacLao6" id="329" name="Google Shape;329;p32"/>
          <p:cNvPicPr preferRelativeResize="0"/>
          <p:nvPr/>
        </p:nvPicPr>
        <p:blipFill rotWithShape="1">
          <a:blip r:embed="rId5">
            <a:alphaModFix/>
          </a:blip>
          <a:srcRect b="0" l="0" r="0" t="0"/>
          <a:stretch/>
        </p:blipFill>
        <p:spPr>
          <a:xfrm>
            <a:off x="8153400" y="1073150"/>
            <a:ext cx="2716212" cy="2660650"/>
          </a:xfrm>
          <a:prstGeom prst="rect">
            <a:avLst/>
          </a:prstGeom>
          <a:noFill/>
          <a:ln cap="flat" cmpd="sng" w="38100">
            <a:solidFill>
              <a:srgbClr val="FF3300"/>
            </a:solidFill>
            <a:prstDash val="solid"/>
            <a:miter lim="800000"/>
            <a:headEnd len="sm" w="sm" type="none"/>
            <a:tailEnd len="sm" w="sm" type="none"/>
          </a:ln>
        </p:spPr>
      </p:pic>
      <p:pic>
        <p:nvPicPr>
          <p:cNvPr id="330" name="Google Shape;330;p32"/>
          <p:cNvPicPr preferRelativeResize="0"/>
          <p:nvPr/>
        </p:nvPicPr>
        <p:blipFill rotWithShape="1">
          <a:blip r:embed="rId6">
            <a:alphaModFix/>
          </a:blip>
          <a:srcRect b="0" l="0" r="0" t="0"/>
          <a:stretch/>
        </p:blipFill>
        <p:spPr>
          <a:xfrm>
            <a:off x="152400" y="990600"/>
            <a:ext cx="5151437" cy="2819400"/>
          </a:xfrm>
          <a:prstGeom prst="rect">
            <a:avLst/>
          </a:prstGeom>
          <a:noFill/>
          <a:ln>
            <a:noFill/>
          </a:ln>
        </p:spPr>
      </p:pic>
      <p:sp>
        <p:nvSpPr>
          <p:cNvPr id="331" name="Google Shape;331;p32"/>
          <p:cNvSpPr txBox="1"/>
          <p:nvPr/>
        </p:nvSpPr>
        <p:spPr>
          <a:xfrm>
            <a:off x="838200" y="4306887"/>
            <a:ext cx="9296400"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 Ở người: nấm gây ra các bệnh như: nấm lưỡi, lang ben, hắc lào, nấm da đầu, …</a:t>
            </a:r>
            <a:endParaRPr/>
          </a:p>
        </p:txBody>
      </p:sp>
      <p:sp>
        <p:nvSpPr>
          <p:cNvPr id="332" name="Google Shape;332;p32"/>
          <p:cNvSpPr txBox="1"/>
          <p:nvPr/>
        </p:nvSpPr>
        <p:spPr>
          <a:xfrm>
            <a:off x="457200" y="3505200"/>
            <a:ext cx="838200" cy="1108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6600"/>
              <a:buFont typeface="Calibri"/>
              <a:buNone/>
            </a:pPr>
            <a:r>
              <a:rPr b="0" i="0" lang="en-US" sz="6600" u="none">
                <a:solidFill>
                  <a:srgbClr val="FF33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3"/>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38" name="Google Shape;338;p33"/>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39" name="Google Shape;339;p33"/>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40" name="Google Shape;340;p33"/>
          <p:cNvSpPr/>
          <p:nvPr/>
        </p:nvSpPr>
        <p:spPr>
          <a:xfrm>
            <a:off x="1905000" y="152400"/>
            <a:ext cx="74676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III. MỘT SỐ BỆNH DO NẤM</a:t>
            </a:r>
            <a:endParaRPr/>
          </a:p>
        </p:txBody>
      </p:sp>
      <p:pic>
        <p:nvPicPr>
          <p:cNvPr id="341" name="Google Shape;341;p33"/>
          <p:cNvPicPr preferRelativeResize="0"/>
          <p:nvPr/>
        </p:nvPicPr>
        <p:blipFill rotWithShape="1">
          <a:blip r:embed="rId4">
            <a:alphaModFix/>
          </a:blip>
          <a:srcRect b="0" l="0" r="0" t="0"/>
          <a:stretch/>
        </p:blipFill>
        <p:spPr>
          <a:xfrm>
            <a:off x="952500" y="1295400"/>
            <a:ext cx="2794000" cy="2495550"/>
          </a:xfrm>
          <a:prstGeom prst="rect">
            <a:avLst/>
          </a:prstGeom>
          <a:noFill/>
          <a:ln>
            <a:noFill/>
          </a:ln>
        </p:spPr>
      </p:pic>
      <p:pic>
        <p:nvPicPr>
          <p:cNvPr id="342" name="Google Shape;342;p33"/>
          <p:cNvPicPr preferRelativeResize="0"/>
          <p:nvPr/>
        </p:nvPicPr>
        <p:blipFill rotWithShape="1">
          <a:blip r:embed="rId5">
            <a:alphaModFix/>
          </a:blip>
          <a:srcRect b="0" l="49690" r="0" t="0"/>
          <a:stretch/>
        </p:blipFill>
        <p:spPr>
          <a:xfrm>
            <a:off x="3886200" y="1295400"/>
            <a:ext cx="2514600" cy="2495550"/>
          </a:xfrm>
          <a:prstGeom prst="rect">
            <a:avLst/>
          </a:prstGeom>
          <a:noFill/>
          <a:ln>
            <a:noFill/>
          </a:ln>
        </p:spPr>
      </p:pic>
      <p:pic>
        <p:nvPicPr>
          <p:cNvPr id="343" name="Google Shape;343;p33"/>
          <p:cNvPicPr preferRelativeResize="0"/>
          <p:nvPr/>
        </p:nvPicPr>
        <p:blipFill rotWithShape="1">
          <a:blip r:embed="rId6">
            <a:alphaModFix/>
          </a:blip>
          <a:srcRect b="0" l="0" r="0" t="0"/>
          <a:stretch/>
        </p:blipFill>
        <p:spPr>
          <a:xfrm>
            <a:off x="6553200" y="1295400"/>
            <a:ext cx="3302000" cy="2471737"/>
          </a:xfrm>
          <a:prstGeom prst="rect">
            <a:avLst/>
          </a:prstGeom>
          <a:noFill/>
          <a:ln>
            <a:noFill/>
          </a:ln>
        </p:spPr>
      </p:pic>
      <p:sp>
        <p:nvSpPr>
          <p:cNvPr id="344" name="Google Shape;344;p33"/>
          <p:cNvSpPr txBox="1"/>
          <p:nvPr/>
        </p:nvSpPr>
        <p:spPr>
          <a:xfrm>
            <a:off x="1143000" y="4608512"/>
            <a:ext cx="8991600"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 Ở thực vật: mốc cam ở thực vật, nấm khiến cây chết non, thối rễ, nấm gây hỏng lá, thân cây…</a:t>
            </a:r>
            <a:endParaRPr/>
          </a:p>
        </p:txBody>
      </p:sp>
      <p:sp>
        <p:nvSpPr>
          <p:cNvPr id="345" name="Google Shape;345;p33"/>
          <p:cNvSpPr txBox="1"/>
          <p:nvPr/>
        </p:nvSpPr>
        <p:spPr>
          <a:xfrm>
            <a:off x="685800" y="3844925"/>
            <a:ext cx="838200" cy="1108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6600"/>
              <a:buFont typeface="Calibri"/>
              <a:buNone/>
            </a:pPr>
            <a:r>
              <a:rPr b="0" i="0" lang="en-US" sz="6600" u="none">
                <a:solidFill>
                  <a:srgbClr val="FF33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2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4"/>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51" name="Google Shape;351;p34"/>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52" name="Google Shape;352;p34"/>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53" name="Google Shape;353;p34"/>
          <p:cNvSpPr/>
          <p:nvPr/>
        </p:nvSpPr>
        <p:spPr>
          <a:xfrm>
            <a:off x="1905000" y="152400"/>
            <a:ext cx="74676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III. MỘT SỐ BỆNH DO NẤM</a:t>
            </a:r>
            <a:endParaRPr/>
          </a:p>
        </p:txBody>
      </p:sp>
      <p:pic>
        <p:nvPicPr>
          <p:cNvPr id="354" name="Google Shape;354;p34"/>
          <p:cNvPicPr preferRelativeResize="0"/>
          <p:nvPr/>
        </p:nvPicPr>
        <p:blipFill rotWithShape="1">
          <a:blip r:embed="rId4">
            <a:alphaModFix/>
          </a:blip>
          <a:srcRect b="0" l="0" r="0" t="0"/>
          <a:stretch/>
        </p:blipFill>
        <p:spPr>
          <a:xfrm>
            <a:off x="2438400" y="1066800"/>
            <a:ext cx="5715000" cy="3810000"/>
          </a:xfrm>
          <a:prstGeom prst="rect">
            <a:avLst/>
          </a:prstGeom>
          <a:noFill/>
          <a:ln>
            <a:noFill/>
          </a:ln>
        </p:spPr>
      </p:pic>
      <p:sp>
        <p:nvSpPr>
          <p:cNvPr id="355" name="Google Shape;355;p34"/>
          <p:cNvSpPr txBox="1"/>
          <p:nvPr/>
        </p:nvSpPr>
        <p:spPr>
          <a:xfrm>
            <a:off x="838200" y="5257800"/>
            <a:ext cx="9677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 Ở động vật: bệnh nấm trên da động vật gây lở loét, rụng lông,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5"/>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61" name="Google Shape;361;p35"/>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62" name="Google Shape;362;p35"/>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63" name="Google Shape;363;p35"/>
          <p:cNvSpPr/>
          <p:nvPr/>
        </p:nvSpPr>
        <p:spPr>
          <a:xfrm>
            <a:off x="1905000" y="152400"/>
            <a:ext cx="74676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III. MỘT SỐ BỆNH DO NẤM</a:t>
            </a:r>
            <a:endParaRPr/>
          </a:p>
        </p:txBody>
      </p:sp>
      <p:pic>
        <p:nvPicPr>
          <p:cNvPr descr="D:\THCS\d5554fc0abb173bf03b7457cdde9cbb4.jpg" id="364" name="Google Shape;364;p35"/>
          <p:cNvPicPr preferRelativeResize="0"/>
          <p:nvPr/>
        </p:nvPicPr>
        <p:blipFill rotWithShape="1">
          <a:blip r:embed="rId4">
            <a:alphaModFix/>
          </a:blip>
          <a:srcRect b="0" l="0" r="0" t="0"/>
          <a:stretch/>
        </p:blipFill>
        <p:spPr>
          <a:xfrm>
            <a:off x="682625" y="3200400"/>
            <a:ext cx="4548187" cy="1981200"/>
          </a:xfrm>
          <a:prstGeom prst="rect">
            <a:avLst/>
          </a:prstGeom>
          <a:noFill/>
          <a:ln>
            <a:noFill/>
          </a:ln>
        </p:spPr>
      </p:pic>
      <p:pic>
        <p:nvPicPr>
          <p:cNvPr descr="D:\THCS\nguyen-nhan-tuong-nha-bi-am-moc.jpg" id="365" name="Google Shape;365;p35"/>
          <p:cNvPicPr preferRelativeResize="0"/>
          <p:nvPr/>
        </p:nvPicPr>
        <p:blipFill rotWithShape="1">
          <a:blip r:embed="rId5">
            <a:alphaModFix/>
          </a:blip>
          <a:srcRect b="0" l="0" r="0" t="0"/>
          <a:stretch/>
        </p:blipFill>
        <p:spPr>
          <a:xfrm>
            <a:off x="5638800" y="3124200"/>
            <a:ext cx="4648200" cy="2057400"/>
          </a:xfrm>
          <a:prstGeom prst="rect">
            <a:avLst/>
          </a:prstGeom>
          <a:noFill/>
          <a:ln>
            <a:noFill/>
          </a:ln>
        </p:spPr>
      </p:pic>
      <p:pic>
        <p:nvPicPr>
          <p:cNvPr descr="D:\THCS\720x400_9eabb3a6-7a10-4ab6-8c98-ffd13fc3fe54.jpg" id="366" name="Google Shape;366;p35"/>
          <p:cNvPicPr preferRelativeResize="0"/>
          <p:nvPr/>
        </p:nvPicPr>
        <p:blipFill rotWithShape="1">
          <a:blip r:embed="rId6">
            <a:alphaModFix/>
          </a:blip>
          <a:srcRect b="0" l="0" r="0" t="0"/>
          <a:stretch/>
        </p:blipFill>
        <p:spPr>
          <a:xfrm>
            <a:off x="685800" y="884237"/>
            <a:ext cx="4572000" cy="1935162"/>
          </a:xfrm>
          <a:prstGeom prst="rect">
            <a:avLst/>
          </a:prstGeom>
          <a:noFill/>
          <a:ln>
            <a:noFill/>
          </a:ln>
        </p:spPr>
      </p:pic>
      <p:sp>
        <p:nvSpPr>
          <p:cNvPr id="367" name="Google Shape;367;p35"/>
          <p:cNvSpPr txBox="1"/>
          <p:nvPr/>
        </p:nvSpPr>
        <p:spPr>
          <a:xfrm>
            <a:off x="5486400" y="1143000"/>
            <a:ext cx="4800600" cy="15700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400"/>
              <a:buFont typeface="Calibri"/>
              <a:buNone/>
            </a:pPr>
            <a:r>
              <a:rPr b="0" i="0" lang="en-US" sz="2400" u="none">
                <a:solidFill>
                  <a:schemeClr val="dk1"/>
                </a:solidFill>
                <a:latin typeface="Calibri"/>
                <a:ea typeface="Calibri"/>
                <a:cs typeface="Calibri"/>
                <a:sym typeface="Calibri"/>
              </a:rPr>
              <a:t>- Nấm còn làm hỏng thức ăn, đồ uống làm ảnh hưởng đến sức khỏe con người, tăng nguy cơ gây ung thư và còn gây hư hỏng quần áo, đồ đạc.</a:t>
            </a:r>
            <a:endParaRPr/>
          </a:p>
        </p:txBody>
      </p:sp>
      <p:sp>
        <p:nvSpPr>
          <p:cNvPr id="368" name="Google Shape;368;p35"/>
          <p:cNvSpPr txBox="1"/>
          <p:nvPr/>
        </p:nvSpPr>
        <p:spPr>
          <a:xfrm>
            <a:off x="685800" y="5410200"/>
            <a:ext cx="9601200"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alibri"/>
              <a:buNone/>
            </a:pPr>
            <a:r>
              <a:rPr b="1" i="0" lang="en-US" sz="2400" u="none">
                <a:solidFill>
                  <a:schemeClr val="dk1"/>
                </a:solidFill>
                <a:latin typeface="Calibri"/>
                <a:ea typeface="Calibri"/>
                <a:cs typeface="Calibri"/>
                <a:sym typeface="Calibri"/>
              </a:rPr>
              <a:t>=&gt; Biện pháp phòng tránh: giữ gìn vệ sinh sạch sẽ, đồ đạc quần áo khô ráo, sử dụng các loại thuốc kháng nấm.</a:t>
            </a:r>
            <a:endParaRPr/>
          </a:p>
        </p:txBody>
      </p:sp>
      <p:sp>
        <p:nvSpPr>
          <p:cNvPr id="369" name="Google Shape;369;p35"/>
          <p:cNvSpPr txBox="1"/>
          <p:nvPr/>
        </p:nvSpPr>
        <p:spPr>
          <a:xfrm>
            <a:off x="5219700" y="381000"/>
            <a:ext cx="838200" cy="1108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6600"/>
              <a:buFont typeface="Calibri"/>
              <a:buNone/>
            </a:pPr>
            <a:r>
              <a:rPr b="0" i="0" lang="en-US" sz="6600" u="none">
                <a:solidFill>
                  <a:srgbClr val="FF3300"/>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2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36"/>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75" name="Google Shape;375;p36"/>
          <p:cNvSpPr/>
          <p:nvPr/>
        </p:nvSpPr>
        <p:spPr>
          <a:xfrm>
            <a:off x="838200" y="-28575"/>
            <a:ext cx="6096000" cy="5181600"/>
          </a:xfrm>
          <a:prstGeom prst="irregularSeal1">
            <a:avLst/>
          </a:prstGeom>
          <a:solidFill>
            <a:srgbClr val="FF000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800"/>
              <a:buFont typeface="Calibri"/>
              <a:buNone/>
            </a:pPr>
            <a:r>
              <a:rPr b="1" i="0" lang="en-US" sz="4800" u="none">
                <a:solidFill>
                  <a:schemeClr val="lt1"/>
                </a:solidFill>
                <a:latin typeface="Calibri"/>
                <a:ea typeface="Calibri"/>
                <a:cs typeface="Calibri"/>
                <a:sym typeface="Calibri"/>
              </a:rPr>
              <a:t>NẤM ĐỘC</a:t>
            </a:r>
            <a:endParaRPr/>
          </a:p>
        </p:txBody>
      </p:sp>
      <p:sp>
        <p:nvSpPr>
          <p:cNvPr id="376" name="Google Shape;376;p36"/>
          <p:cNvSpPr txBox="1"/>
          <p:nvPr/>
        </p:nvSpPr>
        <p:spPr>
          <a:xfrm>
            <a:off x="457200" y="5029200"/>
            <a:ext cx="6796087"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sng">
                <a:solidFill>
                  <a:schemeClr val="hlink"/>
                </a:solidFill>
                <a:latin typeface="Calibri"/>
                <a:ea typeface="Calibri"/>
                <a:cs typeface="Calibri"/>
                <a:sym typeface="Calibri"/>
                <a:hlinkClick r:id="rId4"/>
              </a:rPr>
              <a:t>(</a:t>
            </a:r>
            <a:r>
              <a:rPr b="0" i="0" lang="en-US" sz="1800" u="none">
                <a:solidFill>
                  <a:schemeClr val="dk1"/>
                </a:solidFill>
                <a:latin typeface="Calibri"/>
                <a:ea typeface="Calibri"/>
                <a:cs typeface="Calibri"/>
                <a:sym typeface="Calibri"/>
              </a:rPr>
              <a:t>“ăn phải nấm độc, 3 người thương vong” </a:t>
            </a:r>
            <a:r>
              <a:rPr b="0" i="0" lang="en-US" sz="1800" u="sng">
                <a:solidFill>
                  <a:schemeClr val="hlink"/>
                </a:solidFill>
                <a:latin typeface="Calibri"/>
                <a:ea typeface="Calibri"/>
                <a:cs typeface="Calibri"/>
                <a:sym typeface="Calibri"/>
                <a:hlinkClick r:id="rId5"/>
              </a:rPr>
              <a:t> – youtube)</a:t>
            </a:r>
            <a:endParaRPr/>
          </a:p>
          <a:p>
            <a:pPr indent="0" lvl="0" marL="0" marR="0" rtl="0" algn="l">
              <a:lnSpc>
                <a:spcPct val="100000"/>
              </a:lnSpc>
              <a:spcBef>
                <a:spcPts val="0"/>
              </a:spcBef>
              <a:spcAft>
                <a:spcPts val="0"/>
              </a:spcAft>
              <a:buClr>
                <a:schemeClr val="dk1"/>
              </a:buClr>
              <a:buSzPts val="1800"/>
              <a:buFont typeface="Calibri"/>
              <a:buNone/>
            </a:pPr>
            <a:r>
              <a:rPr b="0" i="0" lang="en-US" sz="1800" u="sng">
                <a:solidFill>
                  <a:schemeClr val="hlink"/>
                </a:solidFill>
                <a:latin typeface="Calibri"/>
                <a:ea typeface="Calibri"/>
                <a:cs typeface="Calibri"/>
                <a:sym typeface="Calibri"/>
                <a:hlinkClick r:id="rId6"/>
              </a:rPr>
              <a:t>https://coccoc.com/search?query=%C4%83n%20ph%E1%BA%A3i%20n%E1%BA%A5m%20%C4%91%E1%BB%99c%2C%203%20ng%C6%B0%E1%BB%9Di%20th%C6%B0%C6%A1ng%20vong&amp;tbm=vid</a:t>
            </a:r>
            <a:r>
              <a:rPr b="0" i="0" lang="en-US" sz="1800" u="sng">
                <a:solidFill>
                  <a:schemeClr val="dk1"/>
                </a:solidFill>
                <a:latin typeface="Calibri"/>
                <a:ea typeface="Calibri"/>
                <a:cs typeface="Calibri"/>
                <a:sym typeface="Calibri"/>
              </a:rPr>
              <a:t>)</a:t>
            </a:r>
            <a:endParaRPr/>
          </a:p>
        </p:txBody>
      </p:sp>
      <p:pic>
        <p:nvPicPr>
          <p:cNvPr id="377" name="Google Shape;377;p36"/>
          <p:cNvPicPr preferRelativeResize="0"/>
          <p:nvPr/>
        </p:nvPicPr>
        <p:blipFill rotWithShape="1">
          <a:blip r:embed="rId7">
            <a:alphaModFix/>
          </a:blip>
          <a:srcRect b="0" l="0" r="0" t="0"/>
          <a:stretch/>
        </p:blipFill>
        <p:spPr>
          <a:xfrm>
            <a:off x="7219950" y="544512"/>
            <a:ext cx="2503487" cy="1878012"/>
          </a:xfrm>
          <a:prstGeom prst="rect">
            <a:avLst/>
          </a:prstGeom>
          <a:noFill/>
          <a:ln>
            <a:noFill/>
          </a:ln>
        </p:spPr>
      </p:pic>
      <p:pic>
        <p:nvPicPr>
          <p:cNvPr id="378" name="Google Shape;378;p36"/>
          <p:cNvPicPr preferRelativeResize="0"/>
          <p:nvPr/>
        </p:nvPicPr>
        <p:blipFill rotWithShape="1">
          <a:blip r:embed="rId8">
            <a:alphaModFix/>
          </a:blip>
          <a:srcRect b="0" l="0" r="0" t="0"/>
          <a:stretch/>
        </p:blipFill>
        <p:spPr>
          <a:xfrm>
            <a:off x="7253287" y="2517775"/>
            <a:ext cx="2470150" cy="1531937"/>
          </a:xfrm>
          <a:prstGeom prst="rect">
            <a:avLst/>
          </a:prstGeom>
          <a:noFill/>
          <a:ln>
            <a:noFill/>
          </a:ln>
        </p:spPr>
      </p:pic>
      <p:pic>
        <p:nvPicPr>
          <p:cNvPr id="379" name="Google Shape;379;p36"/>
          <p:cNvPicPr preferRelativeResize="0"/>
          <p:nvPr/>
        </p:nvPicPr>
        <p:blipFill rotWithShape="1">
          <a:blip r:embed="rId9">
            <a:alphaModFix/>
          </a:blip>
          <a:srcRect b="0" l="0" r="0" t="0"/>
          <a:stretch/>
        </p:blipFill>
        <p:spPr>
          <a:xfrm>
            <a:off x="7253287" y="4157662"/>
            <a:ext cx="2470150" cy="2092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7"/>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85" name="Google Shape;385;p37"/>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86" name="Google Shape;386;p37"/>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87" name="Google Shape;387;p37"/>
          <p:cNvSpPr/>
          <p:nvPr/>
        </p:nvSpPr>
        <p:spPr>
          <a:xfrm>
            <a:off x="304800" y="-28575"/>
            <a:ext cx="6629400" cy="5438775"/>
          </a:xfrm>
          <a:prstGeom prst="irregularSeal1">
            <a:avLst/>
          </a:prstGeom>
          <a:solidFill>
            <a:srgbClr val="FF000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800"/>
              <a:buFont typeface="Calibri"/>
              <a:buNone/>
            </a:pPr>
            <a:r>
              <a:rPr b="1" i="0" lang="en-US" sz="4800" u="none">
                <a:solidFill>
                  <a:schemeClr val="lt1"/>
                </a:solidFill>
                <a:latin typeface="Calibri"/>
                <a:ea typeface="Calibri"/>
                <a:cs typeface="Calibri"/>
                <a:sym typeface="Calibri"/>
              </a:rPr>
              <a:t>DẤU HIỆU NHẬN BIẾT NẤM ĐỘC</a:t>
            </a:r>
            <a:endParaRPr/>
          </a:p>
        </p:txBody>
      </p:sp>
      <p:pic>
        <p:nvPicPr>
          <p:cNvPr id="388" name="Google Shape;388;p37"/>
          <p:cNvPicPr preferRelativeResize="0"/>
          <p:nvPr/>
        </p:nvPicPr>
        <p:blipFill rotWithShape="1">
          <a:blip r:embed="rId4">
            <a:alphaModFix/>
          </a:blip>
          <a:srcRect b="0" l="0" r="0" t="0"/>
          <a:stretch/>
        </p:blipFill>
        <p:spPr>
          <a:xfrm>
            <a:off x="7219950" y="544512"/>
            <a:ext cx="2503487" cy="1878012"/>
          </a:xfrm>
          <a:prstGeom prst="rect">
            <a:avLst/>
          </a:prstGeom>
          <a:noFill/>
          <a:ln>
            <a:noFill/>
          </a:ln>
        </p:spPr>
      </p:pic>
      <p:pic>
        <p:nvPicPr>
          <p:cNvPr id="389" name="Google Shape;389;p37"/>
          <p:cNvPicPr preferRelativeResize="0"/>
          <p:nvPr/>
        </p:nvPicPr>
        <p:blipFill rotWithShape="1">
          <a:blip r:embed="rId5">
            <a:alphaModFix/>
          </a:blip>
          <a:srcRect b="0" l="0" r="0" t="0"/>
          <a:stretch/>
        </p:blipFill>
        <p:spPr>
          <a:xfrm>
            <a:off x="7253287" y="2517775"/>
            <a:ext cx="2470150" cy="1531937"/>
          </a:xfrm>
          <a:prstGeom prst="rect">
            <a:avLst/>
          </a:prstGeom>
          <a:noFill/>
          <a:ln>
            <a:noFill/>
          </a:ln>
        </p:spPr>
      </p:pic>
      <p:pic>
        <p:nvPicPr>
          <p:cNvPr id="390" name="Google Shape;390;p37"/>
          <p:cNvPicPr preferRelativeResize="0"/>
          <p:nvPr/>
        </p:nvPicPr>
        <p:blipFill rotWithShape="1">
          <a:blip r:embed="rId6">
            <a:alphaModFix/>
          </a:blip>
          <a:srcRect b="0" l="0" r="0" t="0"/>
          <a:stretch/>
        </p:blipFill>
        <p:spPr>
          <a:xfrm>
            <a:off x="7253287" y="4157662"/>
            <a:ext cx="2470150" cy="2092325"/>
          </a:xfrm>
          <a:prstGeom prst="rect">
            <a:avLst/>
          </a:prstGeom>
          <a:noFill/>
          <a:ln>
            <a:noFill/>
          </a:ln>
        </p:spPr>
      </p:pic>
      <p:sp>
        <p:nvSpPr>
          <p:cNvPr id="391" name="Google Shape;391;p37"/>
          <p:cNvSpPr txBox="1"/>
          <p:nvPr/>
        </p:nvSpPr>
        <p:spPr>
          <a:xfrm>
            <a:off x="762000" y="5151437"/>
            <a:ext cx="6457950" cy="12017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dấu hiệu nhận biết nấm độc (</a:t>
            </a:r>
            <a:r>
              <a:rPr b="0" i="0" lang="en-US" sz="1800" u="sng">
                <a:solidFill>
                  <a:schemeClr val="hlink"/>
                </a:solidFill>
                <a:latin typeface="Calibri"/>
                <a:ea typeface="Calibri"/>
                <a:cs typeface="Calibri"/>
                <a:sym typeface="Calibri"/>
                <a:hlinkClick r:id="rId7"/>
              </a:rPr>
              <a:t>https://coccoc.com/search?query=d%E1%BA%A5u%20hi%E1%BB%87u%20nh%E1%BA%ADn%20bi%E1%BA%BFt%20n%E1%BA%A5m%20%C4%91%E1%BB%99c&amp;tbm=vid</a:t>
            </a:r>
            <a:r>
              <a:rPr b="0" i="0" lang="en-US" sz="1800" u="none">
                <a:solidFill>
                  <a:schemeClr val="dk1"/>
                </a:solidFill>
                <a:latin typeface="Calibri"/>
                <a:ea typeface="Calibri"/>
                <a:cs typeface="Calibri"/>
                <a:sym typeface="Calibri"/>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8"/>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397" name="Google Shape;397;p38"/>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398" name="Google Shape;398;p38"/>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399" name="Google Shape;399;p38"/>
          <p:cNvSpPr txBox="1"/>
          <p:nvPr/>
        </p:nvSpPr>
        <p:spPr>
          <a:xfrm>
            <a:off x="1143000" y="1447800"/>
            <a:ext cx="9144000" cy="138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HS thực hiện cá nhân phần “Con học được trong giờ học” trên phiếu học tập KWL và tóm tắt nội dung bài học dưới dạng sơ đồ tư duy</a:t>
            </a:r>
            <a:endParaRPr/>
          </a:p>
        </p:txBody>
      </p:sp>
      <p:sp>
        <p:nvSpPr>
          <p:cNvPr id="400" name="Google Shape;400;p38"/>
          <p:cNvSpPr txBox="1"/>
          <p:nvPr/>
        </p:nvSpPr>
        <p:spPr>
          <a:xfrm>
            <a:off x="3581400" y="609600"/>
            <a:ext cx="266700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Calibri"/>
              <a:buNone/>
            </a:pPr>
            <a:r>
              <a:rPr b="1" i="0" lang="en-US" sz="4000" u="none">
                <a:solidFill>
                  <a:schemeClr val="dk1"/>
                </a:solidFill>
                <a:latin typeface="Calibri"/>
                <a:ea typeface="Calibri"/>
                <a:cs typeface="Calibri"/>
                <a:sym typeface="Calibri"/>
              </a:rPr>
              <a:t>CỦNG CỐ</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9"/>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406" name="Google Shape;406;p39"/>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407" name="Google Shape;407;p39"/>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408" name="Google Shape;408;p39"/>
          <p:cNvSpPr txBox="1"/>
          <p:nvPr/>
        </p:nvSpPr>
        <p:spPr>
          <a:xfrm>
            <a:off x="1600200" y="762000"/>
            <a:ext cx="885825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4000"/>
              <a:buFont typeface="Calibri"/>
              <a:buNone/>
            </a:pPr>
            <a:r>
              <a:rPr b="0" i="0" lang="en-US" sz="4000" u="none">
                <a:solidFill>
                  <a:srgbClr val="0070C0"/>
                </a:solidFill>
                <a:latin typeface="Calibri"/>
                <a:ea typeface="Calibri"/>
                <a:cs typeface="Calibri"/>
                <a:sym typeface="Calibri"/>
              </a:rPr>
              <a:t> Thực hành quan sát sự hình thành nấm.</a:t>
            </a:r>
            <a:endParaRPr/>
          </a:p>
        </p:txBody>
      </p:sp>
      <p:pic>
        <p:nvPicPr>
          <p:cNvPr id="409" name="Google Shape;409;p39"/>
          <p:cNvPicPr preferRelativeResize="0"/>
          <p:nvPr/>
        </p:nvPicPr>
        <p:blipFill rotWithShape="1">
          <a:blip r:embed="rId4">
            <a:alphaModFix/>
          </a:blip>
          <a:srcRect b="0" l="0" r="0" t="0"/>
          <a:stretch/>
        </p:blipFill>
        <p:spPr>
          <a:xfrm>
            <a:off x="2627312" y="1828800"/>
            <a:ext cx="5718175" cy="4578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5"/>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106" name="Google Shape;106;p15"/>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07" name="Google Shape;107;p15"/>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108" name="Google Shape;108;p15"/>
          <p:cNvSpPr/>
          <p:nvPr/>
        </p:nvSpPr>
        <p:spPr>
          <a:xfrm>
            <a:off x="457200" y="152400"/>
            <a:ext cx="9821862" cy="3657600"/>
          </a:xfrm>
          <a:prstGeom prst="cloudCallout">
            <a:avLst>
              <a:gd fmla="val 6300" name="adj1"/>
              <a:gd fmla="val 24300" name="adj2"/>
            </a:avLst>
          </a:prstGeom>
          <a:solidFill>
            <a:srgbClr val="92D050"/>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1" i="0" lang="en-US" sz="4000" u="none" cap="none" strike="noStrike">
                <a:solidFill>
                  <a:srgbClr val="000000"/>
                </a:solidFill>
                <a:latin typeface="Calibri"/>
                <a:ea typeface="Calibri"/>
                <a:cs typeface="Calibri"/>
                <a:sym typeface="Calibri"/>
              </a:rPr>
              <a:t>Các em có biết vì sao những “cây nấm” nhỏ bé lại được coi là những sinh vật to lớn trên Trái Đất không?  </a:t>
            </a:r>
            <a:endParaRPr/>
          </a:p>
        </p:txBody>
      </p:sp>
      <p:pic>
        <p:nvPicPr>
          <p:cNvPr id="109" name="Google Shape;109;p15"/>
          <p:cNvPicPr preferRelativeResize="0"/>
          <p:nvPr/>
        </p:nvPicPr>
        <p:blipFill rotWithShape="1">
          <a:blip r:embed="rId4">
            <a:alphaModFix/>
          </a:blip>
          <a:srcRect b="0" l="0" r="0" t="0"/>
          <a:stretch/>
        </p:blipFill>
        <p:spPr>
          <a:xfrm>
            <a:off x="762000" y="4419600"/>
            <a:ext cx="2713037" cy="2035175"/>
          </a:xfrm>
          <a:prstGeom prst="rect">
            <a:avLst/>
          </a:prstGeom>
          <a:noFill/>
          <a:ln>
            <a:noFill/>
          </a:ln>
        </p:spPr>
      </p:pic>
      <p:pic>
        <p:nvPicPr>
          <p:cNvPr id="110" name="Google Shape;110;p15"/>
          <p:cNvPicPr preferRelativeResize="0"/>
          <p:nvPr/>
        </p:nvPicPr>
        <p:blipFill rotWithShape="1">
          <a:blip r:embed="rId5">
            <a:alphaModFix/>
          </a:blip>
          <a:srcRect b="0" l="0" r="0" t="0"/>
          <a:stretch/>
        </p:blipFill>
        <p:spPr>
          <a:xfrm>
            <a:off x="3581400" y="4419600"/>
            <a:ext cx="2971800" cy="2035175"/>
          </a:xfrm>
          <a:prstGeom prst="rect">
            <a:avLst/>
          </a:prstGeom>
          <a:noFill/>
          <a:ln cap="flat" cmpd="sng" w="9525">
            <a:solidFill>
              <a:schemeClr val="accent1"/>
            </a:solidFill>
            <a:prstDash val="solid"/>
            <a:miter lim="800000"/>
            <a:headEnd len="sm" w="sm" type="none"/>
            <a:tailEnd len="sm" w="sm" type="none"/>
          </a:ln>
        </p:spPr>
      </p:pic>
      <p:pic>
        <p:nvPicPr>
          <p:cNvPr id="111" name="Google Shape;111;p15"/>
          <p:cNvPicPr preferRelativeResize="0"/>
          <p:nvPr/>
        </p:nvPicPr>
        <p:blipFill rotWithShape="1">
          <a:blip r:embed="rId6">
            <a:alphaModFix/>
          </a:blip>
          <a:srcRect b="0" l="0" r="0" t="0"/>
          <a:stretch/>
        </p:blipFill>
        <p:spPr>
          <a:xfrm>
            <a:off x="6715125" y="4419600"/>
            <a:ext cx="3114675" cy="2035175"/>
          </a:xfrm>
          <a:prstGeom prst="rect">
            <a:avLst/>
          </a:prstGeom>
          <a:noFill/>
          <a:ln cap="flat" cmpd="sng" w="9525">
            <a:solidFill>
              <a:schemeClr val="accent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2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6"/>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117" name="Google Shape;117;p16"/>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18" name="Google Shape;118;p16"/>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119" name="Google Shape;119;p16"/>
          <p:cNvSpPr/>
          <p:nvPr/>
        </p:nvSpPr>
        <p:spPr>
          <a:xfrm>
            <a:off x="457200" y="152400"/>
            <a:ext cx="9821862" cy="3657600"/>
          </a:xfrm>
          <a:prstGeom prst="cloudCallout">
            <a:avLst>
              <a:gd fmla="val 6300" name="adj1"/>
              <a:gd fmla="val 24300" name="adj2"/>
            </a:avLst>
          </a:prstGeom>
          <a:solidFill>
            <a:srgbClr val="FCD5B5"/>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Calibri"/>
              <a:buNone/>
            </a:pPr>
            <a:r>
              <a:rPr b="1" i="0" lang="en-US" sz="4000" u="none" cap="none" strike="noStrike">
                <a:solidFill>
                  <a:srgbClr val="000000"/>
                </a:solidFill>
                <a:latin typeface="Calibri"/>
                <a:ea typeface="Calibri"/>
                <a:cs typeface="Calibri"/>
                <a:sym typeface="Calibri"/>
              </a:rPr>
              <a:t>Nấm có hình dạng như thế nào, sống ở đâu, nấm có đặc điểm và vai trò gì?</a:t>
            </a:r>
            <a:endParaRPr/>
          </a:p>
        </p:txBody>
      </p:sp>
      <p:pic>
        <p:nvPicPr>
          <p:cNvPr id="120" name="Google Shape;120;p16"/>
          <p:cNvPicPr preferRelativeResize="0"/>
          <p:nvPr/>
        </p:nvPicPr>
        <p:blipFill rotWithShape="1">
          <a:blip r:embed="rId4">
            <a:alphaModFix/>
          </a:blip>
          <a:srcRect b="0" l="0" r="0" t="0"/>
          <a:stretch/>
        </p:blipFill>
        <p:spPr>
          <a:xfrm>
            <a:off x="762000" y="4419600"/>
            <a:ext cx="2713037" cy="2035175"/>
          </a:xfrm>
          <a:prstGeom prst="rect">
            <a:avLst/>
          </a:prstGeom>
          <a:noFill/>
          <a:ln>
            <a:noFill/>
          </a:ln>
        </p:spPr>
      </p:pic>
      <p:pic>
        <p:nvPicPr>
          <p:cNvPr id="121" name="Google Shape;121;p16"/>
          <p:cNvPicPr preferRelativeResize="0"/>
          <p:nvPr/>
        </p:nvPicPr>
        <p:blipFill rotWithShape="1">
          <a:blip r:embed="rId5">
            <a:alphaModFix/>
          </a:blip>
          <a:srcRect b="0" l="0" r="0" t="0"/>
          <a:stretch/>
        </p:blipFill>
        <p:spPr>
          <a:xfrm>
            <a:off x="3581400" y="4419600"/>
            <a:ext cx="2971800" cy="2035175"/>
          </a:xfrm>
          <a:prstGeom prst="rect">
            <a:avLst/>
          </a:prstGeom>
          <a:noFill/>
          <a:ln cap="flat" cmpd="sng" w="9525">
            <a:solidFill>
              <a:schemeClr val="accent1"/>
            </a:solidFill>
            <a:prstDash val="solid"/>
            <a:miter lim="800000"/>
            <a:headEnd len="sm" w="sm" type="none"/>
            <a:tailEnd len="sm" w="sm" type="none"/>
          </a:ln>
        </p:spPr>
      </p:pic>
      <p:pic>
        <p:nvPicPr>
          <p:cNvPr id="122" name="Google Shape;122;p16"/>
          <p:cNvPicPr preferRelativeResize="0"/>
          <p:nvPr/>
        </p:nvPicPr>
        <p:blipFill rotWithShape="1">
          <a:blip r:embed="rId6">
            <a:alphaModFix/>
          </a:blip>
          <a:srcRect b="0" l="0" r="0" t="0"/>
          <a:stretch/>
        </p:blipFill>
        <p:spPr>
          <a:xfrm>
            <a:off x="6715125" y="4419600"/>
            <a:ext cx="3114675" cy="2035175"/>
          </a:xfrm>
          <a:prstGeom prst="rect">
            <a:avLst/>
          </a:prstGeom>
          <a:noFill/>
          <a:ln cap="flat" cmpd="sng" w="9525">
            <a:solidFill>
              <a:schemeClr val="accent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2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pic>
        <p:nvPicPr>
          <p:cNvPr id="128" name="Google Shape;128;p17"/>
          <p:cNvPicPr preferRelativeResize="0"/>
          <p:nvPr>
            <p:ph idx="1" type="body"/>
          </p:nvPr>
        </p:nvPicPr>
        <p:blipFill rotWithShape="1">
          <a:blip r:embed="rId3">
            <a:alphaModFix/>
          </a:blip>
          <a:srcRect b="0" l="0" r="0" t="0"/>
          <a:stretch/>
        </p:blipFill>
        <p:spPr>
          <a:xfrm>
            <a:off x="34925" y="0"/>
            <a:ext cx="10937875" cy="6858000"/>
          </a:xfrm>
          <a:prstGeom prst="rect">
            <a:avLst/>
          </a:prstGeom>
          <a:noFill/>
          <a:ln>
            <a:noFill/>
          </a:ln>
        </p:spPr>
      </p:pic>
      <p:pic>
        <p:nvPicPr>
          <p:cNvPr id="129" name="Google Shape;129;p17"/>
          <p:cNvPicPr preferRelativeResize="0"/>
          <p:nvPr/>
        </p:nvPicPr>
        <p:blipFill rotWithShape="1">
          <a:blip r:embed="rId4">
            <a:alphaModFix/>
          </a:blip>
          <a:srcRect b="0" l="0" r="0" t="0"/>
          <a:stretch/>
        </p:blipFill>
        <p:spPr>
          <a:xfrm>
            <a:off x="2657475" y="1828800"/>
            <a:ext cx="6956425" cy="4346575"/>
          </a:xfrm>
          <a:prstGeom prst="rect">
            <a:avLst/>
          </a:prstGeom>
          <a:noFill/>
          <a:ln>
            <a:noFill/>
          </a:ln>
        </p:spPr>
      </p:pic>
      <p:sp>
        <p:nvSpPr>
          <p:cNvPr id="130" name="Google Shape;130;p17"/>
          <p:cNvSpPr txBox="1"/>
          <p:nvPr/>
        </p:nvSpPr>
        <p:spPr>
          <a:xfrm>
            <a:off x="5257800" y="1143000"/>
            <a:ext cx="32766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NỘI DUNG</a:t>
            </a:r>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8"/>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pic>
        <p:nvPicPr>
          <p:cNvPr id="136" name="Google Shape;136;p18"/>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137" name="Google Shape;137;p18"/>
          <p:cNvSpPr txBox="1"/>
          <p:nvPr/>
        </p:nvSpPr>
        <p:spPr>
          <a:xfrm>
            <a:off x="3581400" y="847725"/>
            <a:ext cx="40068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1" i="0" lang="en-US" sz="2800" u="none" cap="none" strike="noStrike">
                <a:solidFill>
                  <a:srgbClr val="FF0000"/>
                </a:solidFill>
                <a:latin typeface="Arial"/>
                <a:ea typeface="Arial"/>
                <a:cs typeface="Arial"/>
                <a:sym typeface="Arial"/>
              </a:rPr>
              <a:t>PHIẾU HỌC TẬP SỐ 1 </a:t>
            </a:r>
            <a:endParaRPr/>
          </a:p>
        </p:txBody>
      </p:sp>
      <p:sp>
        <p:nvSpPr>
          <p:cNvPr id="138" name="Google Shape;138;p18"/>
          <p:cNvSpPr txBox="1"/>
          <p:nvPr/>
        </p:nvSpPr>
        <p:spPr>
          <a:xfrm>
            <a:off x="609600" y="4495800"/>
            <a:ext cx="10210800" cy="19383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400"/>
              <a:buFont typeface="Calibri"/>
              <a:buNone/>
            </a:pPr>
            <a:r>
              <a:rPr b="1" i="0" lang="en-US" sz="2400" u="none" cap="none" strike="noStrike">
                <a:solidFill>
                  <a:srgbClr val="0070C0"/>
                </a:solidFill>
                <a:latin typeface="Calibri"/>
                <a:ea typeface="Calibri"/>
                <a:cs typeface="Calibri"/>
                <a:sym typeface="Calibri"/>
              </a:rPr>
              <a:t>+ Nhắc lại đặc điểm chung của giới nấm? </a:t>
            </a:r>
            <a:endParaRPr/>
          </a:p>
          <a:p>
            <a:pPr indent="0" lvl="0" marL="0" marR="0" rtl="0" algn="l">
              <a:lnSpc>
                <a:spcPct val="100000"/>
              </a:lnSpc>
              <a:spcBef>
                <a:spcPts val="0"/>
              </a:spcBef>
              <a:spcAft>
                <a:spcPts val="0"/>
              </a:spcAft>
              <a:buClr>
                <a:srgbClr val="0070C0"/>
              </a:buClr>
              <a:buSzPts val="2400"/>
              <a:buFont typeface="Calibri"/>
              <a:buNone/>
            </a:pPr>
            <a:r>
              <a:rPr b="1" i="0" lang="en-US" sz="2400" u="none" cap="none" strike="noStrike">
                <a:solidFill>
                  <a:srgbClr val="0070C0"/>
                </a:solidFill>
                <a:latin typeface="Calibri"/>
                <a:ea typeface="Calibri"/>
                <a:cs typeface="Calibri"/>
                <a:sym typeface="Calibri"/>
              </a:rPr>
              <a:t>+ Kể tên các loại nấm mà em biết? Chúng có hình dạng như thế nào và môi trường sống của chúng?</a:t>
            </a:r>
            <a:endParaRPr/>
          </a:p>
          <a:p>
            <a:pPr indent="0" lvl="0" marL="0" marR="0" rtl="0" algn="l">
              <a:lnSpc>
                <a:spcPct val="100000"/>
              </a:lnSpc>
              <a:spcBef>
                <a:spcPts val="0"/>
              </a:spcBef>
              <a:spcAft>
                <a:spcPts val="0"/>
              </a:spcAft>
              <a:buClr>
                <a:srgbClr val="0070C0"/>
              </a:buClr>
              <a:buSzPts val="2400"/>
              <a:buFont typeface="Calibri"/>
              <a:buNone/>
            </a:pPr>
            <a:r>
              <a:rPr b="1" i="0" lang="en-US" sz="2400" u="none" cap="none" strike="noStrike">
                <a:solidFill>
                  <a:srgbClr val="0070C0"/>
                </a:solidFill>
                <a:latin typeface="Calibri"/>
                <a:ea typeface="Calibri"/>
                <a:cs typeface="Calibri"/>
                <a:sym typeface="Calibri"/>
              </a:rPr>
              <a:t>+ Đọc thông tin sách giáo khoa phần I, trang 128, Em hãy cho biết dựa vào cấu trúc cơ quan tạo bào tử, nấm được chia thành mấy nhóm, kể tên?</a:t>
            </a:r>
            <a:endParaRPr/>
          </a:p>
        </p:txBody>
      </p:sp>
      <p:pic>
        <p:nvPicPr>
          <p:cNvPr id="139" name="Google Shape;139;p18"/>
          <p:cNvPicPr preferRelativeResize="0"/>
          <p:nvPr/>
        </p:nvPicPr>
        <p:blipFill rotWithShape="1">
          <a:blip r:embed="rId4">
            <a:alphaModFix/>
          </a:blip>
          <a:srcRect b="0" l="0" r="0" t="0"/>
          <a:stretch/>
        </p:blipFill>
        <p:spPr>
          <a:xfrm>
            <a:off x="2155825" y="1439862"/>
            <a:ext cx="6858000" cy="3055937"/>
          </a:xfrm>
          <a:prstGeom prst="rect">
            <a:avLst/>
          </a:prstGeom>
          <a:noFill/>
          <a:ln>
            <a:noFill/>
          </a:ln>
        </p:spPr>
      </p:pic>
      <p:sp>
        <p:nvSpPr>
          <p:cNvPr id="140" name="Google Shape;140;p18"/>
          <p:cNvSpPr/>
          <p:nvPr/>
        </p:nvSpPr>
        <p:spPr>
          <a:xfrm>
            <a:off x="2819400" y="762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9"/>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pic>
        <p:nvPicPr>
          <p:cNvPr id="147" name="Google Shape;147;p19"/>
          <p:cNvPicPr preferRelativeResize="0"/>
          <p:nvPr>
            <p:ph idx="1" type="body"/>
          </p:nvPr>
        </p:nvPicPr>
        <p:blipFill rotWithShape="1">
          <a:blip r:embed="rId3">
            <a:alphaModFix/>
          </a:blip>
          <a:srcRect b="0" l="0" r="0" t="0"/>
          <a:stretch/>
        </p:blipFill>
        <p:spPr>
          <a:xfrm>
            <a:off x="0" y="0"/>
            <a:ext cx="10972800" cy="6858000"/>
          </a:xfrm>
          <a:prstGeom prst="rect">
            <a:avLst/>
          </a:prstGeom>
          <a:noFill/>
          <a:ln>
            <a:noFill/>
          </a:ln>
        </p:spPr>
      </p:pic>
      <p:sp>
        <p:nvSpPr>
          <p:cNvPr id="148" name="Google Shape;148;p19"/>
          <p:cNvSpPr/>
          <p:nvPr/>
        </p:nvSpPr>
        <p:spPr>
          <a:xfrm>
            <a:off x="28194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pic>
        <p:nvPicPr>
          <p:cNvPr id="149" name="Google Shape;149;p19"/>
          <p:cNvPicPr preferRelativeResize="0"/>
          <p:nvPr/>
        </p:nvPicPr>
        <p:blipFill rotWithShape="1">
          <a:blip r:embed="rId4">
            <a:alphaModFix/>
          </a:blip>
          <a:srcRect b="0" l="0" r="0" t="0"/>
          <a:stretch/>
        </p:blipFill>
        <p:spPr>
          <a:xfrm>
            <a:off x="76200" y="1038225"/>
            <a:ext cx="2763837" cy="1976437"/>
          </a:xfrm>
          <a:prstGeom prst="rect">
            <a:avLst/>
          </a:prstGeom>
          <a:noFill/>
          <a:ln cap="flat" cmpd="sng" w="9525">
            <a:solidFill>
              <a:schemeClr val="accent1"/>
            </a:solidFill>
            <a:prstDash val="solid"/>
            <a:miter lim="800000"/>
            <a:headEnd len="sm" w="sm" type="none"/>
            <a:tailEnd len="sm" w="sm" type="none"/>
          </a:ln>
        </p:spPr>
      </p:pic>
      <p:sp>
        <p:nvSpPr>
          <p:cNvPr id="150" name="Google Shape;150;p19"/>
          <p:cNvSpPr txBox="1"/>
          <p:nvPr/>
        </p:nvSpPr>
        <p:spPr>
          <a:xfrm>
            <a:off x="31750" y="3041650"/>
            <a:ext cx="2792412" cy="64611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Nấm hương mọc </a:t>
            </a:r>
            <a:endParaRPr/>
          </a:p>
          <a:p>
            <a:pPr indent="0" lvl="0" marL="0" marR="0" rtl="0" algn="ctr">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trên thân cây</a:t>
            </a:r>
            <a:endParaRPr/>
          </a:p>
        </p:txBody>
      </p:sp>
      <p:pic>
        <p:nvPicPr>
          <p:cNvPr id="151" name="Google Shape;151;p19"/>
          <p:cNvPicPr preferRelativeResize="0"/>
          <p:nvPr/>
        </p:nvPicPr>
        <p:blipFill rotWithShape="1">
          <a:blip r:embed="rId5">
            <a:alphaModFix/>
          </a:blip>
          <a:srcRect b="0" l="0" r="0" t="0"/>
          <a:stretch/>
        </p:blipFill>
        <p:spPr>
          <a:xfrm>
            <a:off x="2954337" y="1038225"/>
            <a:ext cx="2660650" cy="1976437"/>
          </a:xfrm>
          <a:prstGeom prst="rect">
            <a:avLst/>
          </a:prstGeom>
          <a:noFill/>
          <a:ln cap="flat" cmpd="sng" w="9525">
            <a:solidFill>
              <a:schemeClr val="accent1"/>
            </a:solidFill>
            <a:prstDash val="solid"/>
            <a:miter lim="800000"/>
            <a:headEnd len="sm" w="sm" type="none"/>
            <a:tailEnd len="sm" w="sm" type="none"/>
          </a:ln>
        </p:spPr>
      </p:pic>
      <p:sp>
        <p:nvSpPr>
          <p:cNvPr id="152" name="Google Shape;152;p19"/>
          <p:cNvSpPr txBox="1"/>
          <p:nvPr/>
        </p:nvSpPr>
        <p:spPr>
          <a:xfrm>
            <a:off x="2819400" y="3014662"/>
            <a:ext cx="2865437" cy="36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Nấm mèo mọc trên thân cây </a:t>
            </a:r>
            <a:endParaRPr/>
          </a:p>
        </p:txBody>
      </p:sp>
      <p:pic>
        <p:nvPicPr>
          <p:cNvPr id="153" name="Google Shape;153;p19"/>
          <p:cNvPicPr preferRelativeResize="0"/>
          <p:nvPr/>
        </p:nvPicPr>
        <p:blipFill rotWithShape="1">
          <a:blip r:embed="rId6">
            <a:alphaModFix/>
          </a:blip>
          <a:srcRect b="0" l="0" r="0" t="0"/>
          <a:stretch/>
        </p:blipFill>
        <p:spPr>
          <a:xfrm>
            <a:off x="8382000" y="1022350"/>
            <a:ext cx="2590800" cy="1992312"/>
          </a:xfrm>
          <a:prstGeom prst="rect">
            <a:avLst/>
          </a:prstGeom>
          <a:noFill/>
          <a:ln cap="flat" cmpd="sng" w="9525">
            <a:solidFill>
              <a:schemeClr val="accent1"/>
            </a:solidFill>
            <a:prstDash val="solid"/>
            <a:miter lim="800000"/>
            <a:headEnd len="sm" w="sm" type="none"/>
            <a:tailEnd len="sm" w="sm" type="none"/>
          </a:ln>
        </p:spPr>
      </p:pic>
      <p:pic>
        <p:nvPicPr>
          <p:cNvPr id="154" name="Google Shape;154;p19"/>
          <p:cNvPicPr preferRelativeResize="0"/>
          <p:nvPr/>
        </p:nvPicPr>
        <p:blipFill rotWithShape="1">
          <a:blip r:embed="rId7">
            <a:alphaModFix/>
          </a:blip>
          <a:srcRect b="0" l="0" r="0" t="0"/>
          <a:stretch/>
        </p:blipFill>
        <p:spPr>
          <a:xfrm>
            <a:off x="5673725" y="1038225"/>
            <a:ext cx="2632075" cy="1976437"/>
          </a:xfrm>
          <a:prstGeom prst="rect">
            <a:avLst/>
          </a:prstGeom>
          <a:noFill/>
          <a:ln cap="flat" cmpd="sng" w="9525">
            <a:solidFill>
              <a:schemeClr val="accent1"/>
            </a:solidFill>
            <a:prstDash val="solid"/>
            <a:miter lim="800000"/>
            <a:headEnd len="sm" w="sm" type="none"/>
            <a:tailEnd len="sm" w="sm" type="none"/>
          </a:ln>
        </p:spPr>
      </p:pic>
      <p:sp>
        <p:nvSpPr>
          <p:cNvPr id="155" name="Google Shape;155;p19"/>
          <p:cNvSpPr txBox="1"/>
          <p:nvPr/>
        </p:nvSpPr>
        <p:spPr>
          <a:xfrm>
            <a:off x="5867400" y="3048000"/>
            <a:ext cx="2078037" cy="369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Nấm kim châm</a:t>
            </a:r>
            <a:endParaRPr/>
          </a:p>
        </p:txBody>
      </p:sp>
      <p:sp>
        <p:nvSpPr>
          <p:cNvPr id="156" name="Google Shape;156;p19"/>
          <p:cNvSpPr txBox="1"/>
          <p:nvPr/>
        </p:nvSpPr>
        <p:spPr>
          <a:xfrm>
            <a:off x="9059862" y="3059112"/>
            <a:ext cx="973137" cy="369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Nấm sò</a:t>
            </a:r>
            <a:endParaRPr/>
          </a:p>
        </p:txBody>
      </p:sp>
      <p:pic>
        <p:nvPicPr>
          <p:cNvPr id="157" name="Google Shape;157;p19"/>
          <p:cNvPicPr preferRelativeResize="0"/>
          <p:nvPr/>
        </p:nvPicPr>
        <p:blipFill rotWithShape="1">
          <a:blip r:embed="rId8">
            <a:alphaModFix/>
          </a:blip>
          <a:srcRect b="0" l="0" r="0" t="0"/>
          <a:stretch/>
        </p:blipFill>
        <p:spPr>
          <a:xfrm>
            <a:off x="26987" y="3963987"/>
            <a:ext cx="2774950" cy="1912937"/>
          </a:xfrm>
          <a:prstGeom prst="rect">
            <a:avLst/>
          </a:prstGeom>
          <a:noFill/>
          <a:ln cap="flat" cmpd="sng" w="9525">
            <a:solidFill>
              <a:schemeClr val="accent1"/>
            </a:solidFill>
            <a:prstDash val="solid"/>
            <a:miter lim="800000"/>
            <a:headEnd len="sm" w="sm" type="none"/>
            <a:tailEnd len="sm" w="sm" type="none"/>
          </a:ln>
        </p:spPr>
      </p:pic>
      <p:sp>
        <p:nvSpPr>
          <p:cNvPr id="158" name="Google Shape;158;p19"/>
          <p:cNvSpPr txBox="1"/>
          <p:nvPr/>
        </p:nvSpPr>
        <p:spPr>
          <a:xfrm>
            <a:off x="762000" y="5943600"/>
            <a:ext cx="992187" cy="369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Nấm mỡ</a:t>
            </a:r>
            <a:endParaRPr/>
          </a:p>
        </p:txBody>
      </p:sp>
      <p:pic>
        <p:nvPicPr>
          <p:cNvPr id="159" name="Google Shape;159;p19"/>
          <p:cNvPicPr preferRelativeResize="0"/>
          <p:nvPr/>
        </p:nvPicPr>
        <p:blipFill rotWithShape="1">
          <a:blip r:embed="rId9">
            <a:alphaModFix/>
          </a:blip>
          <a:srcRect b="0" l="0" r="0" t="0"/>
          <a:stretch/>
        </p:blipFill>
        <p:spPr>
          <a:xfrm>
            <a:off x="2840037" y="3963987"/>
            <a:ext cx="2774950" cy="1912937"/>
          </a:xfrm>
          <a:prstGeom prst="rect">
            <a:avLst/>
          </a:prstGeom>
          <a:noFill/>
          <a:ln>
            <a:noFill/>
          </a:ln>
        </p:spPr>
      </p:pic>
      <p:sp>
        <p:nvSpPr>
          <p:cNvPr id="160" name="Google Shape;160;p19"/>
          <p:cNvSpPr txBox="1"/>
          <p:nvPr/>
        </p:nvSpPr>
        <p:spPr>
          <a:xfrm>
            <a:off x="2959100" y="5924550"/>
            <a:ext cx="2374900" cy="40005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Times New Roman"/>
              <a:buNone/>
            </a:pPr>
            <a:r>
              <a:rPr b="0" i="0" lang="en-US" sz="2000" u="none" cap="none" strike="noStrike">
                <a:solidFill>
                  <a:schemeClr val="dk1"/>
                </a:solidFill>
                <a:latin typeface="Times New Roman"/>
                <a:ea typeface="Times New Roman"/>
                <a:cs typeface="Times New Roman"/>
                <a:sym typeface="Times New Roman"/>
              </a:rPr>
              <a:t>Nấm linh chi</a:t>
            </a:r>
            <a:endParaRPr/>
          </a:p>
        </p:txBody>
      </p:sp>
      <p:pic>
        <p:nvPicPr>
          <p:cNvPr id="161" name="Google Shape;161;p19"/>
          <p:cNvPicPr preferRelativeResize="0"/>
          <p:nvPr/>
        </p:nvPicPr>
        <p:blipFill rotWithShape="1">
          <a:blip r:embed="rId10">
            <a:alphaModFix/>
          </a:blip>
          <a:srcRect b="0" l="0" r="0" t="0"/>
          <a:stretch/>
        </p:blipFill>
        <p:spPr>
          <a:xfrm>
            <a:off x="5673725" y="3981450"/>
            <a:ext cx="2708275" cy="1895475"/>
          </a:xfrm>
          <a:prstGeom prst="rect">
            <a:avLst/>
          </a:prstGeom>
          <a:noFill/>
          <a:ln>
            <a:noFill/>
          </a:ln>
        </p:spPr>
      </p:pic>
      <p:sp>
        <p:nvSpPr>
          <p:cNvPr id="162" name="Google Shape;162;p19"/>
          <p:cNvSpPr txBox="1"/>
          <p:nvPr/>
        </p:nvSpPr>
        <p:spPr>
          <a:xfrm>
            <a:off x="5684837" y="5994400"/>
            <a:ext cx="2697162" cy="40005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000"/>
              <a:buFont typeface="Times New Roman"/>
              <a:buNone/>
            </a:pPr>
            <a:r>
              <a:rPr b="0" i="0" lang="en-US" sz="2000" u="none" cap="none" strike="noStrike">
                <a:solidFill>
                  <a:schemeClr val="dk1"/>
                </a:solidFill>
                <a:latin typeface="Times New Roman"/>
                <a:ea typeface="Times New Roman"/>
                <a:cs typeface="Times New Roman"/>
                <a:sym typeface="Times New Roman"/>
              </a:rPr>
              <a:t>Đông trùng hạ thảo</a:t>
            </a:r>
            <a:endParaRPr/>
          </a:p>
        </p:txBody>
      </p:sp>
      <p:pic>
        <p:nvPicPr>
          <p:cNvPr id="163" name="Google Shape;163;p19"/>
          <p:cNvPicPr preferRelativeResize="0"/>
          <p:nvPr/>
        </p:nvPicPr>
        <p:blipFill rotWithShape="1">
          <a:blip r:embed="rId11">
            <a:alphaModFix/>
          </a:blip>
          <a:srcRect b="0" l="0" r="0" t="0"/>
          <a:stretch/>
        </p:blipFill>
        <p:spPr>
          <a:xfrm>
            <a:off x="8501062" y="3963987"/>
            <a:ext cx="2471737" cy="1912937"/>
          </a:xfrm>
          <a:prstGeom prst="rect">
            <a:avLst/>
          </a:prstGeom>
          <a:noFill/>
          <a:ln cap="flat" cmpd="sng" w="9525">
            <a:solidFill>
              <a:schemeClr val="accent1"/>
            </a:solidFill>
            <a:prstDash val="solid"/>
            <a:miter lim="800000"/>
            <a:headEnd len="sm" w="sm" type="none"/>
            <a:tailEnd len="sm" w="sm" type="none"/>
          </a:ln>
        </p:spPr>
      </p:pic>
      <p:sp>
        <p:nvSpPr>
          <p:cNvPr id="164" name="Google Shape;164;p19"/>
          <p:cNvSpPr txBox="1"/>
          <p:nvPr/>
        </p:nvSpPr>
        <p:spPr>
          <a:xfrm>
            <a:off x="8775700" y="6030912"/>
            <a:ext cx="1739900" cy="3698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Times New Roman"/>
                <a:ea typeface="Times New Roman"/>
                <a:cs typeface="Times New Roman"/>
                <a:sym typeface="Times New Roman"/>
              </a:rPr>
              <a:t>Nấm rơm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0"/>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sp>
        <p:nvSpPr>
          <p:cNvPr id="170" name="Google Shape;170;p20"/>
          <p:cNvSpPr txBox="1"/>
          <p:nvPr>
            <p:ph idx="1" type="body"/>
          </p:nvPr>
        </p:nvSpPr>
        <p:spPr>
          <a:xfrm>
            <a:off x="549275" y="1600200"/>
            <a:ext cx="987425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71" name="Google Shape;171;p20"/>
          <p:cNvPicPr preferRelativeResize="0"/>
          <p:nvPr/>
        </p:nvPicPr>
        <p:blipFill rotWithShape="1">
          <a:blip r:embed="rId3">
            <a:alphaModFix/>
          </a:blip>
          <a:srcRect b="0" l="0" r="0" t="0"/>
          <a:stretch/>
        </p:blipFill>
        <p:spPr>
          <a:xfrm>
            <a:off x="0" y="0"/>
            <a:ext cx="10972800" cy="6858000"/>
          </a:xfrm>
          <a:prstGeom prst="rect">
            <a:avLst/>
          </a:prstGeom>
          <a:noFill/>
          <a:ln>
            <a:noFill/>
          </a:ln>
        </p:spPr>
      </p:pic>
      <p:sp>
        <p:nvSpPr>
          <p:cNvPr id="172" name="Google Shape;172;p20"/>
          <p:cNvSpPr/>
          <p:nvPr/>
        </p:nvSpPr>
        <p:spPr>
          <a:xfrm>
            <a:off x="28194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pic>
        <p:nvPicPr>
          <p:cNvPr id="173" name="Google Shape;173;p20"/>
          <p:cNvPicPr preferRelativeResize="0"/>
          <p:nvPr/>
        </p:nvPicPr>
        <p:blipFill rotWithShape="1">
          <a:blip r:embed="rId4">
            <a:alphaModFix/>
          </a:blip>
          <a:srcRect b="0" l="0" r="0" t="0"/>
          <a:stretch/>
        </p:blipFill>
        <p:spPr>
          <a:xfrm>
            <a:off x="4800600" y="5562600"/>
            <a:ext cx="1981200" cy="784225"/>
          </a:xfrm>
          <a:prstGeom prst="rect">
            <a:avLst/>
          </a:prstGeom>
          <a:noFill/>
          <a:ln>
            <a:noFill/>
          </a:ln>
        </p:spPr>
      </p:pic>
      <p:pic>
        <p:nvPicPr>
          <p:cNvPr id="174" name="Google Shape;174;p20"/>
          <p:cNvPicPr preferRelativeResize="0"/>
          <p:nvPr/>
        </p:nvPicPr>
        <p:blipFill rotWithShape="1">
          <a:blip r:embed="rId5">
            <a:alphaModFix/>
          </a:blip>
          <a:srcRect b="0" l="0" r="0" t="0"/>
          <a:stretch/>
        </p:blipFill>
        <p:spPr>
          <a:xfrm>
            <a:off x="244475" y="1316037"/>
            <a:ext cx="2490787" cy="2562225"/>
          </a:xfrm>
          <a:prstGeom prst="rect">
            <a:avLst/>
          </a:prstGeom>
          <a:noFill/>
          <a:ln>
            <a:noFill/>
          </a:ln>
        </p:spPr>
      </p:pic>
      <p:pic>
        <p:nvPicPr>
          <p:cNvPr id="175" name="Google Shape;175;p20"/>
          <p:cNvPicPr preferRelativeResize="0"/>
          <p:nvPr/>
        </p:nvPicPr>
        <p:blipFill rotWithShape="1">
          <a:blip r:embed="rId6">
            <a:alphaModFix/>
          </a:blip>
          <a:srcRect b="0" l="0" r="0" t="0"/>
          <a:stretch/>
        </p:blipFill>
        <p:spPr>
          <a:xfrm>
            <a:off x="2735262" y="1316037"/>
            <a:ext cx="3841750" cy="2562225"/>
          </a:xfrm>
          <a:prstGeom prst="rect">
            <a:avLst/>
          </a:prstGeom>
          <a:noFill/>
          <a:ln>
            <a:noFill/>
          </a:ln>
        </p:spPr>
      </p:pic>
      <p:sp>
        <p:nvSpPr>
          <p:cNvPr id="176" name="Google Shape;176;p20"/>
          <p:cNvSpPr txBox="1"/>
          <p:nvPr/>
        </p:nvSpPr>
        <p:spPr>
          <a:xfrm>
            <a:off x="244475" y="4171950"/>
            <a:ext cx="6332537" cy="8318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Saccharomyces cerevisiae lên men làm </a:t>
            </a:r>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bánh mì, rượu, và bia </a:t>
            </a:r>
            <a:endParaRPr/>
          </a:p>
        </p:txBody>
      </p:sp>
      <p:pic>
        <p:nvPicPr>
          <p:cNvPr id="177" name="Google Shape;177;p20"/>
          <p:cNvPicPr preferRelativeResize="0"/>
          <p:nvPr/>
        </p:nvPicPr>
        <p:blipFill rotWithShape="1">
          <a:blip r:embed="rId7">
            <a:alphaModFix/>
          </a:blip>
          <a:srcRect b="0" l="0" r="0" t="0"/>
          <a:stretch/>
        </p:blipFill>
        <p:spPr>
          <a:xfrm>
            <a:off x="6781800" y="1316037"/>
            <a:ext cx="3810000" cy="2562225"/>
          </a:xfrm>
          <a:prstGeom prst="rect">
            <a:avLst/>
          </a:prstGeom>
          <a:noFill/>
          <a:ln>
            <a:noFill/>
          </a:ln>
        </p:spPr>
      </p:pic>
      <p:sp>
        <p:nvSpPr>
          <p:cNvPr id="178" name="Google Shape;178;p20"/>
          <p:cNvSpPr txBox="1"/>
          <p:nvPr/>
        </p:nvSpPr>
        <p:spPr>
          <a:xfrm>
            <a:off x="7331075" y="4191000"/>
            <a:ext cx="3295650" cy="830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Bột bánh mì trước </a:t>
            </a:r>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và sau khi ủ men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1"/>
          <p:cNvSpPr txBox="1"/>
          <p:nvPr>
            <p:ph type="title"/>
          </p:nvPr>
        </p:nvSpPr>
        <p:spPr>
          <a:xfrm>
            <a:off x="549275" y="274637"/>
            <a:ext cx="987425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4400">
              <a:solidFill>
                <a:schemeClr val="dk1"/>
              </a:solidFill>
              <a:latin typeface="Calibri"/>
              <a:ea typeface="Calibri"/>
              <a:cs typeface="Calibri"/>
              <a:sym typeface="Calibri"/>
            </a:endParaRPr>
          </a:p>
        </p:txBody>
      </p:sp>
      <p:pic>
        <p:nvPicPr>
          <p:cNvPr id="184" name="Google Shape;184;p21"/>
          <p:cNvPicPr preferRelativeResize="0"/>
          <p:nvPr>
            <p:ph idx="1" type="body"/>
          </p:nvPr>
        </p:nvPicPr>
        <p:blipFill rotWithShape="1">
          <a:blip r:embed="rId3">
            <a:alphaModFix/>
          </a:blip>
          <a:srcRect b="0" l="0" r="0" t="0"/>
          <a:stretch/>
        </p:blipFill>
        <p:spPr>
          <a:xfrm>
            <a:off x="0" y="0"/>
            <a:ext cx="10972800" cy="6858000"/>
          </a:xfrm>
          <a:prstGeom prst="rect">
            <a:avLst/>
          </a:prstGeom>
          <a:noFill/>
          <a:ln>
            <a:noFill/>
          </a:ln>
        </p:spPr>
      </p:pic>
      <p:sp>
        <p:nvSpPr>
          <p:cNvPr id="185" name="Google Shape;185;p21"/>
          <p:cNvSpPr/>
          <p:nvPr/>
        </p:nvSpPr>
        <p:spPr>
          <a:xfrm>
            <a:off x="2819400" y="152400"/>
            <a:ext cx="5867400" cy="596900"/>
          </a:xfrm>
          <a:prstGeom prst="roundRect">
            <a:avLst>
              <a:gd fmla="val 16667" name="adj"/>
            </a:avLst>
          </a:prstGeom>
          <a:solidFill>
            <a:srgbClr val="FCD5B5"/>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rPr b="1" i="0" lang="en-US" sz="3200" u="none" cap="none" strike="noStrike">
                <a:solidFill>
                  <a:schemeClr val="dk1"/>
                </a:solidFill>
                <a:latin typeface="Calibri"/>
                <a:ea typeface="Calibri"/>
                <a:cs typeface="Calibri"/>
                <a:sym typeface="Calibri"/>
              </a:rPr>
              <a:t>I. ĐA DẠNG NẤM</a:t>
            </a:r>
            <a:endParaRPr/>
          </a:p>
        </p:txBody>
      </p:sp>
      <p:pic>
        <p:nvPicPr>
          <p:cNvPr descr="D:\THCS\d5554fc0abb173bf03b7457cdde9cbb4.jpg" id="186" name="Google Shape;186;p21"/>
          <p:cNvPicPr preferRelativeResize="0"/>
          <p:nvPr/>
        </p:nvPicPr>
        <p:blipFill rotWithShape="1">
          <a:blip r:embed="rId4">
            <a:alphaModFix/>
          </a:blip>
          <a:srcRect b="0" l="0" r="0" t="0"/>
          <a:stretch/>
        </p:blipFill>
        <p:spPr>
          <a:xfrm>
            <a:off x="1177925" y="3733800"/>
            <a:ext cx="4548187" cy="2544762"/>
          </a:xfrm>
          <a:prstGeom prst="rect">
            <a:avLst/>
          </a:prstGeom>
          <a:noFill/>
          <a:ln>
            <a:noFill/>
          </a:ln>
        </p:spPr>
      </p:pic>
      <p:pic>
        <p:nvPicPr>
          <p:cNvPr descr="D:\THCS\nguyen-nhan-tuong-nha-bi-am-moc.jpg" id="187" name="Google Shape;187;p21"/>
          <p:cNvPicPr preferRelativeResize="0"/>
          <p:nvPr/>
        </p:nvPicPr>
        <p:blipFill rotWithShape="1">
          <a:blip r:embed="rId5">
            <a:alphaModFix/>
          </a:blip>
          <a:srcRect b="0" l="0" r="0" t="0"/>
          <a:stretch/>
        </p:blipFill>
        <p:spPr>
          <a:xfrm>
            <a:off x="6553200" y="3733800"/>
            <a:ext cx="3608387" cy="2544762"/>
          </a:xfrm>
          <a:prstGeom prst="rect">
            <a:avLst/>
          </a:prstGeom>
          <a:noFill/>
          <a:ln>
            <a:noFill/>
          </a:ln>
        </p:spPr>
      </p:pic>
      <p:pic>
        <p:nvPicPr>
          <p:cNvPr descr="D:\THCS\720x400_9eabb3a6-7a10-4ab6-8c98-ffd13fc3fe54.jpg" id="188" name="Google Shape;188;p21"/>
          <p:cNvPicPr preferRelativeResize="0"/>
          <p:nvPr/>
        </p:nvPicPr>
        <p:blipFill rotWithShape="1">
          <a:blip r:embed="rId6">
            <a:alphaModFix/>
          </a:blip>
          <a:srcRect b="0" l="0" r="0" t="0"/>
          <a:stretch/>
        </p:blipFill>
        <p:spPr>
          <a:xfrm>
            <a:off x="1181100" y="1219200"/>
            <a:ext cx="4572000" cy="2286000"/>
          </a:xfrm>
          <a:prstGeom prst="rect">
            <a:avLst/>
          </a:prstGeom>
          <a:noFill/>
          <a:ln>
            <a:noFill/>
          </a:ln>
        </p:spPr>
      </p:pic>
      <p:pic>
        <p:nvPicPr>
          <p:cNvPr id="189" name="Google Shape;189;p21"/>
          <p:cNvPicPr preferRelativeResize="0"/>
          <p:nvPr/>
        </p:nvPicPr>
        <p:blipFill rotWithShape="1">
          <a:blip r:embed="rId7">
            <a:alphaModFix/>
          </a:blip>
          <a:srcRect b="0" l="39166" r="5557" t="0"/>
          <a:stretch/>
        </p:blipFill>
        <p:spPr>
          <a:xfrm>
            <a:off x="6553200" y="1104900"/>
            <a:ext cx="3608387" cy="2400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