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27"/>
  </p:notesMasterIdLst>
  <p:sldIdLst>
    <p:sldId id="344" r:id="rId4"/>
    <p:sldId id="346" r:id="rId5"/>
    <p:sldId id="285" r:id="rId6"/>
    <p:sldId id="260" r:id="rId7"/>
    <p:sldId id="323" r:id="rId8"/>
    <p:sldId id="262" r:id="rId9"/>
    <p:sldId id="264" r:id="rId10"/>
    <p:sldId id="334" r:id="rId11"/>
    <p:sldId id="306" r:id="rId12"/>
    <p:sldId id="347" r:id="rId13"/>
    <p:sldId id="265" r:id="rId14"/>
    <p:sldId id="266" r:id="rId15"/>
    <p:sldId id="305" r:id="rId16"/>
    <p:sldId id="270" r:id="rId17"/>
    <p:sldId id="314" r:id="rId18"/>
    <p:sldId id="308" r:id="rId19"/>
    <p:sldId id="302" r:id="rId20"/>
    <p:sldId id="348" r:id="rId21"/>
    <p:sldId id="325" r:id="rId22"/>
    <p:sldId id="324" r:id="rId23"/>
    <p:sldId id="336" r:id="rId24"/>
    <p:sldId id="304" r:id="rId25"/>
    <p:sldId id="29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4E8"/>
    <a:srgbClr val="0000CC"/>
    <a:srgbClr val="FF0000"/>
    <a:srgbClr val="FFFF99"/>
    <a:srgbClr val="FFFFCC"/>
    <a:srgbClr val="CC00CC"/>
    <a:srgbClr val="FFCC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6" d="100"/>
          <a:sy n="66" d="100"/>
        </p:scale>
        <p:origin x="130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9BF3C1-FAE3-43BB-BCAD-7569CA0AFB04}" type="slidenum">
              <a:rPr lang="en-US" altLang="en-US"/>
              <a:pPr>
                <a:defRPr/>
              </a:pPr>
              <a:t>‹#›</a:t>
            </a:fld>
            <a:endParaRPr lang="en-US" altLang="en-US"/>
          </a:p>
        </p:txBody>
      </p:sp>
    </p:spTree>
    <p:extLst>
      <p:ext uri="{BB962C8B-B14F-4D97-AF65-F5344CB8AC3E}">
        <p14:creationId xmlns:p14="http://schemas.microsoft.com/office/powerpoint/2010/main" val="4006421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A03F94-BEB9-42B6-BBA7-84810FAB9C1E}" type="slidenum">
              <a:rPr lang="en-US" altLang="en-US" smtClean="0"/>
              <a:pPr>
                <a:spcBef>
                  <a:spcPct val="0"/>
                </a:spcBef>
              </a:pPr>
              <a:t>9</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88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AB32AC-99EC-4FE8-BC3B-BB0F94E2619F}" type="slidenum">
              <a:rPr lang="en-US" altLang="en-US"/>
              <a:pPr>
                <a:defRPr/>
              </a:pPr>
              <a:t>‹#›</a:t>
            </a:fld>
            <a:endParaRPr lang="en-US" altLang="en-US"/>
          </a:p>
        </p:txBody>
      </p:sp>
    </p:spTree>
    <p:extLst>
      <p:ext uri="{BB962C8B-B14F-4D97-AF65-F5344CB8AC3E}">
        <p14:creationId xmlns:p14="http://schemas.microsoft.com/office/powerpoint/2010/main" val="224050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AC212-ADFC-4CC6-8849-067830649680}" type="slidenum">
              <a:rPr lang="en-US" altLang="en-US"/>
              <a:pPr>
                <a:defRPr/>
              </a:pPr>
              <a:t>‹#›</a:t>
            </a:fld>
            <a:endParaRPr lang="en-US" altLang="en-US"/>
          </a:p>
        </p:txBody>
      </p:sp>
    </p:spTree>
    <p:extLst>
      <p:ext uri="{BB962C8B-B14F-4D97-AF65-F5344CB8AC3E}">
        <p14:creationId xmlns:p14="http://schemas.microsoft.com/office/powerpoint/2010/main" val="74894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392ED-A8DF-4539-AAE6-FF82C60888A1}" type="slidenum">
              <a:rPr lang="en-US" altLang="en-US"/>
              <a:pPr>
                <a:defRPr/>
              </a:pPr>
              <a:t>‹#›</a:t>
            </a:fld>
            <a:endParaRPr lang="en-US" altLang="en-US"/>
          </a:p>
        </p:txBody>
      </p:sp>
    </p:spTree>
    <p:extLst>
      <p:ext uri="{BB962C8B-B14F-4D97-AF65-F5344CB8AC3E}">
        <p14:creationId xmlns:p14="http://schemas.microsoft.com/office/powerpoint/2010/main" val="44509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B224F3-C75E-48D8-852A-07BBC528C951}" type="slidenum">
              <a:rPr lang="en-US" altLang="en-US"/>
              <a:pPr>
                <a:defRPr/>
              </a:pPr>
              <a:t>‹#›</a:t>
            </a:fld>
            <a:endParaRPr lang="en-US" altLang="en-US"/>
          </a:p>
        </p:txBody>
      </p:sp>
    </p:spTree>
    <p:extLst>
      <p:ext uri="{BB962C8B-B14F-4D97-AF65-F5344CB8AC3E}">
        <p14:creationId xmlns:p14="http://schemas.microsoft.com/office/powerpoint/2010/main" val="307642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1883E6-F0CB-4052-8FBA-5209E28E84B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DEA4F5B-7B69-4D9C-9F50-51E75E299E2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23890C6-3535-4EA6-AE24-5D69112D6120}"/>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5" name="页脚占位符 4">
            <a:extLst>
              <a:ext uri="{FF2B5EF4-FFF2-40B4-BE49-F238E27FC236}">
                <a16:creationId xmlns:a16="http://schemas.microsoft.com/office/drawing/2014/main" id="{B2585CA8-5F1F-456B-9C68-E87B3AF8C3E0}"/>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6" name="灯片编号占位符 5">
            <a:extLst>
              <a:ext uri="{FF2B5EF4-FFF2-40B4-BE49-F238E27FC236}">
                <a16:creationId xmlns:a16="http://schemas.microsoft.com/office/drawing/2014/main" id="{6CE0ED1C-3426-4D0A-AB0B-2C85E0863861}"/>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spTree>
    <p:extLst>
      <p:ext uri="{BB962C8B-B14F-4D97-AF65-F5344CB8AC3E}">
        <p14:creationId xmlns:p14="http://schemas.microsoft.com/office/powerpoint/2010/main" val="2237103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4BB996-CF7D-43B4-BED8-C562DDD2AC5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F122CE-2811-41DD-8437-58212032405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D6C943E-1A31-45F1-BCA6-6C729426495A}"/>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5" name="页脚占位符 4">
            <a:extLst>
              <a:ext uri="{FF2B5EF4-FFF2-40B4-BE49-F238E27FC236}">
                <a16:creationId xmlns:a16="http://schemas.microsoft.com/office/drawing/2014/main" id="{198969FA-11F0-441B-932B-B2A21743651B}"/>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6" name="灯片编号占位符 5">
            <a:extLst>
              <a:ext uri="{FF2B5EF4-FFF2-40B4-BE49-F238E27FC236}">
                <a16:creationId xmlns:a16="http://schemas.microsoft.com/office/drawing/2014/main" id="{7D82729F-AA4A-4A82-B753-974C2A5F5554}"/>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spTree>
    <p:extLst>
      <p:ext uri="{BB962C8B-B14F-4D97-AF65-F5344CB8AC3E}">
        <p14:creationId xmlns:p14="http://schemas.microsoft.com/office/powerpoint/2010/main" val="3995388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4F6505-EECD-41AC-B42F-98D8A26AF556}"/>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30D426F5-6A8D-43EF-BE81-87D9599DC72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A0802F8-AE46-4F71-A336-304D6E648F66}"/>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5" name="页脚占位符 4">
            <a:extLst>
              <a:ext uri="{FF2B5EF4-FFF2-40B4-BE49-F238E27FC236}">
                <a16:creationId xmlns:a16="http://schemas.microsoft.com/office/drawing/2014/main" id="{D32FA689-E7D6-4E70-B534-ABDC11BE0C9C}"/>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6" name="灯片编号占位符 5">
            <a:extLst>
              <a:ext uri="{FF2B5EF4-FFF2-40B4-BE49-F238E27FC236}">
                <a16:creationId xmlns:a16="http://schemas.microsoft.com/office/drawing/2014/main" id="{BA81CE52-BDFC-46B2-9C17-D74E3D2A21CC}"/>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spTree>
    <p:extLst>
      <p:ext uri="{BB962C8B-B14F-4D97-AF65-F5344CB8AC3E}">
        <p14:creationId xmlns:p14="http://schemas.microsoft.com/office/powerpoint/2010/main" val="3645556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DE0FB5-43C6-4488-AB86-C3C977C698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24078B7-1784-48F0-9A43-DCE2195DCCD1}"/>
              </a:ext>
            </a:extLst>
          </p:cNvPr>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4351BB0-7A76-46B8-A4D9-77C887998786}"/>
              </a:ext>
            </a:extLst>
          </p:cNvPr>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363777-1B67-4BB2-8C78-85E4F1447A55}"/>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6" name="页脚占位符 5">
            <a:extLst>
              <a:ext uri="{FF2B5EF4-FFF2-40B4-BE49-F238E27FC236}">
                <a16:creationId xmlns:a16="http://schemas.microsoft.com/office/drawing/2014/main" id="{B99730DE-178D-4B28-BD91-F2E22A0CEAD1}"/>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7" name="灯片编号占位符 6">
            <a:extLst>
              <a:ext uri="{FF2B5EF4-FFF2-40B4-BE49-F238E27FC236}">
                <a16:creationId xmlns:a16="http://schemas.microsoft.com/office/drawing/2014/main" id="{65CC1BB8-3FA8-418C-A6E8-7EDA2E64DBF9}"/>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spTree>
    <p:extLst>
      <p:ext uri="{BB962C8B-B14F-4D97-AF65-F5344CB8AC3E}">
        <p14:creationId xmlns:p14="http://schemas.microsoft.com/office/powerpoint/2010/main" val="715717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A30997-C6CD-485A-B5D1-FE7DE0C8E527}"/>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F90382-6EA4-440F-AE41-0DF63373DDB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2C23452-BB9A-44F1-895D-C700C42EAB39}"/>
              </a:ext>
            </a:extLst>
          </p:cNvPr>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2DB2454-9404-4B9C-BB3F-5C22E3B592F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9C9D8C3-5D17-4C4D-B902-8481367EDAB7}"/>
              </a:ext>
            </a:extLst>
          </p:cNvPr>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33591F0-9F3A-47B5-9E75-B9682BB771EE}"/>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8" name="页脚占位符 7">
            <a:extLst>
              <a:ext uri="{FF2B5EF4-FFF2-40B4-BE49-F238E27FC236}">
                <a16:creationId xmlns:a16="http://schemas.microsoft.com/office/drawing/2014/main" id="{E6FA2B1D-F4F6-4CF0-878A-1F3E53CE5D27}"/>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9" name="灯片编号占位符 8">
            <a:extLst>
              <a:ext uri="{FF2B5EF4-FFF2-40B4-BE49-F238E27FC236}">
                <a16:creationId xmlns:a16="http://schemas.microsoft.com/office/drawing/2014/main" id="{AD28A8EC-A84C-4D2A-9CDD-FE152C919D97}"/>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spTree>
    <p:extLst>
      <p:ext uri="{BB962C8B-B14F-4D97-AF65-F5344CB8AC3E}">
        <p14:creationId xmlns:p14="http://schemas.microsoft.com/office/powerpoint/2010/main" val="1892819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351F2-2CA8-4B2F-B2EE-CFE68E5C8EB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76F851-380C-4F2C-910C-D531EC951359}"/>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4" name="页脚占位符 3">
            <a:extLst>
              <a:ext uri="{FF2B5EF4-FFF2-40B4-BE49-F238E27FC236}">
                <a16:creationId xmlns:a16="http://schemas.microsoft.com/office/drawing/2014/main" id="{FEC75F3B-39E8-4159-9038-E9A026A00447}"/>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5" name="灯片编号占位符 4">
            <a:extLst>
              <a:ext uri="{FF2B5EF4-FFF2-40B4-BE49-F238E27FC236}">
                <a16:creationId xmlns:a16="http://schemas.microsoft.com/office/drawing/2014/main" id="{635D6585-DB83-4E02-976F-07ED50E3D705}"/>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spTree>
    <p:extLst>
      <p:ext uri="{BB962C8B-B14F-4D97-AF65-F5344CB8AC3E}">
        <p14:creationId xmlns:p14="http://schemas.microsoft.com/office/powerpoint/2010/main" val="833431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67A20C1-B5A7-4DB3-91B5-D26D8E275DE8}"/>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3" name="页脚占位符 2">
            <a:extLst>
              <a:ext uri="{FF2B5EF4-FFF2-40B4-BE49-F238E27FC236}">
                <a16:creationId xmlns:a16="http://schemas.microsoft.com/office/drawing/2014/main" id="{45B8C5AC-C861-4392-AFF8-EFE6B9392D7C}"/>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4" name="灯片编号占位符 3">
            <a:extLst>
              <a:ext uri="{FF2B5EF4-FFF2-40B4-BE49-F238E27FC236}">
                <a16:creationId xmlns:a16="http://schemas.microsoft.com/office/drawing/2014/main" id="{629BF24A-3E02-4DC8-AFDE-A50ECAFAA11B}"/>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grpSp>
        <p:nvGrpSpPr>
          <p:cNvPr id="5" name="组合 4">
            <a:extLst>
              <a:ext uri="{FF2B5EF4-FFF2-40B4-BE49-F238E27FC236}">
                <a16:creationId xmlns:a16="http://schemas.microsoft.com/office/drawing/2014/main" id="{7BCA0744-2BB5-41DB-9A91-5ACDDF7600C2}"/>
              </a:ext>
            </a:extLst>
          </p:cNvPr>
          <p:cNvGrpSpPr/>
          <p:nvPr userDrawn="1"/>
        </p:nvGrpSpPr>
        <p:grpSpPr>
          <a:xfrm>
            <a:off x="707781" y="433754"/>
            <a:ext cx="7728439" cy="5990492"/>
            <a:chOff x="820615" y="433754"/>
            <a:chExt cx="10304585" cy="5990492"/>
          </a:xfrm>
        </p:grpSpPr>
        <p:sp>
          <p:nvSpPr>
            <p:cNvPr id="6" name="矩形 5">
              <a:extLst>
                <a:ext uri="{FF2B5EF4-FFF2-40B4-BE49-F238E27FC236}">
                  <a16:creationId xmlns:a16="http://schemas.microsoft.com/office/drawing/2014/main" id="{0280E34C-A1DA-43FD-974C-730735A47331}"/>
                </a:ext>
              </a:extLst>
            </p:cNvPr>
            <p:cNvSpPr/>
            <p:nvPr/>
          </p:nvSpPr>
          <p:spPr>
            <a:xfrm>
              <a:off x="820615" y="762000"/>
              <a:ext cx="10304585" cy="5662246"/>
            </a:xfrm>
            <a:prstGeom prst="rect">
              <a:avLst/>
            </a:prstGeom>
            <a:noFill/>
            <a:ln w="28575">
              <a:solidFill>
                <a:srgbClr val="386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xiaonantongxue" panose="020F0502020204030204"/>
                <a:cs typeface="+mn-cs"/>
              </a:endParaRPr>
            </a:p>
          </p:txBody>
        </p:sp>
        <p:sp>
          <p:nvSpPr>
            <p:cNvPr id="7" name="矩形 6">
              <a:extLst>
                <a:ext uri="{FF2B5EF4-FFF2-40B4-BE49-F238E27FC236}">
                  <a16:creationId xmlns:a16="http://schemas.microsoft.com/office/drawing/2014/main" id="{AEC286F5-8F5B-48E7-A90A-B89BE569BD58}"/>
                </a:ext>
              </a:extLst>
            </p:cNvPr>
            <p:cNvSpPr/>
            <p:nvPr/>
          </p:nvSpPr>
          <p:spPr>
            <a:xfrm>
              <a:off x="8499230" y="433754"/>
              <a:ext cx="1887416" cy="797169"/>
            </a:xfrm>
            <a:prstGeom prst="rect">
              <a:avLst/>
            </a:prstGeom>
            <a:solidFill>
              <a:srgbClr val="F4F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xiaonantongxue" panose="020F0502020204030204"/>
                <a:cs typeface="+mn-cs"/>
              </a:endParaRPr>
            </a:p>
          </p:txBody>
        </p:sp>
      </p:grpSp>
      <p:pic>
        <p:nvPicPr>
          <p:cNvPr id="8" name="图片 7">
            <a:extLst>
              <a:ext uri="{FF2B5EF4-FFF2-40B4-BE49-F238E27FC236}">
                <a16:creationId xmlns:a16="http://schemas.microsoft.com/office/drawing/2014/main" id="{806396D6-F6D2-4CDC-9A8A-368519AD75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062" t="76287"/>
          <a:stretch/>
        </p:blipFill>
        <p:spPr>
          <a:xfrm flipH="1" flipV="1">
            <a:off x="0" y="0"/>
            <a:ext cx="2188152" cy="2355724"/>
          </a:xfrm>
          <a:prstGeom prst="rect">
            <a:avLst/>
          </a:prstGeom>
        </p:spPr>
      </p:pic>
      <p:sp>
        <p:nvSpPr>
          <p:cNvPr id="9" name="矩形 8">
            <a:extLst>
              <a:ext uri="{FF2B5EF4-FFF2-40B4-BE49-F238E27FC236}">
                <a16:creationId xmlns:a16="http://schemas.microsoft.com/office/drawing/2014/main" id="{E138E2E9-01F7-4107-BF8C-AE4129C78B89}"/>
              </a:ext>
            </a:extLst>
          </p:cNvPr>
          <p:cNvSpPr/>
          <p:nvPr userDrawn="1"/>
        </p:nvSpPr>
        <p:spPr>
          <a:xfrm>
            <a:off x="1046634" y="541503"/>
            <a:ext cx="2602524" cy="466682"/>
          </a:xfrm>
          <a:prstGeom prst="rect">
            <a:avLst/>
          </a:prstGeom>
          <a:solidFill>
            <a:srgbClr val="386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xiaonantongxue" panose="020F0502020204030204"/>
              <a:cs typeface="+mn-cs"/>
            </a:endParaRPr>
          </a:p>
        </p:txBody>
      </p:sp>
      <p:sp>
        <p:nvSpPr>
          <p:cNvPr id="10" name="文本框 9">
            <a:extLst>
              <a:ext uri="{FF2B5EF4-FFF2-40B4-BE49-F238E27FC236}">
                <a16:creationId xmlns:a16="http://schemas.microsoft.com/office/drawing/2014/main" id="{DF53BD2A-E229-4893-9594-301936DE899F}"/>
              </a:ext>
            </a:extLst>
          </p:cNvPr>
          <p:cNvSpPr txBox="1"/>
          <p:nvPr userDrawn="1"/>
        </p:nvSpPr>
        <p:spPr>
          <a:xfrm>
            <a:off x="6439798" y="408421"/>
            <a:ext cx="1469450" cy="600164"/>
          </a:xfrm>
          <a:prstGeom prst="rect">
            <a:avLst/>
          </a:prstGeom>
          <a:noFill/>
        </p:spPr>
        <p:txBody>
          <a:bodyPr wrap="square" rtlCol="0">
            <a:spAutoFit/>
          </a:bodyPr>
          <a:lstStyle/>
          <a:p>
            <a:pPr marL="0" marR="0" lvl="0" indent="0" algn="dist" defTabSz="685800" rtl="0" eaLnBrk="1" fontAlgn="auto" latinLnBrk="0" hangingPunct="1">
              <a:lnSpc>
                <a:spcPct val="100000"/>
              </a:lnSpc>
              <a:spcBef>
                <a:spcPts val="0"/>
              </a:spcBef>
              <a:spcAft>
                <a:spcPts val="0"/>
              </a:spcAft>
              <a:buClrTx/>
              <a:buSzTx/>
              <a:buFontTx/>
              <a:buNone/>
              <a:tabLst/>
              <a:defRPr/>
            </a:pPr>
            <a:r>
              <a:rPr kumimoji="0" lang="en-US" altLang="zh-CN" sz="3300" b="0" i="0" u="none" strike="noStrike" kern="1200" cap="none" spc="0" normalizeH="0" baseline="0" noProof="0" dirty="0">
                <a:ln>
                  <a:noFill/>
                </a:ln>
                <a:solidFill>
                  <a:srgbClr val="386D52"/>
                </a:solidFill>
                <a:effectLst/>
                <a:uLnTx/>
                <a:uFillTx/>
                <a:latin typeface="微软雅黑" panose="020B0503020204020204" pitchFamily="34" charset="-122"/>
                <a:ea typeface="微软雅黑" panose="020B0503020204020204" pitchFamily="34" charset="-122"/>
                <a:cs typeface="+mn-ea"/>
                <a:sym typeface="+mn-lt"/>
              </a:rPr>
              <a:t>LOGO</a:t>
            </a:r>
            <a:endParaRPr kumimoji="0" lang="zh-CN" altLang="en-US" sz="3300" b="0" i="0" u="none" strike="noStrike" kern="1200" cap="none" spc="0" normalizeH="0" baseline="0" noProof="0" dirty="0">
              <a:ln>
                <a:noFill/>
              </a:ln>
              <a:solidFill>
                <a:srgbClr val="386D52"/>
              </a:solidFill>
              <a:effectLst/>
              <a:uLnTx/>
              <a:uFillTx/>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0241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AFE29-048D-4AC2-B5F7-68EA6667AE79}" type="slidenum">
              <a:rPr lang="en-US" altLang="en-US"/>
              <a:pPr>
                <a:defRPr/>
              </a:pPr>
              <a:t>‹#›</a:t>
            </a:fld>
            <a:endParaRPr lang="en-US" altLang="en-US"/>
          </a:p>
        </p:txBody>
      </p:sp>
    </p:spTree>
    <p:extLst>
      <p:ext uri="{BB962C8B-B14F-4D97-AF65-F5344CB8AC3E}">
        <p14:creationId xmlns:p14="http://schemas.microsoft.com/office/powerpoint/2010/main" val="3482225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2EB0F6-8E76-4A6F-AD14-63DC81125294}"/>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61F921E7-2A08-4D4E-A58D-38D8821F6FB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5D738E-E1BC-4F74-9261-B50AD1C9EB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9AA5E-23A7-4296-80B1-A4C791D34729}"/>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6" name="页脚占位符 5">
            <a:extLst>
              <a:ext uri="{FF2B5EF4-FFF2-40B4-BE49-F238E27FC236}">
                <a16:creationId xmlns:a16="http://schemas.microsoft.com/office/drawing/2014/main" id="{04907698-6D8B-4229-B0C7-7F54AB69E12E}"/>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7" name="灯片编号占位符 6">
            <a:extLst>
              <a:ext uri="{FF2B5EF4-FFF2-40B4-BE49-F238E27FC236}">
                <a16:creationId xmlns:a16="http://schemas.microsoft.com/office/drawing/2014/main" id="{585B06CC-C1AE-4A20-9D30-CA69EC77DBA5}"/>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spTree>
    <p:extLst>
      <p:ext uri="{BB962C8B-B14F-4D97-AF65-F5344CB8AC3E}">
        <p14:creationId xmlns:p14="http://schemas.microsoft.com/office/powerpoint/2010/main" val="434857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970AC3-58D5-407D-BA94-9E4BF4BC0F53}"/>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386C99A3-2C13-4466-BD7F-F0D4F868EF6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CEAA075F-6A36-4C82-8550-275D93A1C88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84B1CE8-40BB-4312-975C-782B75379FE4}"/>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6" name="页脚占位符 5">
            <a:extLst>
              <a:ext uri="{FF2B5EF4-FFF2-40B4-BE49-F238E27FC236}">
                <a16:creationId xmlns:a16="http://schemas.microsoft.com/office/drawing/2014/main" id="{6445B07F-140C-4CF0-BBDB-AE92D79856BC}"/>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7" name="灯片编号占位符 6">
            <a:extLst>
              <a:ext uri="{FF2B5EF4-FFF2-40B4-BE49-F238E27FC236}">
                <a16:creationId xmlns:a16="http://schemas.microsoft.com/office/drawing/2014/main" id="{8D022881-72BE-4565-AD42-A7F84D087BE9}"/>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spTree>
    <p:extLst>
      <p:ext uri="{BB962C8B-B14F-4D97-AF65-F5344CB8AC3E}">
        <p14:creationId xmlns:p14="http://schemas.microsoft.com/office/powerpoint/2010/main" val="1945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ADDE0F-BEEB-4767-99A4-4D1F97840DC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FB976C-B98E-40E3-9241-34ED375960F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2322B5-8F52-419D-B87B-DBD4EAFA83A0}"/>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5" name="页脚占位符 4">
            <a:extLst>
              <a:ext uri="{FF2B5EF4-FFF2-40B4-BE49-F238E27FC236}">
                <a16:creationId xmlns:a16="http://schemas.microsoft.com/office/drawing/2014/main" id="{6CAABCDA-B0C1-421A-8D2F-EBAC7D4A0C69}"/>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6" name="灯片编号占位符 5">
            <a:extLst>
              <a:ext uri="{FF2B5EF4-FFF2-40B4-BE49-F238E27FC236}">
                <a16:creationId xmlns:a16="http://schemas.microsoft.com/office/drawing/2014/main" id="{A3B782CB-19A0-4585-B305-C858F1A3DBF2}"/>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spTree>
    <p:extLst>
      <p:ext uri="{BB962C8B-B14F-4D97-AF65-F5344CB8AC3E}">
        <p14:creationId xmlns:p14="http://schemas.microsoft.com/office/powerpoint/2010/main" val="459470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F8CA69C-9A0C-49DB-BAE5-E6946CF40E40}"/>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49C708-5C04-4C98-8176-D1FAC51046CF}"/>
              </a:ext>
            </a:extLst>
          </p:cNvPr>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4141DE-774E-443A-8048-A8B02864D976}"/>
              </a:ext>
            </a:extLst>
          </p:cNvPr>
          <p:cNvSpPr>
            <a:spLocks noGrp="1"/>
          </p:cNvSpPr>
          <p:nvPr>
            <p:ph type="dt" sz="half" idx="10"/>
          </p:nvPr>
        </p:nvSpPr>
        <p:spPr/>
        <p:txBody>
          <a:body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5" name="页脚占位符 4">
            <a:extLst>
              <a:ext uri="{FF2B5EF4-FFF2-40B4-BE49-F238E27FC236}">
                <a16:creationId xmlns:a16="http://schemas.microsoft.com/office/drawing/2014/main" id="{9AA2EEE3-5FD5-4676-876A-79E67F3FD57C}"/>
              </a:ext>
            </a:extLst>
          </p:cNvPr>
          <p:cNvSpPr>
            <a:spLocks noGrp="1"/>
          </p:cNvSpPr>
          <p:nvPr>
            <p:ph type="ftr" sz="quarter" idx="11"/>
          </p:nvPr>
        </p:nvSpPr>
        <p:spPr/>
        <p:txBody>
          <a:body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6" name="灯片编号占位符 5">
            <a:extLst>
              <a:ext uri="{FF2B5EF4-FFF2-40B4-BE49-F238E27FC236}">
                <a16:creationId xmlns:a16="http://schemas.microsoft.com/office/drawing/2014/main" id="{C994DAA0-E876-48DB-A9D9-CFE980936929}"/>
              </a:ext>
            </a:extLst>
          </p:cNvPr>
          <p:cNvSpPr>
            <a:spLocks noGrp="1"/>
          </p:cNvSpPr>
          <p:nvPr>
            <p:ph type="sldNum" sz="quarter" idx="12"/>
          </p:nvPr>
        </p:nvSpPr>
        <p:spPr/>
        <p:txBody>
          <a:body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spTree>
    <p:extLst>
      <p:ext uri="{BB962C8B-B14F-4D97-AF65-F5344CB8AC3E}">
        <p14:creationId xmlns:p14="http://schemas.microsoft.com/office/powerpoint/2010/main" val="3246919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7" name="矩形 16"/>
          <p:cNvSpPr/>
          <p:nvPr userDrawn="1"/>
        </p:nvSpPr>
        <p:spPr>
          <a:xfrm>
            <a:off x="0" y="-3970"/>
            <a:ext cx="9144000" cy="1114252"/>
          </a:xfrm>
          <a:prstGeom prst="rect">
            <a:avLst/>
          </a:prstGeom>
          <a:solidFill>
            <a:schemeClr val="accent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xiaonantongxue" panose="020F0502020204030204"/>
              <a:cs typeface="+mn-cs"/>
            </a:endParaRPr>
          </a:p>
        </p:txBody>
      </p:sp>
      <p:sp>
        <p:nvSpPr>
          <p:cNvPr id="16" name="任意多边形 15"/>
          <p:cNvSpPr/>
          <p:nvPr userDrawn="1"/>
        </p:nvSpPr>
        <p:spPr>
          <a:xfrm rot="10800000">
            <a:off x="7814268" y="5746130"/>
            <a:ext cx="1329732" cy="1114252"/>
          </a:xfrm>
          <a:custGeom>
            <a:avLst/>
            <a:gdLst>
              <a:gd name="connsiteX0" fmla="*/ 1247667 w 1772869"/>
              <a:gd name="connsiteY0" fmla="*/ 0 h 1110282"/>
              <a:gd name="connsiteX1" fmla="*/ 1772869 w 1772869"/>
              <a:gd name="connsiteY1" fmla="*/ 0 h 1110282"/>
              <a:gd name="connsiteX2" fmla="*/ 0 w 1772869"/>
              <a:gd name="connsiteY2" fmla="*/ 1110282 h 1110282"/>
              <a:gd name="connsiteX0" fmla="*/ 1247667 w 1772869"/>
              <a:gd name="connsiteY0" fmla="*/ 0 h 1110282"/>
              <a:gd name="connsiteX1" fmla="*/ 1772869 w 1772869"/>
              <a:gd name="connsiteY1" fmla="*/ 0 h 1110282"/>
              <a:gd name="connsiteX2" fmla="*/ 0 w 1772869"/>
              <a:gd name="connsiteY2" fmla="*/ 1110282 h 1110282"/>
              <a:gd name="connsiteX3" fmla="*/ 1247667 w 1772869"/>
              <a:gd name="connsiteY3" fmla="*/ 0 h 1110282"/>
              <a:gd name="connsiteX0" fmla="*/ 790467 w 1772869"/>
              <a:gd name="connsiteY0" fmla="*/ 3175 h 1110282"/>
              <a:gd name="connsiteX1" fmla="*/ 1772869 w 1772869"/>
              <a:gd name="connsiteY1" fmla="*/ 0 h 1110282"/>
              <a:gd name="connsiteX2" fmla="*/ 0 w 1772869"/>
              <a:gd name="connsiteY2" fmla="*/ 1110282 h 1110282"/>
              <a:gd name="connsiteX3" fmla="*/ 790467 w 1772869"/>
              <a:gd name="connsiteY3" fmla="*/ 3175 h 1110282"/>
              <a:gd name="connsiteX0" fmla="*/ 780942 w 1772869"/>
              <a:gd name="connsiteY0" fmla="*/ 3175 h 1110282"/>
              <a:gd name="connsiteX1" fmla="*/ 1772869 w 1772869"/>
              <a:gd name="connsiteY1" fmla="*/ 0 h 1110282"/>
              <a:gd name="connsiteX2" fmla="*/ 0 w 1772869"/>
              <a:gd name="connsiteY2" fmla="*/ 1110282 h 1110282"/>
              <a:gd name="connsiteX3" fmla="*/ 780942 w 1772869"/>
              <a:gd name="connsiteY3" fmla="*/ 3175 h 1110282"/>
              <a:gd name="connsiteX0" fmla="*/ 788086 w 1772869"/>
              <a:gd name="connsiteY0" fmla="*/ 0 h 1111870"/>
              <a:gd name="connsiteX1" fmla="*/ 1772869 w 1772869"/>
              <a:gd name="connsiteY1" fmla="*/ 1588 h 1111870"/>
              <a:gd name="connsiteX2" fmla="*/ 0 w 1772869"/>
              <a:gd name="connsiteY2" fmla="*/ 1111870 h 1111870"/>
              <a:gd name="connsiteX3" fmla="*/ 788086 w 1772869"/>
              <a:gd name="connsiteY3" fmla="*/ 0 h 1111870"/>
              <a:gd name="connsiteX0" fmla="*/ 14180 w 1772869"/>
              <a:gd name="connsiteY0" fmla="*/ 0 h 1114252"/>
              <a:gd name="connsiteX1" fmla="*/ 1772869 w 1772869"/>
              <a:gd name="connsiteY1" fmla="*/ 3970 h 1114252"/>
              <a:gd name="connsiteX2" fmla="*/ 0 w 1772869"/>
              <a:gd name="connsiteY2" fmla="*/ 1114252 h 1114252"/>
              <a:gd name="connsiteX3" fmla="*/ 14180 w 1772869"/>
              <a:gd name="connsiteY3" fmla="*/ 0 h 1114252"/>
              <a:gd name="connsiteX0" fmla="*/ 2274 w 1772869"/>
              <a:gd name="connsiteY0" fmla="*/ 0 h 1114252"/>
              <a:gd name="connsiteX1" fmla="*/ 1772869 w 1772869"/>
              <a:gd name="connsiteY1" fmla="*/ 3970 h 1114252"/>
              <a:gd name="connsiteX2" fmla="*/ 0 w 1772869"/>
              <a:gd name="connsiteY2" fmla="*/ 1114252 h 1114252"/>
              <a:gd name="connsiteX3" fmla="*/ 2274 w 1772869"/>
              <a:gd name="connsiteY3" fmla="*/ 0 h 1114252"/>
              <a:gd name="connsiteX0" fmla="*/ 0 w 1772976"/>
              <a:gd name="connsiteY0" fmla="*/ 0 h 1114252"/>
              <a:gd name="connsiteX1" fmla="*/ 1772976 w 1772976"/>
              <a:gd name="connsiteY1" fmla="*/ 3970 h 1114252"/>
              <a:gd name="connsiteX2" fmla="*/ 107 w 1772976"/>
              <a:gd name="connsiteY2" fmla="*/ 1114252 h 1114252"/>
              <a:gd name="connsiteX3" fmla="*/ 0 w 1772976"/>
              <a:gd name="connsiteY3" fmla="*/ 0 h 1114252"/>
            </a:gdLst>
            <a:ahLst/>
            <a:cxnLst>
              <a:cxn ang="0">
                <a:pos x="connsiteX0" y="connsiteY0"/>
              </a:cxn>
              <a:cxn ang="0">
                <a:pos x="connsiteX1" y="connsiteY1"/>
              </a:cxn>
              <a:cxn ang="0">
                <a:pos x="connsiteX2" y="connsiteY2"/>
              </a:cxn>
              <a:cxn ang="0">
                <a:pos x="connsiteX3" y="connsiteY3"/>
              </a:cxn>
            </a:cxnLst>
            <a:rect l="l" t="t" r="r" b="b"/>
            <a:pathLst>
              <a:path w="1772976" h="1114252">
                <a:moveTo>
                  <a:pt x="0" y="0"/>
                </a:moveTo>
                <a:lnTo>
                  <a:pt x="1772976" y="3970"/>
                </a:lnTo>
                <a:lnTo>
                  <a:pt x="107" y="1114252"/>
                </a:lnTo>
                <a:cubicBezTo>
                  <a:pt x="71" y="742835"/>
                  <a:pt x="36" y="371417"/>
                  <a:pt x="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xiaonantongxue" panose="020F0502020204030204"/>
              <a:cs typeface="+mn-cs"/>
            </a:endParaRPr>
          </a:p>
        </p:txBody>
      </p:sp>
      <p:sp>
        <p:nvSpPr>
          <p:cNvPr id="15" name="任意多边形 14"/>
          <p:cNvSpPr/>
          <p:nvPr userDrawn="1"/>
        </p:nvSpPr>
        <p:spPr>
          <a:xfrm>
            <a:off x="0" y="-3970"/>
            <a:ext cx="1329732" cy="1114252"/>
          </a:xfrm>
          <a:custGeom>
            <a:avLst/>
            <a:gdLst>
              <a:gd name="connsiteX0" fmla="*/ 1247667 w 1772869"/>
              <a:gd name="connsiteY0" fmla="*/ 0 h 1110282"/>
              <a:gd name="connsiteX1" fmla="*/ 1772869 w 1772869"/>
              <a:gd name="connsiteY1" fmla="*/ 0 h 1110282"/>
              <a:gd name="connsiteX2" fmla="*/ 0 w 1772869"/>
              <a:gd name="connsiteY2" fmla="*/ 1110282 h 1110282"/>
              <a:gd name="connsiteX0" fmla="*/ 1247667 w 1772869"/>
              <a:gd name="connsiteY0" fmla="*/ 0 h 1110282"/>
              <a:gd name="connsiteX1" fmla="*/ 1772869 w 1772869"/>
              <a:gd name="connsiteY1" fmla="*/ 0 h 1110282"/>
              <a:gd name="connsiteX2" fmla="*/ 0 w 1772869"/>
              <a:gd name="connsiteY2" fmla="*/ 1110282 h 1110282"/>
              <a:gd name="connsiteX3" fmla="*/ 1247667 w 1772869"/>
              <a:gd name="connsiteY3" fmla="*/ 0 h 1110282"/>
              <a:gd name="connsiteX0" fmla="*/ 790467 w 1772869"/>
              <a:gd name="connsiteY0" fmla="*/ 3175 h 1110282"/>
              <a:gd name="connsiteX1" fmla="*/ 1772869 w 1772869"/>
              <a:gd name="connsiteY1" fmla="*/ 0 h 1110282"/>
              <a:gd name="connsiteX2" fmla="*/ 0 w 1772869"/>
              <a:gd name="connsiteY2" fmla="*/ 1110282 h 1110282"/>
              <a:gd name="connsiteX3" fmla="*/ 790467 w 1772869"/>
              <a:gd name="connsiteY3" fmla="*/ 3175 h 1110282"/>
              <a:gd name="connsiteX0" fmla="*/ 780942 w 1772869"/>
              <a:gd name="connsiteY0" fmla="*/ 3175 h 1110282"/>
              <a:gd name="connsiteX1" fmla="*/ 1772869 w 1772869"/>
              <a:gd name="connsiteY1" fmla="*/ 0 h 1110282"/>
              <a:gd name="connsiteX2" fmla="*/ 0 w 1772869"/>
              <a:gd name="connsiteY2" fmla="*/ 1110282 h 1110282"/>
              <a:gd name="connsiteX3" fmla="*/ 780942 w 1772869"/>
              <a:gd name="connsiteY3" fmla="*/ 3175 h 1110282"/>
              <a:gd name="connsiteX0" fmla="*/ 788086 w 1772869"/>
              <a:gd name="connsiteY0" fmla="*/ 0 h 1111870"/>
              <a:gd name="connsiteX1" fmla="*/ 1772869 w 1772869"/>
              <a:gd name="connsiteY1" fmla="*/ 1588 h 1111870"/>
              <a:gd name="connsiteX2" fmla="*/ 0 w 1772869"/>
              <a:gd name="connsiteY2" fmla="*/ 1111870 h 1111870"/>
              <a:gd name="connsiteX3" fmla="*/ 788086 w 1772869"/>
              <a:gd name="connsiteY3" fmla="*/ 0 h 1111870"/>
              <a:gd name="connsiteX0" fmla="*/ 14180 w 1772869"/>
              <a:gd name="connsiteY0" fmla="*/ 0 h 1114252"/>
              <a:gd name="connsiteX1" fmla="*/ 1772869 w 1772869"/>
              <a:gd name="connsiteY1" fmla="*/ 3970 h 1114252"/>
              <a:gd name="connsiteX2" fmla="*/ 0 w 1772869"/>
              <a:gd name="connsiteY2" fmla="*/ 1114252 h 1114252"/>
              <a:gd name="connsiteX3" fmla="*/ 14180 w 1772869"/>
              <a:gd name="connsiteY3" fmla="*/ 0 h 1114252"/>
              <a:gd name="connsiteX0" fmla="*/ 2274 w 1772869"/>
              <a:gd name="connsiteY0" fmla="*/ 0 h 1114252"/>
              <a:gd name="connsiteX1" fmla="*/ 1772869 w 1772869"/>
              <a:gd name="connsiteY1" fmla="*/ 3970 h 1114252"/>
              <a:gd name="connsiteX2" fmla="*/ 0 w 1772869"/>
              <a:gd name="connsiteY2" fmla="*/ 1114252 h 1114252"/>
              <a:gd name="connsiteX3" fmla="*/ 2274 w 1772869"/>
              <a:gd name="connsiteY3" fmla="*/ 0 h 1114252"/>
              <a:gd name="connsiteX0" fmla="*/ 0 w 1772976"/>
              <a:gd name="connsiteY0" fmla="*/ 0 h 1114252"/>
              <a:gd name="connsiteX1" fmla="*/ 1772976 w 1772976"/>
              <a:gd name="connsiteY1" fmla="*/ 3970 h 1114252"/>
              <a:gd name="connsiteX2" fmla="*/ 107 w 1772976"/>
              <a:gd name="connsiteY2" fmla="*/ 1114252 h 1114252"/>
              <a:gd name="connsiteX3" fmla="*/ 0 w 1772976"/>
              <a:gd name="connsiteY3" fmla="*/ 0 h 1114252"/>
            </a:gdLst>
            <a:ahLst/>
            <a:cxnLst>
              <a:cxn ang="0">
                <a:pos x="connsiteX0" y="connsiteY0"/>
              </a:cxn>
              <a:cxn ang="0">
                <a:pos x="connsiteX1" y="connsiteY1"/>
              </a:cxn>
              <a:cxn ang="0">
                <a:pos x="connsiteX2" y="connsiteY2"/>
              </a:cxn>
              <a:cxn ang="0">
                <a:pos x="connsiteX3" y="connsiteY3"/>
              </a:cxn>
            </a:cxnLst>
            <a:rect l="l" t="t" r="r" b="b"/>
            <a:pathLst>
              <a:path w="1772976" h="1114252">
                <a:moveTo>
                  <a:pt x="0" y="0"/>
                </a:moveTo>
                <a:lnTo>
                  <a:pt x="1772976" y="3970"/>
                </a:lnTo>
                <a:lnTo>
                  <a:pt x="107" y="1114252"/>
                </a:lnTo>
                <a:cubicBezTo>
                  <a:pt x="71" y="742835"/>
                  <a:pt x="36" y="371417"/>
                  <a:pt x="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xiaonantongxue" panose="020F0502020204030204"/>
              <a:cs typeface="+mn-cs"/>
            </a:endParaRPr>
          </a:p>
        </p:txBody>
      </p:sp>
      <p:sp>
        <p:nvSpPr>
          <p:cNvPr id="11" name="任意多边形 10"/>
          <p:cNvSpPr/>
          <p:nvPr userDrawn="1"/>
        </p:nvSpPr>
        <p:spPr>
          <a:xfrm>
            <a:off x="0" y="-1588"/>
            <a:ext cx="1329652" cy="1111870"/>
          </a:xfrm>
          <a:custGeom>
            <a:avLst/>
            <a:gdLst>
              <a:gd name="connsiteX0" fmla="*/ 1247667 w 1772869"/>
              <a:gd name="connsiteY0" fmla="*/ 0 h 1110282"/>
              <a:gd name="connsiteX1" fmla="*/ 1772869 w 1772869"/>
              <a:gd name="connsiteY1" fmla="*/ 0 h 1110282"/>
              <a:gd name="connsiteX2" fmla="*/ 0 w 1772869"/>
              <a:gd name="connsiteY2" fmla="*/ 1110282 h 1110282"/>
              <a:gd name="connsiteX0" fmla="*/ 1247667 w 1772869"/>
              <a:gd name="connsiteY0" fmla="*/ 0 h 1110282"/>
              <a:gd name="connsiteX1" fmla="*/ 1772869 w 1772869"/>
              <a:gd name="connsiteY1" fmla="*/ 0 h 1110282"/>
              <a:gd name="connsiteX2" fmla="*/ 0 w 1772869"/>
              <a:gd name="connsiteY2" fmla="*/ 1110282 h 1110282"/>
              <a:gd name="connsiteX3" fmla="*/ 1247667 w 1772869"/>
              <a:gd name="connsiteY3" fmla="*/ 0 h 1110282"/>
              <a:gd name="connsiteX0" fmla="*/ 790467 w 1772869"/>
              <a:gd name="connsiteY0" fmla="*/ 3175 h 1110282"/>
              <a:gd name="connsiteX1" fmla="*/ 1772869 w 1772869"/>
              <a:gd name="connsiteY1" fmla="*/ 0 h 1110282"/>
              <a:gd name="connsiteX2" fmla="*/ 0 w 1772869"/>
              <a:gd name="connsiteY2" fmla="*/ 1110282 h 1110282"/>
              <a:gd name="connsiteX3" fmla="*/ 790467 w 1772869"/>
              <a:gd name="connsiteY3" fmla="*/ 3175 h 1110282"/>
              <a:gd name="connsiteX0" fmla="*/ 780942 w 1772869"/>
              <a:gd name="connsiteY0" fmla="*/ 3175 h 1110282"/>
              <a:gd name="connsiteX1" fmla="*/ 1772869 w 1772869"/>
              <a:gd name="connsiteY1" fmla="*/ 0 h 1110282"/>
              <a:gd name="connsiteX2" fmla="*/ 0 w 1772869"/>
              <a:gd name="connsiteY2" fmla="*/ 1110282 h 1110282"/>
              <a:gd name="connsiteX3" fmla="*/ 780942 w 1772869"/>
              <a:gd name="connsiteY3" fmla="*/ 3175 h 1110282"/>
              <a:gd name="connsiteX0" fmla="*/ 788086 w 1772869"/>
              <a:gd name="connsiteY0" fmla="*/ 0 h 1111870"/>
              <a:gd name="connsiteX1" fmla="*/ 1772869 w 1772869"/>
              <a:gd name="connsiteY1" fmla="*/ 1588 h 1111870"/>
              <a:gd name="connsiteX2" fmla="*/ 0 w 1772869"/>
              <a:gd name="connsiteY2" fmla="*/ 1111870 h 1111870"/>
              <a:gd name="connsiteX3" fmla="*/ 788086 w 1772869"/>
              <a:gd name="connsiteY3" fmla="*/ 0 h 1111870"/>
            </a:gdLst>
            <a:ahLst/>
            <a:cxnLst>
              <a:cxn ang="0">
                <a:pos x="connsiteX0" y="connsiteY0"/>
              </a:cxn>
              <a:cxn ang="0">
                <a:pos x="connsiteX1" y="connsiteY1"/>
              </a:cxn>
              <a:cxn ang="0">
                <a:pos x="connsiteX2" y="connsiteY2"/>
              </a:cxn>
              <a:cxn ang="0">
                <a:pos x="connsiteX3" y="connsiteY3"/>
              </a:cxn>
            </a:cxnLst>
            <a:rect l="l" t="t" r="r" b="b"/>
            <a:pathLst>
              <a:path w="1772869" h="1111870">
                <a:moveTo>
                  <a:pt x="788086" y="0"/>
                </a:moveTo>
                <a:lnTo>
                  <a:pt x="1772869" y="1588"/>
                </a:lnTo>
                <a:lnTo>
                  <a:pt x="0" y="1111870"/>
                </a:lnTo>
                <a:lnTo>
                  <a:pt x="788086" y="0"/>
                </a:ln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xiaonantongxue" panose="020F0502020204030204"/>
              <a:cs typeface="+mn-cs"/>
            </a:endParaRPr>
          </a:p>
        </p:txBody>
      </p:sp>
      <p:sp>
        <p:nvSpPr>
          <p:cNvPr id="117" name="标题 1"/>
          <p:cNvSpPr>
            <a:spLocks noGrp="1"/>
          </p:cNvSpPr>
          <p:nvPr>
            <p:ph type="title" hasCustomPrompt="1"/>
          </p:nvPr>
        </p:nvSpPr>
        <p:spPr>
          <a:xfrm>
            <a:off x="701536" y="502921"/>
            <a:ext cx="3384689" cy="454960"/>
          </a:xfrm>
        </p:spPr>
        <p:txBody>
          <a:bodyPr>
            <a:noAutofit/>
          </a:bodyPr>
          <a:lstStyle>
            <a:lvl1pPr>
              <a:defRPr sz="2400" b="1">
                <a:solidFill>
                  <a:schemeClr val="bg2">
                    <a:lumMod val="25000"/>
                  </a:schemeClr>
                </a:solidFill>
              </a:defRPr>
            </a:lvl1pPr>
          </a:lstStyle>
          <a:p>
            <a:r>
              <a:rPr lang="zh-CN" altLang="en-US" dirty="0"/>
              <a:t>单击编辑标题</a:t>
            </a:r>
          </a:p>
        </p:txBody>
      </p:sp>
      <p:sp>
        <p:nvSpPr>
          <p:cNvPr id="8" name="任意多边形 7"/>
          <p:cNvSpPr/>
          <p:nvPr userDrawn="1"/>
        </p:nvSpPr>
        <p:spPr>
          <a:xfrm>
            <a:off x="0" y="0"/>
            <a:ext cx="1329652" cy="1110282"/>
          </a:xfrm>
          <a:custGeom>
            <a:avLst/>
            <a:gdLst>
              <a:gd name="connsiteX0" fmla="*/ 1247667 w 1772869"/>
              <a:gd name="connsiteY0" fmla="*/ 0 h 1110282"/>
              <a:gd name="connsiteX1" fmla="*/ 1772869 w 1772869"/>
              <a:gd name="connsiteY1" fmla="*/ 0 h 1110282"/>
              <a:gd name="connsiteX2" fmla="*/ 0 w 1772869"/>
              <a:gd name="connsiteY2" fmla="*/ 1110282 h 1110282"/>
            </a:gdLst>
            <a:ahLst/>
            <a:cxnLst>
              <a:cxn ang="0">
                <a:pos x="connsiteX0" y="connsiteY0"/>
              </a:cxn>
              <a:cxn ang="0">
                <a:pos x="connsiteX1" y="connsiteY1"/>
              </a:cxn>
              <a:cxn ang="0">
                <a:pos x="connsiteX2" y="connsiteY2"/>
              </a:cxn>
            </a:cxnLst>
            <a:rect l="l" t="t" r="r" b="b"/>
            <a:pathLst>
              <a:path w="1772869" h="1110282">
                <a:moveTo>
                  <a:pt x="1247667" y="0"/>
                </a:moveTo>
                <a:lnTo>
                  <a:pt x="1772869" y="0"/>
                </a:lnTo>
                <a:lnTo>
                  <a:pt x="0" y="111028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xiaonantongxue" panose="020F0502020204030204"/>
              <a:cs typeface="+mn-cs"/>
            </a:endParaRPr>
          </a:p>
        </p:txBody>
      </p:sp>
      <p:grpSp>
        <p:nvGrpSpPr>
          <p:cNvPr id="3" name="组合 2"/>
          <p:cNvGrpSpPr/>
          <p:nvPr userDrawn="1"/>
        </p:nvGrpSpPr>
        <p:grpSpPr>
          <a:xfrm flipH="1" flipV="1">
            <a:off x="7814349" y="5746130"/>
            <a:ext cx="1329652" cy="1111870"/>
            <a:chOff x="9715500" y="5446712"/>
            <a:chExt cx="1772869" cy="1111870"/>
          </a:xfrm>
        </p:grpSpPr>
        <p:sp>
          <p:nvSpPr>
            <p:cNvPr id="13" name="任意多边形 12"/>
            <p:cNvSpPr/>
            <p:nvPr userDrawn="1"/>
          </p:nvSpPr>
          <p:spPr>
            <a:xfrm>
              <a:off x="9715500" y="5446712"/>
              <a:ext cx="1772869" cy="1111870"/>
            </a:xfrm>
            <a:custGeom>
              <a:avLst/>
              <a:gdLst>
                <a:gd name="connsiteX0" fmla="*/ 1247667 w 1772869"/>
                <a:gd name="connsiteY0" fmla="*/ 0 h 1110282"/>
                <a:gd name="connsiteX1" fmla="*/ 1772869 w 1772869"/>
                <a:gd name="connsiteY1" fmla="*/ 0 h 1110282"/>
                <a:gd name="connsiteX2" fmla="*/ 0 w 1772869"/>
                <a:gd name="connsiteY2" fmla="*/ 1110282 h 1110282"/>
                <a:gd name="connsiteX0" fmla="*/ 1247667 w 1772869"/>
                <a:gd name="connsiteY0" fmla="*/ 0 h 1110282"/>
                <a:gd name="connsiteX1" fmla="*/ 1772869 w 1772869"/>
                <a:gd name="connsiteY1" fmla="*/ 0 h 1110282"/>
                <a:gd name="connsiteX2" fmla="*/ 0 w 1772869"/>
                <a:gd name="connsiteY2" fmla="*/ 1110282 h 1110282"/>
                <a:gd name="connsiteX3" fmla="*/ 1247667 w 1772869"/>
                <a:gd name="connsiteY3" fmla="*/ 0 h 1110282"/>
                <a:gd name="connsiteX0" fmla="*/ 790467 w 1772869"/>
                <a:gd name="connsiteY0" fmla="*/ 3175 h 1110282"/>
                <a:gd name="connsiteX1" fmla="*/ 1772869 w 1772869"/>
                <a:gd name="connsiteY1" fmla="*/ 0 h 1110282"/>
                <a:gd name="connsiteX2" fmla="*/ 0 w 1772869"/>
                <a:gd name="connsiteY2" fmla="*/ 1110282 h 1110282"/>
                <a:gd name="connsiteX3" fmla="*/ 790467 w 1772869"/>
                <a:gd name="connsiteY3" fmla="*/ 3175 h 1110282"/>
                <a:gd name="connsiteX0" fmla="*/ 780942 w 1772869"/>
                <a:gd name="connsiteY0" fmla="*/ 3175 h 1110282"/>
                <a:gd name="connsiteX1" fmla="*/ 1772869 w 1772869"/>
                <a:gd name="connsiteY1" fmla="*/ 0 h 1110282"/>
                <a:gd name="connsiteX2" fmla="*/ 0 w 1772869"/>
                <a:gd name="connsiteY2" fmla="*/ 1110282 h 1110282"/>
                <a:gd name="connsiteX3" fmla="*/ 780942 w 1772869"/>
                <a:gd name="connsiteY3" fmla="*/ 3175 h 1110282"/>
                <a:gd name="connsiteX0" fmla="*/ 788086 w 1772869"/>
                <a:gd name="connsiteY0" fmla="*/ 0 h 1111870"/>
                <a:gd name="connsiteX1" fmla="*/ 1772869 w 1772869"/>
                <a:gd name="connsiteY1" fmla="*/ 1588 h 1111870"/>
                <a:gd name="connsiteX2" fmla="*/ 0 w 1772869"/>
                <a:gd name="connsiteY2" fmla="*/ 1111870 h 1111870"/>
                <a:gd name="connsiteX3" fmla="*/ 788086 w 1772869"/>
                <a:gd name="connsiteY3" fmla="*/ 0 h 1111870"/>
              </a:gdLst>
              <a:ahLst/>
              <a:cxnLst>
                <a:cxn ang="0">
                  <a:pos x="connsiteX0" y="connsiteY0"/>
                </a:cxn>
                <a:cxn ang="0">
                  <a:pos x="connsiteX1" y="connsiteY1"/>
                </a:cxn>
                <a:cxn ang="0">
                  <a:pos x="connsiteX2" y="connsiteY2"/>
                </a:cxn>
                <a:cxn ang="0">
                  <a:pos x="connsiteX3" y="connsiteY3"/>
                </a:cxn>
              </a:cxnLst>
              <a:rect l="l" t="t" r="r" b="b"/>
              <a:pathLst>
                <a:path w="1772869" h="1111870">
                  <a:moveTo>
                    <a:pt x="788086" y="0"/>
                  </a:moveTo>
                  <a:lnTo>
                    <a:pt x="1772869" y="1588"/>
                  </a:lnTo>
                  <a:lnTo>
                    <a:pt x="0" y="1111870"/>
                  </a:lnTo>
                  <a:lnTo>
                    <a:pt x="788086" y="0"/>
                  </a:lnTo>
                  <a:close/>
                </a:path>
              </a:pathLst>
            </a:custGeom>
            <a:solidFill>
              <a:schemeClr val="accent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xiaonantongxue" panose="020F0502020204030204"/>
                <a:cs typeface="+mn-cs"/>
              </a:endParaRPr>
            </a:p>
          </p:txBody>
        </p:sp>
        <p:sp>
          <p:nvSpPr>
            <p:cNvPr id="14" name="任意多边形 13"/>
            <p:cNvSpPr/>
            <p:nvPr userDrawn="1"/>
          </p:nvSpPr>
          <p:spPr>
            <a:xfrm>
              <a:off x="9715500" y="5448300"/>
              <a:ext cx="1772869" cy="1110282"/>
            </a:xfrm>
            <a:custGeom>
              <a:avLst/>
              <a:gdLst>
                <a:gd name="connsiteX0" fmla="*/ 1247667 w 1772869"/>
                <a:gd name="connsiteY0" fmla="*/ 0 h 1110282"/>
                <a:gd name="connsiteX1" fmla="*/ 1772869 w 1772869"/>
                <a:gd name="connsiteY1" fmla="*/ 0 h 1110282"/>
                <a:gd name="connsiteX2" fmla="*/ 0 w 1772869"/>
                <a:gd name="connsiteY2" fmla="*/ 1110282 h 1110282"/>
              </a:gdLst>
              <a:ahLst/>
              <a:cxnLst>
                <a:cxn ang="0">
                  <a:pos x="connsiteX0" y="connsiteY0"/>
                </a:cxn>
                <a:cxn ang="0">
                  <a:pos x="connsiteX1" y="connsiteY1"/>
                </a:cxn>
                <a:cxn ang="0">
                  <a:pos x="connsiteX2" y="connsiteY2"/>
                </a:cxn>
              </a:cxnLst>
              <a:rect l="l" t="t" r="r" b="b"/>
              <a:pathLst>
                <a:path w="1772869" h="1110282">
                  <a:moveTo>
                    <a:pt x="1247667" y="0"/>
                  </a:moveTo>
                  <a:lnTo>
                    <a:pt x="1772869" y="0"/>
                  </a:lnTo>
                  <a:lnTo>
                    <a:pt x="0" y="111028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xiaonantongxue" panose="020F0502020204030204"/>
                <a:cs typeface="+mn-cs"/>
              </a:endParaRPr>
            </a:p>
          </p:txBody>
        </p:sp>
      </p:grpSp>
    </p:spTree>
    <p:extLst>
      <p:ext uri="{BB962C8B-B14F-4D97-AF65-F5344CB8AC3E}">
        <p14:creationId xmlns:p14="http://schemas.microsoft.com/office/powerpoint/2010/main" val="2527387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327392-8540-4861-A478-8E4E20A8D10B}"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3491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CD7102-4C66-49BA-B71C-486DAC96B12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907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E79B7B7-060B-4CFE-A075-3734FDB2E95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1142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4AF7D4-AD62-44B5-B288-C914D2632A0F}"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0131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A9D997-D30A-4F59-86C2-16617600378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153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3690F8-5755-41F3-86D7-BED777AD29C2}" type="slidenum">
              <a:rPr lang="en-US" altLang="en-US"/>
              <a:pPr>
                <a:defRPr/>
              </a:pPr>
              <a:t>‹#›</a:t>
            </a:fld>
            <a:endParaRPr lang="en-US" altLang="en-US"/>
          </a:p>
        </p:txBody>
      </p:sp>
    </p:spTree>
    <p:extLst>
      <p:ext uri="{BB962C8B-B14F-4D97-AF65-F5344CB8AC3E}">
        <p14:creationId xmlns:p14="http://schemas.microsoft.com/office/powerpoint/2010/main" val="1019203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96FA71A-EE1E-4562-B4CE-C579B421EDA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9242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BB0580-D2EB-4D56-9F34-7AA04EB6F27A}"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5603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39F36D-958F-4439-BEBE-35006BF845B7}"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6741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BC6AF56-677C-485C-A1AB-7724DA3BA685}"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4917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616372-779E-4547-A7E8-E01F76351D9F}"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5281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9CFD0A2-A547-46A5-AB97-D48BEFFE1648}"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914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C467E6-FDD9-411A-ACFD-7ABA8CB9E372}" type="slidenum">
              <a:rPr lang="en-US" altLang="en-US"/>
              <a:pPr>
                <a:defRPr/>
              </a:pPr>
              <a:t>‹#›</a:t>
            </a:fld>
            <a:endParaRPr lang="en-US" altLang="en-US"/>
          </a:p>
        </p:txBody>
      </p:sp>
    </p:spTree>
    <p:extLst>
      <p:ext uri="{BB962C8B-B14F-4D97-AF65-F5344CB8AC3E}">
        <p14:creationId xmlns:p14="http://schemas.microsoft.com/office/powerpoint/2010/main" val="70910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FEF25A-504D-446A-B694-253902701876}" type="slidenum">
              <a:rPr lang="en-US" altLang="en-US"/>
              <a:pPr>
                <a:defRPr/>
              </a:pPr>
              <a:t>‹#›</a:t>
            </a:fld>
            <a:endParaRPr lang="en-US" altLang="en-US"/>
          </a:p>
        </p:txBody>
      </p:sp>
    </p:spTree>
    <p:extLst>
      <p:ext uri="{BB962C8B-B14F-4D97-AF65-F5344CB8AC3E}">
        <p14:creationId xmlns:p14="http://schemas.microsoft.com/office/powerpoint/2010/main" val="6290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862638-1840-4380-BA92-346194F7C197}" type="slidenum">
              <a:rPr lang="en-US" altLang="en-US"/>
              <a:pPr>
                <a:defRPr/>
              </a:pPr>
              <a:t>‹#›</a:t>
            </a:fld>
            <a:endParaRPr lang="en-US" altLang="en-US"/>
          </a:p>
        </p:txBody>
      </p:sp>
    </p:spTree>
    <p:extLst>
      <p:ext uri="{BB962C8B-B14F-4D97-AF65-F5344CB8AC3E}">
        <p14:creationId xmlns:p14="http://schemas.microsoft.com/office/powerpoint/2010/main" val="281241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40A371-510F-4B41-9AD6-B0A0BBC70018}" type="slidenum">
              <a:rPr lang="en-US" altLang="en-US"/>
              <a:pPr>
                <a:defRPr/>
              </a:pPr>
              <a:t>‹#›</a:t>
            </a:fld>
            <a:endParaRPr lang="en-US" altLang="en-US"/>
          </a:p>
        </p:txBody>
      </p:sp>
    </p:spTree>
    <p:extLst>
      <p:ext uri="{BB962C8B-B14F-4D97-AF65-F5344CB8AC3E}">
        <p14:creationId xmlns:p14="http://schemas.microsoft.com/office/powerpoint/2010/main" val="130722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C8E555-EE89-453D-9322-DE046B809510}" type="slidenum">
              <a:rPr lang="en-US" altLang="en-US"/>
              <a:pPr>
                <a:defRPr/>
              </a:pPr>
              <a:t>‹#›</a:t>
            </a:fld>
            <a:endParaRPr lang="en-US" altLang="en-US"/>
          </a:p>
        </p:txBody>
      </p:sp>
    </p:spTree>
    <p:extLst>
      <p:ext uri="{BB962C8B-B14F-4D97-AF65-F5344CB8AC3E}">
        <p14:creationId xmlns:p14="http://schemas.microsoft.com/office/powerpoint/2010/main" val="2422741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FA7FE2-2127-478A-B23F-FF4A11C4A471}" type="slidenum">
              <a:rPr lang="en-US" altLang="en-US"/>
              <a:pPr>
                <a:defRPr/>
              </a:pPr>
              <a:t>‹#›</a:t>
            </a:fld>
            <a:endParaRPr lang="en-US" altLang="en-US"/>
          </a:p>
        </p:txBody>
      </p:sp>
    </p:spTree>
    <p:extLst>
      <p:ext uri="{BB962C8B-B14F-4D97-AF65-F5344CB8AC3E}">
        <p14:creationId xmlns:p14="http://schemas.microsoft.com/office/powerpoint/2010/main" val="351445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9CC8404-F17E-45C7-85E3-E9FFB6D434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4C73DCA-7561-4011-B9BA-6704B81E748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C082020-D4B6-443D-92F5-3CEFB89A00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DE0522-F93C-400D-8BA8-674743B3599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eaLnBrk="1" fontAlgn="auto" hangingPunct="1">
              <a:spcBef>
                <a:spcPts val="0"/>
              </a:spcBef>
              <a:spcAft>
                <a:spcPts val="0"/>
              </a:spcAft>
            </a:pPr>
            <a:fld id="{AE569580-F423-4B22-ABCA-263F75C05140}" type="datetimeFigureOut">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2023/9/9</a:t>
            </a:fld>
            <a:endParaRPr lang="zh-CN" altLang="en-US">
              <a:solidFill>
                <a:prstClr val="black">
                  <a:tint val="75000"/>
                </a:prstClr>
              </a:solidFill>
              <a:latin typeface="xiaonantongxue" panose="020F0502020204030204"/>
              <a:cs typeface="+mn-cs"/>
            </a:endParaRPr>
          </a:p>
        </p:txBody>
      </p:sp>
      <p:sp>
        <p:nvSpPr>
          <p:cNvPr id="5" name="页脚占位符 4">
            <a:extLst>
              <a:ext uri="{FF2B5EF4-FFF2-40B4-BE49-F238E27FC236}">
                <a16:creationId xmlns:a16="http://schemas.microsoft.com/office/drawing/2014/main" id="{FFD7F301-F8FB-4115-BE0F-E0D8FC598EB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eaLnBrk="1" fontAlgn="auto" hangingPunct="1">
              <a:spcBef>
                <a:spcPts val="0"/>
              </a:spcBef>
              <a:spcAft>
                <a:spcPts val="0"/>
              </a:spcAft>
            </a:pPr>
            <a:endParaRPr lang="zh-CN" altLang="en-US">
              <a:solidFill>
                <a:prstClr val="black">
                  <a:tint val="75000"/>
                </a:prstClr>
              </a:solidFill>
              <a:latin typeface="xiaonantongxue" panose="020F0502020204030204"/>
              <a:cs typeface="+mn-cs"/>
            </a:endParaRPr>
          </a:p>
        </p:txBody>
      </p:sp>
      <p:sp>
        <p:nvSpPr>
          <p:cNvPr id="6" name="灯片编号占位符 5">
            <a:extLst>
              <a:ext uri="{FF2B5EF4-FFF2-40B4-BE49-F238E27FC236}">
                <a16:creationId xmlns:a16="http://schemas.microsoft.com/office/drawing/2014/main" id="{9B94B81F-C5A1-4FD8-8EDE-D1F6058A4EA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eaLnBrk="1" fontAlgn="auto" hangingPunct="1">
              <a:spcBef>
                <a:spcPts val="0"/>
              </a:spcBef>
              <a:spcAft>
                <a:spcPts val="0"/>
              </a:spcAft>
            </a:pPr>
            <a:fld id="{29ABF8DF-3505-4F9A-9456-487AF6DC3F0F}" type="slidenum">
              <a:rPr lang="zh-CN" altLang="en-US" smtClean="0">
                <a:solidFill>
                  <a:prstClr val="black">
                    <a:tint val="75000"/>
                  </a:prstClr>
                </a:solidFill>
                <a:latin typeface="xiaonantongxue" panose="020F0502020204030204"/>
                <a:cs typeface="+mn-cs"/>
              </a:rPr>
              <a:pPr defTabSz="685800" eaLnBrk="1" fontAlgn="auto" hangingPunct="1">
                <a:spcBef>
                  <a:spcPts val="0"/>
                </a:spcBef>
                <a:spcAft>
                  <a:spcPts val="0"/>
                </a:spcAft>
              </a:pPr>
              <a:t>‹#›</a:t>
            </a:fld>
            <a:endParaRPr lang="zh-CN" altLang="en-US">
              <a:solidFill>
                <a:prstClr val="black">
                  <a:tint val="75000"/>
                </a:prstClr>
              </a:solidFill>
              <a:latin typeface="xiaonantongxue" panose="020F0502020204030204"/>
              <a:cs typeface="+mn-cs"/>
            </a:endParaRPr>
          </a:p>
        </p:txBody>
      </p:sp>
      <p:pic>
        <p:nvPicPr>
          <p:cNvPr id="7" name="图片 6">
            <a:extLst>
              <a:ext uri="{FF2B5EF4-FFF2-40B4-BE49-F238E27FC236}">
                <a16:creationId xmlns:a16="http://schemas.microsoft.com/office/drawing/2014/main" id="{BA3C80C1-5DB1-4513-978F-581E0E413DA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12" y="2020"/>
            <a:ext cx="9133532" cy="6854977"/>
          </a:xfrm>
          <a:prstGeom prst="rect">
            <a:avLst/>
          </a:prstGeom>
        </p:spPr>
      </p:pic>
    </p:spTree>
    <p:extLst>
      <p:ext uri="{BB962C8B-B14F-4D97-AF65-F5344CB8AC3E}">
        <p14:creationId xmlns:p14="http://schemas.microsoft.com/office/powerpoint/2010/main" val="17339216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C168B7-AAAC-475A-BCBC-B3B20CD52592}" type="slidenum">
              <a:rPr kumimoji="0" lang="en-US" altLang="vi-VN"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24983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image" Target="../media/image16.jpeg"/><Relationship Id="rId5" Type="http://schemas.openxmlformats.org/officeDocument/2006/relationships/image" Target="../media/image13.jpeg"/><Relationship Id="rId10" Type="http://schemas.openxmlformats.org/officeDocument/2006/relationships/slide" Target="slide23.xml"/><Relationship Id="rId4" Type="http://schemas.openxmlformats.org/officeDocument/2006/relationships/image" Target="../media/image12.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F:\HUU%20KHUONG\GIAO%20AN\Ruou%20Etylic%20UDCNTT\Ruou%20etilic%20dac.avi" TargetMode="External"/><Relationship Id="rId1" Type="http://schemas.openxmlformats.org/officeDocument/2006/relationships/video" Target="file:///F:\HUU%20KHUONG\GIAO%20AN\Ruou%20Etylic%20UDCNTT\Ruou%20etilic%20rong.avi"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81200" y="152400"/>
            <a:ext cx="5867400" cy="64633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 name="videoplayback">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1714500"/>
            <a:ext cx="8856586" cy="4953000"/>
          </a:xfrm>
          <a:prstGeom prst="rect">
            <a:avLst/>
          </a:prstGeom>
        </p:spPr>
      </p:pic>
      <p:sp>
        <p:nvSpPr>
          <p:cNvPr id="7" name="TextBox 6"/>
          <p:cNvSpPr txBox="1"/>
          <p:nvPr/>
        </p:nvSpPr>
        <p:spPr>
          <a:xfrm>
            <a:off x="2057400" y="91440"/>
            <a:ext cx="6019800" cy="646331"/>
          </a:xfrm>
          <a:prstGeom prst="rect">
            <a:avLst/>
          </a:prstGeom>
          <a:noFill/>
        </p:spPr>
        <p:txBody>
          <a:bodyPr wrap="square" rtlCol="0">
            <a:spAutoFit/>
          </a:bodyPr>
          <a:lstStyle/>
          <a:p>
            <a:r>
              <a:rPr lang="vi-VN" sz="3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cs typeface="Times New Roman" panose="02020603050405020304" pitchFamily="18" charset="0"/>
              </a:rPr>
              <a:t>Mời cả lớp cùng xem video</a:t>
            </a:r>
          </a:p>
        </p:txBody>
      </p:sp>
    </p:spTree>
    <p:extLst>
      <p:ext uri="{BB962C8B-B14F-4D97-AF65-F5344CB8AC3E}">
        <p14:creationId xmlns:p14="http://schemas.microsoft.com/office/powerpoint/2010/main" val="13405303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6705600" y="685800"/>
            <a:ext cx="2133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CTPT : C</a:t>
            </a:r>
            <a:r>
              <a:rPr lang="en-US" altLang="en-US" sz="1800" b="1" baseline="-25000">
                <a:solidFill>
                  <a:srgbClr val="000000"/>
                </a:solidFill>
                <a:latin typeface="Times New Roman" panose="02020603050405020304" pitchFamily="18" charset="0"/>
              </a:rPr>
              <a:t>2</a:t>
            </a:r>
            <a:r>
              <a:rPr lang="en-US" altLang="en-US" sz="1800" b="1">
                <a:solidFill>
                  <a:srgbClr val="000000"/>
                </a:solidFill>
                <a:latin typeface="Times New Roman" panose="02020603050405020304" pitchFamily="18" charset="0"/>
              </a:rPr>
              <a:t>H</a:t>
            </a:r>
            <a:r>
              <a:rPr lang="en-US" altLang="en-US" sz="1800" b="1" baseline="-25000">
                <a:solidFill>
                  <a:srgbClr val="000000"/>
                </a:solidFill>
                <a:latin typeface="Times New Roman" panose="02020603050405020304" pitchFamily="18" charset="0"/>
              </a:rPr>
              <a:t>6</a:t>
            </a:r>
            <a:r>
              <a:rPr lang="en-US" altLang="en-US" sz="1800" b="1">
                <a:solidFill>
                  <a:srgbClr val="000000"/>
                </a:solidFill>
                <a:latin typeface="Times New Roman" panose="02020603050405020304" pitchFamily="18" charset="0"/>
              </a:rPr>
              <a:t>O.</a:t>
            </a:r>
          </a:p>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PTK : 46</a:t>
            </a:r>
          </a:p>
          <a:p>
            <a:pPr eaLnBrk="1" hangingPunct="1">
              <a:spcBef>
                <a:spcPct val="0"/>
              </a:spcBef>
              <a:buFontTx/>
              <a:buNone/>
            </a:pPr>
            <a:endParaRPr lang="en-US" altLang="en-US" sz="1800"/>
          </a:p>
        </p:txBody>
      </p:sp>
      <p:sp>
        <p:nvSpPr>
          <p:cNvPr id="13315" name="TextBox 3"/>
          <p:cNvSpPr txBox="1">
            <a:spLocks noChangeArrowheads="1"/>
          </p:cNvSpPr>
          <p:nvPr/>
        </p:nvSpPr>
        <p:spPr bwMode="auto">
          <a:xfrm>
            <a:off x="762000" y="12954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III. TÍNH CHẤT HÓA HỌC</a:t>
            </a:r>
          </a:p>
        </p:txBody>
      </p:sp>
      <p:sp>
        <p:nvSpPr>
          <p:cNvPr id="13316" name="TextBox 4"/>
          <p:cNvSpPr txBox="1">
            <a:spLocks noChangeArrowheads="1"/>
          </p:cNvSpPr>
          <p:nvPr/>
        </p:nvSpPr>
        <p:spPr bwMode="auto">
          <a:xfrm>
            <a:off x="914400" y="17526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1.Rượu etylic có cháy không? </a:t>
            </a:r>
          </a:p>
        </p:txBody>
      </p:sp>
      <p:sp>
        <p:nvSpPr>
          <p:cNvPr id="13317" name="TextBox 5"/>
          <p:cNvSpPr txBox="1">
            <a:spLocks noChangeArrowheads="1"/>
          </p:cNvSpPr>
          <p:nvPr/>
        </p:nvSpPr>
        <p:spPr bwMode="auto">
          <a:xfrm>
            <a:off x="990600" y="3348038"/>
            <a:ext cx="662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2. Rượu etylic có phản ứng với natri không ?</a:t>
            </a:r>
          </a:p>
        </p:txBody>
      </p:sp>
      <p:sp>
        <p:nvSpPr>
          <p:cNvPr id="13318" name="TextBox 6"/>
          <p:cNvSpPr txBox="1">
            <a:spLocks noChangeArrowheads="1"/>
          </p:cNvSpPr>
          <p:nvPr/>
        </p:nvSpPr>
        <p:spPr bwMode="auto">
          <a:xfrm>
            <a:off x="1752600" y="2659063"/>
            <a:ext cx="4648200" cy="769937"/>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C</a:t>
            </a:r>
            <a:r>
              <a:rPr lang="en-US" altLang="en-US" sz="2200" baseline="-25000">
                <a:latin typeface="Times New Roman" panose="02020603050405020304" pitchFamily="18" charset="0"/>
                <a:cs typeface="Times New Roman" panose="02020603050405020304" pitchFamily="18" charset="0"/>
              </a:rPr>
              <a:t>2</a:t>
            </a:r>
            <a:r>
              <a:rPr lang="en-US" altLang="en-US" sz="2200">
                <a:latin typeface="Times New Roman" panose="02020603050405020304" pitchFamily="18" charset="0"/>
                <a:cs typeface="Times New Roman" panose="02020603050405020304" pitchFamily="18" charset="0"/>
              </a:rPr>
              <a:t>H</a:t>
            </a:r>
            <a:r>
              <a:rPr lang="en-US" altLang="en-US" sz="2200" baseline="-25000">
                <a:latin typeface="Times New Roman" panose="02020603050405020304" pitchFamily="18" charset="0"/>
                <a:cs typeface="Times New Roman" panose="02020603050405020304" pitchFamily="18" charset="0"/>
              </a:rPr>
              <a:t>6</a:t>
            </a:r>
            <a:r>
              <a:rPr lang="en-US" altLang="en-US" sz="2200">
                <a:latin typeface="Times New Roman" panose="02020603050405020304" pitchFamily="18" charset="0"/>
                <a:cs typeface="Times New Roman" panose="02020603050405020304" pitchFamily="18" charset="0"/>
              </a:rPr>
              <a:t>O + 3O</a:t>
            </a:r>
            <a:r>
              <a:rPr lang="en-US" altLang="en-US" sz="2200" baseline="-25000">
                <a:latin typeface="Times New Roman" panose="02020603050405020304" pitchFamily="18" charset="0"/>
                <a:cs typeface="Times New Roman" panose="02020603050405020304" pitchFamily="18" charset="0"/>
              </a:rPr>
              <a:t>2           </a:t>
            </a:r>
            <a:r>
              <a:rPr lang="en-US" altLang="en-US" sz="2200">
                <a:latin typeface="Times New Roman" panose="02020603050405020304" pitchFamily="18" charset="0"/>
                <a:cs typeface="Times New Roman" panose="02020603050405020304" pitchFamily="18" charset="0"/>
              </a:rPr>
              <a:t>         2CO</a:t>
            </a:r>
            <a:r>
              <a:rPr lang="en-US" altLang="en-US" sz="2200" baseline="-25000">
                <a:latin typeface="Times New Roman" panose="02020603050405020304" pitchFamily="18" charset="0"/>
                <a:cs typeface="Times New Roman" panose="02020603050405020304" pitchFamily="18" charset="0"/>
              </a:rPr>
              <a:t>2</a:t>
            </a:r>
            <a:r>
              <a:rPr lang="en-US" altLang="en-US" sz="2200">
                <a:latin typeface="Times New Roman" panose="02020603050405020304" pitchFamily="18" charset="0"/>
                <a:cs typeface="Times New Roman" panose="02020603050405020304" pitchFamily="18" charset="0"/>
              </a:rPr>
              <a:t>  +  3H</a:t>
            </a:r>
            <a:r>
              <a:rPr lang="en-US" altLang="en-US" sz="2200" baseline="-25000">
                <a:latin typeface="Times New Roman" panose="02020603050405020304" pitchFamily="18" charset="0"/>
                <a:cs typeface="Times New Roman" panose="02020603050405020304" pitchFamily="18" charset="0"/>
              </a:rPr>
              <a:t>2</a:t>
            </a:r>
            <a:r>
              <a:rPr lang="en-US" altLang="en-US" sz="2200">
                <a:latin typeface="Times New Roman" panose="02020603050405020304" pitchFamily="18" charset="0"/>
                <a:cs typeface="Times New Roman" panose="02020603050405020304" pitchFamily="18" charset="0"/>
              </a:rPr>
              <a:t>O</a:t>
            </a:r>
          </a:p>
          <a:p>
            <a:pPr algn="ctr" eaLnBrk="1" hangingPunct="1">
              <a:spcBef>
                <a:spcPct val="0"/>
              </a:spcBef>
              <a:buFontTx/>
              <a:buNone/>
            </a:pPr>
            <a:r>
              <a:rPr lang="en-US" altLang="en-US" sz="2200">
                <a:latin typeface="Times New Roman" panose="02020603050405020304" pitchFamily="18" charset="0"/>
                <a:cs typeface="Times New Roman" panose="02020603050405020304" pitchFamily="18" charset="0"/>
              </a:rPr>
              <a:t>(phản ứng cháy) </a:t>
            </a:r>
            <a:r>
              <a:rPr lang="en-US" altLang="en-US" sz="2200" baseline="-25000">
                <a:latin typeface="Times New Roman" panose="02020603050405020304" pitchFamily="18" charset="0"/>
                <a:cs typeface="Times New Roman" panose="02020603050405020304" pitchFamily="18" charset="0"/>
              </a:rPr>
              <a:t>      </a:t>
            </a:r>
            <a:endParaRPr lang="en-US" altLang="en-US" sz="2200">
              <a:latin typeface="Times New Roman" panose="02020603050405020304" pitchFamily="18" charset="0"/>
              <a:cs typeface="Times New Roman" panose="02020603050405020304" pitchFamily="18" charset="0"/>
            </a:endParaRPr>
          </a:p>
        </p:txBody>
      </p:sp>
      <p:sp>
        <p:nvSpPr>
          <p:cNvPr id="8" name="Line 5"/>
          <p:cNvSpPr>
            <a:spLocks noChangeShapeType="1"/>
          </p:cNvSpPr>
          <p:nvPr/>
        </p:nvSpPr>
        <p:spPr bwMode="auto">
          <a:xfrm>
            <a:off x="3479800" y="2895600"/>
            <a:ext cx="685800" cy="0"/>
          </a:xfrm>
          <a:prstGeom prst="line">
            <a:avLst/>
          </a:prstGeom>
          <a:ln>
            <a:headEnd/>
            <a:tailEnd type="arrow" w="med" len="med"/>
          </a:ln>
        </p:spPr>
        <p:style>
          <a:lnRef idx="1">
            <a:schemeClr val="accent4"/>
          </a:lnRef>
          <a:fillRef idx="0">
            <a:schemeClr val="accent4"/>
          </a:fillRef>
          <a:effectRef idx="0">
            <a:schemeClr val="accent4"/>
          </a:effectRef>
          <a:fontRef idx="minor">
            <a:schemeClr val="tx1"/>
          </a:fontRef>
        </p:style>
        <p:txBody>
          <a:bodyPr/>
          <a:lstStyle/>
          <a:p>
            <a:pPr eaLnBrk="1" hangingPunct="1">
              <a:defRPr/>
            </a:pPr>
            <a:endParaRPr lang="en-US" b="1" dirty="0"/>
          </a:p>
        </p:txBody>
      </p:sp>
      <p:sp>
        <p:nvSpPr>
          <p:cNvPr id="13320" name="TextBox 8"/>
          <p:cNvSpPr txBox="1">
            <a:spLocks noChangeArrowheads="1"/>
          </p:cNvSpPr>
          <p:nvPr/>
        </p:nvSpPr>
        <p:spPr bwMode="auto">
          <a:xfrm>
            <a:off x="3657600" y="2651125"/>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t</a:t>
            </a:r>
            <a:r>
              <a:rPr lang="en-US" altLang="en-US" sz="1400" baseline="30000"/>
              <a:t>o</a:t>
            </a:r>
            <a:endParaRPr lang="en-US" altLang="en-US" sz="1400"/>
          </a:p>
        </p:txBody>
      </p:sp>
      <p:sp>
        <p:nvSpPr>
          <p:cNvPr id="13321" name="TextBox 9"/>
          <p:cNvSpPr txBox="1">
            <a:spLocks noChangeArrowheads="1"/>
          </p:cNvSpPr>
          <p:nvPr/>
        </p:nvSpPr>
        <p:spPr bwMode="auto">
          <a:xfrm>
            <a:off x="1371600" y="4262438"/>
            <a:ext cx="6019800" cy="83026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2C</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5</a:t>
            </a:r>
            <a:r>
              <a:rPr lang="en-US" altLang="en-US" sz="2400" dirty="0">
                <a:latin typeface="Times New Roman" panose="02020603050405020304" pitchFamily="18" charset="0"/>
                <a:cs typeface="Times New Roman" panose="02020603050405020304" pitchFamily="18" charset="0"/>
              </a:rPr>
              <a:t>OH + 2Na                 2C</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5</a:t>
            </a:r>
            <a:r>
              <a:rPr lang="en-US" altLang="en-US" sz="2400" dirty="0">
                <a:latin typeface="Times New Roman" panose="02020603050405020304" pitchFamily="18" charset="0"/>
                <a:cs typeface="Times New Roman" panose="02020603050405020304" pitchFamily="18" charset="0"/>
              </a:rPr>
              <a:t>ONa + H</a:t>
            </a:r>
            <a:r>
              <a:rPr lang="en-US" altLang="en-US" sz="2400" baseline="-25000" dirty="0">
                <a:latin typeface="Times New Roman" panose="02020603050405020304" pitchFamily="18" charset="0"/>
                <a:cs typeface="Times New Roman" panose="02020603050405020304" pitchFamily="18" charset="0"/>
              </a:rPr>
              <a:t>2</a:t>
            </a:r>
          </a:p>
          <a:p>
            <a:pPr algn="ct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phản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thế</a:t>
            </a:r>
            <a:r>
              <a:rPr lang="en-US" altLang="en-US" sz="2400" dirty="0">
                <a:latin typeface="Times New Roman" panose="02020603050405020304" pitchFamily="18" charset="0"/>
                <a:cs typeface="Times New Roman" panose="02020603050405020304" pitchFamily="18" charset="0"/>
              </a:rPr>
              <a:t>)</a:t>
            </a:r>
          </a:p>
        </p:txBody>
      </p:sp>
      <p:sp>
        <p:nvSpPr>
          <p:cNvPr id="11" name="Line 5"/>
          <p:cNvSpPr>
            <a:spLocks noChangeShapeType="1"/>
          </p:cNvSpPr>
          <p:nvPr/>
        </p:nvSpPr>
        <p:spPr bwMode="auto">
          <a:xfrm>
            <a:off x="3835400" y="4495800"/>
            <a:ext cx="685800" cy="0"/>
          </a:xfrm>
          <a:prstGeom prst="line">
            <a:avLst/>
          </a:prstGeom>
          <a:ln>
            <a:headEnd/>
            <a:tailEnd type="arrow" w="med" len="med"/>
          </a:ln>
        </p:spPr>
        <p:style>
          <a:lnRef idx="1">
            <a:schemeClr val="accent4"/>
          </a:lnRef>
          <a:fillRef idx="0">
            <a:schemeClr val="accent4"/>
          </a:fillRef>
          <a:effectRef idx="0">
            <a:schemeClr val="accent4"/>
          </a:effectRef>
          <a:fontRef idx="minor">
            <a:schemeClr val="tx1"/>
          </a:fontRef>
        </p:style>
        <p:txBody>
          <a:bodyPr/>
          <a:lstStyle/>
          <a:p>
            <a:pPr eaLnBrk="1" hangingPunct="1">
              <a:defRPr/>
            </a:pPr>
            <a:endParaRPr lang="en-US" b="1" dirty="0"/>
          </a:p>
        </p:txBody>
      </p:sp>
      <p:sp>
        <p:nvSpPr>
          <p:cNvPr id="13325" name="Text Box 17"/>
          <p:cNvSpPr txBox="1">
            <a:spLocks noChangeArrowheads="1"/>
          </p:cNvSpPr>
          <p:nvPr/>
        </p:nvSpPr>
        <p:spPr bwMode="auto">
          <a:xfrm>
            <a:off x="533400" y="152400"/>
            <a:ext cx="8458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CHƯƠNG 5: DẪN XUẤT CỦA HIĐROCACBON - POLIME</a:t>
            </a:r>
            <a:r>
              <a:rPr lang="en-US" altLang="en-US" sz="1800">
                <a:latin typeface="Times New Roman" panose="02020603050405020304" pitchFamily="18" charset="0"/>
                <a:cs typeface="Times New Roman" panose="02020603050405020304" pitchFamily="18" charset="0"/>
              </a:rPr>
              <a:t> </a:t>
            </a:r>
          </a:p>
        </p:txBody>
      </p:sp>
      <p:graphicFrame>
        <p:nvGraphicFramePr>
          <p:cNvPr id="17" name="Table 16"/>
          <p:cNvGraphicFramePr>
            <a:graphicFrameLocks noGrp="1"/>
          </p:cNvGraphicFramePr>
          <p:nvPr>
            <p:extLst>
              <p:ext uri="{D42A27DB-BD31-4B8C-83A1-F6EECF244321}">
                <p14:modId xmlns:p14="http://schemas.microsoft.com/office/powerpoint/2010/main" val="963495317"/>
              </p:ext>
            </p:extLst>
          </p:nvPr>
        </p:nvGraphicFramePr>
        <p:xfrm>
          <a:off x="2590800" y="762000"/>
          <a:ext cx="4114800" cy="457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itchFamily="18" charset="0"/>
                          <a:cs typeface="Times New Roman" pitchFamily="18" charset="0"/>
                        </a:rPr>
                        <a:t>TIẾT</a:t>
                      </a:r>
                      <a:r>
                        <a:rPr lang="en-US" sz="20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55: RƯỢU ETYLIC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bl>
          </a:graphicData>
        </a:graphic>
      </p:graphicFrame>
      <p:sp>
        <p:nvSpPr>
          <p:cNvPr id="13333" name="Text Box 48"/>
          <p:cNvSpPr txBox="1">
            <a:spLocks noChangeArrowheads="1"/>
          </p:cNvSpPr>
          <p:nvPr/>
        </p:nvSpPr>
        <p:spPr bwMode="auto">
          <a:xfrm>
            <a:off x="1295400" y="3786188"/>
            <a:ext cx="541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sz="2400" spc="50" dirty="0">
                <a:ln w="12700" cmpd="sng">
                  <a:solidFill>
                    <a:srgbClr val="C0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sym typeface="Wingdings"/>
              </a:rPr>
              <a:t> </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Rượu</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etylic</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tác</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dụng</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được</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với</a:t>
            </a:r>
            <a:r>
              <a:rPr lang="en-US" altLang="en-US" sz="2200" b="1" dirty="0">
                <a:latin typeface="Times New Roman" panose="02020603050405020304" pitchFamily="18" charset="0"/>
                <a:cs typeface="Times New Roman" panose="02020603050405020304" pitchFamily="18" charset="0"/>
              </a:rPr>
              <a:t> Na.</a:t>
            </a:r>
          </a:p>
        </p:txBody>
      </p:sp>
      <p:sp>
        <p:nvSpPr>
          <p:cNvPr id="13334" name="Text Box 31"/>
          <p:cNvSpPr txBox="1">
            <a:spLocks noChangeArrowheads="1"/>
          </p:cNvSpPr>
          <p:nvPr/>
        </p:nvSpPr>
        <p:spPr bwMode="auto">
          <a:xfrm>
            <a:off x="1130300" y="2160588"/>
            <a:ext cx="648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sz="2400" spc="50" dirty="0">
                <a:ln w="12700" cmpd="sng">
                  <a:solidFill>
                    <a:srgbClr val="C0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sym typeface="Wingdings"/>
              </a:rPr>
              <a:t> </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Rượu</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etylic</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tác</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dụng</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mạnh</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với</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oxi</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khi</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đốt</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nóng</a:t>
            </a:r>
            <a:r>
              <a:rPr lang="en-US" altLang="en-US" sz="2200" b="1" dirty="0">
                <a:latin typeface="Times New Roman" panose="02020603050405020304" pitchFamily="18" charset="0"/>
                <a:cs typeface="Times New Roman" panose="02020603050405020304" pitchFamily="18" charset="0"/>
              </a:rPr>
              <a:t>.</a:t>
            </a:r>
          </a:p>
        </p:txBody>
      </p:sp>
      <p:sp>
        <p:nvSpPr>
          <p:cNvPr id="4" name="Rectangle 3"/>
          <p:cNvSpPr/>
          <p:nvPr/>
        </p:nvSpPr>
        <p:spPr>
          <a:xfrm>
            <a:off x="381001" y="5105400"/>
            <a:ext cx="8610600" cy="533400"/>
          </a:xfrm>
          <a:prstGeom prst="rect">
            <a:avLst/>
          </a:prstGeom>
          <a:solidFill>
            <a:srgbClr val="FAA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p:cNvSpPr/>
          <p:nvPr/>
        </p:nvSpPr>
        <p:spPr>
          <a:xfrm>
            <a:off x="457200" y="5029200"/>
            <a:ext cx="8860367" cy="609398"/>
          </a:xfrm>
          <a:prstGeom prst="rect">
            <a:avLst/>
          </a:prstGeom>
        </p:spPr>
        <p:txBody>
          <a:bodyPr wrap="square">
            <a:spAutoFit/>
          </a:bodyPr>
          <a:lstStyle/>
          <a:p>
            <a:pPr algn="just">
              <a:lnSpc>
                <a:spcPct val="120000"/>
              </a:lnSpc>
              <a:spcAft>
                <a:spcPts val="0"/>
              </a:spcAft>
            </a:pPr>
            <a:r>
              <a:rPr lang="pt-BR" sz="2800" dirty="0">
                <a:latin typeface="Times New Roman" panose="02020603050405020304" pitchFamily="18" charset="0"/>
                <a:ea typeface="Times New Roman" panose="02020603050405020304" pitchFamily="18" charset="0"/>
              </a:rPr>
              <a:t>Hoặc </a:t>
            </a:r>
            <a:r>
              <a:rPr lang="pt-BR" sz="2800" dirty="0">
                <a:solidFill>
                  <a:srgbClr val="000000"/>
                </a:solidFill>
                <a:latin typeface="Times New Roman" panose="02020603050405020304" pitchFamily="18" charset="0"/>
                <a:ea typeface="Times New Roman" panose="02020603050405020304" pitchFamily="18" charset="0"/>
              </a:rPr>
              <a:t>2CH</a:t>
            </a:r>
            <a:r>
              <a:rPr lang="pt-BR" sz="2800" baseline="-25000" dirty="0">
                <a:solidFill>
                  <a:srgbClr val="000000"/>
                </a:solidFill>
                <a:latin typeface="Times New Roman" panose="02020603050405020304" pitchFamily="18" charset="0"/>
                <a:ea typeface="Times New Roman" panose="02020603050405020304" pitchFamily="18" charset="0"/>
              </a:rPr>
              <a:t>3</a:t>
            </a:r>
            <a:r>
              <a:rPr lang="pt-BR" sz="2800" dirty="0">
                <a:solidFill>
                  <a:srgbClr val="000000"/>
                </a:solidFill>
                <a:latin typeface="Times New Roman" panose="02020603050405020304" pitchFamily="18" charset="0"/>
                <a:ea typeface="Times New Roman" panose="02020603050405020304" pitchFamily="18" charset="0"/>
              </a:rPr>
              <a:t>-CH</a:t>
            </a:r>
            <a:r>
              <a:rPr lang="pt-BR" sz="2800" baseline="-25000" dirty="0">
                <a:solidFill>
                  <a:srgbClr val="000000"/>
                </a:solidFill>
                <a:latin typeface="Times New Roman" panose="02020603050405020304" pitchFamily="18" charset="0"/>
                <a:ea typeface="Times New Roman" panose="02020603050405020304" pitchFamily="18" charset="0"/>
              </a:rPr>
              <a:t>2</a:t>
            </a:r>
            <a:r>
              <a:rPr lang="pt-BR" sz="2800" dirty="0">
                <a:solidFill>
                  <a:srgbClr val="000000"/>
                </a:solidFill>
                <a:latin typeface="Times New Roman" panose="02020603050405020304" pitchFamily="18" charset="0"/>
                <a:ea typeface="Times New Roman" panose="02020603050405020304" pitchFamily="18" charset="0"/>
              </a:rPr>
              <a:t>-OH</a:t>
            </a:r>
            <a:r>
              <a:rPr lang="pt-BR" sz="2800" baseline="-25000" dirty="0">
                <a:solidFill>
                  <a:srgbClr val="000000"/>
                </a:solidFill>
                <a:latin typeface="Times New Roman" panose="02020603050405020304" pitchFamily="18" charset="0"/>
                <a:ea typeface="Times New Roman" panose="02020603050405020304" pitchFamily="18" charset="0"/>
              </a:rPr>
              <a:t>(l) </a:t>
            </a:r>
            <a:r>
              <a:rPr lang="pt-BR" sz="2800" dirty="0">
                <a:solidFill>
                  <a:srgbClr val="000000"/>
                </a:solidFill>
                <a:latin typeface="Times New Roman" panose="02020603050405020304" pitchFamily="18" charset="0"/>
                <a:ea typeface="Times New Roman" panose="02020603050405020304" pitchFamily="18" charset="0"/>
              </a:rPr>
              <a:t>+ 2Na</a:t>
            </a:r>
            <a:r>
              <a:rPr lang="pt-BR" sz="2800" baseline="-25000" dirty="0">
                <a:solidFill>
                  <a:srgbClr val="000000"/>
                </a:solidFill>
                <a:latin typeface="Times New Roman" panose="02020603050405020304" pitchFamily="18" charset="0"/>
                <a:ea typeface="Times New Roman" panose="02020603050405020304" pitchFamily="18" charset="0"/>
              </a:rPr>
              <a:t>(r)</a:t>
            </a:r>
            <a:r>
              <a:rPr lang="en-US" sz="2800" dirty="0">
                <a:solidFill>
                  <a:srgbClr val="000000"/>
                </a:solidFill>
                <a:latin typeface="Times New Roman" panose="02020603050405020304" pitchFamily="18" charset="0"/>
                <a:ea typeface="Times New Roman" panose="02020603050405020304" pitchFamily="18" charset="0"/>
                <a:sym typeface="Symbol" panose="05050102010706020507" pitchFamily="18" charset="2"/>
              </a:rPr>
              <a:t></a:t>
            </a:r>
            <a:r>
              <a:rPr lang="pt-BR" sz="2800" dirty="0">
                <a:solidFill>
                  <a:srgbClr val="000000"/>
                </a:solidFill>
                <a:latin typeface="Times New Roman" panose="02020603050405020304" pitchFamily="18" charset="0"/>
                <a:ea typeface="Times New Roman" panose="02020603050405020304" pitchFamily="18" charset="0"/>
              </a:rPr>
              <a:t>2CH</a:t>
            </a:r>
            <a:r>
              <a:rPr lang="pt-BR" sz="2800" baseline="-25000" dirty="0">
                <a:solidFill>
                  <a:srgbClr val="000000"/>
                </a:solidFill>
                <a:latin typeface="Times New Roman" panose="02020603050405020304" pitchFamily="18" charset="0"/>
                <a:ea typeface="Times New Roman" panose="02020603050405020304" pitchFamily="18" charset="0"/>
              </a:rPr>
              <a:t>3</a:t>
            </a:r>
            <a:r>
              <a:rPr lang="pt-BR" sz="2800" dirty="0">
                <a:solidFill>
                  <a:srgbClr val="000000"/>
                </a:solidFill>
                <a:latin typeface="Times New Roman" panose="02020603050405020304" pitchFamily="18" charset="0"/>
                <a:ea typeface="Times New Roman" panose="02020603050405020304" pitchFamily="18" charset="0"/>
              </a:rPr>
              <a:t>-CH</a:t>
            </a:r>
            <a:r>
              <a:rPr lang="pt-BR" sz="2800" baseline="-25000" dirty="0">
                <a:solidFill>
                  <a:srgbClr val="000000"/>
                </a:solidFill>
                <a:latin typeface="Times New Roman" panose="02020603050405020304" pitchFamily="18" charset="0"/>
                <a:ea typeface="Times New Roman" panose="02020603050405020304" pitchFamily="18" charset="0"/>
              </a:rPr>
              <a:t>2</a:t>
            </a:r>
            <a:r>
              <a:rPr lang="pt-BR" sz="2800" dirty="0">
                <a:solidFill>
                  <a:srgbClr val="000000"/>
                </a:solidFill>
                <a:latin typeface="Times New Roman" panose="02020603050405020304" pitchFamily="18" charset="0"/>
                <a:ea typeface="Times New Roman" panose="02020603050405020304" pitchFamily="18" charset="0"/>
              </a:rPr>
              <a:t>-ONa</a:t>
            </a:r>
            <a:r>
              <a:rPr lang="pt-BR" sz="2800" baseline="-25000" dirty="0">
                <a:solidFill>
                  <a:srgbClr val="000000"/>
                </a:solidFill>
                <a:latin typeface="Times New Roman" panose="02020603050405020304" pitchFamily="18" charset="0"/>
                <a:ea typeface="Times New Roman" panose="02020603050405020304" pitchFamily="18" charset="0"/>
              </a:rPr>
              <a:t>(dd)</a:t>
            </a:r>
            <a:r>
              <a:rPr lang="pt-BR" sz="2800" dirty="0">
                <a:solidFill>
                  <a:srgbClr val="000000"/>
                </a:solidFill>
                <a:latin typeface="Times New Roman" panose="02020603050405020304" pitchFamily="18" charset="0"/>
                <a:ea typeface="Times New Roman" panose="02020603050405020304" pitchFamily="18" charset="0"/>
              </a:rPr>
              <a:t>+ H</a:t>
            </a:r>
            <a:r>
              <a:rPr lang="pt-BR" sz="2800" baseline="-25000" dirty="0">
                <a:solidFill>
                  <a:srgbClr val="000000"/>
                </a:solidFill>
                <a:latin typeface="Times New Roman" panose="02020603050405020304" pitchFamily="18" charset="0"/>
                <a:ea typeface="Times New Roman" panose="02020603050405020304" pitchFamily="18" charset="0"/>
              </a:rPr>
              <a:t>2(k)                                                             </a:t>
            </a:r>
            <a:endParaRPr lang="vi-VN" sz="4000" dirty="0">
              <a:solidFill>
                <a:srgbClr val="000000"/>
              </a:solidFill>
              <a:latin typeface="Times New Roman" panose="02020603050405020304" pitchFamily="18" charset="0"/>
              <a:ea typeface="Times New Roman" panose="02020603050405020304" pitchFamily="18" charset="0"/>
            </a:endParaRPr>
          </a:p>
        </p:txBody>
      </p:sp>
      <p:sp>
        <p:nvSpPr>
          <p:cNvPr id="21" name="TextBox 20"/>
          <p:cNvSpPr txBox="1">
            <a:spLocks noChangeArrowheads="1"/>
          </p:cNvSpPr>
          <p:nvPr/>
        </p:nvSpPr>
        <p:spPr bwMode="auto">
          <a:xfrm>
            <a:off x="1066800" y="5638800"/>
            <a:ext cx="640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chemeClr val="accent2"/>
                </a:solidFill>
                <a:latin typeface="Times New Roman" panose="02020603050405020304" pitchFamily="18" charset="0"/>
                <a:cs typeface="Times New Roman" panose="02020603050405020304" pitchFamily="18" charset="0"/>
              </a:rPr>
              <a:t>3. Phản ứng với axit axetic.</a:t>
            </a:r>
          </a:p>
        </p:txBody>
      </p:sp>
      <p:sp>
        <p:nvSpPr>
          <p:cNvPr id="22" name="TextBox 21"/>
          <p:cNvSpPr txBox="1">
            <a:spLocks noChangeArrowheads="1"/>
          </p:cNvSpPr>
          <p:nvPr/>
        </p:nvSpPr>
        <p:spPr bwMode="auto">
          <a:xfrm>
            <a:off x="1524000" y="6159500"/>
            <a:ext cx="4495800" cy="46196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cs typeface="Times New Roman" panose="02020603050405020304" pitchFamily="18" charset="0"/>
              </a:rPr>
              <a:t>Sẽ học trong bài 45: Axit axetic</a:t>
            </a:r>
          </a:p>
        </p:txBody>
      </p:sp>
      <p:sp>
        <p:nvSpPr>
          <p:cNvPr id="23" name="Slide Number Placeholder 1"/>
          <p:cNvSpPr>
            <a:spLocks noGrp="1"/>
          </p:cNvSpPr>
          <p:nvPr>
            <p:ph type="sldNum" sz="quarter" idx="12"/>
          </p:nvPr>
        </p:nvSpPr>
        <p:spPr>
          <a:xfrm>
            <a:off x="65532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F5A4C8B-2A4E-4BA6-B87C-AEA99448784E}" type="slidenum">
              <a:rPr lang="en-US" altLang="en-US" sz="1400" smtClean="0"/>
              <a:pPr>
                <a:spcBef>
                  <a:spcPct val="0"/>
                </a:spcBef>
                <a:buFontTx/>
                <a:buNone/>
              </a:pPr>
              <a:t>10</a:t>
            </a:fld>
            <a:endParaRPr lang="en-US" altLang="en-US" sz="1400"/>
          </a:p>
        </p:txBody>
      </p:sp>
    </p:spTree>
    <p:extLst>
      <p:ext uri="{BB962C8B-B14F-4D97-AF65-F5344CB8AC3E}">
        <p14:creationId xmlns:p14="http://schemas.microsoft.com/office/powerpoint/2010/main" val="17850040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wipe(down)">
                                      <p:cBhvr>
                                        <p:cTn id="7" dur="500"/>
                                        <p:tgtEl>
                                          <p:spTgt spid="133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additive="base">
                                        <p:cTn id="2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p:bldP spid="11" grpId="0" animBg="1"/>
      <p:bldP spid="4" grpId="0" animBg="1"/>
      <p:bldP spid="3"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858000"/>
          </a:xfrm>
          <a:prstGeom prst="rect">
            <a:avLst/>
          </a:prstGeom>
          <a:solidFill>
            <a:srgbClr val="FFFFFF"/>
          </a:solidFill>
          <a:ln w="76200">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 name="Group 3"/>
          <p:cNvGrpSpPr>
            <a:grpSpLocks/>
          </p:cNvGrpSpPr>
          <p:nvPr/>
        </p:nvGrpSpPr>
        <p:grpSpPr bwMode="auto">
          <a:xfrm>
            <a:off x="380999" y="990600"/>
            <a:ext cx="8430419" cy="5614988"/>
            <a:chOff x="48" y="194"/>
            <a:chExt cx="5677" cy="4017"/>
          </a:xfrm>
        </p:grpSpPr>
        <p:sp>
          <p:nvSpPr>
            <p:cNvPr id="14341" name="Rectangle 4"/>
            <p:cNvSpPr>
              <a:spLocks noChangeArrowheads="1"/>
            </p:cNvSpPr>
            <p:nvPr/>
          </p:nvSpPr>
          <p:spPr bwMode="auto">
            <a:xfrm>
              <a:off x="768" y="3971"/>
              <a:ext cx="432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800"/>
                <a:t>Sơ đồ ứng dụng của rượu etylic</a:t>
              </a:r>
            </a:p>
          </p:txBody>
        </p:sp>
        <p:grpSp>
          <p:nvGrpSpPr>
            <p:cNvPr id="14342" name="Group 5"/>
            <p:cNvGrpSpPr>
              <a:grpSpLocks/>
            </p:cNvGrpSpPr>
            <p:nvPr/>
          </p:nvGrpSpPr>
          <p:grpSpPr bwMode="auto">
            <a:xfrm>
              <a:off x="48" y="194"/>
              <a:ext cx="5677" cy="3747"/>
              <a:chOff x="22" y="39"/>
              <a:chExt cx="5712" cy="3795"/>
            </a:xfrm>
          </p:grpSpPr>
          <p:grpSp>
            <p:nvGrpSpPr>
              <p:cNvPr id="14346" name="Group 6"/>
              <p:cNvGrpSpPr>
                <a:grpSpLocks/>
              </p:cNvGrpSpPr>
              <p:nvPr/>
            </p:nvGrpSpPr>
            <p:grpSpPr bwMode="auto">
              <a:xfrm>
                <a:off x="22" y="39"/>
                <a:ext cx="5712" cy="3753"/>
                <a:chOff x="22" y="39"/>
                <a:chExt cx="5712" cy="3675"/>
              </a:xfrm>
            </p:grpSpPr>
            <p:pic>
              <p:nvPicPr>
                <p:cNvPr id="14350" name="Picture 7" descr="Ung 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 y="39"/>
                  <a:ext cx="5712" cy="36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4351" name="Picture 8" descr="Nuoc 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 y="2339"/>
                  <a:ext cx="675"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9" descr="Thuoc t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5" y="144"/>
                  <a:ext cx="1019"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0" descr="Dua chuot Gi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73" y="2304"/>
                  <a:ext cx="713"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Rectangle 11"/>
                <p:cNvSpPr>
                  <a:spLocks noChangeArrowheads="1"/>
                </p:cNvSpPr>
                <p:nvPr/>
              </p:nvSpPr>
              <p:spPr bwMode="auto">
                <a:xfrm>
                  <a:off x="659" y="2339"/>
                  <a:ext cx="1187" cy="8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355" name="Rectangle 12"/>
                <p:cNvSpPr>
                  <a:spLocks noChangeArrowheads="1"/>
                </p:cNvSpPr>
                <p:nvPr/>
              </p:nvSpPr>
              <p:spPr bwMode="auto">
                <a:xfrm>
                  <a:off x="1008" y="122"/>
                  <a:ext cx="768" cy="12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356" name="Rectangle 13"/>
                <p:cNvSpPr>
                  <a:spLocks noChangeArrowheads="1"/>
                </p:cNvSpPr>
                <p:nvPr/>
              </p:nvSpPr>
              <p:spPr bwMode="auto">
                <a:xfrm>
                  <a:off x="2832" y="118"/>
                  <a:ext cx="1920" cy="101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357" name="Rectangle 14">
                  <a:hlinkClick r:id="rId6" action="ppaction://hlinksldjump" tooltip="Điều chế cao su"/>
                </p:cNvPr>
                <p:cNvSpPr>
                  <a:spLocks noChangeArrowheads="1"/>
                </p:cNvSpPr>
                <p:nvPr/>
              </p:nvSpPr>
              <p:spPr bwMode="auto">
                <a:xfrm>
                  <a:off x="3757" y="1283"/>
                  <a:ext cx="1536" cy="7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358" name="Rectangle 15">
                  <a:hlinkClick r:id="rId6" action="ppaction://hlinksldjump" tooltip="Điều chế axit axetic"/>
                </p:cNvPr>
                <p:cNvSpPr>
                  <a:spLocks noChangeArrowheads="1"/>
                </p:cNvSpPr>
                <p:nvPr/>
              </p:nvSpPr>
              <p:spPr bwMode="auto">
                <a:xfrm>
                  <a:off x="3504" y="2304"/>
                  <a:ext cx="1693" cy="111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pic>
            <p:nvPicPr>
              <p:cNvPr id="14347" name="Picture 16" descr="Den 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1" y="2736"/>
                <a:ext cx="792" cy="8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48" name="Text Box 17"/>
              <p:cNvSpPr txBox="1">
                <a:spLocks noChangeArrowheads="1"/>
              </p:cNvSpPr>
              <p:nvPr/>
            </p:nvSpPr>
            <p:spPr bwMode="auto">
              <a:xfrm>
                <a:off x="2160" y="3600"/>
                <a:ext cx="1056"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800"/>
                  <a:t>Nhiên liệu</a:t>
                </a:r>
              </a:p>
            </p:txBody>
          </p:sp>
          <p:sp>
            <p:nvSpPr>
              <p:cNvPr id="14349" name="Line 18"/>
              <p:cNvSpPr>
                <a:spLocks noChangeShapeType="1"/>
              </p:cNvSpPr>
              <p:nvPr/>
            </p:nvSpPr>
            <p:spPr bwMode="auto">
              <a:xfrm>
                <a:off x="2688" y="2509"/>
                <a:ext cx="0" cy="192"/>
              </a:xfrm>
              <a:prstGeom prst="line">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grpSp>
        <p:grpSp>
          <p:nvGrpSpPr>
            <p:cNvPr id="14343" name="Group 19"/>
            <p:cNvGrpSpPr>
              <a:grpSpLocks/>
            </p:cNvGrpSpPr>
            <p:nvPr/>
          </p:nvGrpSpPr>
          <p:grpSpPr bwMode="auto">
            <a:xfrm>
              <a:off x="105" y="240"/>
              <a:ext cx="2016" cy="1427"/>
              <a:chOff x="48" y="144"/>
              <a:chExt cx="2016" cy="1309"/>
            </a:xfrm>
          </p:grpSpPr>
          <p:pic>
            <p:nvPicPr>
              <p:cNvPr id="14344" name="Picture 20" descr="cty_biaheu_sp1">
                <a:hlinkClick r:id="rId8" action="ppaction://hlinksldjump" tooltip="Tác hại của rượu etilic"/>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 y="144"/>
                <a:ext cx="1104"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1" descr="Xika Kim Long">
                <a:hlinkClick r:id="rId10" action="ppaction://hlinksldjump" tooltip="Tác hại của rượu etilic"/>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 y="144"/>
                <a:ext cx="908" cy="1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434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2723932-BD2B-46B8-9615-34D73D179ADD}" type="slidenum">
              <a:rPr lang="en-US" altLang="en-US" sz="1400" smtClean="0"/>
              <a:pPr>
                <a:spcBef>
                  <a:spcPct val="0"/>
                </a:spcBef>
                <a:buFontTx/>
                <a:buNone/>
              </a:pPr>
              <a:t>11</a:t>
            </a:fld>
            <a:endParaRPr lang="en-US" altLang="en-US" sz="1400"/>
          </a:p>
        </p:txBody>
      </p:sp>
      <p:sp>
        <p:nvSpPr>
          <p:cNvPr id="23" name="TextBox 22"/>
          <p:cNvSpPr txBox="1"/>
          <p:nvPr/>
        </p:nvSpPr>
        <p:spPr>
          <a:xfrm>
            <a:off x="764700" y="202998"/>
            <a:ext cx="4493099" cy="646331"/>
          </a:xfrm>
          <a:prstGeom prst="rect">
            <a:avLst/>
          </a:prstGeom>
          <a:noFill/>
        </p:spPr>
        <p:txBody>
          <a:bodyPr wrap="square">
            <a:spAutoFit/>
          </a:bodyPr>
          <a:lstStyle/>
          <a:p>
            <a:pPr eaLnBrk="1" hangingPunct="1">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rPr>
              <a:t>IV. ỨNG DỤNG</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45236085-Hinh-3,nguoi-bi-nan-ra-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429000"/>
            <a:ext cx="4191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21-12-2009_4 ut g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2800"/>
            <a:ext cx="4267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6C0C16F-C0A0-4B33-AF62-B16DA4F17FB4}" type="slidenum">
              <a:rPr lang="en-US" altLang="en-US" sz="1400" smtClean="0"/>
              <a:pPr>
                <a:spcBef>
                  <a:spcPct val="0"/>
                </a:spcBef>
                <a:buFontTx/>
                <a:buNone/>
              </a:pPr>
              <a:t>12</a:t>
            </a:fld>
            <a:endParaRPr lang="en-US" altLang="en-US" sz="1400"/>
          </a:p>
        </p:txBody>
      </p:sp>
      <p:pic>
        <p:nvPicPr>
          <p:cNvPr id="15367" name="Picture 14" descr="Káº¿t quáº£ hÃ¬nh áº£nh cho chá»ng ÄÃ¡nh v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0838"/>
            <a:ext cx="4038600"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Káº¿t quáº£ hÃ¬nh áº£nh cho tÃ¡c háº¡i cá»§a rÆ°á»£u b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4267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fade">
                                      <p:cBhvr>
                                        <p:cTn id="7" dur="1000"/>
                                        <p:tgtEl>
                                          <p:spTgt spid="15369"/>
                                        </p:tgtEl>
                                      </p:cBhvr>
                                    </p:animEffect>
                                    <p:anim calcmode="lin" valueType="num">
                                      <p:cBhvr>
                                        <p:cTn id="8" dur="1000" fill="hold"/>
                                        <p:tgtEl>
                                          <p:spTgt spid="15369"/>
                                        </p:tgtEl>
                                        <p:attrNameLst>
                                          <p:attrName>ppt_x</p:attrName>
                                        </p:attrNameLst>
                                      </p:cBhvr>
                                      <p:tavLst>
                                        <p:tav tm="0">
                                          <p:val>
                                            <p:strVal val="#ppt_x"/>
                                          </p:val>
                                        </p:tav>
                                        <p:tav tm="100000">
                                          <p:val>
                                            <p:strVal val="#ppt_x"/>
                                          </p:val>
                                        </p:tav>
                                      </p:tavLst>
                                    </p:anim>
                                    <p:anim calcmode="lin" valueType="num">
                                      <p:cBhvr>
                                        <p:cTn id="9" dur="1000" fill="hold"/>
                                        <p:tgtEl>
                                          <p:spTgt spid="1536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15367"/>
                                        </p:tgtEl>
                                        <p:attrNameLst>
                                          <p:attrName>style.visibility</p:attrName>
                                        </p:attrNameLst>
                                      </p:cBhvr>
                                      <p:to>
                                        <p:strVal val="visible"/>
                                      </p:to>
                                    </p:set>
                                    <p:animEffect transition="in" filter="barn(inVertical)">
                                      <p:cBhvr>
                                        <p:cTn id="14" dur="1000"/>
                                        <p:tgtEl>
                                          <p:spTgt spid="153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0484"/>
                                        </p:tgtEl>
                                        <p:attrNameLst>
                                          <p:attrName>style.visibility</p:attrName>
                                        </p:attrNameLst>
                                      </p:cBhvr>
                                      <p:to>
                                        <p:strVal val="visible"/>
                                      </p:to>
                                    </p:set>
                                    <p:animEffect transition="in" filter="circle(in)">
                                      <p:cBhvr>
                                        <p:cTn id="19" dur="1000"/>
                                        <p:tgtEl>
                                          <p:spTgt spid="2048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nodeType="clickEffect">
                                  <p:stCondLst>
                                    <p:cond delay="0"/>
                                  </p:stCondLst>
                                  <p:childTnLst>
                                    <p:set>
                                      <p:cBhvr>
                                        <p:cTn id="23" dur="1" fill="hold">
                                          <p:stCondLst>
                                            <p:cond delay="0"/>
                                          </p:stCondLst>
                                        </p:cTn>
                                        <p:tgtEl>
                                          <p:spTgt spid="20485"/>
                                        </p:tgtEl>
                                        <p:attrNameLst>
                                          <p:attrName>style.visibility</p:attrName>
                                        </p:attrNameLst>
                                      </p:cBhvr>
                                      <p:to>
                                        <p:strVal val="visible"/>
                                      </p:to>
                                    </p:set>
                                    <p:animEffect transition="in" filter="wheel(1)">
                                      <p:cBhvr>
                                        <p:cTn id="24" dur="2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6705600" y="685800"/>
            <a:ext cx="2133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CTPT : C</a:t>
            </a:r>
            <a:r>
              <a:rPr lang="en-US" altLang="en-US" sz="1800" b="1" baseline="-25000">
                <a:solidFill>
                  <a:srgbClr val="000000"/>
                </a:solidFill>
                <a:latin typeface="Times New Roman" panose="02020603050405020304" pitchFamily="18" charset="0"/>
              </a:rPr>
              <a:t>2</a:t>
            </a:r>
            <a:r>
              <a:rPr lang="en-US" altLang="en-US" sz="1800" b="1">
                <a:solidFill>
                  <a:srgbClr val="000000"/>
                </a:solidFill>
                <a:latin typeface="Times New Roman" panose="02020603050405020304" pitchFamily="18" charset="0"/>
              </a:rPr>
              <a:t>H</a:t>
            </a:r>
            <a:r>
              <a:rPr lang="en-US" altLang="en-US" sz="1800" b="1" baseline="-25000">
                <a:solidFill>
                  <a:srgbClr val="000000"/>
                </a:solidFill>
                <a:latin typeface="Times New Roman" panose="02020603050405020304" pitchFamily="18" charset="0"/>
              </a:rPr>
              <a:t>6</a:t>
            </a:r>
            <a:r>
              <a:rPr lang="en-US" altLang="en-US" sz="1800" b="1">
                <a:solidFill>
                  <a:srgbClr val="000000"/>
                </a:solidFill>
                <a:latin typeface="Times New Roman" panose="02020603050405020304" pitchFamily="18" charset="0"/>
              </a:rPr>
              <a:t>O.</a:t>
            </a:r>
          </a:p>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PTK : 46</a:t>
            </a:r>
          </a:p>
          <a:p>
            <a:pPr eaLnBrk="1" hangingPunct="1">
              <a:spcBef>
                <a:spcPct val="0"/>
              </a:spcBef>
              <a:buFontTx/>
              <a:buNone/>
            </a:pPr>
            <a:endParaRPr lang="en-US" altLang="en-US" sz="1800"/>
          </a:p>
        </p:txBody>
      </p:sp>
      <p:sp>
        <p:nvSpPr>
          <p:cNvPr id="16387" name="Text Box 17"/>
          <p:cNvSpPr txBox="1">
            <a:spLocks noChangeArrowheads="1"/>
          </p:cNvSpPr>
          <p:nvPr/>
        </p:nvSpPr>
        <p:spPr bwMode="auto">
          <a:xfrm>
            <a:off x="533400" y="152400"/>
            <a:ext cx="8458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CHƯƠNG 5: DẪN XUẤT CỦA HIĐROCACBON - POLIME</a:t>
            </a:r>
            <a:r>
              <a:rPr lang="en-US" altLang="en-US" sz="1800">
                <a:latin typeface="Times New Roman" panose="02020603050405020304" pitchFamily="18" charset="0"/>
                <a:cs typeface="Times New Roman" panose="02020603050405020304" pitchFamily="18" charset="0"/>
              </a:rPr>
              <a:t> </a:t>
            </a:r>
          </a:p>
        </p:txBody>
      </p:sp>
      <p:graphicFrame>
        <p:nvGraphicFramePr>
          <p:cNvPr id="17" name="Table 16"/>
          <p:cNvGraphicFramePr>
            <a:graphicFrameLocks noGrp="1"/>
          </p:cNvGraphicFramePr>
          <p:nvPr>
            <p:extLst>
              <p:ext uri="{D42A27DB-BD31-4B8C-83A1-F6EECF244321}">
                <p14:modId xmlns:p14="http://schemas.microsoft.com/office/powerpoint/2010/main" val="2280152654"/>
              </p:ext>
            </p:extLst>
          </p:nvPr>
        </p:nvGraphicFramePr>
        <p:xfrm>
          <a:off x="2590800" y="762000"/>
          <a:ext cx="4114800" cy="457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55: RƯỢU ETYLIC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bl>
          </a:graphicData>
        </a:graphic>
      </p:graphicFrame>
      <p:sp>
        <p:nvSpPr>
          <p:cNvPr id="20" name="Cloud 19"/>
          <p:cNvSpPr/>
          <p:nvPr/>
        </p:nvSpPr>
        <p:spPr>
          <a:xfrm>
            <a:off x="3962400" y="2228850"/>
            <a:ext cx="5181600" cy="3657600"/>
          </a:xfrm>
          <a:prstGeom prst="cloud">
            <a:avLst/>
          </a:prstGeom>
          <a:solidFill>
            <a:srgbClr val="FFFF99"/>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3200" b="1" dirty="0">
              <a:solidFill>
                <a:srgbClr val="0000FF"/>
              </a:solidFill>
              <a:latin typeface="Times New Roman" pitchFamily="18" charset="0"/>
              <a:cs typeface="Times New Roman" pitchFamily="18" charset="0"/>
            </a:endParaRPr>
          </a:p>
          <a:p>
            <a:pPr algn="ctr" eaLnBrk="1" hangingPunct="1">
              <a:defRPr/>
            </a:pPr>
            <a:r>
              <a:rPr lang="en-US" sz="3200" b="1" dirty="0">
                <a:solidFill>
                  <a:srgbClr val="0000FF"/>
                </a:solidFill>
                <a:latin typeface="Times New Roman" pitchFamily="18" charset="0"/>
                <a:cs typeface="Times New Roman" pitchFamily="18" charset="0"/>
              </a:rPr>
              <a:t>Ở </a:t>
            </a:r>
            <a:r>
              <a:rPr lang="en-US" sz="3200" b="1" dirty="0" err="1">
                <a:solidFill>
                  <a:srgbClr val="0000FF"/>
                </a:solidFill>
                <a:latin typeface="Times New Roman" pitchFamily="18" charset="0"/>
                <a:cs typeface="Times New Roman" pitchFamily="18" charset="0"/>
              </a:rPr>
              <a:t>địa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phương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em</a:t>
            </a:r>
            <a:r>
              <a:rPr lang="en-US" sz="3200" b="1" dirty="0">
                <a:solidFill>
                  <a:srgbClr val="0000FF"/>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ta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xuất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rượu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bằng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a:t>
            </a:r>
            <a:endParaRPr lang="en-US" sz="3200" b="1" dirty="0">
              <a:solidFill>
                <a:srgbClr val="FF0000"/>
              </a:solidFill>
              <a:cs typeface="Times New Roman" pitchFamily="18" charset="0"/>
            </a:endParaRPr>
          </a:p>
        </p:txBody>
      </p:sp>
      <p:sp>
        <p:nvSpPr>
          <p:cNvPr id="21" name="TextBox 20"/>
          <p:cNvSpPr txBox="1">
            <a:spLocks noChangeArrowheads="1"/>
          </p:cNvSpPr>
          <p:nvPr/>
        </p:nvSpPr>
        <p:spPr bwMode="auto">
          <a:xfrm>
            <a:off x="1371600" y="19050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b="1" dirty="0">
                <a:effectLst>
                  <a:outerShdw blurRad="38100" dist="38100" dir="2700000" algn="tl">
                    <a:srgbClr val="000000">
                      <a:alpha val="43137"/>
                    </a:srgbClr>
                  </a:outerShdw>
                </a:effectLst>
                <a:latin typeface="Times New Roman" pitchFamily="18" charset="0"/>
                <a:cs typeface="Times New Roman" pitchFamily="18" charset="0"/>
              </a:rPr>
              <a:t>V. ĐIỀU CHẾ</a:t>
            </a:r>
          </a:p>
        </p:txBody>
      </p:sp>
      <p:sp>
        <p:nvSpPr>
          <p:cNvPr id="1639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11A288F-33A8-4CCA-9635-4C7BDC83C740}" type="slidenum">
              <a:rPr lang="en-US" altLang="en-US" sz="1400" smtClean="0"/>
              <a:pPr>
                <a:spcBef>
                  <a:spcPct val="0"/>
                </a:spcBef>
                <a:buFontTx/>
                <a:buNone/>
              </a:pPr>
              <a:t>13</a:t>
            </a:fld>
            <a:endParaRPr lang="en-US" altLang="en-US" sz="140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
                                        </p:tgtEl>
                                        <p:attrNameLst>
                                          <p:attrName>fillcolor</p:attrName>
                                        </p:attrNameLst>
                                      </p:cBhvr>
                                      <p:tavLst>
                                        <p:tav tm="0">
                                          <p:val>
                                            <p:clrVal>
                                              <a:schemeClr val="accent2"/>
                                            </p:clrVal>
                                          </p:val>
                                        </p:tav>
                                        <p:tav tm="50000">
                                          <p:val>
                                            <p:clrVal>
                                              <a:schemeClr val="hlink"/>
                                            </p:clrVal>
                                          </p:val>
                                        </p:tav>
                                      </p:tavLst>
                                    </p:anim>
                                    <p:set>
                                      <p:cBhvr>
                                        <p:cTn id="9" dur="80"/>
                                        <p:tgtEl>
                                          <p:spTgt spid="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dissolv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tLang="en-US"/>
          </a:p>
        </p:txBody>
      </p:sp>
      <p:sp>
        <p:nvSpPr>
          <p:cNvPr id="17411" name="Rectangle 3"/>
          <p:cNvSpPr>
            <a:spLocks noGrp="1" noChangeArrowheads="1"/>
          </p:cNvSpPr>
          <p:nvPr>
            <p:ph type="body" idx="1"/>
          </p:nvPr>
        </p:nvSpPr>
        <p:spPr/>
        <p:txBody>
          <a:bodyPr/>
          <a:lstStyle/>
          <a:p>
            <a:pPr eaLnBrk="1" hangingPunct="1"/>
            <a:endParaRPr lang="en-US" altLang="en-US"/>
          </a:p>
        </p:txBody>
      </p:sp>
      <p:sp>
        <p:nvSpPr>
          <p:cNvPr id="17412" name="Rectangle 4"/>
          <p:cNvSpPr>
            <a:spLocks noChangeArrowheads="1"/>
          </p:cNvSpPr>
          <p:nvPr/>
        </p:nvSpPr>
        <p:spPr bwMode="auto">
          <a:xfrm>
            <a:off x="0" y="0"/>
            <a:ext cx="9144000" cy="6858000"/>
          </a:xfrm>
          <a:prstGeom prst="rect">
            <a:avLst/>
          </a:prstGeom>
          <a:solidFill>
            <a:srgbClr val="FFFFFF"/>
          </a:solidFill>
          <a:ln w="76200">
            <a:solidFill>
              <a:srgbClr val="0000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 name="Group 5"/>
          <p:cNvGrpSpPr>
            <a:grpSpLocks/>
          </p:cNvGrpSpPr>
          <p:nvPr/>
        </p:nvGrpSpPr>
        <p:grpSpPr bwMode="auto">
          <a:xfrm>
            <a:off x="228600" y="1516063"/>
            <a:ext cx="2486025" cy="2425700"/>
            <a:chOff x="144" y="955"/>
            <a:chExt cx="1566" cy="1528"/>
          </a:xfrm>
        </p:grpSpPr>
        <p:pic>
          <p:nvPicPr>
            <p:cNvPr id="17435" name="Picture 6" descr="DSC02854"/>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44" y="955"/>
              <a:ext cx="1566" cy="1205"/>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436" name="Text Box 7"/>
            <p:cNvSpPr txBox="1">
              <a:spLocks noChangeArrowheads="1"/>
            </p:cNvSpPr>
            <p:nvPr/>
          </p:nvSpPr>
          <p:spPr bwMode="auto">
            <a:xfrm>
              <a:off x="384" y="2195"/>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0000FF"/>
                  </a:solidFill>
                  <a:latin typeface="Times New Roman" panose="02020603050405020304" pitchFamily="18" charset="0"/>
                </a:rPr>
                <a:t>Rắc men</a:t>
              </a:r>
              <a:r>
                <a:rPr lang="en-US" altLang="en-US" sz="2400" b="1">
                  <a:solidFill>
                    <a:srgbClr val="0000FF"/>
                  </a:solidFill>
                  <a:latin typeface="VNI-Times" pitchFamily="2" charset="0"/>
                </a:rPr>
                <a:t> </a:t>
              </a:r>
            </a:p>
          </p:txBody>
        </p:sp>
      </p:grpSp>
      <p:grpSp>
        <p:nvGrpSpPr>
          <p:cNvPr id="3" name="Group 8"/>
          <p:cNvGrpSpPr>
            <a:grpSpLocks/>
          </p:cNvGrpSpPr>
          <p:nvPr/>
        </p:nvGrpSpPr>
        <p:grpSpPr bwMode="auto">
          <a:xfrm>
            <a:off x="3048000" y="1524000"/>
            <a:ext cx="2819400" cy="2417763"/>
            <a:chOff x="1920" y="960"/>
            <a:chExt cx="1776" cy="1523"/>
          </a:xfrm>
        </p:grpSpPr>
        <p:pic>
          <p:nvPicPr>
            <p:cNvPr id="17433" name="Picture 9" descr="DSC02853"/>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920" y="960"/>
              <a:ext cx="1776" cy="12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434" name="Text Box 10"/>
            <p:cNvSpPr txBox="1">
              <a:spLocks noChangeArrowheads="1"/>
            </p:cNvSpPr>
            <p:nvPr/>
          </p:nvSpPr>
          <p:spPr bwMode="auto">
            <a:xfrm>
              <a:off x="2160" y="2195"/>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0000FF"/>
                  </a:solidFill>
                  <a:latin typeface="Times New Roman" panose="02020603050405020304" pitchFamily="18" charset="0"/>
                </a:rPr>
                <a:t>Ủ men</a:t>
              </a:r>
              <a:r>
                <a:rPr lang="en-US" altLang="en-US" sz="2400" b="1">
                  <a:solidFill>
                    <a:srgbClr val="0000FF"/>
                  </a:solidFill>
                  <a:latin typeface="VNI-Times" pitchFamily="2" charset="0"/>
                </a:rPr>
                <a:t> </a:t>
              </a:r>
            </a:p>
          </p:txBody>
        </p:sp>
      </p:grpSp>
      <p:grpSp>
        <p:nvGrpSpPr>
          <p:cNvPr id="4" name="Group 11"/>
          <p:cNvGrpSpPr>
            <a:grpSpLocks/>
          </p:cNvGrpSpPr>
          <p:nvPr/>
        </p:nvGrpSpPr>
        <p:grpSpPr bwMode="auto">
          <a:xfrm>
            <a:off x="6248400" y="1524000"/>
            <a:ext cx="2667000" cy="2417763"/>
            <a:chOff x="3936" y="960"/>
            <a:chExt cx="1680" cy="1523"/>
          </a:xfrm>
        </p:grpSpPr>
        <p:pic>
          <p:nvPicPr>
            <p:cNvPr id="17431" name="Picture 12" descr="DSC02847"/>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936" y="960"/>
              <a:ext cx="1680" cy="12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432" name="Text Box 13"/>
            <p:cNvSpPr txBox="1">
              <a:spLocks noChangeArrowheads="1"/>
            </p:cNvSpPr>
            <p:nvPr/>
          </p:nvSpPr>
          <p:spPr bwMode="auto">
            <a:xfrm>
              <a:off x="3984" y="2195"/>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0000FF"/>
                  </a:solidFill>
                  <a:latin typeface="Times New Roman" panose="02020603050405020304" pitchFamily="18" charset="0"/>
                </a:rPr>
                <a:t>Chưng cất</a:t>
              </a:r>
              <a:r>
                <a:rPr lang="en-US" altLang="en-US" sz="2400" b="1">
                  <a:solidFill>
                    <a:srgbClr val="0000FF"/>
                  </a:solidFill>
                  <a:latin typeface="VNI-Times" pitchFamily="2" charset="0"/>
                </a:rPr>
                <a:t> </a:t>
              </a:r>
            </a:p>
          </p:txBody>
        </p:sp>
      </p:grpSp>
      <p:grpSp>
        <p:nvGrpSpPr>
          <p:cNvPr id="5" name="Group 14"/>
          <p:cNvGrpSpPr>
            <a:grpSpLocks/>
          </p:cNvGrpSpPr>
          <p:nvPr/>
        </p:nvGrpSpPr>
        <p:grpSpPr bwMode="auto">
          <a:xfrm>
            <a:off x="209550" y="4124325"/>
            <a:ext cx="2514600" cy="2581275"/>
            <a:chOff x="132" y="2598"/>
            <a:chExt cx="1584" cy="1626"/>
          </a:xfrm>
        </p:grpSpPr>
        <p:pic>
          <p:nvPicPr>
            <p:cNvPr id="17429" name="Picture 15" descr="DSC02848"/>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132" y="2598"/>
              <a:ext cx="1584" cy="129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430" name="Text Box 16"/>
            <p:cNvSpPr txBox="1">
              <a:spLocks noChangeArrowheads="1"/>
            </p:cNvSpPr>
            <p:nvPr/>
          </p:nvSpPr>
          <p:spPr bwMode="auto">
            <a:xfrm>
              <a:off x="300" y="3936"/>
              <a:ext cx="12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0000FF"/>
                  </a:solidFill>
                  <a:latin typeface="VNI-Times" pitchFamily="2" charset="0"/>
                </a:rPr>
                <a:t> </a:t>
              </a:r>
              <a:r>
                <a:rPr lang="en-US" altLang="en-US" sz="2400" b="1">
                  <a:solidFill>
                    <a:srgbClr val="0000FF"/>
                  </a:solidFill>
                  <a:latin typeface="Times New Roman" panose="02020603050405020304" pitchFamily="18" charset="0"/>
                </a:rPr>
                <a:t>Chưng cất</a:t>
              </a:r>
              <a:r>
                <a:rPr lang="en-US" altLang="en-US" sz="2400" b="1">
                  <a:solidFill>
                    <a:srgbClr val="0000FF"/>
                  </a:solidFill>
                  <a:latin typeface="VNI-Times" pitchFamily="2" charset="0"/>
                </a:rPr>
                <a:t>  </a:t>
              </a:r>
            </a:p>
          </p:txBody>
        </p:sp>
      </p:grpSp>
      <p:grpSp>
        <p:nvGrpSpPr>
          <p:cNvPr id="6" name="Group 17"/>
          <p:cNvGrpSpPr>
            <a:grpSpLocks/>
          </p:cNvGrpSpPr>
          <p:nvPr/>
        </p:nvGrpSpPr>
        <p:grpSpPr bwMode="auto">
          <a:xfrm>
            <a:off x="3067050" y="4114800"/>
            <a:ext cx="2819400" cy="2590800"/>
            <a:chOff x="1932" y="2592"/>
            <a:chExt cx="1776" cy="1632"/>
          </a:xfrm>
        </p:grpSpPr>
        <p:pic>
          <p:nvPicPr>
            <p:cNvPr id="17427" name="Picture 18" descr="DSC02849"/>
            <p:cNvPicPr>
              <a:picLocks noChangeAspect="1" noChangeArrowheads="1"/>
            </p:cNvPicPr>
            <p:nvPr/>
          </p:nvPicPr>
          <p:blipFill>
            <a:blip r:embed="rId6">
              <a:lum bright="12000"/>
              <a:extLst>
                <a:ext uri="{28A0092B-C50C-407E-A947-70E740481C1C}">
                  <a14:useLocalDpi xmlns:a14="http://schemas.microsoft.com/office/drawing/2010/main" val="0"/>
                </a:ext>
              </a:extLst>
            </a:blip>
            <a:srcRect/>
            <a:stretch>
              <a:fillRect/>
            </a:stretch>
          </p:blipFill>
          <p:spPr bwMode="auto">
            <a:xfrm>
              <a:off x="1932" y="2592"/>
              <a:ext cx="1776" cy="1294"/>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7428" name="Text Box 19"/>
            <p:cNvSpPr txBox="1">
              <a:spLocks noChangeArrowheads="1"/>
            </p:cNvSpPr>
            <p:nvPr/>
          </p:nvSpPr>
          <p:spPr bwMode="auto">
            <a:xfrm>
              <a:off x="2160" y="3936"/>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0000FF"/>
                  </a:solidFill>
                  <a:latin typeface="Times New Roman" panose="02020603050405020304" pitchFamily="18" charset="0"/>
                </a:rPr>
                <a:t>Chưng cất</a:t>
              </a:r>
            </a:p>
          </p:txBody>
        </p:sp>
      </p:grpSp>
      <p:sp>
        <p:nvSpPr>
          <p:cNvPr id="25620" name="Line 20"/>
          <p:cNvSpPr>
            <a:spLocks noChangeShapeType="1"/>
          </p:cNvSpPr>
          <p:nvPr/>
        </p:nvSpPr>
        <p:spPr bwMode="auto">
          <a:xfrm>
            <a:off x="2514600" y="3733800"/>
            <a:ext cx="11430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5621" name="Line 21"/>
          <p:cNvSpPr>
            <a:spLocks noChangeShapeType="1"/>
          </p:cNvSpPr>
          <p:nvPr/>
        </p:nvSpPr>
        <p:spPr bwMode="auto">
          <a:xfrm>
            <a:off x="5257800" y="3733800"/>
            <a:ext cx="11430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5622" name="Line 22"/>
          <p:cNvSpPr>
            <a:spLocks noChangeShapeType="1"/>
          </p:cNvSpPr>
          <p:nvPr/>
        </p:nvSpPr>
        <p:spPr bwMode="auto">
          <a:xfrm>
            <a:off x="2362200" y="6477000"/>
            <a:ext cx="11430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5623" name="Line 23"/>
          <p:cNvSpPr>
            <a:spLocks noChangeShapeType="1"/>
          </p:cNvSpPr>
          <p:nvPr/>
        </p:nvSpPr>
        <p:spPr bwMode="auto">
          <a:xfrm>
            <a:off x="5334000" y="6477000"/>
            <a:ext cx="1143000" cy="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7422" name="Text Box 24"/>
          <p:cNvSpPr txBox="1">
            <a:spLocks noChangeArrowheads="1"/>
          </p:cNvSpPr>
          <p:nvPr/>
        </p:nvSpPr>
        <p:spPr bwMode="auto">
          <a:xfrm>
            <a:off x="76200" y="152400"/>
            <a:ext cx="8915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Quy</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trình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điều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chế</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rượu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etylic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bằng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phương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pháp</a:t>
            </a:r>
            <a:endParaRPr lang="en-US" altLang="en-US" sz="2800" b="1" dirty="0">
              <a:solidFill>
                <a:srgbClr val="FF0000"/>
              </a:solidFill>
              <a:latin typeface="Times New Roman" panose="02020603050405020304" pitchFamily="18" charset="0"/>
              <a:cs typeface="Times New Roman" panose="02020603050405020304" pitchFamily="18" charset="0"/>
            </a:endParaRPr>
          </a:p>
          <a:p>
            <a:pPr algn="ctr">
              <a:spcBef>
                <a:spcPct val="5000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u="sng" dirty="0" err="1">
                <a:solidFill>
                  <a:srgbClr val="FF0000"/>
                </a:solidFill>
                <a:latin typeface="Times New Roman" panose="02020603050405020304" pitchFamily="18" charset="0"/>
                <a:cs typeface="Times New Roman" panose="02020603050405020304" pitchFamily="18" charset="0"/>
              </a:rPr>
              <a:t>lên</a:t>
            </a:r>
            <a:r>
              <a:rPr lang="en-US" altLang="en-US" sz="2800" b="1" u="sng" dirty="0">
                <a:solidFill>
                  <a:srgbClr val="FF0000"/>
                </a:solidFill>
                <a:latin typeface="Times New Roman" panose="02020603050405020304" pitchFamily="18" charset="0"/>
                <a:cs typeface="Times New Roman" panose="02020603050405020304" pitchFamily="18" charset="0"/>
              </a:rPr>
              <a:t> men </a:t>
            </a:r>
            <a:r>
              <a:rPr lang="en-US" altLang="en-US" sz="2800" b="1" u="sng" dirty="0" err="1">
                <a:solidFill>
                  <a:srgbClr val="FF0000"/>
                </a:solidFill>
                <a:latin typeface="Times New Roman" panose="02020603050405020304" pitchFamily="18" charset="0"/>
                <a:cs typeface="Times New Roman" panose="02020603050405020304" pitchFamily="18" charset="0"/>
              </a:rPr>
              <a:t>rượu</a:t>
            </a:r>
            <a:endParaRPr lang="en-US" altLang="en-US" sz="2800" b="1" u="sng" dirty="0">
              <a:solidFill>
                <a:srgbClr val="FF0000"/>
              </a:solidFill>
              <a:latin typeface="Times New Roman" panose="02020603050405020304" pitchFamily="18" charset="0"/>
              <a:cs typeface="Times New Roman" panose="02020603050405020304" pitchFamily="18" charset="0"/>
            </a:endParaRPr>
          </a:p>
        </p:txBody>
      </p:sp>
      <p:grpSp>
        <p:nvGrpSpPr>
          <p:cNvPr id="7" name="Group 28"/>
          <p:cNvGrpSpPr>
            <a:grpSpLocks/>
          </p:cNvGrpSpPr>
          <p:nvPr/>
        </p:nvGrpSpPr>
        <p:grpSpPr bwMode="auto">
          <a:xfrm>
            <a:off x="6172200" y="4059238"/>
            <a:ext cx="2816225" cy="2625725"/>
            <a:chOff x="3888" y="2557"/>
            <a:chExt cx="1774" cy="1654"/>
          </a:xfrm>
        </p:grpSpPr>
        <p:sp>
          <p:nvSpPr>
            <p:cNvPr id="17425" name="Text Box 29"/>
            <p:cNvSpPr txBox="1">
              <a:spLocks noChangeArrowheads="1"/>
            </p:cNvSpPr>
            <p:nvPr/>
          </p:nvSpPr>
          <p:spPr bwMode="auto">
            <a:xfrm>
              <a:off x="4141" y="3923"/>
              <a:ext cx="13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b="1">
                  <a:solidFill>
                    <a:srgbClr val="1E23E2"/>
                  </a:solidFill>
                  <a:latin typeface="Times New Roman" panose="02020603050405020304" pitchFamily="18" charset="0"/>
                </a:rPr>
                <a:t>Thành rượu</a:t>
              </a:r>
            </a:p>
          </p:txBody>
        </p:sp>
        <p:pic>
          <p:nvPicPr>
            <p:cNvPr id="17426" name="Picture 30" descr="Xika Kim L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2557"/>
              <a:ext cx="1774" cy="1358"/>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17424"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2D0B0E9-C772-4FE7-A622-FF6E7FB454BA}" type="slidenum">
              <a:rPr lang="en-US" altLang="en-US" sz="1400" smtClean="0"/>
              <a:pPr>
                <a:spcBef>
                  <a:spcPct val="0"/>
                </a:spcBef>
                <a:buFontTx/>
                <a:buNone/>
              </a:pPr>
              <a:t>14</a:t>
            </a:fld>
            <a:endParaRPr lang="en-US" altLang="en-US" sz="140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1000"/>
                                        <p:tgtEl>
                                          <p:spTgt spid="2"/>
                                        </p:tgtEl>
                                      </p:cBhvr>
                                    </p:animEffect>
                                  </p:childTnLst>
                                </p:cTn>
                              </p:par>
                            </p:childTnLst>
                          </p:cTn>
                        </p:par>
                        <p:par>
                          <p:cTn id="8" fill="hold" nodeType="afterGroup">
                            <p:stCondLst>
                              <p:cond delay="1000"/>
                            </p:stCondLst>
                            <p:childTnLst>
                              <p:par>
                                <p:cTn id="9" presetID="12" presetClass="entr" presetSubtype="8" fill="hold" grpId="0" nodeType="afterEffect">
                                  <p:stCondLst>
                                    <p:cond delay="0"/>
                                  </p:stCondLst>
                                  <p:childTnLst>
                                    <p:set>
                                      <p:cBhvr>
                                        <p:cTn id="10" dur="1" fill="hold">
                                          <p:stCondLst>
                                            <p:cond delay="0"/>
                                          </p:stCondLst>
                                        </p:cTn>
                                        <p:tgtEl>
                                          <p:spTgt spid="25620"/>
                                        </p:tgtEl>
                                        <p:attrNameLst>
                                          <p:attrName>style.visibility</p:attrName>
                                        </p:attrNameLst>
                                      </p:cBhvr>
                                      <p:to>
                                        <p:strVal val="visible"/>
                                      </p:to>
                                    </p:set>
                                    <p:animEffect transition="in" filter="slide(fromLeft)">
                                      <p:cBhvr>
                                        <p:cTn id="11" dur="1000"/>
                                        <p:tgtEl>
                                          <p:spTgt spid="25620"/>
                                        </p:tgtEl>
                                      </p:cBhvr>
                                    </p:animEffect>
                                  </p:childTnLst>
                                </p:cTn>
                              </p:par>
                            </p:childTnLst>
                          </p:cTn>
                        </p:par>
                        <p:par>
                          <p:cTn id="12" fill="hold" nodeType="afterGroup">
                            <p:stCondLst>
                              <p:cond delay="2000"/>
                            </p:stCondLst>
                            <p:childTnLst>
                              <p:par>
                                <p:cTn id="13" presetID="1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lide(fromLeft)">
                                      <p:cBhvr>
                                        <p:cTn id="15" dur="1000"/>
                                        <p:tgtEl>
                                          <p:spTgt spid="3"/>
                                        </p:tgtEl>
                                      </p:cBhvr>
                                    </p:animEffect>
                                  </p:childTnLst>
                                </p:cTn>
                              </p:par>
                            </p:childTnLst>
                          </p:cTn>
                        </p:par>
                        <p:par>
                          <p:cTn id="16" fill="hold" nodeType="afterGroup">
                            <p:stCondLst>
                              <p:cond delay="3000"/>
                            </p:stCondLst>
                            <p:childTnLst>
                              <p:par>
                                <p:cTn id="17" presetID="12" presetClass="entr" presetSubtype="8" fill="hold" grpId="0" nodeType="afterEffect">
                                  <p:stCondLst>
                                    <p:cond delay="0"/>
                                  </p:stCondLst>
                                  <p:childTnLst>
                                    <p:set>
                                      <p:cBhvr>
                                        <p:cTn id="18" dur="1" fill="hold">
                                          <p:stCondLst>
                                            <p:cond delay="0"/>
                                          </p:stCondLst>
                                        </p:cTn>
                                        <p:tgtEl>
                                          <p:spTgt spid="25621"/>
                                        </p:tgtEl>
                                        <p:attrNameLst>
                                          <p:attrName>style.visibility</p:attrName>
                                        </p:attrNameLst>
                                      </p:cBhvr>
                                      <p:to>
                                        <p:strVal val="visible"/>
                                      </p:to>
                                    </p:set>
                                    <p:animEffect transition="in" filter="slide(fromLeft)">
                                      <p:cBhvr>
                                        <p:cTn id="19" dur="1000"/>
                                        <p:tgtEl>
                                          <p:spTgt spid="25621"/>
                                        </p:tgtEl>
                                      </p:cBhvr>
                                    </p:animEffect>
                                  </p:childTnLst>
                                </p:cTn>
                              </p:par>
                            </p:childTnLst>
                          </p:cTn>
                        </p:par>
                        <p:par>
                          <p:cTn id="20" fill="hold" nodeType="afterGroup">
                            <p:stCondLst>
                              <p:cond delay="4000"/>
                            </p:stCondLst>
                            <p:childTnLst>
                              <p:par>
                                <p:cTn id="21" presetID="1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lide(fromLeft)">
                                      <p:cBhvr>
                                        <p:cTn id="23" dur="1000"/>
                                        <p:tgtEl>
                                          <p:spTgt spid="4"/>
                                        </p:tgtEl>
                                      </p:cBhvr>
                                    </p:animEffect>
                                  </p:childTnLst>
                                </p:cTn>
                              </p:par>
                            </p:childTnLst>
                          </p:cTn>
                        </p:par>
                        <p:par>
                          <p:cTn id="24" fill="hold" nodeType="afterGroup">
                            <p:stCondLst>
                              <p:cond delay="5000"/>
                            </p:stCondLst>
                            <p:childTnLst>
                              <p:par>
                                <p:cTn id="25" presetID="1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lide(fromLeft)">
                                      <p:cBhvr>
                                        <p:cTn id="27" dur="1000"/>
                                        <p:tgtEl>
                                          <p:spTgt spid="5"/>
                                        </p:tgtEl>
                                      </p:cBhvr>
                                    </p:animEffect>
                                  </p:childTnLst>
                                </p:cTn>
                              </p:par>
                            </p:childTnLst>
                          </p:cTn>
                        </p:par>
                        <p:par>
                          <p:cTn id="28" fill="hold" nodeType="afterGroup">
                            <p:stCondLst>
                              <p:cond delay="6000"/>
                            </p:stCondLst>
                            <p:childTnLst>
                              <p:par>
                                <p:cTn id="29" presetID="12" presetClass="entr" presetSubtype="8" fill="hold" grpId="0" nodeType="afterEffect">
                                  <p:stCondLst>
                                    <p:cond delay="0"/>
                                  </p:stCondLst>
                                  <p:childTnLst>
                                    <p:set>
                                      <p:cBhvr>
                                        <p:cTn id="30" dur="1" fill="hold">
                                          <p:stCondLst>
                                            <p:cond delay="0"/>
                                          </p:stCondLst>
                                        </p:cTn>
                                        <p:tgtEl>
                                          <p:spTgt spid="25622"/>
                                        </p:tgtEl>
                                        <p:attrNameLst>
                                          <p:attrName>style.visibility</p:attrName>
                                        </p:attrNameLst>
                                      </p:cBhvr>
                                      <p:to>
                                        <p:strVal val="visible"/>
                                      </p:to>
                                    </p:set>
                                    <p:animEffect transition="in" filter="slide(fromLeft)">
                                      <p:cBhvr>
                                        <p:cTn id="31" dur="1000"/>
                                        <p:tgtEl>
                                          <p:spTgt spid="25622"/>
                                        </p:tgtEl>
                                      </p:cBhvr>
                                    </p:animEffect>
                                  </p:childTnLst>
                                </p:cTn>
                              </p:par>
                            </p:childTnLst>
                          </p:cTn>
                        </p:par>
                        <p:par>
                          <p:cTn id="32" fill="hold" nodeType="afterGroup">
                            <p:stCondLst>
                              <p:cond delay="7000"/>
                            </p:stCondLst>
                            <p:childTnLst>
                              <p:par>
                                <p:cTn id="33" presetID="1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Left)">
                                      <p:cBhvr>
                                        <p:cTn id="35" dur="1000"/>
                                        <p:tgtEl>
                                          <p:spTgt spid="6"/>
                                        </p:tgtEl>
                                      </p:cBhvr>
                                    </p:animEffect>
                                  </p:childTnLst>
                                </p:cTn>
                              </p:par>
                            </p:childTnLst>
                          </p:cTn>
                        </p:par>
                        <p:par>
                          <p:cTn id="36" fill="hold" nodeType="afterGroup">
                            <p:stCondLst>
                              <p:cond delay="8000"/>
                            </p:stCondLst>
                            <p:childTnLst>
                              <p:par>
                                <p:cTn id="37" presetID="12" presetClass="entr" presetSubtype="8" fill="hold" grpId="0" nodeType="afterEffect">
                                  <p:stCondLst>
                                    <p:cond delay="0"/>
                                  </p:stCondLst>
                                  <p:childTnLst>
                                    <p:set>
                                      <p:cBhvr>
                                        <p:cTn id="38" dur="1" fill="hold">
                                          <p:stCondLst>
                                            <p:cond delay="0"/>
                                          </p:stCondLst>
                                        </p:cTn>
                                        <p:tgtEl>
                                          <p:spTgt spid="25623"/>
                                        </p:tgtEl>
                                        <p:attrNameLst>
                                          <p:attrName>style.visibility</p:attrName>
                                        </p:attrNameLst>
                                      </p:cBhvr>
                                      <p:to>
                                        <p:strVal val="visible"/>
                                      </p:to>
                                    </p:set>
                                    <p:animEffect transition="in" filter="slide(fromLeft)">
                                      <p:cBhvr>
                                        <p:cTn id="39" dur="1000"/>
                                        <p:tgtEl>
                                          <p:spTgt spid="25623"/>
                                        </p:tgtEl>
                                      </p:cBhvr>
                                    </p:animEffect>
                                  </p:childTnLst>
                                </p:cTn>
                              </p:par>
                            </p:childTnLst>
                          </p:cTn>
                        </p:par>
                        <p:par>
                          <p:cTn id="40" fill="hold" nodeType="afterGroup">
                            <p:stCondLst>
                              <p:cond delay="9000"/>
                            </p:stCondLst>
                            <p:childTnLst>
                              <p:par>
                                <p:cTn id="41" presetID="12" presetClass="entr" presetSubtype="8"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lide(fromLeft)">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0" grpId="0" animBg="1"/>
      <p:bldP spid="25621" grpId="0" animBg="1"/>
      <p:bldP spid="25622" grpId="0" animBg="1"/>
      <p:bldP spid="256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ruou-vodka-ha-n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071813"/>
            <a:ext cx="38481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9" descr="s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47625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2" descr="Kết quả hình ảnh cho sản xuất rượu trong công nghiệ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124200"/>
            <a:ext cx="4191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68801F1-A3ED-4605-BB63-C1A7D1BE70DF}" type="slidenum">
              <a:rPr lang="en-US" altLang="en-US" sz="1400" smtClean="0"/>
              <a:pPr>
                <a:spcBef>
                  <a:spcPct val="0"/>
                </a:spcBef>
                <a:buFontTx/>
                <a:buNone/>
              </a:pPr>
              <a:t>15</a:t>
            </a:fld>
            <a:endParaRPr lang="en-US" altLang="en-US" sz="1400"/>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1"/>
          <p:cNvSpPr txBox="1">
            <a:spLocks noChangeArrowheads="1"/>
          </p:cNvSpPr>
          <p:nvPr/>
        </p:nvSpPr>
        <p:spPr bwMode="auto">
          <a:xfrm>
            <a:off x="3108325" y="1408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9459" name="Text Box 27"/>
          <p:cNvSpPr txBox="1">
            <a:spLocks noChangeArrowheads="1"/>
          </p:cNvSpPr>
          <p:nvPr/>
        </p:nvSpPr>
        <p:spPr bwMode="auto">
          <a:xfrm>
            <a:off x="5334000" y="1066800"/>
            <a:ext cx="1920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45059" name="Rectangle 3"/>
          <p:cNvSpPr>
            <a:spLocks noChangeArrowheads="1"/>
          </p:cNvSpPr>
          <p:nvPr/>
        </p:nvSpPr>
        <p:spPr bwMode="auto">
          <a:xfrm>
            <a:off x="533400" y="2644309"/>
            <a:ext cx="3500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pt-BR" altLang="en-US" sz="2500" dirty="0">
                <a:latin typeface="Times New Roman" panose="02020603050405020304" pitchFamily="18" charset="0"/>
                <a:cs typeface="Times New Roman" panose="02020603050405020304" pitchFamily="18" charset="0"/>
              </a:rPr>
              <a:t> </a:t>
            </a:r>
            <a:r>
              <a:rPr lang="en-US" sz="2800" spc="50" dirty="0">
                <a:ln w="12700" cmpd="sng">
                  <a:solidFill>
                    <a:srgbClr val="C0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sym typeface="Wingdings"/>
              </a:rPr>
              <a:t> </a:t>
            </a:r>
            <a:r>
              <a:rPr lang="pt-BR" altLang="en-US" sz="2500" dirty="0">
                <a:latin typeface="Times New Roman" panose="02020603050405020304" pitchFamily="18" charset="0"/>
                <a:cs typeface="Times New Roman" panose="02020603050405020304" pitchFamily="18" charset="0"/>
              </a:rPr>
              <a:t>Tinh bột hoặc đường   </a:t>
            </a:r>
          </a:p>
        </p:txBody>
      </p:sp>
      <p:sp>
        <p:nvSpPr>
          <p:cNvPr id="45060" name="Rectangle 4"/>
          <p:cNvSpPr>
            <a:spLocks noChangeArrowheads="1"/>
          </p:cNvSpPr>
          <p:nvPr/>
        </p:nvSpPr>
        <p:spPr bwMode="auto">
          <a:xfrm>
            <a:off x="609600" y="3177163"/>
            <a:ext cx="56435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pt-BR" altLang="en-US" sz="2500" dirty="0">
                <a:solidFill>
                  <a:srgbClr val="FF0000"/>
                </a:solidFill>
                <a:latin typeface="Times New Roman" panose="02020603050405020304" pitchFamily="18" charset="0"/>
                <a:cs typeface="Times New Roman" panose="02020603050405020304" pitchFamily="18" charset="0"/>
              </a:rPr>
              <a:t>  2.   Cho etilen tác dụng với nước:</a:t>
            </a:r>
            <a:endParaRPr lang="en-US" altLang="en-US" sz="2500" dirty="0">
              <a:solidFill>
                <a:srgbClr val="FF0000"/>
              </a:solidFill>
              <a:latin typeface="Times New Roman" panose="02020603050405020304" pitchFamily="18" charset="0"/>
              <a:cs typeface="Times New Roman" panose="02020603050405020304" pitchFamily="18" charset="0"/>
            </a:endParaRPr>
          </a:p>
          <a:p>
            <a:pPr>
              <a:spcBef>
                <a:spcPct val="0"/>
              </a:spcBef>
              <a:buFontTx/>
              <a:buNone/>
              <a:defRPr/>
            </a:pPr>
            <a:r>
              <a:rPr lang="en-US" altLang="en-US" sz="2500" dirty="0">
                <a:latin typeface="Times New Roman" panose="02020603050405020304" pitchFamily="18" charset="0"/>
                <a:cs typeface="Times New Roman" panose="02020603050405020304" pitchFamily="18" charset="0"/>
              </a:rPr>
              <a:t> </a:t>
            </a:r>
            <a:r>
              <a:rPr lang="en-US" sz="2800" spc="50" dirty="0">
                <a:ln w="12700" cmpd="sng">
                  <a:solidFill>
                    <a:srgbClr val="C0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sym typeface="Wingdings"/>
              </a:rPr>
              <a:t></a:t>
            </a:r>
            <a:r>
              <a:rPr lang="en-US" altLang="en-US" sz="2500" dirty="0">
                <a:latin typeface="Times New Roman" panose="02020603050405020304" pitchFamily="18" charset="0"/>
                <a:cs typeface="Times New Roman" panose="02020603050405020304" pitchFamily="18" charset="0"/>
              </a:rPr>
              <a:t> C</a:t>
            </a:r>
            <a:r>
              <a:rPr lang="en-US" altLang="en-US" sz="2500" baseline="-30000" dirty="0">
                <a:latin typeface="Times New Roman" panose="02020603050405020304" pitchFamily="18" charset="0"/>
                <a:cs typeface="Times New Roman" panose="02020603050405020304" pitchFamily="18" charset="0"/>
              </a:rPr>
              <a:t>2</a:t>
            </a:r>
            <a:r>
              <a:rPr lang="en-US" altLang="en-US" sz="2500" dirty="0">
                <a:latin typeface="Times New Roman" panose="02020603050405020304" pitchFamily="18" charset="0"/>
                <a:cs typeface="Times New Roman" panose="02020603050405020304" pitchFamily="18" charset="0"/>
              </a:rPr>
              <a:t>H</a:t>
            </a:r>
            <a:r>
              <a:rPr lang="en-US" altLang="en-US" sz="2500" baseline="-30000" dirty="0">
                <a:latin typeface="Times New Roman" panose="02020603050405020304" pitchFamily="18" charset="0"/>
                <a:cs typeface="Times New Roman" panose="02020603050405020304" pitchFamily="18" charset="0"/>
              </a:rPr>
              <a:t>4</a:t>
            </a:r>
            <a:r>
              <a:rPr lang="en-US" altLang="en-US" sz="2500" dirty="0">
                <a:latin typeface="Times New Roman" panose="02020603050405020304" pitchFamily="18" charset="0"/>
                <a:cs typeface="Times New Roman" panose="02020603050405020304" pitchFamily="18" charset="0"/>
              </a:rPr>
              <a:t>    +   H</a:t>
            </a:r>
            <a:r>
              <a:rPr lang="en-US" altLang="en-US" sz="2500" baseline="-30000" dirty="0">
                <a:latin typeface="Times New Roman" panose="02020603050405020304" pitchFamily="18" charset="0"/>
                <a:cs typeface="Times New Roman" panose="02020603050405020304" pitchFamily="18" charset="0"/>
              </a:rPr>
              <a:t>2</a:t>
            </a:r>
            <a:r>
              <a:rPr lang="en-US" altLang="en-US" sz="2500" dirty="0">
                <a:latin typeface="Times New Roman" panose="02020603050405020304" pitchFamily="18" charset="0"/>
                <a:cs typeface="Times New Roman" panose="02020603050405020304" pitchFamily="18" charset="0"/>
              </a:rPr>
              <a:t>O       </a:t>
            </a:r>
            <a:r>
              <a:rPr lang="en-US" altLang="en-US" sz="1800" dirty="0">
                <a:latin typeface="Times New Roman" panose="02020603050405020304" pitchFamily="18" charset="0"/>
                <a:cs typeface="Times New Roman" panose="02020603050405020304" pitchFamily="18" charset="0"/>
              </a:rPr>
              <a:t>       </a:t>
            </a:r>
            <a:r>
              <a:rPr lang="en-US" altLang="en-US" sz="2500" dirty="0">
                <a:latin typeface="Times New Roman" panose="02020603050405020304" pitchFamily="18" charset="0"/>
                <a:cs typeface="Times New Roman" panose="02020603050405020304" pitchFamily="18" charset="0"/>
              </a:rPr>
              <a:t>       C</a:t>
            </a:r>
            <a:r>
              <a:rPr lang="en-US" altLang="en-US" sz="2500" baseline="-30000" dirty="0">
                <a:latin typeface="Times New Roman" panose="02020603050405020304" pitchFamily="18" charset="0"/>
                <a:cs typeface="Times New Roman" panose="02020603050405020304" pitchFamily="18" charset="0"/>
              </a:rPr>
              <a:t>2</a:t>
            </a:r>
            <a:r>
              <a:rPr lang="en-US" altLang="en-US" sz="2500" dirty="0">
                <a:latin typeface="Times New Roman" panose="02020603050405020304" pitchFamily="18" charset="0"/>
                <a:cs typeface="Times New Roman" panose="02020603050405020304" pitchFamily="18" charset="0"/>
              </a:rPr>
              <a:t>H</a:t>
            </a:r>
            <a:r>
              <a:rPr lang="en-US" altLang="en-US" sz="2500" baseline="-30000" dirty="0">
                <a:latin typeface="Times New Roman" panose="02020603050405020304" pitchFamily="18" charset="0"/>
                <a:cs typeface="Times New Roman" panose="02020603050405020304" pitchFamily="18" charset="0"/>
              </a:rPr>
              <a:t>5</a:t>
            </a:r>
            <a:r>
              <a:rPr lang="en-US" altLang="en-US" sz="2500" dirty="0">
                <a:latin typeface="Times New Roman" panose="02020603050405020304" pitchFamily="18" charset="0"/>
                <a:cs typeface="Times New Roman" panose="02020603050405020304" pitchFamily="18" charset="0"/>
              </a:rPr>
              <a:t>OH </a:t>
            </a:r>
          </a:p>
          <a:p>
            <a:pPr>
              <a:spcBef>
                <a:spcPct val="0"/>
              </a:spcBef>
              <a:buFontTx/>
              <a:buNone/>
              <a:defRPr/>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etilen</a:t>
            </a:r>
            <a:r>
              <a:rPr lang="en-US" altLang="en-US" sz="2500" dirty="0">
                <a:latin typeface="Times New Roman" panose="02020603050405020304" pitchFamily="18" charset="0"/>
                <a:cs typeface="Times New Roman" panose="02020603050405020304" pitchFamily="18" charset="0"/>
              </a:rPr>
              <a:t>)                               (</a:t>
            </a:r>
            <a:r>
              <a:rPr lang="pt-BR" altLang="en-US" sz="2500" dirty="0">
                <a:latin typeface="Times New Roman" panose="02020603050405020304" pitchFamily="18" charset="0"/>
                <a:cs typeface="Times New Roman" panose="02020603050405020304" pitchFamily="18" charset="0"/>
              </a:rPr>
              <a:t>Rượu etylic)</a:t>
            </a:r>
            <a:endParaRPr lang="en-US" altLang="en-US" sz="2500" dirty="0">
              <a:latin typeface="Times New Roman" panose="02020603050405020304" pitchFamily="18" charset="0"/>
              <a:cs typeface="Times New Roman" panose="02020603050405020304" pitchFamily="18" charset="0"/>
            </a:endParaRPr>
          </a:p>
        </p:txBody>
      </p:sp>
      <p:sp>
        <p:nvSpPr>
          <p:cNvPr id="45061" name="Rectangle 5"/>
          <p:cNvSpPr>
            <a:spLocks noChangeArrowheads="1"/>
          </p:cNvSpPr>
          <p:nvPr/>
        </p:nvSpPr>
        <p:spPr bwMode="auto">
          <a:xfrm>
            <a:off x="4800600" y="2667000"/>
            <a:ext cx="22145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500">
                <a:latin typeface="Times New Roman" panose="02020603050405020304" pitchFamily="18" charset="0"/>
                <a:cs typeface="Times New Roman" panose="02020603050405020304" pitchFamily="18" charset="0"/>
              </a:rPr>
              <a:t>   </a:t>
            </a:r>
            <a:r>
              <a:rPr lang="pt-BR" altLang="en-US" sz="2500">
                <a:latin typeface="Times New Roman" panose="02020603050405020304" pitchFamily="18" charset="0"/>
                <a:cs typeface="Times New Roman" panose="02020603050405020304" pitchFamily="18" charset="0"/>
              </a:rPr>
              <a:t>Rượu etylic</a:t>
            </a:r>
            <a:endParaRPr lang="en-US" altLang="en-US" sz="2500">
              <a:latin typeface="Times New Roman" panose="02020603050405020304" pitchFamily="18" charset="0"/>
              <a:cs typeface="Times New Roman" panose="02020603050405020304" pitchFamily="18" charset="0"/>
            </a:endParaRPr>
          </a:p>
        </p:txBody>
      </p:sp>
      <p:sp>
        <p:nvSpPr>
          <p:cNvPr id="22" name="Rectangle 21"/>
          <p:cNvSpPr>
            <a:spLocks noChangeArrowheads="1"/>
          </p:cNvSpPr>
          <p:nvPr/>
        </p:nvSpPr>
        <p:spPr bwMode="auto">
          <a:xfrm>
            <a:off x="685800" y="2209800"/>
            <a:ext cx="26574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500">
                <a:solidFill>
                  <a:srgbClr val="FF0000"/>
                </a:solidFill>
                <a:latin typeface="Times New Roman" panose="02020603050405020304" pitchFamily="18" charset="0"/>
                <a:cs typeface="Times New Roman" panose="02020603050405020304" pitchFamily="18" charset="0"/>
              </a:rPr>
              <a:t>1.   Lên men rượu: </a:t>
            </a:r>
          </a:p>
        </p:txBody>
      </p:sp>
      <p:cxnSp>
        <p:nvCxnSpPr>
          <p:cNvPr id="25" name="Straight Arrow Connector 24"/>
          <p:cNvCxnSpPr/>
          <p:nvPr/>
        </p:nvCxnSpPr>
        <p:spPr>
          <a:xfrm>
            <a:off x="3657600" y="2944813"/>
            <a:ext cx="1143000"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a:off x="3352800" y="3886200"/>
            <a:ext cx="11430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Rectangle 5"/>
          <p:cNvSpPr>
            <a:spLocks noChangeArrowheads="1"/>
          </p:cNvSpPr>
          <p:nvPr/>
        </p:nvSpPr>
        <p:spPr bwMode="auto">
          <a:xfrm>
            <a:off x="3429000" y="3562350"/>
            <a:ext cx="91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a:solidFill>
                  <a:srgbClr val="0000FF"/>
                </a:solidFill>
                <a:latin typeface="Times New Roman" panose="02020603050405020304" pitchFamily="18" charset="0"/>
                <a:cs typeface="Times New Roman" panose="02020603050405020304" pitchFamily="18" charset="0"/>
              </a:rPr>
              <a:t>Axit</a:t>
            </a:r>
          </a:p>
        </p:txBody>
      </p:sp>
      <p:sp>
        <p:nvSpPr>
          <p:cNvPr id="35" name="Rectangle 5"/>
          <p:cNvSpPr>
            <a:spLocks noChangeArrowheads="1"/>
          </p:cNvSpPr>
          <p:nvPr/>
        </p:nvSpPr>
        <p:spPr bwMode="auto">
          <a:xfrm>
            <a:off x="3581400" y="2601913"/>
            <a:ext cx="157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a:solidFill>
                  <a:srgbClr val="005EA4"/>
                </a:solidFill>
                <a:latin typeface="Times New Roman" panose="02020603050405020304" pitchFamily="18" charset="0"/>
                <a:cs typeface="Times New Roman" panose="02020603050405020304" pitchFamily="18" charset="0"/>
              </a:rPr>
              <a:t>   </a:t>
            </a:r>
            <a:r>
              <a:rPr lang="pt-BR" altLang="en-US" sz="1800">
                <a:solidFill>
                  <a:srgbClr val="005EA4"/>
                </a:solidFill>
                <a:latin typeface="Times New Roman" panose="02020603050405020304" pitchFamily="18" charset="0"/>
                <a:cs typeface="Times New Roman" panose="02020603050405020304" pitchFamily="18" charset="0"/>
              </a:rPr>
              <a:t>Lên men</a:t>
            </a:r>
            <a:endParaRPr lang="en-US" altLang="en-US" sz="1800">
              <a:solidFill>
                <a:srgbClr val="005EA4"/>
              </a:solidFill>
              <a:latin typeface="Times New Roman" panose="02020603050405020304" pitchFamily="18" charset="0"/>
              <a:cs typeface="Times New Roman" panose="02020603050405020304" pitchFamily="18" charset="0"/>
            </a:endParaRPr>
          </a:p>
        </p:txBody>
      </p:sp>
      <p:sp>
        <p:nvSpPr>
          <p:cNvPr id="19468" name="Text Box 17"/>
          <p:cNvSpPr txBox="1">
            <a:spLocks noChangeArrowheads="1"/>
          </p:cNvSpPr>
          <p:nvPr/>
        </p:nvSpPr>
        <p:spPr bwMode="auto">
          <a:xfrm>
            <a:off x="533400" y="152400"/>
            <a:ext cx="8458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CHƯƠNG 5: DẪN XUẤT CỦA HIĐROCACBON - POLIME</a:t>
            </a:r>
            <a:r>
              <a:rPr lang="en-US" altLang="en-US" sz="1800">
                <a:latin typeface="Times New Roman" panose="02020603050405020304" pitchFamily="18" charset="0"/>
                <a:cs typeface="Times New Roman" panose="02020603050405020304" pitchFamily="18" charset="0"/>
              </a:rPr>
              <a:t> </a:t>
            </a:r>
          </a:p>
        </p:txBody>
      </p:sp>
      <p:sp>
        <p:nvSpPr>
          <p:cNvPr id="24" name="TextBox 23"/>
          <p:cNvSpPr txBox="1">
            <a:spLocks noChangeArrowheads="1"/>
          </p:cNvSpPr>
          <p:nvPr/>
        </p:nvSpPr>
        <p:spPr bwMode="auto">
          <a:xfrm>
            <a:off x="685800" y="16002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V. ĐIỀU CHẾ</a:t>
            </a:r>
          </a:p>
        </p:txBody>
      </p:sp>
      <p:graphicFrame>
        <p:nvGraphicFramePr>
          <p:cNvPr id="26" name="Table 25"/>
          <p:cNvGraphicFramePr>
            <a:graphicFrameLocks noGrp="1"/>
          </p:cNvGraphicFramePr>
          <p:nvPr>
            <p:extLst>
              <p:ext uri="{D42A27DB-BD31-4B8C-83A1-F6EECF244321}">
                <p14:modId xmlns:p14="http://schemas.microsoft.com/office/powerpoint/2010/main" val="4233255962"/>
              </p:ext>
            </p:extLst>
          </p:nvPr>
        </p:nvGraphicFramePr>
        <p:xfrm>
          <a:off x="2590800" y="762000"/>
          <a:ext cx="4114800" cy="457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55: RƯỢU ETYLIC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bl>
          </a:graphicData>
        </a:graphic>
      </p:graphicFrame>
      <p:sp>
        <p:nvSpPr>
          <p:cNvPr id="19476" name="TextBox 1"/>
          <p:cNvSpPr txBox="1">
            <a:spLocks noChangeArrowheads="1"/>
          </p:cNvSpPr>
          <p:nvPr/>
        </p:nvSpPr>
        <p:spPr bwMode="auto">
          <a:xfrm>
            <a:off x="6705600" y="685800"/>
            <a:ext cx="2133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CTPT : C</a:t>
            </a:r>
            <a:r>
              <a:rPr lang="en-US" altLang="en-US" sz="1800" b="1" baseline="-25000">
                <a:solidFill>
                  <a:srgbClr val="000000"/>
                </a:solidFill>
                <a:latin typeface="Times New Roman" panose="02020603050405020304" pitchFamily="18" charset="0"/>
              </a:rPr>
              <a:t>2</a:t>
            </a:r>
            <a:r>
              <a:rPr lang="en-US" altLang="en-US" sz="1800" b="1">
                <a:solidFill>
                  <a:srgbClr val="000000"/>
                </a:solidFill>
                <a:latin typeface="Times New Roman" panose="02020603050405020304" pitchFamily="18" charset="0"/>
              </a:rPr>
              <a:t>H</a:t>
            </a:r>
            <a:r>
              <a:rPr lang="en-US" altLang="en-US" sz="1800" b="1" baseline="-25000">
                <a:solidFill>
                  <a:srgbClr val="000000"/>
                </a:solidFill>
                <a:latin typeface="Times New Roman" panose="02020603050405020304" pitchFamily="18" charset="0"/>
              </a:rPr>
              <a:t>6</a:t>
            </a:r>
            <a:r>
              <a:rPr lang="en-US" altLang="en-US" sz="1800" b="1">
                <a:solidFill>
                  <a:srgbClr val="000000"/>
                </a:solidFill>
                <a:latin typeface="Times New Roman" panose="02020603050405020304" pitchFamily="18" charset="0"/>
              </a:rPr>
              <a:t>O.</a:t>
            </a:r>
          </a:p>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PTK : 46</a:t>
            </a:r>
          </a:p>
          <a:p>
            <a:pPr eaLnBrk="1" hangingPunct="1">
              <a:spcBef>
                <a:spcPct val="0"/>
              </a:spcBef>
              <a:buFontTx/>
              <a:buNone/>
            </a:pPr>
            <a:endParaRPr lang="en-US" altLang="en-US" sz="1800"/>
          </a:p>
        </p:txBody>
      </p:sp>
      <p:sp>
        <p:nvSpPr>
          <p:cNvPr id="1947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03F9AC8-C3EE-43B8-B54C-0A86257D3E92}" type="slidenum">
              <a:rPr lang="en-US" altLang="en-US" sz="1400" smtClean="0"/>
              <a:pPr>
                <a:spcBef>
                  <a:spcPct val="0"/>
                </a:spcBef>
                <a:buFontTx/>
                <a:buNone/>
              </a:pPr>
              <a:t>16</a:t>
            </a:fld>
            <a:endParaRPr lang="en-US" altLang="en-US" sz="1400"/>
          </a:p>
        </p:txBody>
      </p:sp>
      <p:sp>
        <p:nvSpPr>
          <p:cNvPr id="19478" name="AutoShape 25" descr="Káº¿t quáº£ hÃ¬nh áº£nh cho rÆ°á»£u nho"/>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79" name="AutoShape 27" descr="Káº¿t quáº£ hÃ¬nh áº£nh cho rÆ°á»£u nho"/>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45059"/>
                                        </p:tgtEl>
                                        <p:attrNameLst>
                                          <p:attrName>style.visibility</p:attrName>
                                        </p:attrNameLst>
                                      </p:cBhvr>
                                      <p:to>
                                        <p:strVal val="visible"/>
                                      </p:to>
                                    </p:set>
                                  </p:childTnLst>
                                </p:cTn>
                              </p:par>
                            </p:childTnLst>
                          </p:cTn>
                        </p:par>
                        <p:par>
                          <p:cTn id="12" fill="hold" nodeType="afterGroup">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dissolve">
                                      <p:cBhvr>
                                        <p:cTn id="15" dur="500"/>
                                        <p:tgtEl>
                                          <p:spTgt spid="35"/>
                                        </p:tgtEl>
                                      </p:cBhvr>
                                    </p:animEffect>
                                  </p:childTnLst>
                                </p:cTn>
                              </p:par>
                            </p:childTnLst>
                          </p:cTn>
                        </p:par>
                        <p:par>
                          <p:cTn id="16" fill="hold" nodeType="afterGroup">
                            <p:stCondLst>
                              <p:cond delay="1000"/>
                            </p:stCondLst>
                            <p:childTnLst>
                              <p:par>
                                <p:cTn id="17" presetID="9"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childTnLst>
                          </p:cTn>
                        </p:par>
                        <p:par>
                          <p:cTn id="20" fill="hold" nodeType="afterGroup">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45061"/>
                                        </p:tgtEl>
                                        <p:attrNameLst>
                                          <p:attrName>style.visibility</p:attrName>
                                        </p:attrNameLst>
                                      </p:cBhvr>
                                      <p:to>
                                        <p:strVal val="visible"/>
                                      </p:to>
                                    </p:set>
                                    <p:animEffect transition="in" filter="dissolve">
                                      <p:cBhvr>
                                        <p:cTn id="23" dur="500"/>
                                        <p:tgtEl>
                                          <p:spTgt spid="4506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5060"/>
                                        </p:tgtEl>
                                        <p:attrNameLst>
                                          <p:attrName>style.visibility</p:attrName>
                                        </p:attrNameLst>
                                      </p:cBhvr>
                                      <p:to>
                                        <p:strVal val="visible"/>
                                      </p:to>
                                    </p:set>
                                    <p:anim calcmode="lin" valueType="num">
                                      <p:cBhvr additive="base">
                                        <p:cTn id="28" dur="500" fill="hold"/>
                                        <p:tgtEl>
                                          <p:spTgt spid="45060"/>
                                        </p:tgtEl>
                                        <p:attrNameLst>
                                          <p:attrName>ppt_x</p:attrName>
                                        </p:attrNameLst>
                                      </p:cBhvr>
                                      <p:tavLst>
                                        <p:tav tm="0">
                                          <p:val>
                                            <p:strVal val="#ppt_x"/>
                                          </p:val>
                                        </p:tav>
                                        <p:tav tm="100000">
                                          <p:val>
                                            <p:strVal val="#ppt_x"/>
                                          </p:val>
                                        </p:tav>
                                      </p:tavLst>
                                    </p:anim>
                                    <p:anim calcmode="lin" valueType="num">
                                      <p:cBhvr additive="base">
                                        <p:cTn id="29" dur="500" fill="hold"/>
                                        <p:tgtEl>
                                          <p:spTgt spid="45060"/>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dissolve">
                                      <p:cBhvr>
                                        <p:cTn id="33" dur="500"/>
                                        <p:tgtEl>
                                          <p:spTgt spid="34"/>
                                        </p:tgtEl>
                                      </p:cBhvr>
                                    </p:animEffect>
                                  </p:childTnLst>
                                </p:cTn>
                              </p:par>
                            </p:childTnLst>
                          </p:cTn>
                        </p:par>
                        <p:par>
                          <p:cTn id="34" fill="hold" nodeType="afterGroup">
                            <p:stCondLst>
                              <p:cond delay="1000"/>
                            </p:stCondLst>
                            <p:childTnLst>
                              <p:par>
                                <p:cTn id="35" presetID="9"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dissolv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utoUpdateAnimBg="0"/>
      <p:bldP spid="22" grpId="0" autoUpdateAnimBg="0"/>
      <p:bldP spid="34" grpId="0" autoUpdateAnimBg="0"/>
      <p:bldP spid="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754188"/>
            <a:ext cx="1719262"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125538"/>
            <a:ext cx="16430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1558925"/>
            <a:ext cx="25654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44418">
            <a:off x="129440" y="4711703"/>
            <a:ext cx="14605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144418">
            <a:off x="-83300" y="4386180"/>
            <a:ext cx="15446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39244">
            <a:off x="125413" y="3473450"/>
            <a:ext cx="14890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2700" y="2600326"/>
            <a:ext cx="27749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0738" y="5438775"/>
            <a:ext cx="17684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7725" y="5403850"/>
            <a:ext cx="1881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6450" y="4845050"/>
            <a:ext cx="16637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1875" y="2747963"/>
            <a:ext cx="277495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1950" y="2740025"/>
            <a:ext cx="24257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1875" y="2335213"/>
            <a:ext cx="3614738"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4338" y="698500"/>
            <a:ext cx="250348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0" name="Picture 1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75276" y="170657"/>
            <a:ext cx="23272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1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22663" y="369888"/>
            <a:ext cx="23907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2" name="Picture 18"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41650" y="2551113"/>
            <a:ext cx="17970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4A1E44A-233C-4275-BEFC-4D5479F9FF42}" type="slidenum">
              <a:rPr lang="en-US" altLang="en-US" sz="1400" smtClean="0"/>
              <a:pPr>
                <a:spcBef>
                  <a:spcPct val="0"/>
                </a:spcBef>
                <a:buFontTx/>
                <a:buNone/>
              </a:pPr>
              <a:t>17</a:t>
            </a:fld>
            <a:endParaRPr lang="en-US" altLang="en-US" sz="1400"/>
          </a:p>
        </p:txBody>
      </p:sp>
      <p:pic>
        <p:nvPicPr>
          <p:cNvPr id="20"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18300" y="2737680"/>
            <a:ext cx="24257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7362"/>
                                        </p:tgtEl>
                                        <p:attrNameLst>
                                          <p:attrName>style.visibility</p:attrName>
                                        </p:attrNameLst>
                                      </p:cBhvr>
                                      <p:to>
                                        <p:strVal val="visible"/>
                                      </p:to>
                                    </p:set>
                                    <p:animEffect transition="in" filter="box(out)">
                                      <p:cBhvr>
                                        <p:cTn id="7" dur="500"/>
                                        <p:tgtEl>
                                          <p:spTgt spid="57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7361"/>
                                        </p:tgtEl>
                                        <p:attrNameLst>
                                          <p:attrName>style.visibility</p:attrName>
                                        </p:attrNameLst>
                                      </p:cBhvr>
                                      <p:to>
                                        <p:strVal val="visible"/>
                                      </p:to>
                                    </p:set>
                                    <p:animEffect transition="in" filter="wipe(left)">
                                      <p:cBhvr>
                                        <p:cTn id="12" dur="500"/>
                                        <p:tgtEl>
                                          <p:spTgt spid="573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360"/>
                                        </p:tgtEl>
                                        <p:attrNameLst>
                                          <p:attrName>style.visibility</p:attrName>
                                        </p:attrNameLst>
                                      </p:cBhvr>
                                      <p:to>
                                        <p:strVal val="visible"/>
                                      </p:to>
                                    </p:set>
                                    <p:animEffect transition="in" filter="wipe(left)">
                                      <p:cBhvr>
                                        <p:cTn id="17" dur="500"/>
                                        <p:tgtEl>
                                          <p:spTgt spid="573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7359"/>
                                        </p:tgtEl>
                                        <p:attrNameLst>
                                          <p:attrName>style.visibility</p:attrName>
                                        </p:attrNameLst>
                                      </p:cBhvr>
                                      <p:to>
                                        <p:strVal val="visible"/>
                                      </p:to>
                                    </p:set>
                                    <p:animEffect transition="in" filter="wipe(left)">
                                      <p:cBhvr>
                                        <p:cTn id="22" dur="500"/>
                                        <p:tgtEl>
                                          <p:spTgt spid="573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7358"/>
                                        </p:tgtEl>
                                        <p:attrNameLst>
                                          <p:attrName>style.visibility</p:attrName>
                                        </p:attrNameLst>
                                      </p:cBhvr>
                                      <p:to>
                                        <p:strVal val="visible"/>
                                      </p:to>
                                    </p:set>
                                    <p:animEffect transition="in" filter="wipe(left)">
                                      <p:cBhvr>
                                        <p:cTn id="27" dur="500"/>
                                        <p:tgtEl>
                                          <p:spTgt spid="573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7357"/>
                                        </p:tgtEl>
                                        <p:attrNameLst>
                                          <p:attrName>style.visibility</p:attrName>
                                        </p:attrNameLst>
                                      </p:cBhvr>
                                      <p:to>
                                        <p:strVal val="visible"/>
                                      </p:to>
                                    </p:set>
                                    <p:animEffect transition="in" filter="wipe(left)">
                                      <p:cBhvr>
                                        <p:cTn id="32" dur="500"/>
                                        <p:tgtEl>
                                          <p:spTgt spid="5735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7356"/>
                                        </p:tgtEl>
                                        <p:attrNameLst>
                                          <p:attrName>style.visibility</p:attrName>
                                        </p:attrNameLst>
                                      </p:cBhvr>
                                      <p:to>
                                        <p:strVal val="visible"/>
                                      </p:to>
                                    </p:set>
                                    <p:animEffect transition="in" filter="wipe(left)">
                                      <p:cBhvr>
                                        <p:cTn id="37" dur="500"/>
                                        <p:tgtEl>
                                          <p:spTgt spid="5735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7355"/>
                                        </p:tgtEl>
                                        <p:attrNameLst>
                                          <p:attrName>style.visibility</p:attrName>
                                        </p:attrNameLst>
                                      </p:cBhvr>
                                      <p:to>
                                        <p:strVal val="visible"/>
                                      </p:to>
                                    </p:set>
                                    <p:animEffect transition="in" filter="wipe(left)">
                                      <p:cBhvr>
                                        <p:cTn id="42" dur="500"/>
                                        <p:tgtEl>
                                          <p:spTgt spid="573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7354"/>
                                        </p:tgtEl>
                                        <p:attrNameLst>
                                          <p:attrName>style.visibility</p:attrName>
                                        </p:attrNameLst>
                                      </p:cBhvr>
                                      <p:to>
                                        <p:strVal val="visible"/>
                                      </p:to>
                                    </p:set>
                                    <p:animEffect transition="in" filter="wipe(left)">
                                      <p:cBhvr>
                                        <p:cTn id="47" dur="500"/>
                                        <p:tgtEl>
                                          <p:spTgt spid="5735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7353"/>
                                        </p:tgtEl>
                                        <p:attrNameLst>
                                          <p:attrName>style.visibility</p:attrName>
                                        </p:attrNameLst>
                                      </p:cBhvr>
                                      <p:to>
                                        <p:strVal val="visible"/>
                                      </p:to>
                                    </p:set>
                                    <p:animEffect transition="in" filter="wipe(left)">
                                      <p:cBhvr>
                                        <p:cTn id="52" dur="500"/>
                                        <p:tgtEl>
                                          <p:spTgt spid="573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57352"/>
                                        </p:tgtEl>
                                        <p:attrNameLst>
                                          <p:attrName>style.visibility</p:attrName>
                                        </p:attrNameLst>
                                      </p:cBhvr>
                                      <p:to>
                                        <p:strVal val="visible"/>
                                      </p:to>
                                    </p:set>
                                    <p:animEffect transition="in" filter="wipe(right)">
                                      <p:cBhvr>
                                        <p:cTn id="57" dur="500"/>
                                        <p:tgtEl>
                                          <p:spTgt spid="5735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57351"/>
                                        </p:tgtEl>
                                        <p:attrNameLst>
                                          <p:attrName>style.visibility</p:attrName>
                                        </p:attrNameLst>
                                      </p:cBhvr>
                                      <p:to>
                                        <p:strVal val="visible"/>
                                      </p:to>
                                    </p:set>
                                    <p:animEffect transition="in" filter="wipe(right)">
                                      <p:cBhvr>
                                        <p:cTn id="62" dur="500"/>
                                        <p:tgtEl>
                                          <p:spTgt spid="5735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57350"/>
                                        </p:tgtEl>
                                        <p:attrNameLst>
                                          <p:attrName>style.visibility</p:attrName>
                                        </p:attrNameLst>
                                      </p:cBhvr>
                                      <p:to>
                                        <p:strVal val="visible"/>
                                      </p:to>
                                    </p:set>
                                    <p:animEffect transition="in" filter="wipe(right)">
                                      <p:cBhvr>
                                        <p:cTn id="67" dur="500"/>
                                        <p:tgtEl>
                                          <p:spTgt spid="5735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57349"/>
                                        </p:tgtEl>
                                        <p:attrNameLst>
                                          <p:attrName>style.visibility</p:attrName>
                                        </p:attrNameLst>
                                      </p:cBhvr>
                                      <p:to>
                                        <p:strVal val="visible"/>
                                      </p:to>
                                    </p:set>
                                    <p:animEffect transition="in" filter="wipe(right)">
                                      <p:cBhvr>
                                        <p:cTn id="72" dur="500"/>
                                        <p:tgtEl>
                                          <p:spTgt spid="5734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57348"/>
                                        </p:tgtEl>
                                        <p:attrNameLst>
                                          <p:attrName>style.visibility</p:attrName>
                                        </p:attrNameLst>
                                      </p:cBhvr>
                                      <p:to>
                                        <p:strVal val="visible"/>
                                      </p:to>
                                    </p:set>
                                    <p:animEffect transition="in" filter="wipe(right)">
                                      <p:cBhvr>
                                        <p:cTn id="77" dur="500"/>
                                        <p:tgtEl>
                                          <p:spTgt spid="5734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57347"/>
                                        </p:tgtEl>
                                        <p:attrNameLst>
                                          <p:attrName>style.visibility</p:attrName>
                                        </p:attrNameLst>
                                      </p:cBhvr>
                                      <p:to>
                                        <p:strVal val="visible"/>
                                      </p:to>
                                    </p:set>
                                    <p:animEffect transition="in" filter="wipe(right)">
                                      <p:cBhvr>
                                        <p:cTn id="82" dur="500"/>
                                        <p:tgtEl>
                                          <p:spTgt spid="5734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2" fill="hold" nodeType="clickEffect">
                                  <p:stCondLst>
                                    <p:cond delay="0"/>
                                  </p:stCondLst>
                                  <p:childTnLst>
                                    <p:set>
                                      <p:cBhvr>
                                        <p:cTn id="86" dur="1" fill="hold">
                                          <p:stCondLst>
                                            <p:cond delay="0"/>
                                          </p:stCondLst>
                                        </p:cTn>
                                        <p:tgtEl>
                                          <p:spTgt spid="57346"/>
                                        </p:tgtEl>
                                        <p:attrNameLst>
                                          <p:attrName>style.visibility</p:attrName>
                                        </p:attrNameLst>
                                      </p:cBhvr>
                                      <p:to>
                                        <p:strVal val="visible"/>
                                      </p:to>
                                    </p:set>
                                    <p:animEffect transition="in" filter="wipe(right)">
                                      <p:cBhvr>
                                        <p:cTn id="87" dur="500"/>
                                        <p:tgtEl>
                                          <p:spTgt spid="5734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86" name="Picture 154" descr="BD1029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275" y="1292225"/>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 name="Group 4"/>
          <p:cNvGrpSpPr>
            <a:grpSpLocks/>
          </p:cNvGrpSpPr>
          <p:nvPr/>
        </p:nvGrpSpPr>
        <p:grpSpPr bwMode="auto">
          <a:xfrm>
            <a:off x="2451100" y="1147763"/>
            <a:ext cx="3814763" cy="588962"/>
            <a:chOff x="2064" y="255"/>
            <a:chExt cx="2403" cy="371"/>
          </a:xfrm>
        </p:grpSpPr>
        <p:sp>
          <p:nvSpPr>
            <p:cNvPr id="3077" name="Text Box 5"/>
            <p:cNvSpPr txBox="1">
              <a:spLocks noChangeArrowheads="1"/>
            </p:cNvSpPr>
            <p:nvPr/>
          </p:nvSpPr>
          <p:spPr bwMode="auto">
            <a:xfrm>
              <a:off x="2064" y="255"/>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78" name="Text Box 6"/>
            <p:cNvSpPr txBox="1">
              <a:spLocks noChangeArrowheads="1"/>
            </p:cNvSpPr>
            <p:nvPr/>
          </p:nvSpPr>
          <p:spPr bwMode="auto">
            <a:xfrm>
              <a:off x="2465" y="255"/>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79" name="Text Box 7"/>
            <p:cNvSpPr txBox="1">
              <a:spLocks noChangeArrowheads="1"/>
            </p:cNvSpPr>
            <p:nvPr/>
          </p:nvSpPr>
          <p:spPr bwMode="auto">
            <a:xfrm>
              <a:off x="2867" y="255"/>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80" name="Text Box 8"/>
            <p:cNvSpPr txBox="1">
              <a:spLocks noChangeArrowheads="1"/>
            </p:cNvSpPr>
            <p:nvPr/>
          </p:nvSpPr>
          <p:spPr bwMode="auto">
            <a:xfrm>
              <a:off x="3275" y="255"/>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81" name="Text Box 9"/>
            <p:cNvSpPr txBox="1">
              <a:spLocks noChangeArrowheads="1"/>
            </p:cNvSpPr>
            <p:nvPr/>
          </p:nvSpPr>
          <p:spPr bwMode="auto">
            <a:xfrm>
              <a:off x="3651" y="255"/>
              <a:ext cx="408" cy="371"/>
            </a:xfrm>
            <a:prstGeom prst="rect">
              <a:avLst/>
            </a:prstGeom>
            <a:solidFill>
              <a:schemeClr val="accent2"/>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82" name="Text Box 10"/>
            <p:cNvSpPr txBox="1">
              <a:spLocks noChangeArrowheads="1"/>
            </p:cNvSpPr>
            <p:nvPr/>
          </p:nvSpPr>
          <p:spPr bwMode="auto">
            <a:xfrm>
              <a:off x="4059" y="255"/>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grpSp>
      <p:grpSp>
        <p:nvGrpSpPr>
          <p:cNvPr id="3083" name="Group 11"/>
          <p:cNvGrpSpPr>
            <a:grpSpLocks/>
          </p:cNvGrpSpPr>
          <p:nvPr/>
        </p:nvGrpSpPr>
        <p:grpSpPr bwMode="auto">
          <a:xfrm>
            <a:off x="4970463" y="1724025"/>
            <a:ext cx="1924050" cy="588963"/>
            <a:chOff x="3651" y="618"/>
            <a:chExt cx="1212" cy="371"/>
          </a:xfrm>
        </p:grpSpPr>
        <p:sp>
          <p:nvSpPr>
            <p:cNvPr id="3084" name="Text Box 12"/>
            <p:cNvSpPr txBox="1">
              <a:spLocks noChangeArrowheads="1"/>
            </p:cNvSpPr>
            <p:nvPr/>
          </p:nvSpPr>
          <p:spPr bwMode="auto">
            <a:xfrm>
              <a:off x="4455" y="618"/>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85" name="Text Box 13"/>
            <p:cNvSpPr txBox="1">
              <a:spLocks noChangeArrowheads="1"/>
            </p:cNvSpPr>
            <p:nvPr/>
          </p:nvSpPr>
          <p:spPr bwMode="auto">
            <a:xfrm>
              <a:off x="4059" y="618"/>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86" name="Text Box 14"/>
            <p:cNvSpPr txBox="1">
              <a:spLocks noChangeArrowheads="1"/>
            </p:cNvSpPr>
            <p:nvPr/>
          </p:nvSpPr>
          <p:spPr bwMode="auto">
            <a:xfrm>
              <a:off x="3651" y="618"/>
              <a:ext cx="408" cy="371"/>
            </a:xfrm>
            <a:prstGeom prst="rect">
              <a:avLst/>
            </a:prstGeom>
            <a:solidFill>
              <a:schemeClr val="accent2"/>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grpSp>
      <p:grpSp>
        <p:nvGrpSpPr>
          <p:cNvPr id="3087" name="Group 15"/>
          <p:cNvGrpSpPr>
            <a:grpSpLocks/>
          </p:cNvGrpSpPr>
          <p:nvPr/>
        </p:nvGrpSpPr>
        <p:grpSpPr bwMode="auto">
          <a:xfrm>
            <a:off x="3675063" y="2300288"/>
            <a:ext cx="2590800" cy="588962"/>
            <a:chOff x="2835" y="981"/>
            <a:chExt cx="1632" cy="371"/>
          </a:xfrm>
        </p:grpSpPr>
        <p:sp>
          <p:nvSpPr>
            <p:cNvPr id="3088" name="Text Box 16"/>
            <p:cNvSpPr txBox="1">
              <a:spLocks noChangeArrowheads="1"/>
            </p:cNvSpPr>
            <p:nvPr/>
          </p:nvSpPr>
          <p:spPr bwMode="auto">
            <a:xfrm>
              <a:off x="2835" y="981"/>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89" name="Text Box 17"/>
            <p:cNvSpPr txBox="1">
              <a:spLocks noChangeArrowheads="1"/>
            </p:cNvSpPr>
            <p:nvPr/>
          </p:nvSpPr>
          <p:spPr bwMode="auto">
            <a:xfrm>
              <a:off x="3243" y="981"/>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90" name="Text Box 18"/>
            <p:cNvSpPr txBox="1">
              <a:spLocks noChangeArrowheads="1"/>
            </p:cNvSpPr>
            <p:nvPr/>
          </p:nvSpPr>
          <p:spPr bwMode="auto">
            <a:xfrm>
              <a:off x="3651" y="981"/>
              <a:ext cx="408" cy="371"/>
            </a:xfrm>
            <a:prstGeom prst="rect">
              <a:avLst/>
            </a:prstGeom>
            <a:solidFill>
              <a:schemeClr val="accent2"/>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91" name="Text Box 19"/>
            <p:cNvSpPr txBox="1">
              <a:spLocks noChangeArrowheads="1"/>
            </p:cNvSpPr>
            <p:nvPr/>
          </p:nvSpPr>
          <p:spPr bwMode="auto">
            <a:xfrm>
              <a:off x="4059" y="981"/>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grpSp>
      <p:grpSp>
        <p:nvGrpSpPr>
          <p:cNvPr id="3092" name="Group 20"/>
          <p:cNvGrpSpPr>
            <a:grpSpLocks/>
          </p:cNvGrpSpPr>
          <p:nvPr/>
        </p:nvGrpSpPr>
        <p:grpSpPr bwMode="auto">
          <a:xfrm>
            <a:off x="3675063" y="2876550"/>
            <a:ext cx="4519612" cy="608013"/>
            <a:chOff x="2835" y="1344"/>
            <a:chExt cx="2847" cy="383"/>
          </a:xfrm>
        </p:grpSpPr>
        <p:sp>
          <p:nvSpPr>
            <p:cNvPr id="3093" name="Text Box 21"/>
            <p:cNvSpPr txBox="1">
              <a:spLocks noChangeArrowheads="1"/>
            </p:cNvSpPr>
            <p:nvPr/>
          </p:nvSpPr>
          <p:spPr bwMode="auto">
            <a:xfrm>
              <a:off x="3249" y="1356"/>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94" name="Text Box 22"/>
            <p:cNvSpPr txBox="1">
              <a:spLocks noChangeArrowheads="1"/>
            </p:cNvSpPr>
            <p:nvPr/>
          </p:nvSpPr>
          <p:spPr bwMode="auto">
            <a:xfrm>
              <a:off x="4065" y="1356"/>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95" name="Text Box 23"/>
            <p:cNvSpPr txBox="1">
              <a:spLocks noChangeArrowheads="1"/>
            </p:cNvSpPr>
            <p:nvPr/>
          </p:nvSpPr>
          <p:spPr bwMode="auto">
            <a:xfrm>
              <a:off x="2835" y="1344"/>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96" name="Text Box 24"/>
            <p:cNvSpPr txBox="1">
              <a:spLocks noChangeArrowheads="1"/>
            </p:cNvSpPr>
            <p:nvPr/>
          </p:nvSpPr>
          <p:spPr bwMode="auto">
            <a:xfrm>
              <a:off x="3651" y="1344"/>
              <a:ext cx="408" cy="371"/>
            </a:xfrm>
            <a:prstGeom prst="rect">
              <a:avLst/>
            </a:prstGeom>
            <a:solidFill>
              <a:schemeClr val="accent2"/>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97" name="Text Box 25"/>
            <p:cNvSpPr txBox="1">
              <a:spLocks noChangeArrowheads="1"/>
            </p:cNvSpPr>
            <p:nvPr/>
          </p:nvSpPr>
          <p:spPr bwMode="auto">
            <a:xfrm>
              <a:off x="4468" y="1344"/>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98" name="Text Box 26"/>
            <p:cNvSpPr txBox="1">
              <a:spLocks noChangeArrowheads="1"/>
            </p:cNvSpPr>
            <p:nvPr/>
          </p:nvSpPr>
          <p:spPr bwMode="auto">
            <a:xfrm>
              <a:off x="4876" y="1344"/>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099" name="Text Box 27"/>
            <p:cNvSpPr txBox="1">
              <a:spLocks noChangeArrowheads="1"/>
            </p:cNvSpPr>
            <p:nvPr/>
          </p:nvSpPr>
          <p:spPr bwMode="auto">
            <a:xfrm>
              <a:off x="5274" y="1344"/>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grpSp>
      <p:grpSp>
        <p:nvGrpSpPr>
          <p:cNvPr id="3100" name="Group 28"/>
          <p:cNvGrpSpPr>
            <a:grpSpLocks/>
          </p:cNvGrpSpPr>
          <p:nvPr/>
        </p:nvGrpSpPr>
        <p:grpSpPr bwMode="auto">
          <a:xfrm>
            <a:off x="3675063" y="4038600"/>
            <a:ext cx="2611437" cy="598488"/>
            <a:chOff x="2835" y="2076"/>
            <a:chExt cx="1645" cy="377"/>
          </a:xfrm>
        </p:grpSpPr>
        <p:sp>
          <p:nvSpPr>
            <p:cNvPr id="3101" name="Text Box 29"/>
            <p:cNvSpPr txBox="1">
              <a:spLocks noChangeArrowheads="1"/>
            </p:cNvSpPr>
            <p:nvPr/>
          </p:nvSpPr>
          <p:spPr bwMode="auto">
            <a:xfrm>
              <a:off x="3651" y="2082"/>
              <a:ext cx="408" cy="371"/>
            </a:xfrm>
            <a:prstGeom prst="rect">
              <a:avLst/>
            </a:prstGeom>
            <a:solidFill>
              <a:schemeClr val="accent2"/>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02" name="Text Box 30"/>
            <p:cNvSpPr txBox="1">
              <a:spLocks noChangeArrowheads="1"/>
            </p:cNvSpPr>
            <p:nvPr/>
          </p:nvSpPr>
          <p:spPr bwMode="auto">
            <a:xfrm>
              <a:off x="4072" y="2076"/>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03" name="Text Box 31"/>
            <p:cNvSpPr txBox="1">
              <a:spLocks noChangeArrowheads="1"/>
            </p:cNvSpPr>
            <p:nvPr/>
          </p:nvSpPr>
          <p:spPr bwMode="auto">
            <a:xfrm>
              <a:off x="3238" y="2076"/>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04" name="Text Box 32"/>
            <p:cNvSpPr txBox="1">
              <a:spLocks noChangeArrowheads="1"/>
            </p:cNvSpPr>
            <p:nvPr/>
          </p:nvSpPr>
          <p:spPr bwMode="auto">
            <a:xfrm>
              <a:off x="2835" y="2082"/>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grpSp>
      <p:pic>
        <p:nvPicPr>
          <p:cNvPr id="2" name="Picture 154" descr="BD1029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225" y="1868488"/>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4" descr="BD1029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2443163"/>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54" descr="BD1029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3019425"/>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4" descr="BD1029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3595688"/>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4" descr="BD1029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4192588"/>
            <a:ext cx="2524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0" name="Text Box 38"/>
          <p:cNvSpPr txBox="1">
            <a:spLocks noChangeArrowheads="1"/>
          </p:cNvSpPr>
          <p:nvPr/>
        </p:nvSpPr>
        <p:spPr bwMode="auto">
          <a:xfrm>
            <a:off x="1392238" y="1157288"/>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660066"/>
                </a:solidFill>
                <a:effectLst/>
                <a:uLnTx/>
                <a:uFillTx/>
                <a:latin typeface="Arial" panose="020B0604020202020204" pitchFamily="34" charset="0"/>
                <a:ea typeface="+mn-ea"/>
                <a:cs typeface="Arial" panose="020B0604020202020204" pitchFamily="34" charset="0"/>
              </a:rPr>
              <a:t>1</a:t>
            </a:r>
          </a:p>
        </p:txBody>
      </p:sp>
      <p:sp>
        <p:nvSpPr>
          <p:cNvPr id="3111" name="Text Box 39"/>
          <p:cNvSpPr txBox="1">
            <a:spLocks noChangeArrowheads="1"/>
          </p:cNvSpPr>
          <p:nvPr/>
        </p:nvSpPr>
        <p:spPr bwMode="auto">
          <a:xfrm>
            <a:off x="1370013" y="1785938"/>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660066"/>
                </a:solidFill>
                <a:effectLst/>
                <a:uLnTx/>
                <a:uFillTx/>
                <a:latin typeface="Arial" panose="020B0604020202020204" pitchFamily="34" charset="0"/>
                <a:ea typeface="+mn-ea"/>
                <a:cs typeface="Arial" panose="020B0604020202020204" pitchFamily="34" charset="0"/>
              </a:rPr>
              <a:t>2</a:t>
            </a:r>
          </a:p>
        </p:txBody>
      </p:sp>
      <p:sp>
        <p:nvSpPr>
          <p:cNvPr id="3112" name="Text Box 40"/>
          <p:cNvSpPr txBox="1">
            <a:spLocks noChangeArrowheads="1"/>
          </p:cNvSpPr>
          <p:nvPr/>
        </p:nvSpPr>
        <p:spPr bwMode="auto">
          <a:xfrm>
            <a:off x="1370013" y="237172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660066"/>
                </a:solidFill>
                <a:effectLst/>
                <a:uLnTx/>
                <a:uFillTx/>
                <a:latin typeface="Arial" panose="020B0604020202020204" pitchFamily="34" charset="0"/>
                <a:ea typeface="+mn-ea"/>
                <a:cs typeface="Arial" panose="020B0604020202020204" pitchFamily="34" charset="0"/>
              </a:rPr>
              <a:t>3</a:t>
            </a:r>
          </a:p>
        </p:txBody>
      </p:sp>
      <p:sp>
        <p:nvSpPr>
          <p:cNvPr id="3113" name="Text Box 41"/>
          <p:cNvSpPr txBox="1">
            <a:spLocks noChangeArrowheads="1"/>
          </p:cNvSpPr>
          <p:nvPr/>
        </p:nvSpPr>
        <p:spPr bwMode="auto">
          <a:xfrm>
            <a:off x="1370013" y="2947988"/>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660066"/>
                </a:solidFill>
                <a:effectLst/>
                <a:uLnTx/>
                <a:uFillTx/>
                <a:latin typeface="Arial" panose="020B0604020202020204" pitchFamily="34" charset="0"/>
                <a:ea typeface="+mn-ea"/>
                <a:cs typeface="Arial" panose="020B0604020202020204" pitchFamily="34" charset="0"/>
              </a:rPr>
              <a:t>4</a:t>
            </a:r>
          </a:p>
        </p:txBody>
      </p:sp>
      <p:sp>
        <p:nvSpPr>
          <p:cNvPr id="3114" name="Text Box 42"/>
          <p:cNvSpPr txBox="1">
            <a:spLocks noChangeArrowheads="1"/>
          </p:cNvSpPr>
          <p:nvPr/>
        </p:nvSpPr>
        <p:spPr bwMode="auto">
          <a:xfrm>
            <a:off x="1370013" y="353377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660066"/>
                </a:solidFill>
                <a:effectLst/>
                <a:uLnTx/>
                <a:uFillTx/>
                <a:latin typeface="Arial" panose="020B0604020202020204" pitchFamily="34" charset="0"/>
                <a:ea typeface="+mn-ea"/>
                <a:cs typeface="Arial" panose="020B0604020202020204" pitchFamily="34" charset="0"/>
              </a:rPr>
              <a:t>5</a:t>
            </a:r>
          </a:p>
        </p:txBody>
      </p:sp>
      <p:sp>
        <p:nvSpPr>
          <p:cNvPr id="3115" name="Text Box 43"/>
          <p:cNvSpPr txBox="1">
            <a:spLocks noChangeArrowheads="1"/>
          </p:cNvSpPr>
          <p:nvPr/>
        </p:nvSpPr>
        <p:spPr bwMode="auto">
          <a:xfrm>
            <a:off x="1370013" y="4162425"/>
            <a:ext cx="4095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660066"/>
                </a:solidFill>
                <a:effectLst/>
                <a:uLnTx/>
                <a:uFillTx/>
                <a:latin typeface="Arial" panose="020B0604020202020204" pitchFamily="34" charset="0"/>
                <a:ea typeface="+mn-ea"/>
                <a:cs typeface="Arial" panose="020B0604020202020204" pitchFamily="34" charset="0"/>
              </a:rPr>
              <a:t>6</a:t>
            </a:r>
          </a:p>
        </p:txBody>
      </p:sp>
      <p:grpSp>
        <p:nvGrpSpPr>
          <p:cNvPr id="3116" name="Group 44"/>
          <p:cNvGrpSpPr>
            <a:grpSpLocks/>
          </p:cNvGrpSpPr>
          <p:nvPr/>
        </p:nvGrpSpPr>
        <p:grpSpPr bwMode="auto">
          <a:xfrm>
            <a:off x="3675063" y="3451225"/>
            <a:ext cx="3887787" cy="600075"/>
            <a:chOff x="2835" y="1706"/>
            <a:chExt cx="2449" cy="378"/>
          </a:xfrm>
        </p:grpSpPr>
        <p:sp>
          <p:nvSpPr>
            <p:cNvPr id="3117" name="Text Box 45"/>
            <p:cNvSpPr txBox="1">
              <a:spLocks noChangeArrowheads="1"/>
            </p:cNvSpPr>
            <p:nvPr/>
          </p:nvSpPr>
          <p:spPr bwMode="auto">
            <a:xfrm>
              <a:off x="2835" y="1706"/>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18" name="Text Box 46"/>
            <p:cNvSpPr txBox="1">
              <a:spLocks noChangeArrowheads="1"/>
            </p:cNvSpPr>
            <p:nvPr/>
          </p:nvSpPr>
          <p:spPr bwMode="auto">
            <a:xfrm>
              <a:off x="3250" y="1706"/>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19" name="Text Box 47"/>
            <p:cNvSpPr txBox="1">
              <a:spLocks noChangeArrowheads="1"/>
            </p:cNvSpPr>
            <p:nvPr/>
          </p:nvSpPr>
          <p:spPr bwMode="auto">
            <a:xfrm>
              <a:off x="3651" y="1713"/>
              <a:ext cx="408" cy="371"/>
            </a:xfrm>
            <a:prstGeom prst="rect">
              <a:avLst/>
            </a:prstGeom>
            <a:solidFill>
              <a:schemeClr val="accent2"/>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20" name="Text Box 48"/>
            <p:cNvSpPr txBox="1">
              <a:spLocks noChangeArrowheads="1"/>
            </p:cNvSpPr>
            <p:nvPr/>
          </p:nvSpPr>
          <p:spPr bwMode="auto">
            <a:xfrm>
              <a:off x="4468" y="1706"/>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21" name="Text Box 49"/>
            <p:cNvSpPr txBox="1">
              <a:spLocks noChangeArrowheads="1"/>
            </p:cNvSpPr>
            <p:nvPr/>
          </p:nvSpPr>
          <p:spPr bwMode="auto">
            <a:xfrm>
              <a:off x="4876" y="1706"/>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22" name="Text Box 50"/>
            <p:cNvSpPr txBox="1">
              <a:spLocks noChangeArrowheads="1"/>
            </p:cNvSpPr>
            <p:nvPr/>
          </p:nvSpPr>
          <p:spPr bwMode="auto">
            <a:xfrm>
              <a:off x="4059" y="1706"/>
              <a:ext cx="408" cy="371"/>
            </a:xfrm>
            <a:prstGeom prst="rect">
              <a:avLst/>
            </a:prstGeom>
            <a:solidFill>
              <a:schemeClr val="folHlink"/>
            </a:solidFill>
            <a:ln w="9525">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grpSp>
      <p:sp>
        <p:nvSpPr>
          <p:cNvPr id="3123" name="Text Box 51"/>
          <p:cNvSpPr txBox="1">
            <a:spLocks noChangeArrowheads="1"/>
          </p:cNvSpPr>
          <p:nvPr/>
        </p:nvSpPr>
        <p:spPr bwMode="auto">
          <a:xfrm>
            <a:off x="938213" y="4892675"/>
            <a:ext cx="7380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 Chất tham gia phản ứng cộng nước ở điều kiện thích hợp được rượu etylic?</a:t>
            </a:r>
          </a:p>
        </p:txBody>
      </p:sp>
      <p:grpSp>
        <p:nvGrpSpPr>
          <p:cNvPr id="3124" name="Group 52"/>
          <p:cNvGrpSpPr>
            <a:grpSpLocks/>
          </p:cNvGrpSpPr>
          <p:nvPr/>
        </p:nvGrpSpPr>
        <p:grpSpPr bwMode="auto">
          <a:xfrm>
            <a:off x="2447925" y="1147763"/>
            <a:ext cx="3814763" cy="579437"/>
            <a:chOff x="1066" y="3203"/>
            <a:chExt cx="2403" cy="365"/>
          </a:xfrm>
        </p:grpSpPr>
        <p:grpSp>
          <p:nvGrpSpPr>
            <p:cNvPr id="3125" name="Group 53"/>
            <p:cNvGrpSpPr>
              <a:grpSpLocks/>
            </p:cNvGrpSpPr>
            <p:nvPr/>
          </p:nvGrpSpPr>
          <p:grpSpPr bwMode="auto">
            <a:xfrm>
              <a:off x="1066" y="3203"/>
              <a:ext cx="2403" cy="365"/>
              <a:chOff x="2064" y="255"/>
              <a:chExt cx="2403" cy="365"/>
            </a:xfrm>
          </p:grpSpPr>
          <p:sp>
            <p:nvSpPr>
              <p:cNvPr id="3126" name="Text Box 54"/>
              <p:cNvSpPr txBox="1">
                <a:spLocks noChangeArrowheads="1"/>
              </p:cNvSpPr>
              <p:nvPr/>
            </p:nvSpPr>
            <p:spPr bwMode="auto">
              <a:xfrm>
                <a:off x="2064"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27" name="Text Box 55"/>
              <p:cNvSpPr txBox="1">
                <a:spLocks noChangeArrowheads="1"/>
              </p:cNvSpPr>
              <p:nvPr/>
            </p:nvSpPr>
            <p:spPr bwMode="auto">
              <a:xfrm>
                <a:off x="2465"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28" name="Text Box 56"/>
              <p:cNvSpPr txBox="1">
                <a:spLocks noChangeArrowheads="1"/>
              </p:cNvSpPr>
              <p:nvPr/>
            </p:nvSpPr>
            <p:spPr bwMode="auto">
              <a:xfrm>
                <a:off x="2867"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29" name="Text Box 57"/>
              <p:cNvSpPr txBox="1">
                <a:spLocks noChangeArrowheads="1"/>
              </p:cNvSpPr>
              <p:nvPr/>
            </p:nvSpPr>
            <p:spPr bwMode="auto">
              <a:xfrm>
                <a:off x="3275"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30" name="Text Box 58"/>
              <p:cNvSpPr txBox="1">
                <a:spLocks noChangeArrowheads="1"/>
              </p:cNvSpPr>
              <p:nvPr/>
            </p:nvSpPr>
            <p:spPr bwMode="auto">
              <a:xfrm>
                <a:off x="3651" y="255"/>
                <a:ext cx="408" cy="3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31" name="Text Box 59"/>
              <p:cNvSpPr txBox="1">
                <a:spLocks noChangeArrowheads="1"/>
              </p:cNvSpPr>
              <p:nvPr/>
            </p:nvSpPr>
            <p:spPr bwMode="auto">
              <a:xfrm>
                <a:off x="4059"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grpSp>
        <p:sp>
          <p:nvSpPr>
            <p:cNvPr id="3132" name="Text Box 60"/>
            <p:cNvSpPr txBox="1">
              <a:spLocks noChangeArrowheads="1"/>
            </p:cNvSpPr>
            <p:nvPr/>
          </p:nvSpPr>
          <p:spPr bwMode="auto">
            <a:xfrm>
              <a:off x="1066"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E</a:t>
              </a:r>
            </a:p>
          </p:txBody>
        </p:sp>
        <p:sp>
          <p:nvSpPr>
            <p:cNvPr id="3133" name="Text Box 61"/>
            <p:cNvSpPr txBox="1">
              <a:spLocks noChangeArrowheads="1"/>
            </p:cNvSpPr>
            <p:nvPr/>
          </p:nvSpPr>
          <p:spPr bwMode="auto">
            <a:xfrm>
              <a:off x="1461"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T</a:t>
              </a:r>
            </a:p>
          </p:txBody>
        </p:sp>
        <p:sp>
          <p:nvSpPr>
            <p:cNvPr id="3134" name="Text Box 62"/>
            <p:cNvSpPr txBox="1">
              <a:spLocks noChangeArrowheads="1"/>
            </p:cNvSpPr>
            <p:nvPr/>
          </p:nvSpPr>
          <p:spPr bwMode="auto">
            <a:xfrm>
              <a:off x="1850"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I</a:t>
              </a:r>
            </a:p>
          </p:txBody>
        </p:sp>
        <p:sp>
          <p:nvSpPr>
            <p:cNvPr id="3135" name="Text Box 63"/>
            <p:cNvSpPr txBox="1">
              <a:spLocks noChangeArrowheads="1"/>
            </p:cNvSpPr>
            <p:nvPr/>
          </p:nvSpPr>
          <p:spPr bwMode="auto">
            <a:xfrm>
              <a:off x="2258"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L</a:t>
              </a:r>
            </a:p>
          </p:txBody>
        </p:sp>
        <p:sp>
          <p:nvSpPr>
            <p:cNvPr id="3136" name="Text Box 64"/>
            <p:cNvSpPr txBox="1">
              <a:spLocks noChangeArrowheads="1"/>
            </p:cNvSpPr>
            <p:nvPr/>
          </p:nvSpPr>
          <p:spPr bwMode="auto">
            <a:xfrm>
              <a:off x="2653"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E</a:t>
              </a:r>
            </a:p>
          </p:txBody>
        </p:sp>
        <p:sp>
          <p:nvSpPr>
            <p:cNvPr id="3137" name="Text Box 65"/>
            <p:cNvSpPr txBox="1">
              <a:spLocks noChangeArrowheads="1"/>
            </p:cNvSpPr>
            <p:nvPr/>
          </p:nvSpPr>
          <p:spPr bwMode="auto">
            <a:xfrm>
              <a:off x="3061"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N</a:t>
              </a:r>
            </a:p>
          </p:txBody>
        </p:sp>
      </p:grpSp>
      <p:sp>
        <p:nvSpPr>
          <p:cNvPr id="3138" name="Text Box 66"/>
          <p:cNvSpPr txBox="1">
            <a:spLocks noChangeArrowheads="1"/>
          </p:cNvSpPr>
          <p:nvPr/>
        </p:nvSpPr>
        <p:spPr bwMode="auto">
          <a:xfrm>
            <a:off x="938213" y="4892675"/>
            <a:ext cx="7380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 Phản ứng của rượu etylic với các kim loại mạnh gọi là phản ứng gì?</a:t>
            </a:r>
          </a:p>
        </p:txBody>
      </p:sp>
      <p:grpSp>
        <p:nvGrpSpPr>
          <p:cNvPr id="3139" name="Group 67"/>
          <p:cNvGrpSpPr>
            <a:grpSpLocks/>
          </p:cNvGrpSpPr>
          <p:nvPr/>
        </p:nvGrpSpPr>
        <p:grpSpPr bwMode="auto">
          <a:xfrm>
            <a:off x="4970463" y="1724025"/>
            <a:ext cx="1892300" cy="579438"/>
            <a:chOff x="3357" y="3475"/>
            <a:chExt cx="1192" cy="365"/>
          </a:xfrm>
        </p:grpSpPr>
        <p:sp>
          <p:nvSpPr>
            <p:cNvPr id="3140" name="Text Box 68"/>
            <p:cNvSpPr txBox="1">
              <a:spLocks noChangeArrowheads="1"/>
            </p:cNvSpPr>
            <p:nvPr/>
          </p:nvSpPr>
          <p:spPr bwMode="auto">
            <a:xfrm>
              <a:off x="3357" y="347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T</a:t>
              </a:r>
            </a:p>
          </p:txBody>
        </p:sp>
        <p:sp>
          <p:nvSpPr>
            <p:cNvPr id="3141" name="Text Box 69"/>
            <p:cNvSpPr txBox="1">
              <a:spLocks noChangeArrowheads="1"/>
            </p:cNvSpPr>
            <p:nvPr/>
          </p:nvSpPr>
          <p:spPr bwMode="auto">
            <a:xfrm>
              <a:off x="3752" y="347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H</a:t>
              </a:r>
            </a:p>
          </p:txBody>
        </p:sp>
        <p:sp>
          <p:nvSpPr>
            <p:cNvPr id="3142" name="Text Box 70"/>
            <p:cNvSpPr txBox="1">
              <a:spLocks noChangeArrowheads="1"/>
            </p:cNvSpPr>
            <p:nvPr/>
          </p:nvSpPr>
          <p:spPr bwMode="auto">
            <a:xfrm>
              <a:off x="4141" y="347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Ế</a:t>
              </a:r>
            </a:p>
          </p:txBody>
        </p:sp>
      </p:grpSp>
      <p:grpSp>
        <p:nvGrpSpPr>
          <p:cNvPr id="3143" name="Group 71"/>
          <p:cNvGrpSpPr>
            <a:grpSpLocks/>
          </p:cNvGrpSpPr>
          <p:nvPr/>
        </p:nvGrpSpPr>
        <p:grpSpPr bwMode="auto">
          <a:xfrm>
            <a:off x="3675063" y="2300288"/>
            <a:ext cx="2540000" cy="579437"/>
            <a:chOff x="521" y="3475"/>
            <a:chExt cx="1600" cy="365"/>
          </a:xfrm>
        </p:grpSpPr>
        <p:sp>
          <p:nvSpPr>
            <p:cNvPr id="3144" name="Text Box 72"/>
            <p:cNvSpPr txBox="1">
              <a:spLocks noChangeArrowheads="1"/>
            </p:cNvSpPr>
            <p:nvPr/>
          </p:nvSpPr>
          <p:spPr bwMode="auto">
            <a:xfrm>
              <a:off x="521" y="347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C</a:t>
              </a:r>
            </a:p>
          </p:txBody>
        </p:sp>
        <p:sp>
          <p:nvSpPr>
            <p:cNvPr id="3145" name="Text Box 73"/>
            <p:cNvSpPr txBox="1">
              <a:spLocks noChangeArrowheads="1"/>
            </p:cNvSpPr>
            <p:nvPr/>
          </p:nvSpPr>
          <p:spPr bwMode="auto">
            <a:xfrm>
              <a:off x="916" y="347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H</a:t>
              </a:r>
            </a:p>
          </p:txBody>
        </p:sp>
        <p:sp>
          <p:nvSpPr>
            <p:cNvPr id="3146" name="Text Box 74"/>
            <p:cNvSpPr txBox="1">
              <a:spLocks noChangeArrowheads="1"/>
            </p:cNvSpPr>
            <p:nvPr/>
          </p:nvSpPr>
          <p:spPr bwMode="auto">
            <a:xfrm>
              <a:off x="1305" y="347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Á</a:t>
              </a:r>
            </a:p>
          </p:txBody>
        </p:sp>
        <p:sp>
          <p:nvSpPr>
            <p:cNvPr id="3147" name="Text Box 75"/>
            <p:cNvSpPr txBox="1">
              <a:spLocks noChangeArrowheads="1"/>
            </p:cNvSpPr>
            <p:nvPr/>
          </p:nvSpPr>
          <p:spPr bwMode="auto">
            <a:xfrm>
              <a:off x="1713" y="347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Y</a:t>
              </a:r>
            </a:p>
          </p:txBody>
        </p:sp>
      </p:grpSp>
      <p:sp>
        <p:nvSpPr>
          <p:cNvPr id="3148" name="Text Box 76"/>
          <p:cNvSpPr txBox="1">
            <a:spLocks noChangeArrowheads="1"/>
          </p:cNvSpPr>
          <p:nvPr/>
        </p:nvSpPr>
        <p:spPr bwMode="auto">
          <a:xfrm>
            <a:off x="938213" y="4892675"/>
            <a:ext cx="73802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Phản ứng của rượu etylic với oxi gọi là phản ứng gì?</a:t>
            </a:r>
          </a:p>
        </p:txBody>
      </p:sp>
      <p:grpSp>
        <p:nvGrpSpPr>
          <p:cNvPr id="3149" name="Group 77"/>
          <p:cNvGrpSpPr>
            <a:grpSpLocks/>
          </p:cNvGrpSpPr>
          <p:nvPr/>
        </p:nvGrpSpPr>
        <p:grpSpPr bwMode="auto">
          <a:xfrm>
            <a:off x="3675063" y="4059238"/>
            <a:ext cx="2540000" cy="579437"/>
            <a:chOff x="2699" y="3702"/>
            <a:chExt cx="1600" cy="365"/>
          </a:xfrm>
        </p:grpSpPr>
        <p:sp>
          <p:nvSpPr>
            <p:cNvPr id="3150" name="Text Box 78"/>
            <p:cNvSpPr txBox="1">
              <a:spLocks noChangeArrowheads="1"/>
            </p:cNvSpPr>
            <p:nvPr/>
          </p:nvSpPr>
          <p:spPr bwMode="auto">
            <a:xfrm>
              <a:off x="2699" y="3702"/>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K</a:t>
              </a:r>
            </a:p>
          </p:txBody>
        </p:sp>
        <p:sp>
          <p:nvSpPr>
            <p:cNvPr id="3151" name="Text Box 79"/>
            <p:cNvSpPr txBox="1">
              <a:spLocks noChangeArrowheads="1"/>
            </p:cNvSpPr>
            <p:nvPr/>
          </p:nvSpPr>
          <p:spPr bwMode="auto">
            <a:xfrm>
              <a:off x="3094" y="3702"/>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A</a:t>
              </a:r>
            </a:p>
          </p:txBody>
        </p:sp>
        <p:sp>
          <p:nvSpPr>
            <p:cNvPr id="3152" name="Text Box 80"/>
            <p:cNvSpPr txBox="1">
              <a:spLocks noChangeArrowheads="1"/>
            </p:cNvSpPr>
            <p:nvPr/>
          </p:nvSpPr>
          <p:spPr bwMode="auto">
            <a:xfrm>
              <a:off x="3483" y="3702"/>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L</a:t>
              </a:r>
            </a:p>
          </p:txBody>
        </p:sp>
        <p:sp>
          <p:nvSpPr>
            <p:cNvPr id="3153" name="Text Box 81"/>
            <p:cNvSpPr txBox="1">
              <a:spLocks noChangeArrowheads="1"/>
            </p:cNvSpPr>
            <p:nvPr/>
          </p:nvSpPr>
          <p:spPr bwMode="auto">
            <a:xfrm>
              <a:off x="3891" y="3702"/>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I</a:t>
              </a:r>
            </a:p>
          </p:txBody>
        </p:sp>
      </p:grpSp>
      <p:sp>
        <p:nvSpPr>
          <p:cNvPr id="3154" name="Text Box 82"/>
          <p:cNvSpPr txBox="1">
            <a:spLocks noChangeArrowheads="1"/>
          </p:cNvSpPr>
          <p:nvPr/>
        </p:nvSpPr>
        <p:spPr bwMode="auto">
          <a:xfrm>
            <a:off x="685800" y="4964113"/>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4. Nguyên liệu thủ công phổ biến sản xuất rượu etylic?</a:t>
            </a:r>
          </a:p>
        </p:txBody>
      </p:sp>
      <p:grpSp>
        <p:nvGrpSpPr>
          <p:cNvPr id="3155" name="Group 83"/>
          <p:cNvGrpSpPr>
            <a:grpSpLocks/>
          </p:cNvGrpSpPr>
          <p:nvPr/>
        </p:nvGrpSpPr>
        <p:grpSpPr bwMode="auto">
          <a:xfrm>
            <a:off x="3697288" y="2876550"/>
            <a:ext cx="4494212" cy="579438"/>
            <a:chOff x="2336" y="3339"/>
            <a:chExt cx="2831" cy="365"/>
          </a:xfrm>
        </p:grpSpPr>
        <p:grpSp>
          <p:nvGrpSpPr>
            <p:cNvPr id="3156" name="Group 84"/>
            <p:cNvGrpSpPr>
              <a:grpSpLocks/>
            </p:cNvGrpSpPr>
            <p:nvPr/>
          </p:nvGrpSpPr>
          <p:grpSpPr bwMode="auto">
            <a:xfrm>
              <a:off x="2336" y="3339"/>
              <a:ext cx="2403" cy="365"/>
              <a:chOff x="2064" y="255"/>
              <a:chExt cx="2403" cy="365"/>
            </a:xfrm>
          </p:grpSpPr>
          <p:sp>
            <p:nvSpPr>
              <p:cNvPr id="3157" name="Text Box 85"/>
              <p:cNvSpPr txBox="1">
                <a:spLocks noChangeArrowheads="1"/>
              </p:cNvSpPr>
              <p:nvPr/>
            </p:nvSpPr>
            <p:spPr bwMode="auto">
              <a:xfrm>
                <a:off x="2064"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58" name="Text Box 86"/>
              <p:cNvSpPr txBox="1">
                <a:spLocks noChangeArrowheads="1"/>
              </p:cNvSpPr>
              <p:nvPr/>
            </p:nvSpPr>
            <p:spPr bwMode="auto">
              <a:xfrm>
                <a:off x="2465"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59" name="Text Box 87"/>
              <p:cNvSpPr txBox="1">
                <a:spLocks noChangeArrowheads="1"/>
              </p:cNvSpPr>
              <p:nvPr/>
            </p:nvSpPr>
            <p:spPr bwMode="auto">
              <a:xfrm>
                <a:off x="2867"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60" name="Text Box 88"/>
              <p:cNvSpPr txBox="1">
                <a:spLocks noChangeArrowheads="1"/>
              </p:cNvSpPr>
              <p:nvPr/>
            </p:nvSpPr>
            <p:spPr bwMode="auto">
              <a:xfrm>
                <a:off x="3275"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61" name="Text Box 89"/>
              <p:cNvSpPr txBox="1">
                <a:spLocks noChangeArrowheads="1"/>
              </p:cNvSpPr>
              <p:nvPr/>
            </p:nvSpPr>
            <p:spPr bwMode="auto">
              <a:xfrm>
                <a:off x="3651" y="255"/>
                <a:ext cx="408" cy="3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62" name="Text Box 90"/>
              <p:cNvSpPr txBox="1">
                <a:spLocks noChangeArrowheads="1"/>
              </p:cNvSpPr>
              <p:nvPr/>
            </p:nvSpPr>
            <p:spPr bwMode="auto">
              <a:xfrm>
                <a:off x="4059"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grpSp>
        <p:sp>
          <p:nvSpPr>
            <p:cNvPr id="3163" name="Text Box 91"/>
            <p:cNvSpPr txBox="1">
              <a:spLocks noChangeArrowheads="1"/>
            </p:cNvSpPr>
            <p:nvPr/>
          </p:nvSpPr>
          <p:spPr bwMode="auto">
            <a:xfrm>
              <a:off x="2336" y="3339"/>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T</a:t>
              </a:r>
            </a:p>
          </p:txBody>
        </p:sp>
        <p:sp>
          <p:nvSpPr>
            <p:cNvPr id="3164" name="Text Box 92"/>
            <p:cNvSpPr txBox="1">
              <a:spLocks noChangeArrowheads="1"/>
            </p:cNvSpPr>
            <p:nvPr/>
          </p:nvSpPr>
          <p:spPr bwMode="auto">
            <a:xfrm>
              <a:off x="2731" y="3339"/>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I</a:t>
              </a:r>
            </a:p>
          </p:txBody>
        </p:sp>
        <p:sp>
          <p:nvSpPr>
            <p:cNvPr id="3165" name="Text Box 93"/>
            <p:cNvSpPr txBox="1">
              <a:spLocks noChangeArrowheads="1"/>
            </p:cNvSpPr>
            <p:nvPr/>
          </p:nvSpPr>
          <p:spPr bwMode="auto">
            <a:xfrm>
              <a:off x="3120" y="3339"/>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N</a:t>
              </a:r>
            </a:p>
          </p:txBody>
        </p:sp>
        <p:sp>
          <p:nvSpPr>
            <p:cNvPr id="3166" name="Text Box 94"/>
            <p:cNvSpPr txBox="1">
              <a:spLocks noChangeArrowheads="1"/>
            </p:cNvSpPr>
            <p:nvPr/>
          </p:nvSpPr>
          <p:spPr bwMode="auto">
            <a:xfrm>
              <a:off x="3528" y="3339"/>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H</a:t>
              </a:r>
            </a:p>
          </p:txBody>
        </p:sp>
        <p:sp>
          <p:nvSpPr>
            <p:cNvPr id="3167" name="Text Box 95"/>
            <p:cNvSpPr txBox="1">
              <a:spLocks noChangeArrowheads="1"/>
            </p:cNvSpPr>
            <p:nvPr/>
          </p:nvSpPr>
          <p:spPr bwMode="auto">
            <a:xfrm>
              <a:off x="3923" y="3339"/>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B</a:t>
              </a:r>
            </a:p>
          </p:txBody>
        </p:sp>
        <p:sp>
          <p:nvSpPr>
            <p:cNvPr id="3168" name="Text Box 96"/>
            <p:cNvSpPr txBox="1">
              <a:spLocks noChangeArrowheads="1"/>
            </p:cNvSpPr>
            <p:nvPr/>
          </p:nvSpPr>
          <p:spPr bwMode="auto">
            <a:xfrm>
              <a:off x="4331" y="3339"/>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Ộ</a:t>
              </a:r>
            </a:p>
          </p:txBody>
        </p:sp>
        <p:sp>
          <p:nvSpPr>
            <p:cNvPr id="3169" name="Text Box 97"/>
            <p:cNvSpPr txBox="1">
              <a:spLocks noChangeArrowheads="1"/>
            </p:cNvSpPr>
            <p:nvPr/>
          </p:nvSpPr>
          <p:spPr bwMode="auto">
            <a:xfrm>
              <a:off x="4759" y="3339"/>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T</a:t>
              </a:r>
            </a:p>
          </p:txBody>
        </p:sp>
      </p:grpSp>
      <p:sp>
        <p:nvSpPr>
          <p:cNvPr id="3170" name="Text Box 98"/>
          <p:cNvSpPr txBox="1">
            <a:spLocks noChangeArrowheads="1"/>
          </p:cNvSpPr>
          <p:nvPr/>
        </p:nvSpPr>
        <p:spPr bwMode="auto">
          <a:xfrm>
            <a:off x="727075" y="4840288"/>
            <a:ext cx="7632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5. Đặc điểm cấu tạo phân tử của rượu etylic có gì khác so với các hiđrocacbon đã học?</a:t>
            </a:r>
          </a:p>
        </p:txBody>
      </p:sp>
      <p:grpSp>
        <p:nvGrpSpPr>
          <p:cNvPr id="3171" name="Group 99"/>
          <p:cNvGrpSpPr>
            <a:grpSpLocks/>
          </p:cNvGrpSpPr>
          <p:nvPr/>
        </p:nvGrpSpPr>
        <p:grpSpPr bwMode="auto">
          <a:xfrm>
            <a:off x="3695700" y="3444875"/>
            <a:ext cx="3814763" cy="579438"/>
            <a:chOff x="1066" y="3203"/>
            <a:chExt cx="2403" cy="365"/>
          </a:xfrm>
        </p:grpSpPr>
        <p:grpSp>
          <p:nvGrpSpPr>
            <p:cNvPr id="3172" name="Group 100"/>
            <p:cNvGrpSpPr>
              <a:grpSpLocks/>
            </p:cNvGrpSpPr>
            <p:nvPr/>
          </p:nvGrpSpPr>
          <p:grpSpPr bwMode="auto">
            <a:xfrm>
              <a:off x="1066" y="3203"/>
              <a:ext cx="2403" cy="365"/>
              <a:chOff x="2064" y="255"/>
              <a:chExt cx="2403" cy="365"/>
            </a:xfrm>
          </p:grpSpPr>
          <p:sp>
            <p:nvSpPr>
              <p:cNvPr id="3173" name="Text Box 101"/>
              <p:cNvSpPr txBox="1">
                <a:spLocks noChangeArrowheads="1"/>
              </p:cNvSpPr>
              <p:nvPr/>
            </p:nvSpPr>
            <p:spPr bwMode="auto">
              <a:xfrm>
                <a:off x="2064"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74" name="Text Box 102"/>
              <p:cNvSpPr txBox="1">
                <a:spLocks noChangeArrowheads="1"/>
              </p:cNvSpPr>
              <p:nvPr/>
            </p:nvSpPr>
            <p:spPr bwMode="auto">
              <a:xfrm>
                <a:off x="2465"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75" name="Text Box 103"/>
              <p:cNvSpPr txBox="1">
                <a:spLocks noChangeArrowheads="1"/>
              </p:cNvSpPr>
              <p:nvPr/>
            </p:nvSpPr>
            <p:spPr bwMode="auto">
              <a:xfrm>
                <a:off x="2867"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76" name="Text Box 104"/>
              <p:cNvSpPr txBox="1">
                <a:spLocks noChangeArrowheads="1"/>
              </p:cNvSpPr>
              <p:nvPr/>
            </p:nvSpPr>
            <p:spPr bwMode="auto">
              <a:xfrm>
                <a:off x="3275"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77" name="Text Box 105"/>
              <p:cNvSpPr txBox="1">
                <a:spLocks noChangeArrowheads="1"/>
              </p:cNvSpPr>
              <p:nvPr/>
            </p:nvSpPr>
            <p:spPr bwMode="auto">
              <a:xfrm>
                <a:off x="3651" y="255"/>
                <a:ext cx="408" cy="3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sp>
            <p:nvSpPr>
              <p:cNvPr id="3178" name="Text Box 106"/>
              <p:cNvSpPr txBox="1">
                <a:spLocks noChangeArrowheads="1"/>
              </p:cNvSpPr>
              <p:nvPr/>
            </p:nvSpPr>
            <p:spPr bwMode="auto">
              <a:xfrm>
                <a:off x="4059" y="255"/>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endParaRPr>
              </a:p>
            </p:txBody>
          </p:sp>
        </p:grpSp>
        <p:sp>
          <p:nvSpPr>
            <p:cNvPr id="3179" name="Text Box 107"/>
            <p:cNvSpPr txBox="1">
              <a:spLocks noChangeArrowheads="1"/>
            </p:cNvSpPr>
            <p:nvPr/>
          </p:nvSpPr>
          <p:spPr bwMode="auto">
            <a:xfrm>
              <a:off x="1066"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N</a:t>
              </a:r>
            </a:p>
          </p:txBody>
        </p:sp>
        <p:sp>
          <p:nvSpPr>
            <p:cNvPr id="3180" name="Text Box 108"/>
            <p:cNvSpPr txBox="1">
              <a:spLocks noChangeArrowheads="1"/>
            </p:cNvSpPr>
            <p:nvPr/>
          </p:nvSpPr>
          <p:spPr bwMode="auto">
            <a:xfrm>
              <a:off x="1461"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H</a:t>
              </a:r>
            </a:p>
          </p:txBody>
        </p:sp>
        <p:sp>
          <p:nvSpPr>
            <p:cNvPr id="3181" name="Text Box 109"/>
            <p:cNvSpPr txBox="1">
              <a:spLocks noChangeArrowheads="1"/>
            </p:cNvSpPr>
            <p:nvPr/>
          </p:nvSpPr>
          <p:spPr bwMode="auto">
            <a:xfrm>
              <a:off x="1850"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Ó</a:t>
              </a:r>
            </a:p>
          </p:txBody>
        </p:sp>
        <p:sp>
          <p:nvSpPr>
            <p:cNvPr id="3182" name="Text Box 110"/>
            <p:cNvSpPr txBox="1">
              <a:spLocks noChangeArrowheads="1"/>
            </p:cNvSpPr>
            <p:nvPr/>
          </p:nvSpPr>
          <p:spPr bwMode="auto">
            <a:xfrm>
              <a:off x="2258"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M</a:t>
              </a:r>
            </a:p>
          </p:txBody>
        </p:sp>
        <p:sp>
          <p:nvSpPr>
            <p:cNvPr id="3183" name="Text Box 111"/>
            <p:cNvSpPr txBox="1">
              <a:spLocks noChangeArrowheads="1"/>
            </p:cNvSpPr>
            <p:nvPr/>
          </p:nvSpPr>
          <p:spPr bwMode="auto">
            <a:xfrm>
              <a:off x="2653"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O</a:t>
              </a:r>
            </a:p>
          </p:txBody>
        </p:sp>
        <p:sp>
          <p:nvSpPr>
            <p:cNvPr id="3184" name="Text Box 112"/>
            <p:cNvSpPr txBox="1">
              <a:spLocks noChangeArrowheads="1"/>
            </p:cNvSpPr>
            <p:nvPr/>
          </p:nvSpPr>
          <p:spPr bwMode="auto">
            <a:xfrm>
              <a:off x="3061" y="3203"/>
              <a:ext cx="408" cy="36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rgbClr val="CC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H</a:t>
              </a:r>
            </a:p>
          </p:txBody>
        </p:sp>
      </p:grpSp>
      <p:sp>
        <p:nvSpPr>
          <p:cNvPr id="3185" name="Text Box 113"/>
          <p:cNvSpPr txBox="1">
            <a:spLocks noChangeArrowheads="1"/>
          </p:cNvSpPr>
          <p:nvPr/>
        </p:nvSpPr>
        <p:spPr bwMode="auto">
          <a:xfrm>
            <a:off x="685800" y="4892675"/>
            <a:ext cx="7632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6. Kim loại có phân tử khối 39 và tham gia phản ứng thế với rượu etylic?</a:t>
            </a:r>
          </a:p>
        </p:txBody>
      </p:sp>
      <p:sp>
        <p:nvSpPr>
          <p:cNvPr id="3186" name="Text Box 114"/>
          <p:cNvSpPr txBox="1">
            <a:spLocks noChangeArrowheads="1"/>
          </p:cNvSpPr>
          <p:nvPr/>
        </p:nvSpPr>
        <p:spPr bwMode="auto">
          <a:xfrm>
            <a:off x="990600" y="5949951"/>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vi-VN" sz="2400" b="1" i="1" u="sng"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Từ</a:t>
            </a:r>
            <a:r>
              <a:rPr kumimoji="0" lang="en-US" altLang="vi-VN" sz="2400" b="1" i="1"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vi-VN" sz="2400" b="1" i="1" u="sng"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chìa</a:t>
            </a:r>
            <a:r>
              <a:rPr kumimoji="0" lang="en-US" altLang="vi-VN" sz="2400" b="1" i="1"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vi-VN" sz="2400" b="1" i="1" u="sng"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khoá</a:t>
            </a:r>
            <a:r>
              <a:rPr kumimoji="0" lang="en-US" altLang="vi-VN"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vi-VN" sz="2400" b="1"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tên</a:t>
            </a:r>
            <a:r>
              <a:rPr kumimoji="0" lang="en-US" altLang="vi-VN"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vi-VN" sz="2400" b="1"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gọi</a:t>
            </a:r>
            <a:r>
              <a:rPr kumimoji="0" lang="en-US" altLang="vi-VN"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vi-VN" sz="2400" b="1"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khác</a:t>
            </a:r>
            <a:r>
              <a:rPr kumimoji="0" lang="en-US" altLang="vi-VN"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vi-VN" sz="2400" b="1"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của</a:t>
            </a:r>
            <a:r>
              <a:rPr kumimoji="0" lang="en-US" altLang="vi-VN"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vi-VN" sz="2400" b="1"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rượu</a:t>
            </a:r>
            <a:r>
              <a:rPr kumimoji="0" lang="en-US" altLang="vi-VN"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vi-VN" sz="2400" b="1"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etylic</a:t>
            </a:r>
            <a:r>
              <a:rPr kumimoji="0" lang="en-US" altLang="vi-VN" sz="2400"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pic>
        <p:nvPicPr>
          <p:cNvPr id="7" name="Picture 154" descr="BD1029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4676775"/>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88" name="Group 116"/>
          <p:cNvGrpSpPr>
            <a:grpSpLocks/>
          </p:cNvGrpSpPr>
          <p:nvPr/>
        </p:nvGrpSpPr>
        <p:grpSpPr bwMode="auto">
          <a:xfrm>
            <a:off x="4970463" y="1147763"/>
            <a:ext cx="638175" cy="3470275"/>
            <a:chOff x="521" y="164"/>
            <a:chExt cx="376" cy="2186"/>
          </a:xfrm>
        </p:grpSpPr>
        <p:sp>
          <p:nvSpPr>
            <p:cNvPr id="3189" name="Text Box 117"/>
            <p:cNvSpPr txBox="1">
              <a:spLocks noChangeArrowheads="1"/>
            </p:cNvSpPr>
            <p:nvPr/>
          </p:nvSpPr>
          <p:spPr bwMode="auto">
            <a:xfrm>
              <a:off x="521" y="164"/>
              <a:ext cx="376" cy="371"/>
            </a:xfrm>
            <a:prstGeom prst="rect">
              <a:avLst/>
            </a:prstGeom>
            <a:solidFill>
              <a:srgbClr val="660066"/>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E</a:t>
              </a:r>
            </a:p>
          </p:txBody>
        </p:sp>
        <p:sp>
          <p:nvSpPr>
            <p:cNvPr id="3190" name="Text Box 118"/>
            <p:cNvSpPr txBox="1">
              <a:spLocks noChangeArrowheads="1"/>
            </p:cNvSpPr>
            <p:nvPr/>
          </p:nvSpPr>
          <p:spPr bwMode="auto">
            <a:xfrm>
              <a:off x="521" y="527"/>
              <a:ext cx="376" cy="371"/>
            </a:xfrm>
            <a:prstGeom prst="rect">
              <a:avLst/>
            </a:prstGeom>
            <a:solidFill>
              <a:srgbClr val="660066"/>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T</a:t>
              </a:r>
            </a:p>
          </p:txBody>
        </p:sp>
        <p:sp>
          <p:nvSpPr>
            <p:cNvPr id="3191" name="Text Box 119"/>
            <p:cNvSpPr txBox="1">
              <a:spLocks noChangeArrowheads="1"/>
            </p:cNvSpPr>
            <p:nvPr/>
          </p:nvSpPr>
          <p:spPr bwMode="auto">
            <a:xfrm>
              <a:off x="521" y="890"/>
              <a:ext cx="376" cy="371"/>
            </a:xfrm>
            <a:prstGeom prst="rect">
              <a:avLst/>
            </a:prstGeom>
            <a:solidFill>
              <a:srgbClr val="660066"/>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A</a:t>
              </a:r>
            </a:p>
          </p:txBody>
        </p:sp>
        <p:sp>
          <p:nvSpPr>
            <p:cNvPr id="3192" name="Text Box 120"/>
            <p:cNvSpPr txBox="1">
              <a:spLocks noChangeArrowheads="1"/>
            </p:cNvSpPr>
            <p:nvPr/>
          </p:nvSpPr>
          <p:spPr bwMode="auto">
            <a:xfrm>
              <a:off x="521" y="1253"/>
              <a:ext cx="376" cy="371"/>
            </a:xfrm>
            <a:prstGeom prst="rect">
              <a:avLst/>
            </a:prstGeom>
            <a:solidFill>
              <a:srgbClr val="660066"/>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N</a:t>
              </a:r>
            </a:p>
          </p:txBody>
        </p:sp>
        <p:sp>
          <p:nvSpPr>
            <p:cNvPr id="3193" name="Text Box 121"/>
            <p:cNvSpPr txBox="1">
              <a:spLocks noChangeArrowheads="1"/>
            </p:cNvSpPr>
            <p:nvPr/>
          </p:nvSpPr>
          <p:spPr bwMode="auto">
            <a:xfrm>
              <a:off x="521" y="1616"/>
              <a:ext cx="376" cy="371"/>
            </a:xfrm>
            <a:prstGeom prst="rect">
              <a:avLst/>
            </a:prstGeom>
            <a:solidFill>
              <a:srgbClr val="660066"/>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O</a:t>
              </a:r>
            </a:p>
          </p:txBody>
        </p:sp>
        <p:sp>
          <p:nvSpPr>
            <p:cNvPr id="3194" name="Text Box 122"/>
            <p:cNvSpPr txBox="1">
              <a:spLocks noChangeArrowheads="1"/>
            </p:cNvSpPr>
            <p:nvPr/>
          </p:nvSpPr>
          <p:spPr bwMode="auto">
            <a:xfrm>
              <a:off x="521" y="1979"/>
              <a:ext cx="376" cy="371"/>
            </a:xfrm>
            <a:prstGeom prst="rect">
              <a:avLst/>
            </a:prstGeom>
            <a:solidFill>
              <a:srgbClr val="660066"/>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1" i="0" u="none" strike="noStrike" kern="1200" cap="none" spc="0" normalizeH="0" baseline="0" noProof="0">
                  <a:ln>
                    <a:noFill/>
                  </a:ln>
                  <a:solidFill>
                    <a:srgbClr val="FF9999"/>
                  </a:solidFill>
                  <a:effectLst/>
                  <a:uLnTx/>
                  <a:uFillTx/>
                  <a:latin typeface="Arial" panose="020B0604020202020204" pitchFamily="34" charset="0"/>
                  <a:ea typeface="+mn-ea"/>
                  <a:cs typeface="Arial" panose="020B0604020202020204" pitchFamily="34" charset="0"/>
                </a:rPr>
                <a:t>L</a:t>
              </a:r>
            </a:p>
          </p:txBody>
        </p:sp>
      </p:grpSp>
      <p:sp>
        <p:nvSpPr>
          <p:cNvPr id="8" name="TextBox 7"/>
          <p:cNvSpPr txBox="1"/>
          <p:nvPr/>
        </p:nvSpPr>
        <p:spPr>
          <a:xfrm>
            <a:off x="2006600" y="120075"/>
            <a:ext cx="5826125"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Trò chơi Giải mã ô chữ bí mật</a:t>
            </a:r>
          </a:p>
        </p:txBody>
      </p:sp>
    </p:spTree>
    <p:extLst>
      <p:ext uri="{BB962C8B-B14F-4D97-AF65-F5344CB8AC3E}">
        <p14:creationId xmlns:p14="http://schemas.microsoft.com/office/powerpoint/2010/main" val="1864413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8586"/>
                                        </p:tgtEl>
                                        <p:attrNameLst>
                                          <p:attrName>style.visibility</p:attrName>
                                        </p:attrNameLst>
                                      </p:cBhvr>
                                      <p:to>
                                        <p:strVal val="visible"/>
                                      </p:to>
                                    </p:set>
                                    <p:animEffect transition="in" filter="circle(in)">
                                      <p:cBhvr>
                                        <p:cTn id="7" dur="1000"/>
                                        <p:tgtEl>
                                          <p:spTgt spid="18586"/>
                                        </p:tgtEl>
                                      </p:cBhvr>
                                    </p:animEffect>
                                  </p:childTnLst>
                                </p:cTn>
                              </p:par>
                              <p:par>
                                <p:cTn id="8" presetID="6" presetClass="entr" presetSubtype="16"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circle(in)">
                                      <p:cBhvr>
                                        <p:cTn id="10" dur="1000"/>
                                        <p:tgtEl>
                                          <p:spTgt spid="3076"/>
                                        </p:tgtEl>
                                      </p:cBhvr>
                                    </p:animEffect>
                                  </p:childTnLst>
                                </p:cTn>
                              </p:par>
                              <p:par>
                                <p:cTn id="11" presetID="6" presetClass="entr" presetSubtype="16" fill="hold" nodeType="withEffect">
                                  <p:stCondLst>
                                    <p:cond delay="0"/>
                                  </p:stCondLst>
                                  <p:childTnLst>
                                    <p:set>
                                      <p:cBhvr>
                                        <p:cTn id="12" dur="1" fill="hold">
                                          <p:stCondLst>
                                            <p:cond delay="0"/>
                                          </p:stCondLst>
                                        </p:cTn>
                                        <p:tgtEl>
                                          <p:spTgt spid="3083"/>
                                        </p:tgtEl>
                                        <p:attrNameLst>
                                          <p:attrName>style.visibility</p:attrName>
                                        </p:attrNameLst>
                                      </p:cBhvr>
                                      <p:to>
                                        <p:strVal val="visible"/>
                                      </p:to>
                                    </p:set>
                                    <p:animEffect transition="in" filter="circle(in)">
                                      <p:cBhvr>
                                        <p:cTn id="13" dur="1000"/>
                                        <p:tgtEl>
                                          <p:spTgt spid="3083"/>
                                        </p:tgtEl>
                                      </p:cBhvr>
                                    </p:animEffect>
                                  </p:childTnLst>
                                </p:cTn>
                              </p:par>
                              <p:par>
                                <p:cTn id="14" presetID="6" presetClass="entr" presetSubtype="16" fill="hold" nodeType="withEffect">
                                  <p:stCondLst>
                                    <p:cond delay="0"/>
                                  </p:stCondLst>
                                  <p:childTnLst>
                                    <p:set>
                                      <p:cBhvr>
                                        <p:cTn id="15" dur="1" fill="hold">
                                          <p:stCondLst>
                                            <p:cond delay="0"/>
                                          </p:stCondLst>
                                        </p:cTn>
                                        <p:tgtEl>
                                          <p:spTgt spid="3087"/>
                                        </p:tgtEl>
                                        <p:attrNameLst>
                                          <p:attrName>style.visibility</p:attrName>
                                        </p:attrNameLst>
                                      </p:cBhvr>
                                      <p:to>
                                        <p:strVal val="visible"/>
                                      </p:to>
                                    </p:set>
                                    <p:animEffect transition="in" filter="circle(in)">
                                      <p:cBhvr>
                                        <p:cTn id="16" dur="1000"/>
                                        <p:tgtEl>
                                          <p:spTgt spid="3087"/>
                                        </p:tgtEl>
                                      </p:cBhvr>
                                    </p:animEffect>
                                  </p:childTnLst>
                                </p:cTn>
                              </p:par>
                              <p:par>
                                <p:cTn id="17" presetID="6" presetClass="entr" presetSubtype="16" fill="hold" nodeType="withEffect">
                                  <p:stCondLst>
                                    <p:cond delay="0"/>
                                  </p:stCondLst>
                                  <p:childTnLst>
                                    <p:set>
                                      <p:cBhvr>
                                        <p:cTn id="18" dur="1" fill="hold">
                                          <p:stCondLst>
                                            <p:cond delay="0"/>
                                          </p:stCondLst>
                                        </p:cTn>
                                        <p:tgtEl>
                                          <p:spTgt spid="3092"/>
                                        </p:tgtEl>
                                        <p:attrNameLst>
                                          <p:attrName>style.visibility</p:attrName>
                                        </p:attrNameLst>
                                      </p:cBhvr>
                                      <p:to>
                                        <p:strVal val="visible"/>
                                      </p:to>
                                    </p:set>
                                    <p:animEffect transition="in" filter="circle(in)">
                                      <p:cBhvr>
                                        <p:cTn id="19" dur="1000"/>
                                        <p:tgtEl>
                                          <p:spTgt spid="3092"/>
                                        </p:tgtEl>
                                      </p:cBhvr>
                                    </p:animEffect>
                                  </p:childTnLst>
                                </p:cTn>
                              </p:par>
                              <p:par>
                                <p:cTn id="20" presetID="6" presetClass="entr" presetSubtype="16" fill="hold" nodeType="withEffect">
                                  <p:stCondLst>
                                    <p:cond delay="0"/>
                                  </p:stCondLst>
                                  <p:childTnLst>
                                    <p:set>
                                      <p:cBhvr>
                                        <p:cTn id="21" dur="1" fill="hold">
                                          <p:stCondLst>
                                            <p:cond delay="0"/>
                                          </p:stCondLst>
                                        </p:cTn>
                                        <p:tgtEl>
                                          <p:spTgt spid="3100"/>
                                        </p:tgtEl>
                                        <p:attrNameLst>
                                          <p:attrName>style.visibility</p:attrName>
                                        </p:attrNameLst>
                                      </p:cBhvr>
                                      <p:to>
                                        <p:strVal val="visible"/>
                                      </p:to>
                                    </p:set>
                                    <p:animEffect transition="in" filter="circle(in)">
                                      <p:cBhvr>
                                        <p:cTn id="22" dur="1000"/>
                                        <p:tgtEl>
                                          <p:spTgt spid="3100"/>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1000"/>
                                        <p:tgtEl>
                                          <p:spTgt spid="2"/>
                                        </p:tgtEl>
                                      </p:cBhvr>
                                    </p:animEffect>
                                  </p:childTnLst>
                                </p:cTn>
                              </p:par>
                              <p:par>
                                <p:cTn id="26" presetID="6"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1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1000"/>
                                        <p:tgtEl>
                                          <p:spTgt spid="4"/>
                                        </p:tgtEl>
                                      </p:cBhvr>
                                    </p:animEffect>
                                  </p:childTnLst>
                                </p:cTn>
                              </p:par>
                              <p:par>
                                <p:cTn id="32" presetID="6" presetClass="entr" presetSubtype="16"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1000"/>
                                        <p:tgtEl>
                                          <p:spTgt spid="5"/>
                                        </p:tgtEl>
                                      </p:cBhvr>
                                    </p:animEffect>
                                  </p:childTnLst>
                                </p:cTn>
                              </p:par>
                              <p:par>
                                <p:cTn id="35" presetID="6" presetClass="entr" presetSubtype="16"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1000"/>
                                        <p:tgtEl>
                                          <p:spTgt spid="6"/>
                                        </p:tgtEl>
                                      </p:cBhvr>
                                    </p:animEffect>
                                  </p:childTnLst>
                                </p:cTn>
                              </p:par>
                              <p:par>
                                <p:cTn id="38" presetID="6" presetClass="entr" presetSubtype="16"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1000"/>
                                        <p:tgtEl>
                                          <p:spTgt spid="7"/>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3110"/>
                                        </p:tgtEl>
                                        <p:attrNameLst>
                                          <p:attrName>style.visibility</p:attrName>
                                        </p:attrNameLst>
                                      </p:cBhvr>
                                      <p:to>
                                        <p:strVal val="visible"/>
                                      </p:to>
                                    </p:set>
                                    <p:animEffect transition="in" filter="circle(in)">
                                      <p:cBhvr>
                                        <p:cTn id="43" dur="1000"/>
                                        <p:tgtEl>
                                          <p:spTgt spid="311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111"/>
                                        </p:tgtEl>
                                        <p:attrNameLst>
                                          <p:attrName>style.visibility</p:attrName>
                                        </p:attrNameLst>
                                      </p:cBhvr>
                                      <p:to>
                                        <p:strVal val="visible"/>
                                      </p:to>
                                    </p:set>
                                    <p:animEffect transition="in" filter="circle(in)">
                                      <p:cBhvr>
                                        <p:cTn id="46" dur="1000"/>
                                        <p:tgtEl>
                                          <p:spTgt spid="311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112"/>
                                        </p:tgtEl>
                                        <p:attrNameLst>
                                          <p:attrName>style.visibility</p:attrName>
                                        </p:attrNameLst>
                                      </p:cBhvr>
                                      <p:to>
                                        <p:strVal val="visible"/>
                                      </p:to>
                                    </p:set>
                                    <p:animEffect transition="in" filter="circle(in)">
                                      <p:cBhvr>
                                        <p:cTn id="49" dur="1000"/>
                                        <p:tgtEl>
                                          <p:spTgt spid="311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113"/>
                                        </p:tgtEl>
                                        <p:attrNameLst>
                                          <p:attrName>style.visibility</p:attrName>
                                        </p:attrNameLst>
                                      </p:cBhvr>
                                      <p:to>
                                        <p:strVal val="visible"/>
                                      </p:to>
                                    </p:set>
                                    <p:animEffect transition="in" filter="circle(in)">
                                      <p:cBhvr>
                                        <p:cTn id="52" dur="1000"/>
                                        <p:tgtEl>
                                          <p:spTgt spid="311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3114"/>
                                        </p:tgtEl>
                                        <p:attrNameLst>
                                          <p:attrName>style.visibility</p:attrName>
                                        </p:attrNameLst>
                                      </p:cBhvr>
                                      <p:to>
                                        <p:strVal val="visible"/>
                                      </p:to>
                                    </p:set>
                                    <p:animEffect transition="in" filter="circle(in)">
                                      <p:cBhvr>
                                        <p:cTn id="55" dur="1000"/>
                                        <p:tgtEl>
                                          <p:spTgt spid="311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3115"/>
                                        </p:tgtEl>
                                        <p:attrNameLst>
                                          <p:attrName>style.visibility</p:attrName>
                                        </p:attrNameLst>
                                      </p:cBhvr>
                                      <p:to>
                                        <p:strVal val="visible"/>
                                      </p:to>
                                    </p:set>
                                    <p:animEffect transition="in" filter="circle(in)">
                                      <p:cBhvr>
                                        <p:cTn id="58" dur="1000"/>
                                        <p:tgtEl>
                                          <p:spTgt spid="3115"/>
                                        </p:tgtEl>
                                      </p:cBhvr>
                                    </p:animEffect>
                                  </p:childTnLst>
                                </p:cTn>
                              </p:par>
                              <p:par>
                                <p:cTn id="59" presetID="6" presetClass="entr" presetSubtype="16" fill="hold" nodeType="withEffect">
                                  <p:stCondLst>
                                    <p:cond delay="0"/>
                                  </p:stCondLst>
                                  <p:childTnLst>
                                    <p:set>
                                      <p:cBhvr>
                                        <p:cTn id="60" dur="1" fill="hold">
                                          <p:stCondLst>
                                            <p:cond delay="0"/>
                                          </p:stCondLst>
                                        </p:cTn>
                                        <p:tgtEl>
                                          <p:spTgt spid="3116"/>
                                        </p:tgtEl>
                                        <p:attrNameLst>
                                          <p:attrName>style.visibility</p:attrName>
                                        </p:attrNameLst>
                                      </p:cBhvr>
                                      <p:to>
                                        <p:strVal val="visible"/>
                                      </p:to>
                                    </p:set>
                                    <p:animEffect transition="in" filter="circle(in)">
                                      <p:cBhvr>
                                        <p:cTn id="61" dur="1000"/>
                                        <p:tgtEl>
                                          <p:spTgt spid="311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6" fill="hold" grpId="0" nodeType="clickEffect">
                                  <p:stCondLst>
                                    <p:cond delay="0"/>
                                  </p:stCondLst>
                                  <p:childTnLst>
                                    <p:set>
                                      <p:cBhvr>
                                        <p:cTn id="65" dur="1" fill="hold">
                                          <p:stCondLst>
                                            <p:cond delay="0"/>
                                          </p:stCondLst>
                                        </p:cTn>
                                        <p:tgtEl>
                                          <p:spTgt spid="3186"/>
                                        </p:tgtEl>
                                        <p:attrNameLst>
                                          <p:attrName>style.visibility</p:attrName>
                                        </p:attrNameLst>
                                      </p:cBhvr>
                                      <p:to>
                                        <p:strVal val="visible"/>
                                      </p:to>
                                    </p:set>
                                    <p:animEffect transition="in" filter="barn(inHorizontal)">
                                      <p:cBhvr>
                                        <p:cTn id="66" dur="500"/>
                                        <p:tgtEl>
                                          <p:spTgt spid="31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3110"/>
                    </p:tgtEl>
                  </p:cond>
                </p:stCondLst>
                <p:endSync evt="end" delay="0">
                  <p:rtn val="all"/>
                </p:endSync>
                <p:childTnLst>
                  <p:par>
                    <p:cTn id="68" fill="hold" nodeType="clickPar">
                      <p:stCondLst>
                        <p:cond delay="0"/>
                      </p:stCondLst>
                      <p:childTnLst>
                        <p:par>
                          <p:cTn id="69" fill="hold" nodeType="withGroup">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3123"/>
                                        </p:tgtEl>
                                        <p:attrNameLst>
                                          <p:attrName>style.visibility</p:attrName>
                                        </p:attrNameLst>
                                      </p:cBhvr>
                                      <p:to>
                                        <p:strVal val="visible"/>
                                      </p:to>
                                    </p:set>
                                    <p:animEffect transition="in" filter="barn(inHorizontal)">
                                      <p:cBhvr>
                                        <p:cTn id="72" dur="500"/>
                                        <p:tgtEl>
                                          <p:spTgt spid="3123"/>
                                        </p:tgtEl>
                                      </p:cBhvr>
                                    </p:animEffect>
                                  </p:childTnLst>
                                </p:cTn>
                              </p:par>
                            </p:childTnLst>
                          </p:cTn>
                        </p:par>
                      </p:childTnLst>
                    </p:cTn>
                  </p:par>
                </p:childTnLst>
              </p:cTn>
              <p:nextCondLst>
                <p:cond evt="onClick" delay="0">
                  <p:tgtEl>
                    <p:spTgt spid="3110"/>
                  </p:tgtEl>
                </p:cond>
              </p:nextCondLst>
            </p:seq>
            <p:seq concurrent="1" nextAc="seek">
              <p:cTn id="73" restart="whenNotActive" fill="hold" evtFilter="cancelBubble" nodeType="interactiveSeq">
                <p:stCondLst>
                  <p:cond evt="onClick" delay="0">
                    <p:tgtEl>
                      <p:spTgt spid="18586"/>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10" presetClass="entr" presetSubtype="0" fill="hold" nodeType="clickEffect">
                                  <p:stCondLst>
                                    <p:cond delay="0"/>
                                  </p:stCondLst>
                                  <p:childTnLst>
                                    <p:set>
                                      <p:cBhvr>
                                        <p:cTn id="77" dur="1" fill="hold">
                                          <p:stCondLst>
                                            <p:cond delay="0"/>
                                          </p:stCondLst>
                                        </p:cTn>
                                        <p:tgtEl>
                                          <p:spTgt spid="3124"/>
                                        </p:tgtEl>
                                        <p:attrNameLst>
                                          <p:attrName>style.visibility</p:attrName>
                                        </p:attrNameLst>
                                      </p:cBhvr>
                                      <p:to>
                                        <p:strVal val="visible"/>
                                      </p:to>
                                    </p:set>
                                    <p:animEffect transition="in" filter="fade">
                                      <p:cBhvr>
                                        <p:cTn id="78" dur="500"/>
                                        <p:tgtEl>
                                          <p:spTgt spid="3124"/>
                                        </p:tgtEl>
                                      </p:cBhvr>
                                    </p:animEffect>
                                  </p:childTnLst>
                                </p:cTn>
                              </p:par>
                            </p:childTnLst>
                          </p:cTn>
                        </p:par>
                        <p:par>
                          <p:cTn id="79" fill="hold" nodeType="afterGroup">
                            <p:stCondLst>
                              <p:cond delay="500"/>
                            </p:stCondLst>
                            <p:childTnLst>
                              <p:par>
                                <p:cTn id="80" presetID="3" presetClass="exit" presetSubtype="10" fill="hold" grpId="1" nodeType="afterEffect">
                                  <p:stCondLst>
                                    <p:cond delay="0"/>
                                  </p:stCondLst>
                                  <p:childTnLst>
                                    <p:animEffect transition="out" filter="blinds(horizontal)">
                                      <p:cBhvr>
                                        <p:cTn id="81" dur="500"/>
                                        <p:tgtEl>
                                          <p:spTgt spid="3123"/>
                                        </p:tgtEl>
                                      </p:cBhvr>
                                    </p:animEffect>
                                    <p:set>
                                      <p:cBhvr>
                                        <p:cTn id="82" dur="1" fill="hold">
                                          <p:stCondLst>
                                            <p:cond delay="499"/>
                                          </p:stCondLst>
                                        </p:cTn>
                                        <p:tgtEl>
                                          <p:spTgt spid="3123"/>
                                        </p:tgtEl>
                                        <p:attrNameLst>
                                          <p:attrName>style.visibility</p:attrName>
                                        </p:attrNameLst>
                                      </p:cBhvr>
                                      <p:to>
                                        <p:strVal val="hidden"/>
                                      </p:to>
                                    </p:set>
                                  </p:childTnLst>
                                </p:cTn>
                              </p:par>
                            </p:childTnLst>
                          </p:cTn>
                        </p:par>
                      </p:childTnLst>
                    </p:cTn>
                  </p:par>
                </p:childTnLst>
              </p:cTn>
              <p:nextCondLst>
                <p:cond evt="onClick" delay="0">
                  <p:tgtEl>
                    <p:spTgt spid="18586"/>
                  </p:tgtEl>
                </p:cond>
              </p:nextCondLst>
            </p:seq>
            <p:seq concurrent="1" nextAc="seek">
              <p:cTn id="83" restart="whenNotActive" fill="hold" evtFilter="cancelBubble" nodeType="interactiveSeq">
                <p:stCondLst>
                  <p:cond evt="onClick" delay="0">
                    <p:tgtEl>
                      <p:spTgt spid="3111"/>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6" presetClass="entr" presetSubtype="26" fill="hold" grpId="0" nodeType="clickEffect">
                                  <p:stCondLst>
                                    <p:cond delay="0"/>
                                  </p:stCondLst>
                                  <p:childTnLst>
                                    <p:set>
                                      <p:cBhvr>
                                        <p:cTn id="87" dur="1" fill="hold">
                                          <p:stCondLst>
                                            <p:cond delay="0"/>
                                          </p:stCondLst>
                                        </p:cTn>
                                        <p:tgtEl>
                                          <p:spTgt spid="3138"/>
                                        </p:tgtEl>
                                        <p:attrNameLst>
                                          <p:attrName>style.visibility</p:attrName>
                                        </p:attrNameLst>
                                      </p:cBhvr>
                                      <p:to>
                                        <p:strVal val="visible"/>
                                      </p:to>
                                    </p:set>
                                    <p:animEffect transition="in" filter="barn(inHorizontal)">
                                      <p:cBhvr>
                                        <p:cTn id="88" dur="500"/>
                                        <p:tgtEl>
                                          <p:spTgt spid="3138"/>
                                        </p:tgtEl>
                                      </p:cBhvr>
                                    </p:animEffect>
                                  </p:childTnLst>
                                </p:cTn>
                              </p:par>
                            </p:childTnLst>
                          </p:cTn>
                        </p:par>
                      </p:childTnLst>
                    </p:cTn>
                  </p:par>
                </p:childTnLst>
              </p:cTn>
              <p:nextCondLst>
                <p:cond evt="onClick" delay="0">
                  <p:tgtEl>
                    <p:spTgt spid="3111"/>
                  </p:tgtEl>
                </p:cond>
              </p:nextCondLst>
            </p:seq>
            <p:seq concurrent="1" nextAc="seek">
              <p:cTn id="89" restart="whenNotActive" fill="hold" evtFilter="cancelBubble" nodeType="interactiveSeq">
                <p:stCondLst>
                  <p:cond evt="onClick" delay="0">
                    <p:tgtEl>
                      <p:spTgt spid="2"/>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0" presetClass="entr" presetSubtype="0" fill="hold" nodeType="clickEffect">
                                  <p:stCondLst>
                                    <p:cond delay="0"/>
                                  </p:stCondLst>
                                  <p:childTnLst>
                                    <p:set>
                                      <p:cBhvr>
                                        <p:cTn id="93" dur="1" fill="hold">
                                          <p:stCondLst>
                                            <p:cond delay="0"/>
                                          </p:stCondLst>
                                        </p:cTn>
                                        <p:tgtEl>
                                          <p:spTgt spid="3139"/>
                                        </p:tgtEl>
                                        <p:attrNameLst>
                                          <p:attrName>style.visibility</p:attrName>
                                        </p:attrNameLst>
                                      </p:cBhvr>
                                      <p:to>
                                        <p:strVal val="visible"/>
                                      </p:to>
                                    </p:set>
                                    <p:animEffect transition="in" filter="fade">
                                      <p:cBhvr>
                                        <p:cTn id="94" dur="500"/>
                                        <p:tgtEl>
                                          <p:spTgt spid="3139"/>
                                        </p:tgtEl>
                                      </p:cBhvr>
                                    </p:animEffect>
                                  </p:childTnLst>
                                </p:cTn>
                              </p:par>
                            </p:childTnLst>
                          </p:cTn>
                        </p:par>
                        <p:par>
                          <p:cTn id="95" fill="hold" nodeType="afterGroup">
                            <p:stCondLst>
                              <p:cond delay="500"/>
                            </p:stCondLst>
                            <p:childTnLst>
                              <p:par>
                                <p:cTn id="96" presetID="3" presetClass="exit" presetSubtype="10" fill="hold" grpId="1" nodeType="afterEffect">
                                  <p:stCondLst>
                                    <p:cond delay="0"/>
                                  </p:stCondLst>
                                  <p:childTnLst>
                                    <p:animEffect transition="out" filter="blinds(horizontal)">
                                      <p:cBhvr>
                                        <p:cTn id="97" dur="500"/>
                                        <p:tgtEl>
                                          <p:spTgt spid="3138"/>
                                        </p:tgtEl>
                                      </p:cBhvr>
                                    </p:animEffect>
                                    <p:set>
                                      <p:cBhvr>
                                        <p:cTn id="98" dur="1" fill="hold">
                                          <p:stCondLst>
                                            <p:cond delay="499"/>
                                          </p:stCondLst>
                                        </p:cTn>
                                        <p:tgtEl>
                                          <p:spTgt spid="3138"/>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99" restart="whenNotActive" fill="hold" evtFilter="cancelBubble" nodeType="interactiveSeq">
                <p:stCondLst>
                  <p:cond evt="onClick" delay="0">
                    <p:tgtEl>
                      <p:spTgt spid="3112"/>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6" presetClass="entr" presetSubtype="26" fill="hold" grpId="0" nodeType="clickEffect">
                                  <p:stCondLst>
                                    <p:cond delay="0"/>
                                  </p:stCondLst>
                                  <p:childTnLst>
                                    <p:set>
                                      <p:cBhvr>
                                        <p:cTn id="103" dur="1" fill="hold">
                                          <p:stCondLst>
                                            <p:cond delay="0"/>
                                          </p:stCondLst>
                                        </p:cTn>
                                        <p:tgtEl>
                                          <p:spTgt spid="3148"/>
                                        </p:tgtEl>
                                        <p:attrNameLst>
                                          <p:attrName>style.visibility</p:attrName>
                                        </p:attrNameLst>
                                      </p:cBhvr>
                                      <p:to>
                                        <p:strVal val="visible"/>
                                      </p:to>
                                    </p:set>
                                    <p:animEffect transition="in" filter="barn(inHorizontal)">
                                      <p:cBhvr>
                                        <p:cTn id="104" dur="500"/>
                                        <p:tgtEl>
                                          <p:spTgt spid="3148"/>
                                        </p:tgtEl>
                                      </p:cBhvr>
                                    </p:animEffect>
                                  </p:childTnLst>
                                </p:cTn>
                              </p:par>
                            </p:childTnLst>
                          </p:cTn>
                        </p:par>
                      </p:childTnLst>
                    </p:cTn>
                  </p:par>
                </p:childTnLst>
              </p:cTn>
              <p:nextCondLst>
                <p:cond evt="onClick" delay="0">
                  <p:tgtEl>
                    <p:spTgt spid="3112"/>
                  </p:tgtEl>
                </p:cond>
              </p:nextCondLst>
            </p:seq>
            <p:seq concurrent="1" nextAc="seek">
              <p:cTn id="105" restart="whenNotActive" fill="hold" evtFilter="cancelBubble" nodeType="interactiveSeq">
                <p:stCondLst>
                  <p:cond evt="onClick" delay="0">
                    <p:tgtEl>
                      <p:spTgt spid="3"/>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10" presetClass="entr" presetSubtype="0" fill="hold" nodeType="clickEffect">
                                  <p:stCondLst>
                                    <p:cond delay="0"/>
                                  </p:stCondLst>
                                  <p:childTnLst>
                                    <p:set>
                                      <p:cBhvr>
                                        <p:cTn id="109" dur="1" fill="hold">
                                          <p:stCondLst>
                                            <p:cond delay="0"/>
                                          </p:stCondLst>
                                        </p:cTn>
                                        <p:tgtEl>
                                          <p:spTgt spid="3143"/>
                                        </p:tgtEl>
                                        <p:attrNameLst>
                                          <p:attrName>style.visibility</p:attrName>
                                        </p:attrNameLst>
                                      </p:cBhvr>
                                      <p:to>
                                        <p:strVal val="visible"/>
                                      </p:to>
                                    </p:set>
                                    <p:animEffect transition="in" filter="fade">
                                      <p:cBhvr>
                                        <p:cTn id="110" dur="500"/>
                                        <p:tgtEl>
                                          <p:spTgt spid="3143"/>
                                        </p:tgtEl>
                                      </p:cBhvr>
                                    </p:animEffect>
                                  </p:childTnLst>
                                </p:cTn>
                              </p:par>
                            </p:childTnLst>
                          </p:cTn>
                        </p:par>
                        <p:par>
                          <p:cTn id="111" fill="hold" nodeType="afterGroup">
                            <p:stCondLst>
                              <p:cond delay="500"/>
                            </p:stCondLst>
                            <p:childTnLst>
                              <p:par>
                                <p:cTn id="112" presetID="3" presetClass="exit" presetSubtype="10" fill="hold" grpId="1" nodeType="afterEffect">
                                  <p:stCondLst>
                                    <p:cond delay="0"/>
                                  </p:stCondLst>
                                  <p:childTnLst>
                                    <p:animEffect transition="out" filter="blinds(horizontal)">
                                      <p:cBhvr>
                                        <p:cTn id="113" dur="500"/>
                                        <p:tgtEl>
                                          <p:spTgt spid="3148"/>
                                        </p:tgtEl>
                                      </p:cBhvr>
                                    </p:animEffect>
                                    <p:set>
                                      <p:cBhvr>
                                        <p:cTn id="114" dur="1" fill="hold">
                                          <p:stCondLst>
                                            <p:cond delay="499"/>
                                          </p:stCondLst>
                                        </p:cTn>
                                        <p:tgtEl>
                                          <p:spTgt spid="3148"/>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15" restart="whenNotActive" fill="hold" evtFilter="cancelBubble" nodeType="interactiveSeq">
                <p:stCondLst>
                  <p:cond evt="onClick" delay="0">
                    <p:tgtEl>
                      <p:spTgt spid="3113"/>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6" presetClass="entr" presetSubtype="26" fill="hold" grpId="0" nodeType="clickEffect">
                                  <p:stCondLst>
                                    <p:cond delay="0"/>
                                  </p:stCondLst>
                                  <p:childTnLst>
                                    <p:set>
                                      <p:cBhvr>
                                        <p:cTn id="119" dur="1" fill="hold">
                                          <p:stCondLst>
                                            <p:cond delay="0"/>
                                          </p:stCondLst>
                                        </p:cTn>
                                        <p:tgtEl>
                                          <p:spTgt spid="3154"/>
                                        </p:tgtEl>
                                        <p:attrNameLst>
                                          <p:attrName>style.visibility</p:attrName>
                                        </p:attrNameLst>
                                      </p:cBhvr>
                                      <p:to>
                                        <p:strVal val="visible"/>
                                      </p:to>
                                    </p:set>
                                    <p:animEffect transition="in" filter="barn(inHorizontal)">
                                      <p:cBhvr>
                                        <p:cTn id="120" dur="500"/>
                                        <p:tgtEl>
                                          <p:spTgt spid="3154"/>
                                        </p:tgtEl>
                                      </p:cBhvr>
                                    </p:animEffect>
                                  </p:childTnLst>
                                </p:cTn>
                              </p:par>
                            </p:childTnLst>
                          </p:cTn>
                        </p:par>
                      </p:childTnLst>
                    </p:cTn>
                  </p:par>
                </p:childTnLst>
              </p:cTn>
              <p:nextCondLst>
                <p:cond evt="onClick" delay="0">
                  <p:tgtEl>
                    <p:spTgt spid="3113"/>
                  </p:tgtEl>
                </p:cond>
              </p:nextCondLst>
            </p:seq>
            <p:seq concurrent="1" nextAc="seek">
              <p:cTn id="121" restart="whenNotActive" fill="hold" evtFilter="cancelBubble" nodeType="interactiveSeq">
                <p:stCondLst>
                  <p:cond evt="onClick" delay="0">
                    <p:tgtEl>
                      <p:spTgt spid="4"/>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0" presetClass="entr" presetSubtype="0" fill="hold" nodeType="clickEffect">
                                  <p:stCondLst>
                                    <p:cond delay="0"/>
                                  </p:stCondLst>
                                  <p:childTnLst>
                                    <p:set>
                                      <p:cBhvr>
                                        <p:cTn id="125" dur="1" fill="hold">
                                          <p:stCondLst>
                                            <p:cond delay="0"/>
                                          </p:stCondLst>
                                        </p:cTn>
                                        <p:tgtEl>
                                          <p:spTgt spid="3155"/>
                                        </p:tgtEl>
                                        <p:attrNameLst>
                                          <p:attrName>style.visibility</p:attrName>
                                        </p:attrNameLst>
                                      </p:cBhvr>
                                      <p:to>
                                        <p:strVal val="visible"/>
                                      </p:to>
                                    </p:set>
                                    <p:animEffect transition="in" filter="fade">
                                      <p:cBhvr>
                                        <p:cTn id="126" dur="500"/>
                                        <p:tgtEl>
                                          <p:spTgt spid="3155"/>
                                        </p:tgtEl>
                                      </p:cBhvr>
                                    </p:animEffect>
                                  </p:childTnLst>
                                </p:cTn>
                              </p:par>
                            </p:childTnLst>
                          </p:cTn>
                        </p:par>
                        <p:par>
                          <p:cTn id="127" fill="hold" nodeType="afterGroup">
                            <p:stCondLst>
                              <p:cond delay="500"/>
                            </p:stCondLst>
                            <p:childTnLst>
                              <p:par>
                                <p:cTn id="128" presetID="3" presetClass="exit" presetSubtype="10" fill="hold" grpId="1" nodeType="afterEffect">
                                  <p:stCondLst>
                                    <p:cond delay="0"/>
                                  </p:stCondLst>
                                  <p:childTnLst>
                                    <p:animEffect transition="out" filter="blinds(horizontal)">
                                      <p:cBhvr>
                                        <p:cTn id="129" dur="500"/>
                                        <p:tgtEl>
                                          <p:spTgt spid="3154"/>
                                        </p:tgtEl>
                                      </p:cBhvr>
                                    </p:animEffect>
                                    <p:set>
                                      <p:cBhvr>
                                        <p:cTn id="130" dur="1" fill="hold">
                                          <p:stCondLst>
                                            <p:cond delay="499"/>
                                          </p:stCondLst>
                                        </p:cTn>
                                        <p:tgtEl>
                                          <p:spTgt spid="315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1" restart="whenNotActive" fill="hold" evtFilter="cancelBubble" nodeType="interactiveSeq">
                <p:stCondLst>
                  <p:cond evt="onClick" delay="0">
                    <p:tgtEl>
                      <p:spTgt spid="3114"/>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16" presetClass="entr" presetSubtype="26" fill="hold" grpId="0" nodeType="clickEffect">
                                  <p:stCondLst>
                                    <p:cond delay="0"/>
                                  </p:stCondLst>
                                  <p:childTnLst>
                                    <p:set>
                                      <p:cBhvr>
                                        <p:cTn id="135" dur="1" fill="hold">
                                          <p:stCondLst>
                                            <p:cond delay="0"/>
                                          </p:stCondLst>
                                        </p:cTn>
                                        <p:tgtEl>
                                          <p:spTgt spid="3170"/>
                                        </p:tgtEl>
                                        <p:attrNameLst>
                                          <p:attrName>style.visibility</p:attrName>
                                        </p:attrNameLst>
                                      </p:cBhvr>
                                      <p:to>
                                        <p:strVal val="visible"/>
                                      </p:to>
                                    </p:set>
                                    <p:animEffect transition="in" filter="barn(inHorizontal)">
                                      <p:cBhvr>
                                        <p:cTn id="136" dur="500"/>
                                        <p:tgtEl>
                                          <p:spTgt spid="3170"/>
                                        </p:tgtEl>
                                      </p:cBhvr>
                                    </p:animEffect>
                                  </p:childTnLst>
                                </p:cTn>
                              </p:par>
                            </p:childTnLst>
                          </p:cTn>
                        </p:par>
                      </p:childTnLst>
                    </p:cTn>
                  </p:par>
                </p:childTnLst>
              </p:cTn>
              <p:nextCondLst>
                <p:cond evt="onClick" delay="0">
                  <p:tgtEl>
                    <p:spTgt spid="3114"/>
                  </p:tgtEl>
                </p:cond>
              </p:nextCondLst>
            </p:seq>
            <p:seq concurrent="1" nextAc="seek">
              <p:cTn id="137" restart="whenNotActive" fill="hold" evtFilter="cancelBubble" nodeType="interactiveSeq">
                <p:stCondLst>
                  <p:cond evt="onClick" delay="0">
                    <p:tgtEl>
                      <p:spTgt spid="5"/>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0" presetClass="entr" presetSubtype="0" fill="hold" nodeType="clickEffect">
                                  <p:stCondLst>
                                    <p:cond delay="0"/>
                                  </p:stCondLst>
                                  <p:childTnLst>
                                    <p:set>
                                      <p:cBhvr>
                                        <p:cTn id="141" dur="1" fill="hold">
                                          <p:stCondLst>
                                            <p:cond delay="0"/>
                                          </p:stCondLst>
                                        </p:cTn>
                                        <p:tgtEl>
                                          <p:spTgt spid="3171"/>
                                        </p:tgtEl>
                                        <p:attrNameLst>
                                          <p:attrName>style.visibility</p:attrName>
                                        </p:attrNameLst>
                                      </p:cBhvr>
                                      <p:to>
                                        <p:strVal val="visible"/>
                                      </p:to>
                                    </p:set>
                                    <p:animEffect transition="in" filter="fade">
                                      <p:cBhvr>
                                        <p:cTn id="142" dur="1000"/>
                                        <p:tgtEl>
                                          <p:spTgt spid="3171"/>
                                        </p:tgtEl>
                                      </p:cBhvr>
                                    </p:animEffect>
                                  </p:childTnLst>
                                </p:cTn>
                              </p:par>
                            </p:childTnLst>
                          </p:cTn>
                        </p:par>
                        <p:par>
                          <p:cTn id="143" fill="hold" nodeType="afterGroup">
                            <p:stCondLst>
                              <p:cond delay="1000"/>
                            </p:stCondLst>
                            <p:childTnLst>
                              <p:par>
                                <p:cTn id="144" presetID="3" presetClass="exit" presetSubtype="10" fill="hold" nodeType="afterEffect">
                                  <p:stCondLst>
                                    <p:cond delay="0"/>
                                  </p:stCondLst>
                                  <p:childTnLst>
                                    <p:animEffect transition="out" filter="blinds(horizontal)">
                                      <p:cBhvr>
                                        <p:cTn id="145" dur="500"/>
                                        <p:tgtEl>
                                          <p:spTgt spid="3170"/>
                                        </p:tgtEl>
                                      </p:cBhvr>
                                    </p:animEffect>
                                    <p:set>
                                      <p:cBhvr>
                                        <p:cTn id="146" dur="1" fill="hold">
                                          <p:stCondLst>
                                            <p:cond delay="499"/>
                                          </p:stCondLst>
                                        </p:cTn>
                                        <p:tgtEl>
                                          <p:spTgt spid="3170"/>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47" restart="whenNotActive" fill="hold" evtFilter="cancelBubble" nodeType="interactiveSeq">
                <p:stCondLst>
                  <p:cond evt="onClick" delay="0">
                    <p:tgtEl>
                      <p:spTgt spid="3115"/>
                    </p:tgtEl>
                  </p:cond>
                </p:stCondLst>
                <p:endSync evt="end" delay="0">
                  <p:rtn val="all"/>
                </p:endSync>
                <p:childTnLst>
                  <p:par>
                    <p:cTn id="148" fill="hold" nodeType="clickPar">
                      <p:stCondLst>
                        <p:cond delay="0"/>
                      </p:stCondLst>
                      <p:childTnLst>
                        <p:par>
                          <p:cTn id="149" fill="hold" nodeType="withGroup">
                            <p:stCondLst>
                              <p:cond delay="0"/>
                            </p:stCondLst>
                            <p:childTnLst>
                              <p:par>
                                <p:cTn id="150" presetID="16" presetClass="entr" presetSubtype="26" fill="hold" grpId="0" nodeType="clickEffect">
                                  <p:stCondLst>
                                    <p:cond delay="0"/>
                                  </p:stCondLst>
                                  <p:childTnLst>
                                    <p:set>
                                      <p:cBhvr>
                                        <p:cTn id="151" dur="1" fill="hold">
                                          <p:stCondLst>
                                            <p:cond delay="0"/>
                                          </p:stCondLst>
                                        </p:cTn>
                                        <p:tgtEl>
                                          <p:spTgt spid="3185"/>
                                        </p:tgtEl>
                                        <p:attrNameLst>
                                          <p:attrName>style.visibility</p:attrName>
                                        </p:attrNameLst>
                                      </p:cBhvr>
                                      <p:to>
                                        <p:strVal val="visible"/>
                                      </p:to>
                                    </p:set>
                                    <p:animEffect transition="in" filter="barn(inHorizontal)">
                                      <p:cBhvr>
                                        <p:cTn id="152" dur="500"/>
                                        <p:tgtEl>
                                          <p:spTgt spid="3185"/>
                                        </p:tgtEl>
                                      </p:cBhvr>
                                    </p:animEffect>
                                  </p:childTnLst>
                                </p:cTn>
                              </p:par>
                            </p:childTnLst>
                          </p:cTn>
                        </p:par>
                      </p:childTnLst>
                    </p:cTn>
                  </p:par>
                </p:childTnLst>
              </p:cTn>
              <p:nextCondLst>
                <p:cond evt="onClick" delay="0">
                  <p:tgtEl>
                    <p:spTgt spid="3115"/>
                  </p:tgtEl>
                </p:cond>
              </p:nextCondLst>
            </p:seq>
            <p:seq concurrent="1" nextAc="seek">
              <p:cTn id="153" restart="whenNotActive" fill="hold" evtFilter="cancelBubble" nodeType="interactiveSeq">
                <p:stCondLst>
                  <p:cond evt="onClick" delay="0">
                    <p:tgtEl>
                      <p:spTgt spid="6"/>
                    </p:tgtEl>
                  </p:cond>
                </p:stCondLst>
                <p:endSync evt="end" delay="0">
                  <p:rtn val="all"/>
                </p:endSync>
                <p:childTnLst>
                  <p:par>
                    <p:cTn id="154" fill="hold" nodeType="clickPar">
                      <p:stCondLst>
                        <p:cond delay="0"/>
                      </p:stCondLst>
                      <p:childTnLst>
                        <p:par>
                          <p:cTn id="155" fill="hold" nodeType="withGroup">
                            <p:stCondLst>
                              <p:cond delay="0"/>
                            </p:stCondLst>
                            <p:childTnLst>
                              <p:par>
                                <p:cTn id="156" presetID="10" presetClass="entr" presetSubtype="0" fill="hold" nodeType="clickEffect">
                                  <p:stCondLst>
                                    <p:cond delay="0"/>
                                  </p:stCondLst>
                                  <p:childTnLst>
                                    <p:set>
                                      <p:cBhvr>
                                        <p:cTn id="157" dur="1" fill="hold">
                                          <p:stCondLst>
                                            <p:cond delay="0"/>
                                          </p:stCondLst>
                                        </p:cTn>
                                        <p:tgtEl>
                                          <p:spTgt spid="3149"/>
                                        </p:tgtEl>
                                        <p:attrNameLst>
                                          <p:attrName>style.visibility</p:attrName>
                                        </p:attrNameLst>
                                      </p:cBhvr>
                                      <p:to>
                                        <p:strVal val="visible"/>
                                      </p:to>
                                    </p:set>
                                    <p:animEffect transition="in" filter="fade">
                                      <p:cBhvr>
                                        <p:cTn id="158" dur="500"/>
                                        <p:tgtEl>
                                          <p:spTgt spid="3149"/>
                                        </p:tgtEl>
                                      </p:cBhvr>
                                    </p:animEffect>
                                  </p:childTnLst>
                                </p:cTn>
                              </p:par>
                            </p:childTnLst>
                          </p:cTn>
                        </p:par>
                        <p:par>
                          <p:cTn id="159" fill="hold" nodeType="afterGroup">
                            <p:stCondLst>
                              <p:cond delay="500"/>
                            </p:stCondLst>
                            <p:childTnLst>
                              <p:par>
                                <p:cTn id="160" presetID="3" presetClass="exit" presetSubtype="10" fill="hold" nodeType="afterEffect">
                                  <p:stCondLst>
                                    <p:cond delay="0"/>
                                  </p:stCondLst>
                                  <p:childTnLst>
                                    <p:animEffect transition="out" filter="blinds(horizontal)">
                                      <p:cBhvr>
                                        <p:cTn id="161" dur="500"/>
                                        <p:tgtEl>
                                          <p:spTgt spid="3185"/>
                                        </p:tgtEl>
                                      </p:cBhvr>
                                    </p:animEffect>
                                    <p:set>
                                      <p:cBhvr>
                                        <p:cTn id="162" dur="1" fill="hold">
                                          <p:stCondLst>
                                            <p:cond delay="499"/>
                                          </p:stCondLst>
                                        </p:cTn>
                                        <p:tgtEl>
                                          <p:spTgt spid="318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3" restart="whenNotActive" fill="hold" evtFilter="cancelBubble" nodeType="interactiveSeq">
                <p:stCondLst>
                  <p:cond evt="onClick" delay="0">
                    <p:tgtEl>
                      <p:spTgt spid="7"/>
                    </p:tgtEl>
                  </p:cond>
                </p:stCondLst>
                <p:endSync evt="end" delay="0">
                  <p:rtn val="all"/>
                </p:endSync>
                <p:childTnLst>
                  <p:par>
                    <p:cTn id="164" fill="hold" nodeType="clickPar">
                      <p:stCondLst>
                        <p:cond delay="0"/>
                      </p:stCondLst>
                      <p:childTnLst>
                        <p:par>
                          <p:cTn id="165" fill="hold" nodeType="withGroup">
                            <p:stCondLst>
                              <p:cond delay="0"/>
                            </p:stCondLst>
                            <p:childTnLst>
                              <p:par>
                                <p:cTn id="166" presetID="10" presetClass="entr" presetSubtype="0" fill="hold" nodeType="clickEffect">
                                  <p:stCondLst>
                                    <p:cond delay="0"/>
                                  </p:stCondLst>
                                  <p:childTnLst>
                                    <p:set>
                                      <p:cBhvr>
                                        <p:cTn id="167" dur="1" fill="hold">
                                          <p:stCondLst>
                                            <p:cond delay="0"/>
                                          </p:stCondLst>
                                        </p:cTn>
                                        <p:tgtEl>
                                          <p:spTgt spid="3188"/>
                                        </p:tgtEl>
                                        <p:attrNameLst>
                                          <p:attrName>style.visibility</p:attrName>
                                        </p:attrNameLst>
                                      </p:cBhvr>
                                      <p:to>
                                        <p:strVal val="visible"/>
                                      </p:to>
                                    </p:set>
                                    <p:animEffect transition="in" filter="fade">
                                      <p:cBhvr>
                                        <p:cTn id="168" dur="500"/>
                                        <p:tgtEl>
                                          <p:spTgt spid="3188"/>
                                        </p:tgtEl>
                                      </p:cBhvr>
                                    </p:animEffect>
                                  </p:childTnLst>
                                </p:cTn>
                              </p:par>
                            </p:childTnLst>
                          </p:cTn>
                        </p:par>
                        <p:par>
                          <p:cTn id="169" fill="hold" nodeType="afterGroup">
                            <p:stCondLst>
                              <p:cond delay="500"/>
                            </p:stCondLst>
                            <p:childTnLst>
                              <p:par>
                                <p:cTn id="170" presetID="3" presetClass="exit" presetSubtype="10" fill="hold" nodeType="afterEffect">
                                  <p:stCondLst>
                                    <p:cond delay="0"/>
                                  </p:stCondLst>
                                  <p:childTnLst>
                                    <p:animEffect transition="out" filter="blinds(horizontal)">
                                      <p:cBhvr>
                                        <p:cTn id="171" dur="500"/>
                                        <p:tgtEl>
                                          <p:spTgt spid="3186"/>
                                        </p:tgtEl>
                                      </p:cBhvr>
                                    </p:animEffect>
                                    <p:set>
                                      <p:cBhvr>
                                        <p:cTn id="172" dur="1" fill="hold">
                                          <p:stCondLst>
                                            <p:cond delay="499"/>
                                          </p:stCondLst>
                                        </p:cTn>
                                        <p:tgtEl>
                                          <p:spTgt spid="3186"/>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110" grpId="0"/>
      <p:bldP spid="3111" grpId="0"/>
      <p:bldP spid="3112" grpId="0"/>
      <p:bldP spid="3113" grpId="0"/>
      <p:bldP spid="3114" grpId="0"/>
      <p:bldP spid="3115" grpId="0"/>
      <p:bldP spid="3123" grpId="0"/>
      <p:bldP spid="3123" grpId="1"/>
      <p:bldP spid="3138" grpId="0"/>
      <p:bldP spid="3138" grpId="1"/>
      <p:bldP spid="3148" grpId="0"/>
      <p:bldP spid="3148" grpId="1"/>
      <p:bldP spid="3154" grpId="0"/>
      <p:bldP spid="3154" grpId="1"/>
      <p:bldP spid="3170" grpId="0"/>
      <p:bldP spid="3185" grpId="0"/>
      <p:bldP spid="31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A88DEB3-329D-4966-95D7-832DF87889E7}" type="slidenum">
              <a:rPr lang="en-US" altLang="en-US" sz="1400" smtClean="0"/>
              <a:pPr>
                <a:spcBef>
                  <a:spcPct val="0"/>
                </a:spcBef>
                <a:buFontTx/>
                <a:buNone/>
              </a:pPr>
              <a:t>19</a:t>
            </a:fld>
            <a:endParaRPr lang="en-US" altLang="en-US" sz="1400"/>
          </a:p>
        </p:txBody>
      </p:sp>
      <p:sp>
        <p:nvSpPr>
          <p:cNvPr id="6" name="Rectangle 5"/>
          <p:cNvSpPr>
            <a:spLocks noChangeArrowheads="1"/>
          </p:cNvSpPr>
          <p:nvPr/>
        </p:nvSpPr>
        <p:spPr bwMode="auto">
          <a:xfrm>
            <a:off x="381000" y="2209800"/>
            <a:ext cx="5867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t-BR" altLang="en-US" sz="2200" b="1" dirty="0">
                <a:solidFill>
                  <a:srgbClr val="0000CC"/>
                </a:solidFill>
                <a:latin typeface="Times New Roman" panose="02020603050405020304" pitchFamily="18" charset="0"/>
                <a:cs typeface="Times New Roman" panose="02020603050405020304" pitchFamily="18" charset="0"/>
              </a:rPr>
              <a:t>      Cồn là dung dịch rượu etylic (C</a:t>
            </a:r>
            <a:r>
              <a:rPr lang="pt-BR" altLang="en-US" sz="2200" b="1" baseline="-25000" dirty="0">
                <a:solidFill>
                  <a:srgbClr val="0000CC"/>
                </a:solidFill>
                <a:latin typeface="Times New Roman" panose="02020603050405020304" pitchFamily="18" charset="0"/>
                <a:cs typeface="Times New Roman" panose="02020603050405020304" pitchFamily="18" charset="0"/>
              </a:rPr>
              <a:t>2</a:t>
            </a:r>
            <a:r>
              <a:rPr lang="pt-BR" altLang="en-US" sz="2200" b="1" dirty="0">
                <a:solidFill>
                  <a:srgbClr val="0000CC"/>
                </a:solidFill>
                <a:latin typeface="Times New Roman" panose="02020603050405020304" pitchFamily="18" charset="0"/>
                <a:cs typeface="Times New Roman" panose="02020603050405020304" pitchFamily="18" charset="0"/>
              </a:rPr>
              <a:t>H</a:t>
            </a:r>
            <a:r>
              <a:rPr lang="pt-BR" altLang="en-US" sz="2200" b="1" baseline="-25000" dirty="0">
                <a:solidFill>
                  <a:srgbClr val="0000CC"/>
                </a:solidFill>
                <a:latin typeface="Times New Roman" panose="02020603050405020304" pitchFamily="18" charset="0"/>
                <a:cs typeface="Times New Roman" panose="02020603050405020304" pitchFamily="18" charset="0"/>
              </a:rPr>
              <a:t>5</a:t>
            </a:r>
            <a:r>
              <a:rPr lang="pt-BR" altLang="en-US" sz="2200" b="1" dirty="0">
                <a:solidFill>
                  <a:srgbClr val="0000CC"/>
                </a:solidFill>
                <a:latin typeface="Times New Roman" panose="02020603050405020304" pitchFamily="18" charset="0"/>
                <a:cs typeface="Times New Roman" panose="02020603050405020304" pitchFamily="18" charset="0"/>
              </a:rPr>
              <a:t>OH) </a:t>
            </a:r>
            <a:r>
              <a:rPr lang="pt-BR" altLang="en-US" sz="2200" b="1" dirty="0">
                <a:latin typeface="Times New Roman" panose="02020603050405020304" pitchFamily="18" charset="0"/>
                <a:cs typeface="Times New Roman" panose="02020603050405020304" pitchFamily="18" charset="0"/>
              </a:rPr>
              <a:t>có</a:t>
            </a:r>
            <a:r>
              <a:rPr lang="pt-BR" altLang="en-US" sz="2200" b="1" dirty="0">
                <a:solidFill>
                  <a:srgbClr val="0000CC"/>
                </a:solidFill>
                <a:latin typeface="Times New Roman" panose="02020603050405020304" pitchFamily="18" charset="0"/>
                <a:cs typeface="Times New Roman" panose="02020603050405020304" pitchFamily="18" charset="0"/>
              </a:rPr>
              <a:t> </a:t>
            </a:r>
            <a:r>
              <a:rPr lang="pt-BR" altLang="en-US" sz="2200" b="1" dirty="0">
                <a:latin typeface="Times New Roman" panose="02020603050405020304" pitchFamily="18" charset="0"/>
                <a:cs typeface="Times New Roman" panose="02020603050405020304" pitchFamily="18" charset="0"/>
              </a:rPr>
              <a:t>khả năng thẩm thấu cao</a:t>
            </a:r>
            <a:r>
              <a:rPr lang="pt-BR" altLang="en-US" sz="2200" b="1" dirty="0">
                <a:solidFill>
                  <a:srgbClr val="0000CC"/>
                </a:solidFill>
                <a:latin typeface="Times New Roman" panose="02020603050405020304" pitchFamily="18" charset="0"/>
                <a:cs typeface="Times New Roman" panose="02020603050405020304" pitchFamily="18" charset="0"/>
              </a:rPr>
              <a:t>, có thể xuyên qua màng tế bào đi sâu vào bên trong gây đông tụ protein làm cho tế bào chết. </a:t>
            </a:r>
          </a:p>
        </p:txBody>
      </p:sp>
      <p:sp>
        <p:nvSpPr>
          <p:cNvPr id="28676" name="TextBox 15"/>
          <p:cNvSpPr txBox="1">
            <a:spLocks noChangeArrowheads="1"/>
          </p:cNvSpPr>
          <p:nvPr/>
        </p:nvSpPr>
        <p:spPr bwMode="auto">
          <a:xfrm>
            <a:off x="6705600" y="685800"/>
            <a:ext cx="213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CTPT : C</a:t>
            </a:r>
            <a:r>
              <a:rPr lang="en-US" altLang="en-US" sz="1800" b="1" baseline="-25000">
                <a:solidFill>
                  <a:srgbClr val="000000"/>
                </a:solidFill>
                <a:latin typeface="Times New Roman" panose="02020603050405020304" pitchFamily="18" charset="0"/>
              </a:rPr>
              <a:t>2</a:t>
            </a:r>
            <a:r>
              <a:rPr lang="en-US" altLang="en-US" sz="1800" b="1">
                <a:solidFill>
                  <a:srgbClr val="000000"/>
                </a:solidFill>
                <a:latin typeface="Times New Roman" panose="02020603050405020304" pitchFamily="18" charset="0"/>
              </a:rPr>
              <a:t>H</a:t>
            </a:r>
            <a:r>
              <a:rPr lang="en-US" altLang="en-US" sz="1800" b="1" baseline="-25000">
                <a:solidFill>
                  <a:srgbClr val="000000"/>
                </a:solidFill>
                <a:latin typeface="Times New Roman" panose="02020603050405020304" pitchFamily="18" charset="0"/>
              </a:rPr>
              <a:t>6</a:t>
            </a:r>
            <a:r>
              <a:rPr lang="en-US" altLang="en-US" sz="1800" b="1">
                <a:solidFill>
                  <a:srgbClr val="000000"/>
                </a:solidFill>
                <a:latin typeface="Times New Roman" panose="02020603050405020304" pitchFamily="18" charset="0"/>
              </a:rPr>
              <a:t>O.</a:t>
            </a:r>
          </a:p>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PTK : 46</a:t>
            </a:r>
          </a:p>
        </p:txBody>
      </p:sp>
      <p:sp>
        <p:nvSpPr>
          <p:cNvPr id="28677" name="Text Box 17"/>
          <p:cNvSpPr txBox="1">
            <a:spLocks noChangeArrowheads="1"/>
          </p:cNvSpPr>
          <p:nvPr/>
        </p:nvSpPr>
        <p:spPr bwMode="auto">
          <a:xfrm>
            <a:off x="533400" y="152400"/>
            <a:ext cx="8458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CHƯƠNG 5: DẪN XUẤT CỦA HIĐROCACBON - POLIME</a:t>
            </a:r>
            <a:r>
              <a:rPr lang="en-US" altLang="en-US" sz="1800">
                <a:latin typeface="Times New Roman" panose="02020603050405020304" pitchFamily="18" charset="0"/>
                <a:cs typeface="Times New Roman" panose="02020603050405020304" pitchFamily="18" charset="0"/>
              </a:rPr>
              <a:t> </a:t>
            </a:r>
          </a:p>
        </p:txBody>
      </p:sp>
      <p:graphicFrame>
        <p:nvGraphicFramePr>
          <p:cNvPr id="9" name="Table 8"/>
          <p:cNvGraphicFramePr>
            <a:graphicFrameLocks noGrp="1"/>
          </p:cNvGraphicFramePr>
          <p:nvPr>
            <p:extLst>
              <p:ext uri="{D42A27DB-BD31-4B8C-83A1-F6EECF244321}">
                <p14:modId xmlns:p14="http://schemas.microsoft.com/office/powerpoint/2010/main" val="3940126056"/>
              </p:ext>
            </p:extLst>
          </p:nvPr>
        </p:nvGraphicFramePr>
        <p:xfrm>
          <a:off x="2590800" y="762000"/>
          <a:ext cx="4114800" cy="457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55: RƯỢU ETYLIC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bl>
          </a:graphicData>
        </a:graphic>
      </p:graphicFrame>
      <p:sp>
        <p:nvSpPr>
          <p:cNvPr id="28684" name="WordArt 16"/>
          <p:cNvSpPr>
            <a:spLocks noChangeArrowheads="1" noChangeShapeType="1" noTextEdit="1"/>
          </p:cNvSpPr>
          <p:nvPr/>
        </p:nvSpPr>
        <p:spPr bwMode="auto">
          <a:xfrm>
            <a:off x="533400" y="1397000"/>
            <a:ext cx="2781300" cy="431800"/>
          </a:xfrm>
          <a:prstGeom prst="rect">
            <a:avLst/>
          </a:prstGeom>
        </p:spPr>
        <p:txBody>
          <a:bodyPr wrap="none" fromWordArt="1">
            <a:prstTxWarp prst="textCascadeUp">
              <a:avLst>
                <a:gd name="adj" fmla="val 100000"/>
              </a:avLst>
            </a:prstTxWarp>
          </a:bodyPr>
          <a:lstStyle/>
          <a:p>
            <a:pPr algn="ctr"/>
            <a:r>
              <a:rPr lang="en-US" sz="3600" b="1" kern="10" dirty="0">
                <a:ln w="9525">
                  <a:solidFill>
                    <a:srgbClr val="FF9900"/>
                  </a:solidFill>
                  <a:round/>
                  <a:headEnd/>
                  <a:tailEnd/>
                </a:ln>
                <a:latin typeface="Times New Roman" panose="02020603050405020304" pitchFamily="18" charset="0"/>
                <a:cs typeface="Times New Roman" panose="02020603050405020304" pitchFamily="18" charset="0"/>
              </a:rPr>
              <a:t>VẬN DỤNG</a:t>
            </a:r>
          </a:p>
        </p:txBody>
      </p:sp>
      <p:sp>
        <p:nvSpPr>
          <p:cNvPr id="11" name="TextBox 10"/>
          <p:cNvSpPr txBox="1">
            <a:spLocks noChangeArrowheads="1"/>
          </p:cNvSpPr>
          <p:nvPr/>
        </p:nvSpPr>
        <p:spPr bwMode="auto">
          <a:xfrm>
            <a:off x="609600" y="1752600"/>
            <a:ext cx="746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t-BR" altLang="en-US" sz="2800" b="1" i="1">
                <a:solidFill>
                  <a:srgbClr val="FF0000"/>
                </a:solidFill>
                <a:latin typeface="Times New Roman" panose="02020603050405020304" pitchFamily="18" charset="0"/>
                <a:cs typeface="Times New Roman" panose="02020603050405020304" pitchFamily="18" charset="0"/>
              </a:rPr>
              <a:t>?  Vì sao cồn có khả năng sát khuẩn? Giải thích</a:t>
            </a:r>
            <a:r>
              <a:rPr lang="pt-BR" altLang="en-US" sz="2800" i="1">
                <a:solidFill>
                  <a:srgbClr val="FF0000"/>
                </a:solidFill>
                <a:latin typeface="Times New Roman" panose="02020603050405020304" pitchFamily="18" charset="0"/>
                <a:cs typeface="Times New Roman" panose="02020603050405020304" pitchFamily="18" charset="0"/>
              </a:rPr>
              <a:t>?</a:t>
            </a:r>
            <a:endParaRPr lang="en-US" altLang="en-US" sz="2800" i="1">
              <a:solidFill>
                <a:srgbClr val="FF0000"/>
              </a:solidFill>
              <a:latin typeface="Times New Roman" panose="02020603050405020304" pitchFamily="18" charset="0"/>
              <a:cs typeface="Times New Roman" panose="02020603050405020304" pitchFamily="18" charset="0"/>
            </a:endParaRPr>
          </a:p>
        </p:txBody>
      </p:sp>
      <p:pic>
        <p:nvPicPr>
          <p:cNvPr id="52226" name="Picture 2" descr="VÃ¬ sao cá»n cÃ³ kháº£ nÄng sÃ¡t khuáº©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590800"/>
            <a:ext cx="25130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155575" y="3657600"/>
            <a:ext cx="61817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t-BR" altLang="en-US" sz="2200" b="1" dirty="0">
                <a:latin typeface="Times New Roman" panose="02020603050405020304" pitchFamily="18" charset="0"/>
                <a:cs typeface="Times New Roman" panose="02020603050405020304" pitchFamily="18" charset="0"/>
              </a:rPr>
              <a:t>       Thực tế là cồn 75</a:t>
            </a:r>
            <a:r>
              <a:rPr lang="pt-BR" altLang="en-US" sz="2200" b="1" baseline="30000" dirty="0">
                <a:latin typeface="Times New Roman" panose="02020603050405020304" pitchFamily="18" charset="0"/>
                <a:cs typeface="Times New Roman" panose="02020603050405020304" pitchFamily="18" charset="0"/>
              </a:rPr>
              <a:t>o</a:t>
            </a:r>
            <a:r>
              <a:rPr lang="pt-BR" altLang="en-US" sz="2200" b="1" dirty="0">
                <a:latin typeface="Times New Roman" panose="02020603050405020304" pitchFamily="18" charset="0"/>
                <a:cs typeface="Times New Roman" panose="02020603050405020304" pitchFamily="18" charset="0"/>
              </a:rPr>
              <a:t> có khả năng sát trùng là cao nhất. </a:t>
            </a:r>
          </a:p>
          <a:p>
            <a:pPr algn="just" eaLnBrk="1" hangingPunct="1">
              <a:spcBef>
                <a:spcPct val="0"/>
              </a:spcBef>
              <a:buFontTx/>
              <a:buNone/>
            </a:pPr>
            <a:r>
              <a:rPr lang="pt-BR" altLang="en-US" sz="2200" b="1" dirty="0">
                <a:latin typeface="Times New Roman" panose="02020603050405020304" pitchFamily="18" charset="0"/>
                <a:cs typeface="Times New Roman" panose="02020603050405020304" pitchFamily="18" charset="0"/>
              </a:rPr>
              <a:t>	Nếu cồn lớn hơn 75</a:t>
            </a:r>
            <a:r>
              <a:rPr lang="pt-BR" altLang="en-US" sz="2200" b="1" baseline="30000" dirty="0">
                <a:latin typeface="Times New Roman" panose="02020603050405020304" pitchFamily="18" charset="0"/>
                <a:cs typeface="Times New Roman" panose="02020603050405020304" pitchFamily="18" charset="0"/>
              </a:rPr>
              <a:t>o</a:t>
            </a:r>
            <a:r>
              <a:rPr lang="pt-BR" altLang="en-US" sz="2200" b="1" dirty="0">
                <a:latin typeface="Times New Roman" panose="02020603050405020304" pitchFamily="18" charset="0"/>
                <a:cs typeface="Times New Roman" panose="02020603050405020304" pitchFamily="18" charset="0"/>
              </a:rPr>
              <a:t> thì nồng độ cồn quá cao làm cho protein trên bề mặt vi khuẩn đông cứng nhanh hình thành lớp vỏ cứng ngăn không cho cồn thấm vào bên trong nên vi khuẩn không chết. </a:t>
            </a:r>
          </a:p>
          <a:p>
            <a:pPr algn="just" eaLnBrk="1" hangingPunct="1">
              <a:spcBef>
                <a:spcPct val="0"/>
              </a:spcBef>
              <a:buFontTx/>
              <a:buNone/>
            </a:pPr>
            <a:r>
              <a:rPr lang="pt-BR" altLang="en-US" sz="2200" b="1" dirty="0">
                <a:latin typeface="Times New Roman" panose="02020603050405020304" pitchFamily="18" charset="0"/>
                <a:cs typeface="Times New Roman" panose="02020603050405020304" pitchFamily="18" charset="0"/>
              </a:rPr>
              <a:t>       Nếu nồng độ nhỏ hơn 75</a:t>
            </a:r>
            <a:r>
              <a:rPr lang="pt-BR" altLang="en-US" sz="2200" b="1" baseline="30000" dirty="0">
                <a:latin typeface="Times New Roman" panose="02020603050405020304" pitchFamily="18" charset="0"/>
                <a:cs typeface="Times New Roman" panose="02020603050405020304" pitchFamily="18" charset="0"/>
              </a:rPr>
              <a:t>o</a:t>
            </a:r>
            <a:r>
              <a:rPr lang="pt-BR" altLang="en-US" sz="2200" b="1" dirty="0">
                <a:latin typeface="Times New Roman" panose="02020603050405020304" pitchFamily="18" charset="0"/>
                <a:cs typeface="Times New Roman" panose="02020603050405020304" pitchFamily="18" charset="0"/>
              </a:rPr>
              <a:t> thì hiệu quả sát trùng kém.</a:t>
            </a:r>
            <a:endParaRPr lang="en-US" altLang="en-US" sz="2200" b="1" dirty="0">
              <a:latin typeface="Times New Roman" panose="02020603050405020304" pitchFamily="18" charset="0"/>
              <a:cs typeface="Times New Roman" panose="02020603050405020304"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750"/>
                                        <p:tgtEl>
                                          <p:spTgt spid="11"/>
                                        </p:tgtEl>
                                      </p:cBhvr>
                                    </p:animEffect>
                                  </p:childTnLst>
                                </p:cTn>
                              </p:par>
                              <p:par>
                                <p:cTn id="8" presetID="6" presetClass="entr" presetSubtype="16" fill="hold" nodeType="withEffect">
                                  <p:stCondLst>
                                    <p:cond delay="0"/>
                                  </p:stCondLst>
                                  <p:childTnLst>
                                    <p:set>
                                      <p:cBhvr>
                                        <p:cTn id="9" dur="1" fill="hold">
                                          <p:stCondLst>
                                            <p:cond delay="0"/>
                                          </p:stCondLst>
                                        </p:cTn>
                                        <p:tgtEl>
                                          <p:spTgt spid="52226"/>
                                        </p:tgtEl>
                                        <p:attrNameLst>
                                          <p:attrName>style.visibility</p:attrName>
                                        </p:attrNameLst>
                                      </p:cBhvr>
                                      <p:to>
                                        <p:strVal val="visible"/>
                                      </p:to>
                                    </p:set>
                                    <p:animEffect transition="in" filter="circle(in)">
                                      <p:cBhvr>
                                        <p:cTn id="10" dur="750"/>
                                        <p:tgtEl>
                                          <p:spTgt spid="522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517E892-4860-40E7-B9F1-4566C40D2168}"/>
              </a:ext>
            </a:extLst>
          </p:cNvPr>
          <p:cNvPicPr>
            <a:picLocks noChangeAspect="1"/>
          </p:cNvPicPr>
          <p:nvPr/>
        </p:nvPicPr>
        <p:blipFill rotWithShape="1">
          <a:blip r:embed="rId2">
            <a:extLst>
              <a:ext uri="{28A0092B-C50C-407E-A947-70E740481C1C}">
                <a14:useLocalDpi xmlns:a14="http://schemas.microsoft.com/office/drawing/2010/main" val="0"/>
              </a:ext>
            </a:extLst>
          </a:blip>
          <a:srcRect l="84062" t="76287"/>
          <a:stretch/>
        </p:blipFill>
        <p:spPr>
          <a:xfrm>
            <a:off x="6711841" y="4871399"/>
            <a:ext cx="2460381" cy="1986601"/>
          </a:xfrm>
          <a:prstGeom prst="rect">
            <a:avLst/>
          </a:prstGeom>
        </p:spPr>
      </p:pic>
      <p:pic>
        <p:nvPicPr>
          <p:cNvPr id="5" name="图片 4">
            <a:extLst>
              <a:ext uri="{FF2B5EF4-FFF2-40B4-BE49-F238E27FC236}">
                <a16:creationId xmlns:a16="http://schemas.microsoft.com/office/drawing/2014/main" id="{3C8BA0F0-4EBE-4468-A4B1-78E7C95D9134}"/>
              </a:ext>
            </a:extLst>
          </p:cNvPr>
          <p:cNvPicPr>
            <a:picLocks noChangeAspect="1"/>
          </p:cNvPicPr>
          <p:nvPr/>
        </p:nvPicPr>
        <p:blipFill rotWithShape="1">
          <a:blip r:embed="rId3">
            <a:extLst>
              <a:ext uri="{28A0092B-C50C-407E-A947-70E740481C1C}">
                <a14:useLocalDpi xmlns:a14="http://schemas.microsoft.com/office/drawing/2010/main" val="0"/>
              </a:ext>
            </a:extLst>
          </a:blip>
          <a:srcRect r="67917"/>
          <a:stretch/>
        </p:blipFill>
        <p:spPr>
          <a:xfrm>
            <a:off x="0" y="0"/>
            <a:ext cx="2743200" cy="6858000"/>
          </a:xfrm>
          <a:prstGeom prst="rect">
            <a:avLst/>
          </a:prstGeom>
        </p:spPr>
      </p:pic>
      <p:pic>
        <p:nvPicPr>
          <p:cNvPr id="1026" name="Picture 2" descr="Top 9 nước rửa tay khô diệt khuẩn tốt nhất hiện nay - TopSh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8550688"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304800"/>
            <a:ext cx="6096000"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Nước rửa tay khô (gel rửa tay)</a:t>
            </a:r>
          </a:p>
        </p:txBody>
      </p:sp>
    </p:spTree>
    <p:extLst>
      <p:ext uri="{BB962C8B-B14F-4D97-AF65-F5344CB8AC3E}">
        <p14:creationId xmlns:p14="http://schemas.microsoft.com/office/powerpoint/2010/main" val="1716040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1066800" y="1981200"/>
            <a:ext cx="678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90000"/>
              </a:lnSpc>
              <a:spcBef>
                <a:spcPct val="30000"/>
              </a:spcBef>
              <a:buFont typeface="Wingdings" panose="05000000000000000000" pitchFamily="2" charset="2"/>
              <a:buChar char="Ø"/>
            </a:pPr>
            <a:endParaRPr lang="vi-VN" altLang="en-US" sz="2800">
              <a:solidFill>
                <a:srgbClr val="0000FF"/>
              </a:solidFill>
            </a:endParaRPr>
          </a:p>
        </p:txBody>
      </p:sp>
      <p:pic>
        <p:nvPicPr>
          <p:cNvPr id="29699" name="Picture 7" descr="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WordArt 10"/>
          <p:cNvSpPr>
            <a:spLocks noChangeArrowheads="1" noChangeShapeType="1" noTextEdit="1"/>
          </p:cNvSpPr>
          <p:nvPr/>
        </p:nvSpPr>
        <p:spPr bwMode="auto">
          <a:xfrm>
            <a:off x="1143000" y="609600"/>
            <a:ext cx="7239000" cy="1600200"/>
          </a:xfrm>
          <a:prstGeom prst="rect">
            <a:avLst/>
          </a:prstGeom>
        </p:spPr>
        <p:txBody>
          <a:bodyPr wrap="none" fromWordArt="1">
            <a:prstTxWarp prst="textPlain">
              <a:avLst>
                <a:gd name="adj" fmla="val 50000"/>
              </a:avLst>
            </a:prstTxWarp>
          </a:bodyPr>
          <a:lstStyle/>
          <a:p>
            <a:pPr algn="ctr"/>
            <a:r>
              <a:rPr lang="vi-VN" sz="36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Hướng dẫn tự học</a:t>
            </a:r>
            <a:endPar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29701" name="Text Box 11"/>
          <p:cNvSpPr txBox="1">
            <a:spLocks noChangeArrowheads="1"/>
          </p:cNvSpPr>
          <p:nvPr/>
        </p:nvSpPr>
        <p:spPr bwMode="auto">
          <a:xfrm>
            <a:off x="835025" y="2378075"/>
            <a:ext cx="7778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rabicPeriod"/>
            </a:pPr>
            <a:r>
              <a:rPr lang="en-US" altLang="en-US" b="1" dirty="0" err="1">
                <a:latin typeface="Times New Roman" panose="02020603050405020304" pitchFamily="18" charset="0"/>
              </a:rPr>
              <a:t>Xem</a:t>
            </a:r>
            <a:r>
              <a:rPr lang="en-US" altLang="en-US" b="1" dirty="0">
                <a:latin typeface="Times New Roman" panose="02020603050405020304" pitchFamily="18" charset="0"/>
              </a:rPr>
              <a:t> </a:t>
            </a:r>
            <a:r>
              <a:rPr lang="en-US" altLang="en-US" b="1" dirty="0" err="1">
                <a:latin typeface="Times New Roman" panose="02020603050405020304" pitchFamily="18" charset="0"/>
              </a:rPr>
              <a:t>lại</a:t>
            </a:r>
            <a:r>
              <a:rPr lang="en-US" altLang="en-US" b="1" dirty="0">
                <a:latin typeface="Times New Roman" panose="02020603050405020304" pitchFamily="18" charset="0"/>
              </a:rPr>
              <a:t> </a:t>
            </a:r>
            <a:r>
              <a:rPr lang="en-US" altLang="en-US" b="1" dirty="0" err="1">
                <a:latin typeface="Times New Roman" panose="02020603050405020304" pitchFamily="18" charset="0"/>
              </a:rPr>
              <a:t>toàn</a:t>
            </a:r>
            <a:r>
              <a:rPr lang="en-US" altLang="en-US" b="1" dirty="0">
                <a:latin typeface="Times New Roman" panose="02020603050405020304" pitchFamily="18" charset="0"/>
              </a:rPr>
              <a:t> </a:t>
            </a:r>
            <a:r>
              <a:rPr lang="en-US" altLang="en-US" b="1" dirty="0" err="1">
                <a:latin typeface="Times New Roman" panose="02020603050405020304" pitchFamily="18" charset="0"/>
              </a:rPr>
              <a:t>bộ</a:t>
            </a:r>
            <a:r>
              <a:rPr lang="en-US" altLang="en-US" b="1" dirty="0">
                <a:latin typeface="Times New Roman" panose="02020603050405020304" pitchFamily="18" charset="0"/>
              </a:rPr>
              <a:t> </a:t>
            </a:r>
            <a:r>
              <a:rPr lang="en-US" altLang="en-US" b="1" dirty="0" err="1">
                <a:latin typeface="Times New Roman" panose="02020603050405020304" pitchFamily="18" charset="0"/>
              </a:rPr>
              <a:t>lý</a:t>
            </a:r>
            <a:r>
              <a:rPr lang="en-US" altLang="en-US" b="1" dirty="0">
                <a:latin typeface="Times New Roman" panose="02020603050405020304" pitchFamily="18" charset="0"/>
              </a:rPr>
              <a:t> </a:t>
            </a:r>
            <a:r>
              <a:rPr lang="en-US" altLang="en-US" b="1" dirty="0" err="1">
                <a:latin typeface="Times New Roman" panose="02020603050405020304" pitchFamily="18" charset="0"/>
              </a:rPr>
              <a:t>thuyết</a:t>
            </a:r>
            <a:r>
              <a:rPr lang="en-US" altLang="en-US" b="1" dirty="0">
                <a:latin typeface="Times New Roman" panose="02020603050405020304" pitchFamily="18" charset="0"/>
              </a:rPr>
              <a:t> </a:t>
            </a:r>
            <a:r>
              <a:rPr lang="en-US" altLang="en-US" b="1" dirty="0" err="1">
                <a:latin typeface="Times New Roman" panose="02020603050405020304" pitchFamily="18" charset="0"/>
              </a:rPr>
              <a:t>được</a:t>
            </a:r>
            <a:r>
              <a:rPr lang="en-US" altLang="en-US" b="1" dirty="0">
                <a:latin typeface="Times New Roman" panose="02020603050405020304" pitchFamily="18" charset="0"/>
              </a:rPr>
              <a:t> </a:t>
            </a:r>
            <a:r>
              <a:rPr lang="en-US" altLang="en-US" b="1" dirty="0" err="1">
                <a:latin typeface="Times New Roman" panose="02020603050405020304" pitchFamily="18" charset="0"/>
              </a:rPr>
              <a:t>học</a:t>
            </a:r>
            <a:r>
              <a:rPr lang="en-US" altLang="en-US" b="1" dirty="0">
                <a:latin typeface="Times New Roman" panose="02020603050405020304" pitchFamily="18" charset="0"/>
              </a:rPr>
              <a:t>. </a:t>
            </a:r>
          </a:p>
          <a:p>
            <a:pPr eaLnBrk="1" hangingPunct="1">
              <a:spcBef>
                <a:spcPct val="50000"/>
              </a:spcBef>
              <a:buFontTx/>
              <a:buAutoNum type="arabicPeriod"/>
            </a:pPr>
            <a:r>
              <a:rPr lang="en-US" altLang="en-US" b="1" dirty="0" err="1">
                <a:latin typeface="Times New Roman" panose="02020603050405020304" pitchFamily="18" charset="0"/>
              </a:rPr>
              <a:t>Trình</a:t>
            </a:r>
            <a:r>
              <a:rPr lang="en-US" altLang="en-US" b="1" dirty="0">
                <a:latin typeface="Times New Roman" panose="02020603050405020304" pitchFamily="18" charset="0"/>
              </a:rPr>
              <a:t> </a:t>
            </a:r>
            <a:r>
              <a:rPr lang="en-US" altLang="en-US" b="1" dirty="0" err="1">
                <a:latin typeface="Times New Roman" panose="02020603050405020304" pitchFamily="18" charset="0"/>
              </a:rPr>
              <a:t>bày</a:t>
            </a:r>
            <a:r>
              <a:rPr lang="en-US" altLang="en-US" b="1" dirty="0">
                <a:latin typeface="Times New Roman" panose="02020603050405020304" pitchFamily="18" charset="0"/>
              </a:rPr>
              <a:t> </a:t>
            </a:r>
            <a:r>
              <a:rPr lang="en-US" altLang="en-US" b="1" dirty="0" err="1">
                <a:latin typeface="Times New Roman" panose="02020603050405020304" pitchFamily="18" charset="0"/>
              </a:rPr>
              <a:t>nội</a:t>
            </a:r>
            <a:r>
              <a:rPr lang="en-US" altLang="en-US" b="1" dirty="0">
                <a:latin typeface="Times New Roman" panose="02020603050405020304" pitchFamily="18" charset="0"/>
              </a:rPr>
              <a:t> dung </a:t>
            </a:r>
            <a:r>
              <a:rPr lang="en-US" altLang="en-US" b="1" dirty="0" err="1">
                <a:latin typeface="Times New Roman" panose="02020603050405020304" pitchFamily="18" charset="0"/>
              </a:rPr>
              <a:t>kiến</a:t>
            </a:r>
            <a:r>
              <a:rPr lang="en-US" altLang="en-US" b="1" dirty="0">
                <a:latin typeface="Times New Roman" panose="02020603050405020304" pitchFamily="18" charset="0"/>
              </a:rPr>
              <a:t> </a:t>
            </a:r>
            <a:r>
              <a:rPr lang="en-US" altLang="en-US" b="1" dirty="0" err="1">
                <a:latin typeface="Times New Roman" panose="02020603050405020304" pitchFamily="18" charset="0"/>
              </a:rPr>
              <a:t>thức</a:t>
            </a:r>
            <a:r>
              <a:rPr lang="en-US" altLang="en-US" b="1" dirty="0">
                <a:latin typeface="Times New Roman" panose="02020603050405020304" pitchFamily="18" charset="0"/>
              </a:rPr>
              <a:t> </a:t>
            </a:r>
            <a:r>
              <a:rPr lang="en-US" altLang="en-US" b="1" dirty="0" err="1">
                <a:latin typeface="Times New Roman" panose="02020603050405020304" pitchFamily="18" charset="0"/>
              </a:rPr>
              <a:t>bài</a:t>
            </a:r>
            <a:r>
              <a:rPr lang="en-US" altLang="en-US" b="1" dirty="0">
                <a:latin typeface="Times New Roman" panose="02020603050405020304" pitchFamily="18" charset="0"/>
              </a:rPr>
              <a:t> </a:t>
            </a:r>
            <a:r>
              <a:rPr lang="en-US" altLang="en-US" b="1" dirty="0" err="1">
                <a:latin typeface="Times New Roman" panose="02020603050405020304" pitchFamily="18" charset="0"/>
              </a:rPr>
              <a:t>học</a:t>
            </a:r>
            <a:r>
              <a:rPr lang="en-US" altLang="en-US" b="1" dirty="0">
                <a:latin typeface="Times New Roman" panose="02020603050405020304" pitchFamily="18" charset="0"/>
              </a:rPr>
              <a:t> </a:t>
            </a:r>
            <a:r>
              <a:rPr lang="en-US" altLang="en-US" b="1" dirty="0" err="1">
                <a:latin typeface="Times New Roman" panose="02020603050405020304" pitchFamily="18" charset="0"/>
              </a:rPr>
              <a:t>bằng</a:t>
            </a:r>
            <a:r>
              <a:rPr lang="en-US" altLang="en-US" b="1" dirty="0">
                <a:latin typeface="Times New Roman" panose="02020603050405020304" pitchFamily="18" charset="0"/>
              </a:rPr>
              <a:t> </a:t>
            </a:r>
            <a:r>
              <a:rPr lang="en-US" altLang="en-US" b="1" dirty="0" err="1">
                <a:latin typeface="Times New Roman" panose="02020603050405020304" pitchFamily="18" charset="0"/>
              </a:rPr>
              <a:t>sơ</a:t>
            </a:r>
            <a:r>
              <a:rPr lang="en-US" altLang="en-US" b="1" dirty="0">
                <a:latin typeface="Times New Roman" panose="02020603050405020304" pitchFamily="18" charset="0"/>
              </a:rPr>
              <a:t> </a:t>
            </a:r>
            <a:r>
              <a:rPr lang="en-US" altLang="en-US" b="1" dirty="0" err="1">
                <a:latin typeface="Times New Roman" panose="02020603050405020304" pitchFamily="18" charset="0"/>
              </a:rPr>
              <a:t>đồ</a:t>
            </a:r>
            <a:r>
              <a:rPr lang="en-US" altLang="en-US" b="1" dirty="0">
                <a:latin typeface="Times New Roman" panose="02020603050405020304" pitchFamily="18" charset="0"/>
              </a:rPr>
              <a:t> </a:t>
            </a:r>
            <a:r>
              <a:rPr lang="en-US" altLang="en-US" b="1" dirty="0" err="1">
                <a:latin typeface="Times New Roman" panose="02020603050405020304" pitchFamily="18" charset="0"/>
              </a:rPr>
              <a:t>tư</a:t>
            </a:r>
            <a:r>
              <a:rPr lang="en-US" altLang="en-US" b="1" dirty="0">
                <a:latin typeface="Times New Roman" panose="02020603050405020304" pitchFamily="18" charset="0"/>
              </a:rPr>
              <a:t> </a:t>
            </a:r>
            <a:r>
              <a:rPr lang="en-US" altLang="en-US" b="1" dirty="0" err="1">
                <a:latin typeface="Times New Roman" panose="02020603050405020304" pitchFamily="18" charset="0"/>
              </a:rPr>
              <a:t>duy</a:t>
            </a:r>
            <a:r>
              <a:rPr lang="en-US" altLang="en-US" b="1" dirty="0">
                <a:latin typeface="Times New Roman" panose="02020603050405020304" pitchFamily="18" charset="0"/>
              </a:rPr>
              <a:t>.</a:t>
            </a:r>
          </a:p>
        </p:txBody>
      </p:sp>
      <p:sp>
        <p:nvSpPr>
          <p:cNvPr id="29702" name="Text Box 12"/>
          <p:cNvSpPr txBox="1">
            <a:spLocks noChangeArrowheads="1"/>
          </p:cNvSpPr>
          <p:nvPr/>
        </p:nvSpPr>
        <p:spPr bwMode="auto">
          <a:xfrm>
            <a:off x="911225" y="4232275"/>
            <a:ext cx="7778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b="1" dirty="0">
                <a:latin typeface="Times New Roman" panose="02020603050405020304" pitchFamily="18" charset="0"/>
              </a:rPr>
              <a:t>3. L</a:t>
            </a:r>
            <a:r>
              <a:rPr lang="en-US" altLang="en-US" b="1" dirty="0" err="1">
                <a:latin typeface="Times New Roman" panose="02020603050405020304" pitchFamily="18" charset="0"/>
              </a:rPr>
              <a:t>àm</a:t>
            </a:r>
            <a:r>
              <a:rPr lang="en-US" altLang="en-US" b="1" dirty="0">
                <a:latin typeface="Times New Roman" panose="02020603050405020304" pitchFamily="18" charset="0"/>
              </a:rPr>
              <a:t> </a:t>
            </a:r>
            <a:r>
              <a:rPr lang="en-US" altLang="en-US" b="1" dirty="0" err="1">
                <a:latin typeface="Times New Roman" panose="02020603050405020304" pitchFamily="18" charset="0"/>
              </a:rPr>
              <a:t>các</a:t>
            </a:r>
            <a:r>
              <a:rPr lang="en-US" altLang="en-US" b="1" dirty="0">
                <a:latin typeface="Times New Roman" panose="02020603050405020304" pitchFamily="18" charset="0"/>
              </a:rPr>
              <a:t> </a:t>
            </a:r>
            <a:r>
              <a:rPr lang="en-US" altLang="en-US" b="1" dirty="0" err="1">
                <a:latin typeface="Times New Roman" panose="02020603050405020304" pitchFamily="18" charset="0"/>
              </a:rPr>
              <a:t>bài</a:t>
            </a:r>
            <a:r>
              <a:rPr lang="en-US" altLang="en-US" b="1" dirty="0">
                <a:latin typeface="Times New Roman" panose="02020603050405020304" pitchFamily="18" charset="0"/>
              </a:rPr>
              <a:t> </a:t>
            </a:r>
            <a:r>
              <a:rPr lang="en-US" altLang="en-US" b="1" dirty="0" err="1">
                <a:latin typeface="Times New Roman" panose="02020603050405020304" pitchFamily="18" charset="0"/>
              </a:rPr>
              <a:t>tập</a:t>
            </a:r>
            <a:r>
              <a:rPr lang="en-US" altLang="en-US" b="1" dirty="0">
                <a:latin typeface="Times New Roman" panose="02020603050405020304" pitchFamily="18" charset="0"/>
              </a:rPr>
              <a:t> 1 - 5 SGK </a:t>
            </a:r>
            <a:r>
              <a:rPr lang="en-US" altLang="en-US" b="1" dirty="0" err="1">
                <a:latin typeface="Times New Roman" panose="02020603050405020304" pitchFamily="18" charset="0"/>
              </a:rPr>
              <a:t>trang</a:t>
            </a:r>
            <a:r>
              <a:rPr lang="en-US" altLang="en-US" b="1" dirty="0">
                <a:latin typeface="Times New Roman" panose="02020603050405020304" pitchFamily="18" charset="0"/>
              </a:rPr>
              <a:t> 138.</a:t>
            </a:r>
          </a:p>
        </p:txBody>
      </p:sp>
      <p:sp>
        <p:nvSpPr>
          <p:cNvPr id="29703" name="Text Box 13"/>
          <p:cNvSpPr txBox="1">
            <a:spLocks noChangeArrowheads="1"/>
          </p:cNvSpPr>
          <p:nvPr/>
        </p:nvSpPr>
        <p:spPr bwMode="auto">
          <a:xfrm>
            <a:off x="827088" y="5588000"/>
            <a:ext cx="6697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b="1" dirty="0">
                <a:latin typeface="Times New Roman" panose="02020603050405020304" pitchFamily="18" charset="0"/>
              </a:rPr>
              <a:t>5. </a:t>
            </a:r>
            <a:r>
              <a:rPr lang="en-AU" altLang="en-US" b="1" dirty="0" err="1">
                <a:latin typeface="Times New Roman" panose="02020603050405020304" pitchFamily="18" charset="0"/>
              </a:rPr>
              <a:t>Xem</a:t>
            </a:r>
            <a:r>
              <a:rPr lang="en-AU" altLang="en-US" b="1" dirty="0">
                <a:latin typeface="Times New Roman" panose="02020603050405020304" pitchFamily="18" charset="0"/>
              </a:rPr>
              <a:t> </a:t>
            </a:r>
            <a:r>
              <a:rPr lang="en-AU" altLang="en-US" b="1" dirty="0" err="1">
                <a:latin typeface="Times New Roman" panose="02020603050405020304" pitchFamily="18" charset="0"/>
              </a:rPr>
              <a:t>tr</a:t>
            </a:r>
            <a:r>
              <a:rPr lang="en-US" altLang="en-US" b="1" dirty="0" err="1">
                <a:latin typeface="Times New Roman" panose="02020603050405020304" pitchFamily="18" charset="0"/>
              </a:rPr>
              <a:t>ước</a:t>
            </a:r>
            <a:r>
              <a:rPr lang="en-US" altLang="en-US" b="1" dirty="0">
                <a:latin typeface="Times New Roman" panose="02020603050405020304" pitchFamily="18" charset="0"/>
              </a:rPr>
              <a:t> </a:t>
            </a:r>
            <a:r>
              <a:rPr lang="en-US" altLang="en-US" b="1" dirty="0" err="1">
                <a:latin typeface="Times New Roman" panose="02020603050405020304" pitchFamily="18" charset="0"/>
              </a:rPr>
              <a:t>bài</a:t>
            </a:r>
            <a:r>
              <a:rPr lang="en-US" altLang="en-US" b="1" dirty="0">
                <a:latin typeface="Times New Roman" panose="02020603050405020304" pitchFamily="18" charset="0"/>
              </a:rPr>
              <a:t> 45: </a:t>
            </a:r>
            <a:r>
              <a:rPr lang="en-US" altLang="en-US" b="1" dirty="0" err="1">
                <a:latin typeface="Times New Roman" panose="02020603050405020304" pitchFamily="18" charset="0"/>
              </a:rPr>
              <a:t>Axit</a:t>
            </a:r>
            <a:r>
              <a:rPr lang="en-US" altLang="en-US" b="1" dirty="0">
                <a:latin typeface="Times New Roman" panose="02020603050405020304" pitchFamily="18" charset="0"/>
              </a:rPr>
              <a:t> </a:t>
            </a:r>
            <a:r>
              <a:rPr lang="en-US" altLang="en-US" b="1" dirty="0" err="1">
                <a:latin typeface="Times New Roman" panose="02020603050405020304" pitchFamily="18" charset="0"/>
              </a:rPr>
              <a:t>axetic</a:t>
            </a:r>
            <a:endParaRPr lang="en-US" altLang="en-US" b="1" dirty="0">
              <a:latin typeface="Times New Roman" panose="02020603050405020304" pitchFamily="18" charset="0"/>
            </a:endParaRPr>
          </a:p>
        </p:txBody>
      </p:sp>
      <p:sp>
        <p:nvSpPr>
          <p:cNvPr id="29704" name="Text Box 14"/>
          <p:cNvSpPr txBox="1">
            <a:spLocks noChangeArrowheads="1"/>
          </p:cNvSpPr>
          <p:nvPr/>
        </p:nvSpPr>
        <p:spPr bwMode="auto">
          <a:xfrm>
            <a:off x="827088" y="4983163"/>
            <a:ext cx="5616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b="1" dirty="0">
                <a:latin typeface="Times New Roman" panose="02020603050405020304" pitchFamily="18" charset="0"/>
              </a:rPr>
              <a:t>4. </a:t>
            </a:r>
            <a:r>
              <a:rPr lang="en-US" altLang="en-US" b="1" dirty="0" err="1">
                <a:latin typeface="Times New Roman" panose="02020603050405020304" pitchFamily="18" charset="0"/>
              </a:rPr>
              <a:t>Đọc</a:t>
            </a:r>
            <a:r>
              <a:rPr lang="en-US" altLang="en-US" b="1" dirty="0">
                <a:latin typeface="Times New Roman" panose="02020603050405020304" pitchFamily="18" charset="0"/>
              </a:rPr>
              <a:t> </a:t>
            </a:r>
            <a:r>
              <a:rPr lang="en-US" altLang="en-US" b="1" dirty="0" err="1">
                <a:latin typeface="Times New Roman" panose="02020603050405020304" pitchFamily="18" charset="0"/>
              </a:rPr>
              <a:t>phần</a:t>
            </a:r>
            <a:r>
              <a:rPr lang="en-US" altLang="en-US" b="1" dirty="0">
                <a:latin typeface="Times New Roman" panose="02020603050405020304" pitchFamily="18" charset="0"/>
              </a:rPr>
              <a:t> “</a:t>
            </a:r>
            <a:r>
              <a:rPr lang="en-US" altLang="en-US" b="1" dirty="0" err="1">
                <a:latin typeface="Times New Roman" panose="02020603050405020304" pitchFamily="18" charset="0"/>
              </a:rPr>
              <a:t>em</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biết</a:t>
            </a:r>
            <a:r>
              <a:rPr lang="en-US" altLang="en-US" b="1" dirty="0">
                <a:latin typeface="Times New Roman" panose="02020603050405020304" pitchFamily="18" charset="0"/>
              </a:rPr>
              <a:t>?”</a:t>
            </a: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6733573-8F29-4F19-9A31-27818B311A53}" type="slidenum">
              <a:rPr lang="en-US" altLang="en-US" sz="1400" smtClean="0"/>
              <a:pPr>
                <a:spcBef>
                  <a:spcPct val="0"/>
                </a:spcBef>
                <a:buFontTx/>
                <a:buNone/>
              </a:pPr>
              <a:t>21</a:t>
            </a:fld>
            <a:endParaRPr lang="en-US" altLang="en-US" sz="1400"/>
          </a:p>
        </p:txBody>
      </p:sp>
      <p:sp>
        <p:nvSpPr>
          <p:cNvPr id="30723" name="WordArt 2"/>
          <p:cNvSpPr>
            <a:spLocks noChangeArrowheads="1" noChangeShapeType="1" noTextEdit="1"/>
          </p:cNvSpPr>
          <p:nvPr/>
        </p:nvSpPr>
        <p:spPr bwMode="auto">
          <a:xfrm>
            <a:off x="914400" y="685800"/>
            <a:ext cx="7239000" cy="1905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800" b="1"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TÌM TÒI – MỞ RỘNG</a:t>
            </a:r>
          </a:p>
        </p:txBody>
      </p:sp>
      <p:sp>
        <p:nvSpPr>
          <p:cNvPr id="30724" name="TextBox 3"/>
          <p:cNvSpPr txBox="1">
            <a:spLocks noChangeArrowheads="1"/>
          </p:cNvSpPr>
          <p:nvPr/>
        </p:nvSpPr>
        <p:spPr bwMode="auto">
          <a:xfrm>
            <a:off x="762000" y="2971800"/>
            <a:ext cx="7772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a:latin typeface="Times New Roman" panose="02020603050405020304" pitchFamily="18" charset="0"/>
                <a:cs typeface="Times New Roman" panose="02020603050405020304" pitchFamily="18" charset="0"/>
              </a:rPr>
              <a:t>      Tìm hiểu thông tin trên Internet, trình bày cách làm rượu nho.</a:t>
            </a: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DCF9FF4-B860-4965-8B13-40F258B71811}" type="slidenum">
              <a:rPr lang="en-US" altLang="en-US" sz="1400" smtClean="0"/>
              <a:pPr>
                <a:spcBef>
                  <a:spcPct val="0"/>
                </a:spcBef>
                <a:buFontTx/>
                <a:buNone/>
              </a:pPr>
              <a:t>22</a:t>
            </a:fld>
            <a:endParaRPr lang="en-US"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0" y="0"/>
            <a:ext cx="9144000" cy="6858000"/>
          </a:xfrm>
          <a:prstGeom prst="rect">
            <a:avLst/>
          </a:prstGeom>
          <a:gradFill rotWithShape="1">
            <a:gsLst>
              <a:gs pos="0">
                <a:srgbClr val="3399FF">
                  <a:alpha val="42999"/>
                </a:srgbClr>
              </a:gs>
              <a:gs pos="50000">
                <a:srgbClr val="3399FF">
                  <a:gamma/>
                  <a:tint val="0"/>
                  <a:invGamma/>
                </a:srgbClr>
              </a:gs>
              <a:gs pos="100000">
                <a:srgbClr val="3399FF">
                  <a:alpha val="42999"/>
                </a:srgbClr>
              </a:gs>
            </a:gsLst>
            <a:lin ang="2700000" scaled="1"/>
          </a:gradFill>
          <a:ln w="9525">
            <a:noFill/>
            <a:miter lim="800000"/>
            <a:headEnd/>
            <a:tailEnd/>
          </a:ln>
          <a:effectLst/>
        </p:spPr>
        <p:txBody>
          <a:bodyPr wrap="none" anchor="ctr"/>
          <a:lstStyle/>
          <a:p>
            <a:pPr algn="ctr" eaLnBrk="1" hangingPunct="1">
              <a:defRPr/>
            </a:pPr>
            <a:endParaRPr lang="en-US">
              <a:solidFill>
                <a:srgbClr val="000000"/>
              </a:solidFill>
              <a:latin typeface="Arial" charset="0"/>
              <a:cs typeface="Arial" charset="0"/>
            </a:endParaRPr>
          </a:p>
        </p:txBody>
      </p:sp>
      <p:pic>
        <p:nvPicPr>
          <p:cNvPr id="31746" name="Picture 2" descr="8858-001-02-105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91000"/>
            <a:ext cx="21478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AutoShape 3"/>
          <p:cNvSpPr>
            <a:spLocks noChangeArrowheads="1"/>
          </p:cNvSpPr>
          <p:nvPr/>
        </p:nvSpPr>
        <p:spPr bwMode="auto">
          <a:xfrm>
            <a:off x="2520950" y="646113"/>
            <a:ext cx="5867400" cy="3429000"/>
          </a:xfrm>
          <a:prstGeom prst="cloudCallout">
            <a:avLst>
              <a:gd name="adj1" fmla="val -57144"/>
              <a:gd name="adj2" fmla="val 66806"/>
            </a:avLst>
          </a:prstGeom>
          <a:gradFill rotWithShape="1">
            <a:gsLst>
              <a:gs pos="0">
                <a:srgbClr val="FF99FF"/>
              </a:gs>
              <a:gs pos="100000">
                <a:srgbClr val="3F3FFF"/>
              </a:gs>
            </a:gsLst>
            <a:path path="rect">
              <a:fillToRect l="50000" t="50000" r="50000" b="50000"/>
            </a:path>
          </a:gradFill>
          <a:ln w="9525">
            <a:solidFill>
              <a:schemeClr val="tx1"/>
            </a:solidFill>
            <a:round/>
            <a:headEnd/>
            <a:tailEnd/>
          </a:ln>
          <a:effectLst>
            <a:outerShdw sy="50000" kx="2453608" rotWithShape="0">
              <a:srgbClr val="DDDDDD">
                <a:alpha val="50000"/>
              </a:srgbClr>
            </a:outerShdw>
          </a:effectLst>
        </p:spPr>
        <p:txBody>
          <a:bodyPr anchor="ctr"/>
          <a:lstStyle/>
          <a:p>
            <a:pPr algn="ctr" eaLnBrk="1" hangingPunct="1">
              <a:defRPr/>
            </a:pPr>
            <a:r>
              <a:rPr lang="en-US" sz="3200" b="1" dirty="0" err="1">
                <a:solidFill>
                  <a:srgbClr val="FFFF66"/>
                </a:solidFill>
                <a:effectLst>
                  <a:outerShdw blurRad="38100" dist="38100" dir="2700000" algn="tl">
                    <a:srgbClr val="000000"/>
                  </a:outerShdw>
                </a:effectLst>
                <a:latin typeface="Times New Roman" pitchFamily="18" charset="0"/>
                <a:cs typeface="Arial" charset="0"/>
              </a:rPr>
              <a:t>Buổi</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học</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đến</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đây</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là</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kết</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thúc</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xin</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chân</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thành</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cảm</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ơn</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quý</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thầy</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cô</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và</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các</a:t>
            </a:r>
            <a:r>
              <a:rPr lang="en-US" sz="3200" b="1">
                <a:solidFill>
                  <a:srgbClr val="FFFF66"/>
                </a:solidFill>
                <a:effectLst>
                  <a:outerShdw blurRad="38100" dist="38100" dir="2700000" algn="tl">
                    <a:srgbClr val="000000"/>
                  </a:outerShdw>
                </a:effectLst>
                <a:latin typeface="Times New Roman" pitchFamily="18" charset="0"/>
                <a:cs typeface="Arial" charset="0"/>
              </a:rPr>
              <a:t> em</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học</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err="1">
                <a:solidFill>
                  <a:srgbClr val="FFFF66"/>
                </a:solidFill>
                <a:effectLst>
                  <a:outerShdw blurRad="38100" dist="38100" dir="2700000" algn="tl">
                    <a:srgbClr val="000000"/>
                  </a:outerShdw>
                </a:effectLst>
                <a:latin typeface="Times New Roman" pitchFamily="18" charset="0"/>
                <a:cs typeface="Arial" charset="0"/>
              </a:rPr>
              <a:t>sinh</a:t>
            </a:r>
            <a:r>
              <a:rPr lang="en-US" sz="3200" b="1" dirty="0">
                <a:solidFill>
                  <a:srgbClr val="FFFF66"/>
                </a:solidFill>
                <a:effectLst>
                  <a:outerShdw blurRad="38100" dist="38100" dir="2700000" algn="tl">
                    <a:srgbClr val="000000"/>
                  </a:outerShdw>
                </a:effectLst>
                <a:latin typeface="Times New Roman" pitchFamily="18" charset="0"/>
                <a:cs typeface="Arial" charset="0"/>
              </a:rPr>
              <a:t> </a:t>
            </a:r>
            <a:r>
              <a:rPr lang="en-US" sz="3200" b="1" dirty="0">
                <a:solidFill>
                  <a:srgbClr val="FFFF66"/>
                </a:solidFill>
                <a:effectLst>
                  <a:outerShdw blurRad="38100" dist="38100" dir="2700000" algn="tl">
                    <a:srgbClr val="000000"/>
                  </a:outerShdw>
                </a:effectLst>
                <a:latin typeface="Times New Roman" pitchFamily="18" charset="0"/>
                <a:cs typeface="Arial" charset="0"/>
                <a:sym typeface="Wingdings" pitchFamily="2" charset="2"/>
              </a:rPr>
              <a:t></a:t>
            </a:r>
            <a:r>
              <a:rPr lang="en-US" sz="3200" b="1" dirty="0">
                <a:solidFill>
                  <a:srgbClr val="FFFF66"/>
                </a:solidFill>
                <a:effectLst>
                  <a:outerShdw blurRad="38100" dist="38100" dir="2700000" algn="tl">
                    <a:srgbClr val="000000"/>
                  </a:outerShdw>
                </a:effectLst>
                <a:latin typeface="Times New Roman" pitchFamily="18" charset="0"/>
                <a:cs typeface="Arial" charset="0"/>
              </a:rPr>
              <a:t>.</a:t>
            </a:r>
          </a:p>
        </p:txBody>
      </p:sp>
      <p:pic>
        <p:nvPicPr>
          <p:cNvPr id="31748" name="Picture 4" descr="be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72000"/>
            <a:ext cx="1752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95FC0B3D-8048-4640-AA39-1136A02178C6}" type="slidenum">
              <a:rPr lang="en-US" altLang="en-US" sz="1400" smtClean="0"/>
              <a:pPr>
                <a:spcBef>
                  <a:spcPct val="0"/>
                </a:spcBef>
                <a:buFontTx/>
                <a:buNone/>
              </a:pPr>
              <a:t>23</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300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anim calcmode="lin" valueType="num">
                                      <p:cBhvr>
                                        <p:cTn id="8" dur="2000" fill="hold"/>
                                        <p:tgtEl>
                                          <p:spTgt spid="31746"/>
                                        </p:tgtEl>
                                        <p:attrNameLst>
                                          <p:attrName>style.rotation</p:attrName>
                                        </p:attrNameLst>
                                      </p:cBhvr>
                                      <p:tavLst>
                                        <p:tav tm="0">
                                          <p:val>
                                            <p:fltVal val="720"/>
                                          </p:val>
                                        </p:tav>
                                        <p:tav tm="100000">
                                          <p:val>
                                            <p:fltVal val="0"/>
                                          </p:val>
                                        </p:tav>
                                      </p:tavLst>
                                    </p:anim>
                                    <p:anim calcmode="lin" valueType="num">
                                      <p:cBhvr>
                                        <p:cTn id="9" dur="2000" fill="hold"/>
                                        <p:tgtEl>
                                          <p:spTgt spid="31746"/>
                                        </p:tgtEl>
                                        <p:attrNameLst>
                                          <p:attrName>ppt_h</p:attrName>
                                        </p:attrNameLst>
                                      </p:cBhvr>
                                      <p:tavLst>
                                        <p:tav tm="0">
                                          <p:val>
                                            <p:fltVal val="0"/>
                                          </p:val>
                                        </p:tav>
                                        <p:tav tm="100000">
                                          <p:val>
                                            <p:strVal val="#ppt_h"/>
                                          </p:val>
                                        </p:tav>
                                      </p:tavLst>
                                    </p:anim>
                                    <p:anim calcmode="lin" valueType="num">
                                      <p:cBhvr>
                                        <p:cTn id="10" dur="2000" fill="hold"/>
                                        <p:tgtEl>
                                          <p:spTgt spid="31746"/>
                                        </p:tgtEl>
                                        <p:attrNameLst>
                                          <p:attrName>ppt_w</p:attrName>
                                        </p:attrNameLst>
                                      </p:cBhvr>
                                      <p:tavLst>
                                        <p:tav tm="0">
                                          <p:val>
                                            <p:fltVal val="0"/>
                                          </p:val>
                                        </p:tav>
                                        <p:tav tm="100000">
                                          <p:val>
                                            <p:strVal val="#ppt_w"/>
                                          </p:val>
                                        </p:tav>
                                      </p:tavLst>
                                    </p:anim>
                                  </p:childTnLst>
                                </p:cTn>
                              </p:par>
                            </p:childTnLst>
                          </p:cTn>
                        </p:par>
                        <p:par>
                          <p:cTn id="11" fill="hold" nodeType="afterGroup">
                            <p:stCondLst>
                              <p:cond delay="5000"/>
                            </p:stCondLst>
                            <p:childTnLst>
                              <p:par>
                                <p:cTn id="12" presetID="15" presetClass="entr" presetSubtype="0" fill="hold" grpId="0" nodeType="afterEffect">
                                  <p:stCondLst>
                                    <p:cond delay="3000"/>
                                  </p:stCondLst>
                                  <p:childTnLst>
                                    <p:set>
                                      <p:cBhvr>
                                        <p:cTn id="13" dur="1" fill="hold">
                                          <p:stCondLst>
                                            <p:cond delay="0"/>
                                          </p:stCondLst>
                                        </p:cTn>
                                        <p:tgtEl>
                                          <p:spTgt spid="31747"/>
                                        </p:tgtEl>
                                        <p:attrNameLst>
                                          <p:attrName>style.visibility</p:attrName>
                                        </p:attrNameLst>
                                      </p:cBhvr>
                                      <p:to>
                                        <p:strVal val="visible"/>
                                      </p:to>
                                    </p:set>
                                    <p:anim calcmode="lin" valueType="num">
                                      <p:cBhvr>
                                        <p:cTn id="14" dur="1000" fill="hold"/>
                                        <p:tgtEl>
                                          <p:spTgt spid="31747"/>
                                        </p:tgtEl>
                                        <p:attrNameLst>
                                          <p:attrName>ppt_w</p:attrName>
                                        </p:attrNameLst>
                                      </p:cBhvr>
                                      <p:tavLst>
                                        <p:tav tm="0">
                                          <p:val>
                                            <p:fltVal val="0"/>
                                          </p:val>
                                        </p:tav>
                                        <p:tav tm="100000">
                                          <p:val>
                                            <p:strVal val="#ppt_w"/>
                                          </p:val>
                                        </p:tav>
                                      </p:tavLst>
                                    </p:anim>
                                    <p:anim calcmode="lin" valueType="num">
                                      <p:cBhvr>
                                        <p:cTn id="15" dur="1000" fill="hold"/>
                                        <p:tgtEl>
                                          <p:spTgt spid="31747"/>
                                        </p:tgtEl>
                                        <p:attrNameLst>
                                          <p:attrName>ppt_h</p:attrName>
                                        </p:attrNameLst>
                                      </p:cBhvr>
                                      <p:tavLst>
                                        <p:tav tm="0">
                                          <p:val>
                                            <p:fltVal val="0"/>
                                          </p:val>
                                        </p:tav>
                                        <p:tav tm="100000">
                                          <p:val>
                                            <p:strVal val="#ppt_h"/>
                                          </p:val>
                                        </p:tav>
                                      </p:tavLst>
                                    </p:anim>
                                    <p:anim calcmode="lin" valueType="num">
                                      <p:cBhvr>
                                        <p:cTn id="16" dur="1000" fill="hold"/>
                                        <p:tgtEl>
                                          <p:spTgt spid="3174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1747"/>
                                        </p:tgtEl>
                                        <p:attrNameLst>
                                          <p:attrName>ppt_y</p:attrName>
                                        </p:attrNameLst>
                                      </p:cBhvr>
                                      <p:tavLst>
                                        <p:tav tm="0" fmla="#ppt_y+(sin(-2*pi*(1-$))*-#ppt_x+cos(-2*pi*(1-$))*(1-#ppt_y))*(1-$)">
                                          <p:val>
                                            <p:fltVal val="0"/>
                                          </p:val>
                                        </p:tav>
                                        <p:tav tm="100000">
                                          <p:val>
                                            <p:fltVal val="1"/>
                                          </p:val>
                                        </p:tav>
                                      </p:tavLst>
                                    </p:anim>
                                  </p:childTnLst>
                                </p:cTn>
                              </p:par>
                              <p:par>
                                <p:cTn id="18" presetID="2" presetClass="entr" presetSubtype="9" fill="hold" nodeType="withEffect">
                                  <p:stCondLst>
                                    <p:cond delay="0"/>
                                  </p:stCondLst>
                                  <p:childTnLst>
                                    <p:set>
                                      <p:cBhvr>
                                        <p:cTn id="19" dur="1" fill="hold">
                                          <p:stCondLst>
                                            <p:cond delay="0"/>
                                          </p:stCondLst>
                                        </p:cTn>
                                        <p:tgtEl>
                                          <p:spTgt spid="31748"/>
                                        </p:tgtEl>
                                        <p:attrNameLst>
                                          <p:attrName>style.visibility</p:attrName>
                                        </p:attrNameLst>
                                      </p:cBhvr>
                                      <p:to>
                                        <p:strVal val="visible"/>
                                      </p:to>
                                    </p:set>
                                    <p:anim calcmode="lin" valueType="num">
                                      <p:cBhvr additive="base">
                                        <p:cTn id="20" dur="1000" fill="hold"/>
                                        <p:tgtEl>
                                          <p:spTgt spid="31748"/>
                                        </p:tgtEl>
                                        <p:attrNameLst>
                                          <p:attrName>ppt_x</p:attrName>
                                        </p:attrNameLst>
                                      </p:cBhvr>
                                      <p:tavLst>
                                        <p:tav tm="0">
                                          <p:val>
                                            <p:strVal val="0-#ppt_w/2"/>
                                          </p:val>
                                        </p:tav>
                                        <p:tav tm="100000">
                                          <p:val>
                                            <p:strVal val="#ppt_x"/>
                                          </p:val>
                                        </p:tav>
                                      </p:tavLst>
                                    </p:anim>
                                    <p:anim calcmode="lin" valueType="num">
                                      <p:cBhvr additive="base">
                                        <p:cTn id="21" dur="1000" fill="hold"/>
                                        <p:tgtEl>
                                          <p:spTgt spid="317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ChangeArrowheads="1"/>
          </p:cNvSpPr>
          <p:nvPr/>
        </p:nvSpPr>
        <p:spPr bwMode="auto">
          <a:xfrm>
            <a:off x="0" y="0"/>
            <a:ext cx="9144000" cy="6858000"/>
          </a:xfrm>
          <a:prstGeom prst="rect">
            <a:avLst/>
          </a:prstGeom>
          <a:gradFill rotWithShape="1">
            <a:gsLst>
              <a:gs pos="0">
                <a:srgbClr val="3399FF">
                  <a:alpha val="42999"/>
                </a:srgbClr>
              </a:gs>
              <a:gs pos="50000">
                <a:srgbClr val="3399FF">
                  <a:gamma/>
                  <a:tint val="0"/>
                  <a:invGamma/>
                </a:srgbClr>
              </a:gs>
              <a:gs pos="100000">
                <a:srgbClr val="3399FF">
                  <a:alpha val="42999"/>
                </a:srgbClr>
              </a:gs>
            </a:gsLst>
            <a:lin ang="2700000" scaled="1"/>
          </a:gradFill>
          <a:ln w="9525">
            <a:noFill/>
            <a:miter lim="800000"/>
            <a:headEnd/>
            <a:tailEnd/>
          </a:ln>
          <a:effectLst/>
        </p:spPr>
        <p:txBody>
          <a:bodyPr wrap="none" anchor="ctr"/>
          <a:lstStyle/>
          <a:p>
            <a:pPr algn="ctr" eaLnBrk="1" hangingPunct="1">
              <a:defRPr/>
            </a:pPr>
            <a:endParaRPr lang="en-US">
              <a:solidFill>
                <a:srgbClr val="0070C0"/>
              </a:solidFill>
              <a:latin typeface="Arial" charset="0"/>
              <a:cs typeface="Arial" charset="0"/>
            </a:endParaRPr>
          </a:p>
        </p:txBody>
      </p:sp>
      <p:sp>
        <p:nvSpPr>
          <p:cNvPr id="142342" name="Rectangle 6"/>
          <p:cNvSpPr>
            <a:spLocks noChangeArrowheads="1"/>
          </p:cNvSpPr>
          <p:nvPr/>
        </p:nvSpPr>
        <p:spPr bwMode="auto">
          <a:xfrm>
            <a:off x="152400" y="1143000"/>
            <a:ext cx="441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eaLnBrk="1" hangingPunct="1">
              <a:spcBef>
                <a:spcPct val="20000"/>
              </a:spcBef>
              <a:defRPr/>
            </a:pPr>
            <a:r>
              <a:rPr lang="en-US" sz="2200" b="1" u="sng" dirty="0">
                <a:latin typeface="Times New Roman" pitchFamily="18" charset="0"/>
                <a:cs typeface="Arial" charset="0"/>
              </a:rPr>
              <a:t>I</a:t>
            </a:r>
            <a:r>
              <a:rPr lang="en-US" sz="2200" b="1" u="sng" dirty="0">
                <a:effectLst>
                  <a:outerShdw blurRad="38100" dist="38100" dir="2700000" algn="tl">
                    <a:srgbClr val="000000">
                      <a:alpha val="43137"/>
                    </a:srgbClr>
                  </a:outerShdw>
                </a:effectLst>
                <a:latin typeface="Times New Roman" pitchFamily="18" charset="0"/>
                <a:cs typeface="Arial" charset="0"/>
              </a:rPr>
              <a:t>. TÍNH CHẤT VẬT LÝ</a:t>
            </a:r>
            <a:endParaRPr lang="en-US" sz="2200" b="1" dirty="0">
              <a:effectLst>
                <a:outerShdw blurRad="38100" dist="38100" dir="2700000" algn="tl">
                  <a:srgbClr val="000000">
                    <a:alpha val="43137"/>
                  </a:srgbClr>
                </a:outerShdw>
              </a:effectLst>
              <a:latin typeface="Times New Roman" pitchFamily="18" charset="0"/>
              <a:cs typeface="Arial" charset="0"/>
            </a:endParaRPr>
          </a:p>
          <a:p>
            <a:pPr marL="457200" indent="-457200" eaLnBrk="1" hangingPunct="1">
              <a:spcBef>
                <a:spcPct val="20000"/>
              </a:spcBef>
              <a:buFontTx/>
              <a:buAutoNum type="arabicPeriod"/>
              <a:defRPr/>
            </a:pPr>
            <a:r>
              <a:rPr lang="en-US" sz="2200" b="1" u="sng" dirty="0" err="1">
                <a:latin typeface="Times New Roman" pitchFamily="18" charset="0"/>
                <a:ea typeface="Tahoma" pitchFamily="34" charset="0"/>
                <a:cs typeface="Times New Roman" pitchFamily="18" charset="0"/>
              </a:rPr>
              <a:t>Tính</a:t>
            </a:r>
            <a:r>
              <a:rPr lang="en-US" sz="2200" b="1" u="sng" dirty="0">
                <a:latin typeface="Times New Roman" pitchFamily="18" charset="0"/>
                <a:ea typeface="Tahoma" pitchFamily="34" charset="0"/>
                <a:cs typeface="Times New Roman" pitchFamily="18" charset="0"/>
              </a:rPr>
              <a:t> </a:t>
            </a:r>
            <a:r>
              <a:rPr lang="en-US" sz="2200" b="1" u="sng" dirty="0" err="1">
                <a:latin typeface="Times New Roman" pitchFamily="18" charset="0"/>
                <a:cs typeface="Arial" charset="0"/>
              </a:rPr>
              <a:t>chất</a:t>
            </a:r>
            <a:r>
              <a:rPr lang="en-US" sz="2200" b="1" u="sng" dirty="0">
                <a:latin typeface="Times New Roman" pitchFamily="18" charset="0"/>
                <a:cs typeface="Arial" charset="0"/>
              </a:rPr>
              <a:t> </a:t>
            </a:r>
            <a:r>
              <a:rPr lang="en-US" sz="2200" b="1" u="sng" dirty="0" err="1">
                <a:latin typeface="Times New Roman" pitchFamily="18" charset="0"/>
                <a:cs typeface="Arial" charset="0"/>
              </a:rPr>
              <a:t>vật</a:t>
            </a:r>
            <a:r>
              <a:rPr lang="en-US" sz="2200" b="1" u="sng" dirty="0">
                <a:latin typeface="Times New Roman" pitchFamily="18" charset="0"/>
                <a:cs typeface="Arial" charset="0"/>
              </a:rPr>
              <a:t> </a:t>
            </a:r>
            <a:r>
              <a:rPr lang="en-US" sz="2200" b="1" u="sng" dirty="0" err="1">
                <a:latin typeface="Times New Roman" pitchFamily="18" charset="0"/>
                <a:cs typeface="Arial" charset="0"/>
              </a:rPr>
              <a:t>lý</a:t>
            </a:r>
            <a:endParaRPr lang="en-US" sz="2200" b="1" u="sng" dirty="0">
              <a:latin typeface="Times New Roman" pitchFamily="18" charset="0"/>
              <a:cs typeface="Arial" charset="0"/>
            </a:endParaRPr>
          </a:p>
          <a:p>
            <a:pPr eaLnBrk="1" hangingPunct="1">
              <a:spcBef>
                <a:spcPct val="20000"/>
              </a:spcBef>
              <a:defRPr/>
            </a:pPr>
            <a:r>
              <a:rPr lang="en-US" sz="2400" spc="50" dirty="0">
                <a:ln w="12700" cmpd="sng">
                  <a:solidFill>
                    <a:srgbClr val="C0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sym typeface="Wingdings"/>
              </a:rPr>
              <a:t></a:t>
            </a:r>
            <a:endParaRPr lang="en-US" sz="2200" b="1" u="sng" dirty="0">
              <a:latin typeface="Times New Roman" pitchFamily="18" charset="0"/>
              <a:cs typeface="Arial" charset="0"/>
            </a:endParaRPr>
          </a:p>
          <a:p>
            <a:pPr marL="457200" indent="-457200" eaLnBrk="1" hangingPunct="1">
              <a:spcBef>
                <a:spcPct val="20000"/>
              </a:spcBef>
              <a:buFontTx/>
              <a:buAutoNum type="arabicPeriod"/>
              <a:defRPr/>
            </a:pPr>
            <a:endParaRPr lang="en-US" sz="2200" b="1" u="sng" dirty="0">
              <a:latin typeface="Times New Roman" pitchFamily="18" charset="0"/>
              <a:cs typeface="Arial" charset="0"/>
            </a:endParaRPr>
          </a:p>
        </p:txBody>
      </p:sp>
      <p:sp>
        <p:nvSpPr>
          <p:cNvPr id="142348" name="Line 12"/>
          <p:cNvSpPr>
            <a:spLocks noChangeShapeType="1"/>
          </p:cNvSpPr>
          <p:nvPr/>
        </p:nvSpPr>
        <p:spPr bwMode="auto">
          <a:xfrm>
            <a:off x="4648200" y="1524000"/>
            <a:ext cx="114300" cy="5181600"/>
          </a:xfrm>
          <a:prstGeom prst="line">
            <a:avLst/>
          </a:prstGeom>
          <a:noFill/>
          <a:ln w="952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350" name="Text Box 14"/>
          <p:cNvSpPr txBox="1">
            <a:spLocks noChangeArrowheads="1"/>
          </p:cNvSpPr>
          <p:nvPr/>
        </p:nvSpPr>
        <p:spPr bwMode="auto">
          <a:xfrm>
            <a:off x="6324600" y="605751"/>
            <a:ext cx="2362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2000" b="1" dirty="0">
                <a:solidFill>
                  <a:srgbClr val="000000"/>
                </a:solidFill>
                <a:latin typeface="Times New Roman" panose="02020603050405020304" pitchFamily="18" charset="0"/>
              </a:rPr>
              <a:t>CTPT : C</a:t>
            </a:r>
            <a:r>
              <a:rPr lang="en-US" altLang="en-US" sz="2000" b="1" baseline="-25000" dirty="0">
                <a:solidFill>
                  <a:srgbClr val="000000"/>
                </a:solidFill>
                <a:latin typeface="Times New Roman" panose="02020603050405020304" pitchFamily="18" charset="0"/>
              </a:rPr>
              <a:t>2</a:t>
            </a:r>
            <a:r>
              <a:rPr lang="en-US" altLang="en-US" sz="2000" b="1" dirty="0">
                <a:solidFill>
                  <a:srgbClr val="000000"/>
                </a:solidFill>
                <a:latin typeface="Times New Roman" panose="02020603050405020304" pitchFamily="18" charset="0"/>
              </a:rPr>
              <a:t>H</a:t>
            </a:r>
            <a:r>
              <a:rPr lang="en-US" altLang="en-US" sz="2000" b="1" baseline="-25000" dirty="0">
                <a:solidFill>
                  <a:srgbClr val="000000"/>
                </a:solidFill>
                <a:latin typeface="Times New Roman" panose="02020603050405020304" pitchFamily="18" charset="0"/>
              </a:rPr>
              <a:t>6</a:t>
            </a:r>
            <a:r>
              <a:rPr lang="en-US" altLang="en-US" sz="2000" b="1" dirty="0">
                <a:solidFill>
                  <a:srgbClr val="000000"/>
                </a:solidFill>
                <a:latin typeface="Times New Roman" panose="02020603050405020304" pitchFamily="18" charset="0"/>
              </a:rPr>
              <a:t>O</a:t>
            </a:r>
          </a:p>
          <a:p>
            <a:pPr eaLnBrk="1" hangingPunct="1">
              <a:spcBef>
                <a:spcPct val="50000"/>
              </a:spcBef>
              <a:buFont typeface="Wingdings" panose="05000000000000000000" pitchFamily="2" charset="2"/>
              <a:buChar char="Ø"/>
            </a:pPr>
            <a:r>
              <a:rPr lang="en-US" altLang="en-US" sz="2000" b="1" dirty="0">
                <a:solidFill>
                  <a:srgbClr val="000000"/>
                </a:solidFill>
                <a:latin typeface="Times New Roman" panose="02020603050405020304" pitchFamily="18" charset="0"/>
              </a:rPr>
              <a:t>PTK : 46</a:t>
            </a:r>
          </a:p>
        </p:txBody>
      </p:sp>
      <p:sp>
        <p:nvSpPr>
          <p:cNvPr id="142352" name="Text Box 16"/>
          <p:cNvSpPr txBox="1">
            <a:spLocks noChangeArrowheads="1"/>
          </p:cNvSpPr>
          <p:nvPr/>
        </p:nvSpPr>
        <p:spPr bwMode="auto">
          <a:xfrm>
            <a:off x="304800" y="5010150"/>
            <a:ext cx="14890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b="1" u="sng">
                <a:latin typeface="Times New Roman" panose="02020603050405020304" pitchFamily="18" charset="0"/>
              </a:rPr>
              <a:t>2. Độ rượu</a:t>
            </a:r>
            <a:endParaRPr lang="vi-VN" altLang="en-US" sz="2200" b="1" u="sng">
              <a:latin typeface="Times New Roman" panose="02020603050405020304" pitchFamily="18" charset="0"/>
            </a:endParaRPr>
          </a:p>
        </p:txBody>
      </p:sp>
      <p:sp>
        <p:nvSpPr>
          <p:cNvPr id="5129" name="Text Box 17"/>
          <p:cNvSpPr txBox="1">
            <a:spLocks noChangeArrowheads="1"/>
          </p:cNvSpPr>
          <p:nvPr/>
        </p:nvSpPr>
        <p:spPr bwMode="auto">
          <a:xfrm>
            <a:off x="533400" y="152400"/>
            <a:ext cx="8458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CHƯƠNG 5: DẪN XUẤT CỦA HIĐROCACBON - POLIME</a:t>
            </a:r>
            <a:r>
              <a:rPr lang="en-US" altLang="en-US" sz="1800">
                <a:latin typeface="Times New Roman" panose="02020603050405020304" pitchFamily="18" charset="0"/>
                <a:cs typeface="Times New Roman" panose="02020603050405020304" pitchFamily="18" charset="0"/>
              </a:rPr>
              <a:t> </a:t>
            </a:r>
          </a:p>
        </p:txBody>
      </p:sp>
      <p:sp>
        <p:nvSpPr>
          <p:cNvPr id="142355" name="Text Box 19"/>
          <p:cNvSpPr txBox="1">
            <a:spLocks noChangeArrowheads="1"/>
          </p:cNvSpPr>
          <p:nvPr/>
        </p:nvSpPr>
        <p:spPr bwMode="auto">
          <a:xfrm>
            <a:off x="304800" y="2057400"/>
            <a:ext cx="419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Rượu</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etylic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ancol</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etylic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hoặc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etanol</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là</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chất</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lỏng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không</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màu</a:t>
            </a:r>
            <a:r>
              <a:rPr lang="en-US" altLang="en-US" sz="2400" dirty="0">
                <a:latin typeface="Times New Roman" panose="02020603050405020304" pitchFamily="18" charset="0"/>
              </a:rPr>
              <a:t>.   </a:t>
            </a:r>
          </a:p>
        </p:txBody>
      </p:sp>
      <p:sp>
        <p:nvSpPr>
          <p:cNvPr id="11" name="TextBox 10"/>
          <p:cNvSpPr txBox="1">
            <a:spLocks noChangeArrowheads="1"/>
          </p:cNvSpPr>
          <p:nvPr/>
        </p:nvSpPr>
        <p:spPr bwMode="auto">
          <a:xfrm>
            <a:off x="284163" y="2905125"/>
            <a:ext cx="3733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 Sôi ở 78,3</a:t>
            </a:r>
            <a:r>
              <a:rPr lang="en-US" altLang="en-US" sz="2200" baseline="30000">
                <a:latin typeface="Times New Roman" panose="02020603050405020304" pitchFamily="18" charset="0"/>
                <a:cs typeface="Times New Roman" panose="02020603050405020304" pitchFamily="18" charset="0"/>
              </a:rPr>
              <a:t>o </a:t>
            </a:r>
            <a:r>
              <a:rPr lang="en-US" altLang="en-US" sz="2200">
                <a:latin typeface="Times New Roman" panose="02020603050405020304" pitchFamily="18" charset="0"/>
                <a:cs typeface="Times New Roman" panose="02020603050405020304" pitchFamily="18" charset="0"/>
              </a:rPr>
              <a:t>C</a:t>
            </a:r>
          </a:p>
        </p:txBody>
      </p:sp>
      <p:sp>
        <p:nvSpPr>
          <p:cNvPr id="12" name="TextBox 11"/>
          <p:cNvSpPr txBox="1">
            <a:spLocks noChangeArrowheads="1"/>
          </p:cNvSpPr>
          <p:nvPr/>
        </p:nvSpPr>
        <p:spPr bwMode="auto">
          <a:xfrm>
            <a:off x="342900" y="3471863"/>
            <a:ext cx="4038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Nhẹ</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nước</a:t>
            </a:r>
            <a:r>
              <a:rPr lang="en-US" altLang="en-US" sz="2200" dirty="0">
                <a:latin typeface="Times New Roman" panose="02020603050405020304" pitchFamily="18" charset="0"/>
                <a:cs typeface="Times New Roman" panose="02020603050405020304" pitchFamily="18" charset="0"/>
              </a:rPr>
              <a:t> (D= 0,78 g/ml), tan </a:t>
            </a:r>
            <a:r>
              <a:rPr lang="en-US" altLang="en-US" sz="2200" dirty="0" err="1">
                <a:latin typeface="Times New Roman" panose="02020603050405020304" pitchFamily="18" charset="0"/>
                <a:cs typeface="Times New Roman" panose="02020603050405020304" pitchFamily="18" charset="0"/>
              </a:rPr>
              <a:t>vô</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trong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nước</a:t>
            </a:r>
            <a:r>
              <a:rPr lang="en-US" altLang="en-US" sz="2200" dirty="0">
                <a:latin typeface="Times New Roman" panose="02020603050405020304" pitchFamily="18" charset="0"/>
                <a:cs typeface="Times New Roman" panose="02020603050405020304" pitchFamily="18" charset="0"/>
              </a:rPr>
              <a:t>.</a:t>
            </a:r>
          </a:p>
        </p:txBody>
      </p:sp>
      <p:sp>
        <p:nvSpPr>
          <p:cNvPr id="13" name="TextBox 12"/>
          <p:cNvSpPr txBox="1">
            <a:spLocks noChangeArrowheads="1"/>
          </p:cNvSpPr>
          <p:nvPr/>
        </p:nvSpPr>
        <p:spPr bwMode="auto">
          <a:xfrm>
            <a:off x="304800" y="4267200"/>
            <a:ext cx="426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a:latin typeface="Times New Roman" panose="02020603050405020304" pitchFamily="18" charset="0"/>
                <a:cs typeface="Times New Roman" panose="02020603050405020304" pitchFamily="18" charset="0"/>
              </a:rPr>
              <a:t>- Hòa tan được nhiều chất như iốt, benzen,……….</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524000"/>
            <a:ext cx="3441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84325"/>
            <a:ext cx="38862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3"/>
          <p:cNvSpPr>
            <a:spLocks noChangeShapeType="1"/>
          </p:cNvSpPr>
          <p:nvPr/>
        </p:nvSpPr>
        <p:spPr bwMode="auto">
          <a:xfrm>
            <a:off x="3581400" y="3086100"/>
            <a:ext cx="2286000" cy="5715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19142818"/>
              </p:ext>
            </p:extLst>
          </p:nvPr>
        </p:nvGraphicFramePr>
        <p:xfrm>
          <a:off x="2438400" y="685800"/>
          <a:ext cx="3886200" cy="45720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tblGrid>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itchFamily="18" charset="0"/>
                          <a:cs typeface="Times New Roman" pitchFamily="18" charset="0"/>
                        </a:rPr>
                        <a:t>TIẾT</a:t>
                      </a:r>
                      <a:r>
                        <a:rPr lang="en-US" sz="20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55 : RƯỢU ETYLIC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bl>
          </a:graphicData>
        </a:graphic>
      </p:graphicFrame>
      <p:sp>
        <p:nvSpPr>
          <p:cNvPr id="514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F8BAF14-A27C-441D-91D8-CA5C47D63DE4}" type="slidenum">
              <a:rPr lang="en-US" altLang="en-US" sz="1400" smtClean="0"/>
              <a:pPr>
                <a:spcBef>
                  <a:spcPct val="0"/>
                </a:spcBef>
                <a:buFontTx/>
                <a:buNone/>
              </a:pPr>
              <a:t>3</a:t>
            </a:fld>
            <a:endParaRPr lang="en-US" altLang="en-US" sz="140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2350"/>
                                        </p:tgtEl>
                                        <p:attrNameLst>
                                          <p:attrName>style.visibility</p:attrName>
                                        </p:attrNameLst>
                                      </p:cBhvr>
                                      <p:to>
                                        <p:strVal val="visible"/>
                                      </p:to>
                                    </p:set>
                                    <p:anim calcmode="lin" valueType="num">
                                      <p:cBhvr additive="base">
                                        <p:cTn id="14" dur="500" fill="hold"/>
                                        <p:tgtEl>
                                          <p:spTgt spid="142350"/>
                                        </p:tgtEl>
                                        <p:attrNameLst>
                                          <p:attrName>ppt_x</p:attrName>
                                        </p:attrNameLst>
                                      </p:cBhvr>
                                      <p:tavLst>
                                        <p:tav tm="0">
                                          <p:val>
                                            <p:strVal val="#ppt_x"/>
                                          </p:val>
                                        </p:tav>
                                        <p:tav tm="100000">
                                          <p:val>
                                            <p:strVal val="#ppt_x"/>
                                          </p:val>
                                        </p:tav>
                                      </p:tavLst>
                                    </p:anim>
                                    <p:anim calcmode="lin" valueType="num">
                                      <p:cBhvr additive="base">
                                        <p:cTn id="15" dur="500" fill="hold"/>
                                        <p:tgtEl>
                                          <p:spTgt spid="14235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42342">
                                            <p:txEl>
                                              <p:pRg st="0" end="0"/>
                                            </p:txEl>
                                          </p:spTgt>
                                        </p:tgtEl>
                                        <p:attrNameLst>
                                          <p:attrName>style.visibility</p:attrName>
                                        </p:attrNameLst>
                                      </p:cBhvr>
                                      <p:to>
                                        <p:strVal val="visible"/>
                                      </p:to>
                                    </p:set>
                                    <p:animEffect transition="in" filter="box(in)">
                                      <p:cBhvr>
                                        <p:cTn id="20" dur="500"/>
                                        <p:tgtEl>
                                          <p:spTgt spid="142342">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42342">
                                            <p:txEl>
                                              <p:pRg st="1" end="1"/>
                                            </p:txEl>
                                          </p:spTgt>
                                        </p:tgtEl>
                                        <p:attrNameLst>
                                          <p:attrName>style.visibility</p:attrName>
                                        </p:attrNameLst>
                                      </p:cBhvr>
                                      <p:to>
                                        <p:strVal val="visible"/>
                                      </p:to>
                                    </p:set>
                                    <p:animEffect transition="in" filter="box(in)">
                                      <p:cBhvr>
                                        <p:cTn id="25" dur="500"/>
                                        <p:tgtEl>
                                          <p:spTgt spid="14234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42342">
                                            <p:txEl>
                                              <p:pRg st="2" end="2"/>
                                            </p:txEl>
                                          </p:spTgt>
                                        </p:tgtEl>
                                        <p:attrNameLst>
                                          <p:attrName>style.visibility</p:attrName>
                                        </p:attrNameLst>
                                      </p:cBhvr>
                                      <p:to>
                                        <p:strVal val="visible"/>
                                      </p:to>
                                    </p:set>
                                    <p:animEffect transition="in" filter="box(in)">
                                      <p:cBhvr>
                                        <p:cTn id="30" dur="500"/>
                                        <p:tgtEl>
                                          <p:spTgt spid="142342">
                                            <p:txEl>
                                              <p:pRg st="2" end="2"/>
                                            </p:txEl>
                                          </p:spTgt>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142348"/>
                                        </p:tgtEl>
                                        <p:attrNameLst>
                                          <p:attrName>style.visibility</p:attrName>
                                        </p:attrNameLst>
                                      </p:cBhvr>
                                      <p:to>
                                        <p:strVal val="visible"/>
                                      </p:to>
                                    </p:set>
                                    <p:animEffect transition="in" filter="wedge">
                                      <p:cBhvr>
                                        <p:cTn id="33" dur="1000"/>
                                        <p:tgtEl>
                                          <p:spTgt spid="142348"/>
                                        </p:tgtEl>
                                      </p:cBhvr>
                                    </p:animEffect>
                                  </p:childTnLst>
                                </p:cTn>
                              </p:par>
                              <p:par>
                                <p:cTn id="34" presetID="9"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42355"/>
                                        </p:tgtEl>
                                        <p:attrNameLst>
                                          <p:attrName>style.visibility</p:attrName>
                                        </p:attrNameLst>
                                      </p:cBhvr>
                                      <p:to>
                                        <p:strVal val="visible"/>
                                      </p:to>
                                    </p:set>
                                    <p:animEffect transition="in" filter="box(in)">
                                      <p:cBhvr>
                                        <p:cTn id="41" dur="500"/>
                                        <p:tgtEl>
                                          <p:spTgt spid="14235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in)">
                                      <p:cBhvr>
                                        <p:cTn id="46" dur="500"/>
                                        <p:tgtEl>
                                          <p:spTgt spid="1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diamond(in)">
                                      <p:cBhvr>
                                        <p:cTn id="51" dur="2000"/>
                                        <p:tgtEl>
                                          <p:spTgt spid="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ox(in)">
                                      <p:cBhvr>
                                        <p:cTn id="56" dur="500"/>
                                        <p:tgtEl>
                                          <p:spTgt spid="1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nodeType="clickEffect">
                                  <p:stCondLst>
                                    <p:cond delay="0"/>
                                  </p:stCondLst>
                                  <p:childTnLst>
                                    <p:anim calcmode="lin" valueType="num">
                                      <p:cBhvr additive="base">
                                        <p:cTn id="60" dur="500"/>
                                        <p:tgtEl>
                                          <p:spTgt spid="14"/>
                                        </p:tgtEl>
                                        <p:attrNameLst>
                                          <p:attrName>ppt_x</p:attrName>
                                        </p:attrNameLst>
                                      </p:cBhvr>
                                      <p:tavLst>
                                        <p:tav tm="0">
                                          <p:val>
                                            <p:strVal val="ppt_x"/>
                                          </p:val>
                                        </p:tav>
                                        <p:tav tm="100000">
                                          <p:val>
                                            <p:strVal val="ppt_x"/>
                                          </p:val>
                                        </p:tav>
                                      </p:tavLst>
                                    </p:anim>
                                    <p:anim calcmode="lin" valueType="num">
                                      <p:cBhvr additive="base">
                                        <p:cTn id="61" dur="500"/>
                                        <p:tgtEl>
                                          <p:spTgt spid="14"/>
                                        </p:tgtEl>
                                        <p:attrNameLst>
                                          <p:attrName>ppt_y</p:attrName>
                                        </p:attrNameLst>
                                      </p:cBhvr>
                                      <p:tavLst>
                                        <p:tav tm="0">
                                          <p:val>
                                            <p:strVal val="ppt_y"/>
                                          </p:val>
                                        </p:tav>
                                        <p:tav tm="100000">
                                          <p:val>
                                            <p:strVal val="1+ppt_h/2"/>
                                          </p:val>
                                        </p:tav>
                                      </p:tavLst>
                                    </p:anim>
                                    <p:set>
                                      <p:cBhvr>
                                        <p:cTn id="62" dur="1" fill="hold">
                                          <p:stCondLst>
                                            <p:cond delay="499"/>
                                          </p:stCondLst>
                                        </p:cTn>
                                        <p:tgtEl>
                                          <p:spTgt spid="14"/>
                                        </p:tgtEl>
                                        <p:attrNameLst>
                                          <p:attrName>style.visibility</p:attrName>
                                        </p:attrNameLst>
                                      </p:cBhvr>
                                      <p:to>
                                        <p:strVal val="hidden"/>
                                      </p:to>
                                    </p:set>
                                  </p:childTnLst>
                                </p:cTn>
                              </p:par>
                              <p:par>
                                <p:cTn id="63" presetID="4" presetClass="entr" presetSubtype="16"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ox(in)">
                                      <p:cBhvr>
                                        <p:cTn id="65" dur="500"/>
                                        <p:tgtEl>
                                          <p:spTgt spid="1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42352"/>
                                        </p:tgtEl>
                                        <p:attrNameLst>
                                          <p:attrName>style.visibility</p:attrName>
                                        </p:attrNameLst>
                                      </p:cBhvr>
                                      <p:to>
                                        <p:strVal val="visible"/>
                                      </p:to>
                                    </p:set>
                                    <p:animEffect transition="in" filter="blinds(horizontal)">
                                      <p:cBhvr>
                                        <p:cTn id="77" dur="500"/>
                                        <p:tgtEl>
                                          <p:spTgt spid="142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2" grpId="0" build="p"/>
      <p:bldP spid="142348" grpId="0" animBg="1"/>
      <p:bldP spid="142350" grpId="0"/>
      <p:bldP spid="142352" grpId="0"/>
      <p:bldP spid="142355" grpId="0"/>
      <p:bldP spid="11" grpId="0"/>
      <p:bldP spid="12" grpId="0"/>
      <p:bldP spid="13" grpId="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reeform 3"/>
          <p:cNvSpPr>
            <a:spLocks/>
          </p:cNvSpPr>
          <p:nvPr/>
        </p:nvSpPr>
        <p:spPr bwMode="auto">
          <a:xfrm>
            <a:off x="6076950" y="2514600"/>
            <a:ext cx="762000" cy="3348038"/>
          </a:xfrm>
          <a:custGeom>
            <a:avLst/>
            <a:gdLst/>
            <a:ahLst/>
            <a:cxnLst>
              <a:cxn ang="0">
                <a:pos x="0" y="9"/>
              </a:cxn>
              <a:cxn ang="0">
                <a:pos x="45" y="51"/>
              </a:cxn>
              <a:cxn ang="0">
                <a:pos x="48" y="783"/>
              </a:cxn>
              <a:cxn ang="0">
                <a:pos x="78" y="819"/>
              </a:cxn>
              <a:cxn ang="0">
                <a:pos x="129" y="834"/>
              </a:cxn>
              <a:cxn ang="0">
                <a:pos x="654" y="834"/>
              </a:cxn>
              <a:cxn ang="0">
                <a:pos x="702" y="822"/>
              </a:cxn>
              <a:cxn ang="0">
                <a:pos x="732" y="786"/>
              </a:cxn>
              <a:cxn ang="0">
                <a:pos x="732" y="51"/>
              </a:cxn>
              <a:cxn ang="0">
                <a:pos x="777" y="0"/>
              </a:cxn>
              <a:cxn ang="0">
                <a:pos x="0" y="9"/>
              </a:cxn>
            </a:cxnLst>
            <a:rect l="0" t="0" r="r" b="b"/>
            <a:pathLst>
              <a:path w="777" h="834">
                <a:moveTo>
                  <a:pt x="0" y="9"/>
                </a:moveTo>
                <a:lnTo>
                  <a:pt x="45" y="51"/>
                </a:lnTo>
                <a:lnTo>
                  <a:pt x="48" y="783"/>
                </a:lnTo>
                <a:lnTo>
                  <a:pt x="78" y="819"/>
                </a:lnTo>
                <a:lnTo>
                  <a:pt x="129" y="834"/>
                </a:lnTo>
                <a:lnTo>
                  <a:pt x="654" y="834"/>
                </a:lnTo>
                <a:lnTo>
                  <a:pt x="702" y="822"/>
                </a:lnTo>
                <a:lnTo>
                  <a:pt x="732" y="786"/>
                </a:lnTo>
                <a:lnTo>
                  <a:pt x="732" y="51"/>
                </a:lnTo>
                <a:lnTo>
                  <a:pt x="777" y="0"/>
                </a:lnTo>
                <a:lnTo>
                  <a:pt x="0" y="9"/>
                </a:lnTo>
                <a:close/>
              </a:path>
            </a:pathLst>
          </a:custGeom>
          <a:gradFill rotWithShape="1">
            <a:gsLst>
              <a:gs pos="0">
                <a:schemeClr val="accent1">
                  <a:alpha val="84000"/>
                </a:schemeClr>
              </a:gs>
              <a:gs pos="50000">
                <a:schemeClr val="tx1">
                  <a:alpha val="88000"/>
                </a:schemeClr>
              </a:gs>
              <a:gs pos="100000">
                <a:schemeClr val="accent1">
                  <a:alpha val="84000"/>
                </a:schemeClr>
              </a:gs>
            </a:gsLst>
            <a:lin ang="0" scaled="1"/>
          </a:gradFill>
          <a:ln w="9525" cap="flat" cmpd="sng">
            <a:solidFill>
              <a:srgbClr val="000000">
                <a:alpha val="16000"/>
              </a:srgbClr>
            </a:solidFill>
            <a:prstDash val="solid"/>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grpSp>
        <p:nvGrpSpPr>
          <p:cNvPr id="2" name="Group 4"/>
          <p:cNvGrpSpPr>
            <a:grpSpLocks/>
          </p:cNvGrpSpPr>
          <p:nvPr/>
        </p:nvGrpSpPr>
        <p:grpSpPr bwMode="auto">
          <a:xfrm>
            <a:off x="1143000" y="4662488"/>
            <a:ext cx="1066800" cy="1222375"/>
            <a:chOff x="708" y="2880"/>
            <a:chExt cx="672" cy="770"/>
          </a:xfrm>
        </p:grpSpPr>
        <p:sp>
          <p:nvSpPr>
            <p:cNvPr id="8197" name="Freeform 5"/>
            <p:cNvSpPr>
              <a:spLocks/>
            </p:cNvSpPr>
            <p:nvPr/>
          </p:nvSpPr>
          <p:spPr bwMode="auto">
            <a:xfrm>
              <a:off x="708" y="2880"/>
              <a:ext cx="672" cy="765"/>
            </a:xfrm>
            <a:custGeom>
              <a:avLst/>
              <a:gdLst/>
              <a:ahLst/>
              <a:cxnLst>
                <a:cxn ang="0">
                  <a:pos x="0" y="9"/>
                </a:cxn>
                <a:cxn ang="0">
                  <a:pos x="45" y="51"/>
                </a:cxn>
                <a:cxn ang="0">
                  <a:pos x="48" y="783"/>
                </a:cxn>
                <a:cxn ang="0">
                  <a:pos x="78" y="819"/>
                </a:cxn>
                <a:cxn ang="0">
                  <a:pos x="129" y="834"/>
                </a:cxn>
                <a:cxn ang="0">
                  <a:pos x="654" y="834"/>
                </a:cxn>
                <a:cxn ang="0">
                  <a:pos x="702" y="822"/>
                </a:cxn>
                <a:cxn ang="0">
                  <a:pos x="732" y="786"/>
                </a:cxn>
                <a:cxn ang="0">
                  <a:pos x="732" y="51"/>
                </a:cxn>
                <a:cxn ang="0">
                  <a:pos x="777" y="0"/>
                </a:cxn>
                <a:cxn ang="0">
                  <a:pos x="0" y="9"/>
                </a:cxn>
              </a:cxnLst>
              <a:rect l="0" t="0" r="r" b="b"/>
              <a:pathLst>
                <a:path w="777" h="834">
                  <a:moveTo>
                    <a:pt x="0" y="9"/>
                  </a:moveTo>
                  <a:lnTo>
                    <a:pt x="45" y="51"/>
                  </a:lnTo>
                  <a:lnTo>
                    <a:pt x="48" y="783"/>
                  </a:lnTo>
                  <a:lnTo>
                    <a:pt x="78" y="819"/>
                  </a:lnTo>
                  <a:lnTo>
                    <a:pt x="129" y="834"/>
                  </a:lnTo>
                  <a:lnTo>
                    <a:pt x="654" y="834"/>
                  </a:lnTo>
                  <a:lnTo>
                    <a:pt x="702" y="822"/>
                  </a:lnTo>
                  <a:lnTo>
                    <a:pt x="732" y="786"/>
                  </a:lnTo>
                  <a:lnTo>
                    <a:pt x="732" y="51"/>
                  </a:lnTo>
                  <a:lnTo>
                    <a:pt x="777" y="0"/>
                  </a:lnTo>
                  <a:lnTo>
                    <a:pt x="0" y="9"/>
                  </a:lnTo>
                  <a:close/>
                </a:path>
              </a:pathLst>
            </a:custGeom>
            <a:gradFill rotWithShape="1">
              <a:gsLst>
                <a:gs pos="0">
                  <a:schemeClr val="accent1">
                    <a:alpha val="74001"/>
                  </a:schemeClr>
                </a:gs>
                <a:gs pos="50000">
                  <a:schemeClr val="tx1"/>
                </a:gs>
                <a:gs pos="100000">
                  <a:schemeClr val="accent1">
                    <a:alpha val="74001"/>
                  </a:schemeClr>
                </a:gs>
              </a:gsLst>
              <a:lin ang="0" scaled="1"/>
            </a:gradFill>
            <a:ln w="9525" cap="flat" cmpd="sng">
              <a:noFill/>
              <a:prstDash val="solid"/>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6193" name="Freeform 6"/>
            <p:cNvSpPr>
              <a:spLocks/>
            </p:cNvSpPr>
            <p:nvPr/>
          </p:nvSpPr>
          <p:spPr bwMode="auto">
            <a:xfrm>
              <a:off x="758" y="3278"/>
              <a:ext cx="576" cy="372"/>
            </a:xfrm>
            <a:custGeom>
              <a:avLst/>
              <a:gdLst>
                <a:gd name="T0" fmla="*/ 0 w 519"/>
                <a:gd name="T1" fmla="*/ 0 h 372"/>
                <a:gd name="T2" fmla="*/ 0 w 519"/>
                <a:gd name="T3" fmla="*/ 324 h 372"/>
                <a:gd name="T4" fmla="*/ 1069 w 519"/>
                <a:gd name="T5" fmla="*/ 357 h 372"/>
                <a:gd name="T6" fmla="*/ 2216 w 519"/>
                <a:gd name="T7" fmla="*/ 372 h 372"/>
                <a:gd name="T8" fmla="*/ 18088 w 519"/>
                <a:gd name="T9" fmla="*/ 366 h 372"/>
                <a:gd name="T10" fmla="*/ 19230 w 519"/>
                <a:gd name="T11" fmla="*/ 363 h 372"/>
                <a:gd name="T12" fmla="*/ 19891 w 519"/>
                <a:gd name="T13" fmla="*/ 336 h 372"/>
                <a:gd name="T14" fmla="*/ 19863 w 519"/>
                <a:gd name="T15" fmla="*/ 1 h 372"/>
                <a:gd name="T16" fmla="*/ 0 w 519"/>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372"/>
                <a:gd name="T29" fmla="*/ 519 w 519"/>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372">
                  <a:moveTo>
                    <a:pt x="0" y="0"/>
                  </a:moveTo>
                  <a:lnTo>
                    <a:pt x="0" y="324"/>
                  </a:lnTo>
                  <a:lnTo>
                    <a:pt x="27" y="357"/>
                  </a:lnTo>
                  <a:lnTo>
                    <a:pt x="57" y="372"/>
                  </a:lnTo>
                  <a:lnTo>
                    <a:pt x="471" y="366"/>
                  </a:lnTo>
                  <a:lnTo>
                    <a:pt x="501" y="363"/>
                  </a:lnTo>
                  <a:lnTo>
                    <a:pt x="519" y="336"/>
                  </a:lnTo>
                  <a:lnTo>
                    <a:pt x="518" y="1"/>
                  </a:lnTo>
                  <a:lnTo>
                    <a:pt x="0" y="0"/>
                  </a:lnTo>
                  <a:close/>
                </a:path>
              </a:pathLst>
            </a:custGeom>
            <a:solidFill>
              <a:srgbClr val="66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 name="Group 7"/>
          <p:cNvGrpSpPr>
            <a:grpSpLocks/>
          </p:cNvGrpSpPr>
          <p:nvPr/>
        </p:nvGrpSpPr>
        <p:grpSpPr bwMode="auto">
          <a:xfrm>
            <a:off x="3486150" y="4651375"/>
            <a:ext cx="1104900" cy="1222375"/>
            <a:chOff x="2196" y="2878"/>
            <a:chExt cx="696" cy="770"/>
          </a:xfrm>
        </p:grpSpPr>
        <p:sp>
          <p:nvSpPr>
            <p:cNvPr id="8" name="Freeform 8"/>
            <p:cNvSpPr>
              <a:spLocks/>
            </p:cNvSpPr>
            <p:nvPr/>
          </p:nvSpPr>
          <p:spPr bwMode="auto">
            <a:xfrm>
              <a:off x="2196" y="2878"/>
              <a:ext cx="696" cy="765"/>
            </a:xfrm>
            <a:custGeom>
              <a:avLst/>
              <a:gdLst/>
              <a:ahLst/>
              <a:cxnLst>
                <a:cxn ang="0">
                  <a:pos x="0" y="9"/>
                </a:cxn>
                <a:cxn ang="0">
                  <a:pos x="45" y="51"/>
                </a:cxn>
                <a:cxn ang="0">
                  <a:pos x="48" y="783"/>
                </a:cxn>
                <a:cxn ang="0">
                  <a:pos x="78" y="819"/>
                </a:cxn>
                <a:cxn ang="0">
                  <a:pos x="129" y="834"/>
                </a:cxn>
                <a:cxn ang="0">
                  <a:pos x="654" y="834"/>
                </a:cxn>
                <a:cxn ang="0">
                  <a:pos x="702" y="822"/>
                </a:cxn>
                <a:cxn ang="0">
                  <a:pos x="732" y="786"/>
                </a:cxn>
                <a:cxn ang="0">
                  <a:pos x="732" y="51"/>
                </a:cxn>
                <a:cxn ang="0">
                  <a:pos x="777" y="0"/>
                </a:cxn>
                <a:cxn ang="0">
                  <a:pos x="0" y="9"/>
                </a:cxn>
              </a:cxnLst>
              <a:rect l="0" t="0" r="r" b="b"/>
              <a:pathLst>
                <a:path w="777" h="834">
                  <a:moveTo>
                    <a:pt x="0" y="9"/>
                  </a:moveTo>
                  <a:lnTo>
                    <a:pt x="45" y="51"/>
                  </a:lnTo>
                  <a:lnTo>
                    <a:pt x="48" y="783"/>
                  </a:lnTo>
                  <a:lnTo>
                    <a:pt x="78" y="819"/>
                  </a:lnTo>
                  <a:lnTo>
                    <a:pt x="129" y="834"/>
                  </a:lnTo>
                  <a:lnTo>
                    <a:pt x="654" y="834"/>
                  </a:lnTo>
                  <a:lnTo>
                    <a:pt x="702" y="822"/>
                  </a:lnTo>
                  <a:lnTo>
                    <a:pt x="732" y="786"/>
                  </a:lnTo>
                  <a:lnTo>
                    <a:pt x="732" y="51"/>
                  </a:lnTo>
                  <a:lnTo>
                    <a:pt x="777" y="0"/>
                  </a:lnTo>
                  <a:lnTo>
                    <a:pt x="0" y="9"/>
                  </a:lnTo>
                  <a:close/>
                </a:path>
              </a:pathLst>
            </a:custGeom>
            <a:gradFill rotWithShape="1">
              <a:gsLst>
                <a:gs pos="0">
                  <a:schemeClr val="accent1">
                    <a:alpha val="74001"/>
                  </a:schemeClr>
                </a:gs>
                <a:gs pos="50000">
                  <a:schemeClr val="tx1"/>
                </a:gs>
                <a:gs pos="100000">
                  <a:schemeClr val="accent1">
                    <a:alpha val="74001"/>
                  </a:schemeClr>
                </a:gs>
              </a:gsLst>
              <a:lin ang="0" scaled="1"/>
            </a:gradFill>
            <a:ln w="9525" cap="flat" cmpd="sng">
              <a:solidFill>
                <a:srgbClr val="000000">
                  <a:alpha val="16000"/>
                </a:srgbClr>
              </a:solidFill>
              <a:prstDash val="solid"/>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6191" name="Freeform 9"/>
            <p:cNvSpPr>
              <a:spLocks/>
            </p:cNvSpPr>
            <p:nvPr/>
          </p:nvSpPr>
          <p:spPr bwMode="auto">
            <a:xfrm>
              <a:off x="2234" y="3358"/>
              <a:ext cx="610" cy="290"/>
            </a:xfrm>
            <a:custGeom>
              <a:avLst/>
              <a:gdLst>
                <a:gd name="T0" fmla="*/ 0 w 519"/>
                <a:gd name="T1" fmla="*/ 0 h 372"/>
                <a:gd name="T2" fmla="*/ 0 w 519"/>
                <a:gd name="T3" fmla="*/ 2 h 372"/>
                <a:gd name="T4" fmla="*/ 7970 w 519"/>
                <a:gd name="T5" fmla="*/ 2 h 372"/>
                <a:gd name="T6" fmla="*/ 16207 w 519"/>
                <a:gd name="T7" fmla="*/ 2 h 372"/>
                <a:gd name="T8" fmla="*/ 134574 w 519"/>
                <a:gd name="T9" fmla="*/ 2 h 372"/>
                <a:gd name="T10" fmla="*/ 143161 w 519"/>
                <a:gd name="T11" fmla="*/ 2 h 372"/>
                <a:gd name="T12" fmla="*/ 148281 w 519"/>
                <a:gd name="T13" fmla="*/ 2 h 372"/>
                <a:gd name="T14" fmla="*/ 148142 w 519"/>
                <a:gd name="T15" fmla="*/ 1 h 372"/>
                <a:gd name="T16" fmla="*/ 0 w 519"/>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372"/>
                <a:gd name="T29" fmla="*/ 519 w 519"/>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372">
                  <a:moveTo>
                    <a:pt x="0" y="0"/>
                  </a:moveTo>
                  <a:lnTo>
                    <a:pt x="0" y="324"/>
                  </a:lnTo>
                  <a:lnTo>
                    <a:pt x="27" y="357"/>
                  </a:lnTo>
                  <a:lnTo>
                    <a:pt x="57" y="372"/>
                  </a:lnTo>
                  <a:lnTo>
                    <a:pt x="471" y="366"/>
                  </a:lnTo>
                  <a:lnTo>
                    <a:pt x="501" y="363"/>
                  </a:lnTo>
                  <a:lnTo>
                    <a:pt x="519" y="336"/>
                  </a:lnTo>
                  <a:lnTo>
                    <a:pt x="518" y="1"/>
                  </a:lnTo>
                  <a:lnTo>
                    <a:pt x="0" y="0"/>
                  </a:lnTo>
                  <a:close/>
                </a:path>
              </a:pathLst>
            </a:custGeom>
            <a:solidFill>
              <a:srgbClr val="66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8202" name="Freeform 10"/>
          <p:cNvSpPr>
            <a:spLocks/>
          </p:cNvSpPr>
          <p:nvPr/>
        </p:nvSpPr>
        <p:spPr bwMode="auto">
          <a:xfrm>
            <a:off x="6130925" y="4975225"/>
            <a:ext cx="654050" cy="904875"/>
          </a:xfrm>
          <a:custGeom>
            <a:avLst/>
            <a:gdLst>
              <a:gd name="T0" fmla="*/ 0 w 519"/>
              <a:gd name="T1" fmla="*/ 0 h 372"/>
              <a:gd name="T2" fmla="*/ 0 w 519"/>
              <a:gd name="T3" fmla="*/ 2147483646 h 372"/>
              <a:gd name="T4" fmla="*/ 2147483646 w 519"/>
              <a:gd name="T5" fmla="*/ 2147483646 h 372"/>
              <a:gd name="T6" fmla="*/ 2147483646 w 519"/>
              <a:gd name="T7" fmla="*/ 2147483646 h 372"/>
              <a:gd name="T8" fmla="*/ 2147483646 w 519"/>
              <a:gd name="T9" fmla="*/ 2147483646 h 372"/>
              <a:gd name="T10" fmla="*/ 2147483646 w 519"/>
              <a:gd name="T11" fmla="*/ 2147483646 h 372"/>
              <a:gd name="T12" fmla="*/ 2147483646 w 519"/>
              <a:gd name="T13" fmla="*/ 2147483646 h 372"/>
              <a:gd name="T14" fmla="*/ 2147483646 w 519"/>
              <a:gd name="T15" fmla="*/ 2147483646 h 372"/>
              <a:gd name="T16" fmla="*/ 0 w 519"/>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372"/>
              <a:gd name="T29" fmla="*/ 519 w 519"/>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372">
                <a:moveTo>
                  <a:pt x="0" y="0"/>
                </a:moveTo>
                <a:lnTo>
                  <a:pt x="0" y="324"/>
                </a:lnTo>
                <a:lnTo>
                  <a:pt x="27" y="357"/>
                </a:lnTo>
                <a:lnTo>
                  <a:pt x="57" y="372"/>
                </a:lnTo>
                <a:lnTo>
                  <a:pt x="471" y="366"/>
                </a:lnTo>
                <a:lnTo>
                  <a:pt x="501" y="363"/>
                </a:lnTo>
                <a:lnTo>
                  <a:pt x="519" y="336"/>
                </a:lnTo>
                <a:lnTo>
                  <a:pt x="518" y="1"/>
                </a:lnTo>
                <a:lnTo>
                  <a:pt x="0" y="0"/>
                </a:lnTo>
                <a:close/>
              </a:path>
            </a:pathLst>
          </a:custGeom>
          <a:solidFill>
            <a:srgbClr val="66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03" name="Rectangle 11"/>
          <p:cNvSpPr>
            <a:spLocks noChangeArrowheads="1"/>
          </p:cNvSpPr>
          <p:nvPr/>
        </p:nvSpPr>
        <p:spPr bwMode="auto">
          <a:xfrm>
            <a:off x="6143625" y="4114800"/>
            <a:ext cx="641350" cy="869950"/>
          </a:xfrm>
          <a:prstGeom prst="rect">
            <a:avLst/>
          </a:prstGeom>
          <a:solidFill>
            <a:srgbClr val="66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04" name="Freeform 12"/>
          <p:cNvSpPr>
            <a:spLocks/>
          </p:cNvSpPr>
          <p:nvPr/>
        </p:nvSpPr>
        <p:spPr bwMode="auto">
          <a:xfrm rot="4636188">
            <a:off x="5045869" y="1354931"/>
            <a:ext cx="1104900" cy="1290638"/>
          </a:xfrm>
          <a:custGeom>
            <a:avLst/>
            <a:gdLst/>
            <a:ahLst/>
            <a:cxnLst>
              <a:cxn ang="0">
                <a:pos x="0" y="9"/>
              </a:cxn>
              <a:cxn ang="0">
                <a:pos x="45" y="51"/>
              </a:cxn>
              <a:cxn ang="0">
                <a:pos x="48" y="783"/>
              </a:cxn>
              <a:cxn ang="0">
                <a:pos x="78" y="819"/>
              </a:cxn>
              <a:cxn ang="0">
                <a:pos x="129" y="834"/>
              </a:cxn>
              <a:cxn ang="0">
                <a:pos x="654" y="834"/>
              </a:cxn>
              <a:cxn ang="0">
                <a:pos x="702" y="822"/>
              </a:cxn>
              <a:cxn ang="0">
                <a:pos x="732" y="786"/>
              </a:cxn>
              <a:cxn ang="0">
                <a:pos x="732" y="51"/>
              </a:cxn>
              <a:cxn ang="0">
                <a:pos x="777" y="0"/>
              </a:cxn>
              <a:cxn ang="0">
                <a:pos x="0" y="9"/>
              </a:cxn>
            </a:cxnLst>
            <a:rect l="0" t="0" r="r" b="b"/>
            <a:pathLst>
              <a:path w="777" h="834">
                <a:moveTo>
                  <a:pt x="0" y="9"/>
                </a:moveTo>
                <a:lnTo>
                  <a:pt x="45" y="51"/>
                </a:lnTo>
                <a:lnTo>
                  <a:pt x="48" y="783"/>
                </a:lnTo>
                <a:lnTo>
                  <a:pt x="78" y="819"/>
                </a:lnTo>
                <a:lnTo>
                  <a:pt x="129" y="834"/>
                </a:lnTo>
                <a:lnTo>
                  <a:pt x="654" y="834"/>
                </a:lnTo>
                <a:lnTo>
                  <a:pt x="702" y="822"/>
                </a:lnTo>
                <a:lnTo>
                  <a:pt x="732" y="786"/>
                </a:lnTo>
                <a:lnTo>
                  <a:pt x="732" y="51"/>
                </a:lnTo>
                <a:lnTo>
                  <a:pt x="777" y="0"/>
                </a:lnTo>
                <a:lnTo>
                  <a:pt x="0" y="9"/>
                </a:lnTo>
                <a:close/>
              </a:path>
            </a:pathLst>
          </a:custGeom>
          <a:gradFill rotWithShape="1">
            <a:gsLst>
              <a:gs pos="0">
                <a:schemeClr val="accent1">
                  <a:alpha val="74001"/>
                </a:schemeClr>
              </a:gs>
              <a:gs pos="50000">
                <a:schemeClr val="tx1"/>
              </a:gs>
              <a:gs pos="100000">
                <a:schemeClr val="accent1">
                  <a:alpha val="74001"/>
                </a:schemeClr>
              </a:gs>
            </a:gsLst>
            <a:lin ang="0" scaled="1"/>
          </a:gradFill>
          <a:ln w="9525" cap="flat" cmpd="sng">
            <a:solidFill>
              <a:srgbClr val="000000">
                <a:alpha val="16000"/>
              </a:srgbClr>
            </a:solidFill>
            <a:prstDash val="solid"/>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6152" name="Line 13"/>
          <p:cNvSpPr>
            <a:spLocks noChangeShapeType="1"/>
          </p:cNvSpPr>
          <p:nvPr/>
        </p:nvSpPr>
        <p:spPr bwMode="auto">
          <a:xfrm>
            <a:off x="6702425" y="4965700"/>
            <a:ext cx="1524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14"/>
          <p:cNvSpPr>
            <a:spLocks noChangeShapeType="1"/>
          </p:cNvSpPr>
          <p:nvPr/>
        </p:nvSpPr>
        <p:spPr bwMode="auto">
          <a:xfrm>
            <a:off x="6702425" y="4114800"/>
            <a:ext cx="152400" cy="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Text Box 15"/>
          <p:cNvSpPr txBox="1">
            <a:spLocks noChangeArrowheads="1"/>
          </p:cNvSpPr>
          <p:nvPr/>
        </p:nvSpPr>
        <p:spPr bwMode="auto">
          <a:xfrm>
            <a:off x="6858000" y="4800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45 ml</a:t>
            </a:r>
          </a:p>
        </p:txBody>
      </p:sp>
      <p:sp>
        <p:nvSpPr>
          <p:cNvPr id="6155" name="Text Box 16"/>
          <p:cNvSpPr txBox="1">
            <a:spLocks noChangeArrowheads="1"/>
          </p:cNvSpPr>
          <p:nvPr/>
        </p:nvSpPr>
        <p:spPr bwMode="auto">
          <a:xfrm>
            <a:off x="6858000" y="3886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100 ml</a:t>
            </a:r>
          </a:p>
        </p:txBody>
      </p:sp>
      <p:sp>
        <p:nvSpPr>
          <p:cNvPr id="8209" name="Text Box 17"/>
          <p:cNvSpPr txBox="1">
            <a:spLocks noChangeArrowheads="1"/>
          </p:cNvSpPr>
          <p:nvPr/>
        </p:nvSpPr>
        <p:spPr bwMode="auto">
          <a:xfrm>
            <a:off x="990600" y="58674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Nước cất </a:t>
            </a:r>
            <a:r>
              <a:rPr lang="en-US" altLang="en-US" sz="2400" b="1">
                <a:latin typeface="Times New Roman" panose="02020603050405020304" pitchFamily="18" charset="0"/>
              </a:rPr>
              <a:t> </a:t>
            </a:r>
          </a:p>
        </p:txBody>
      </p:sp>
      <p:grpSp>
        <p:nvGrpSpPr>
          <p:cNvPr id="4" name="Group 18"/>
          <p:cNvGrpSpPr>
            <a:grpSpLocks/>
          </p:cNvGrpSpPr>
          <p:nvPr/>
        </p:nvGrpSpPr>
        <p:grpSpPr bwMode="auto">
          <a:xfrm>
            <a:off x="4419600" y="5181600"/>
            <a:ext cx="1295400" cy="457200"/>
            <a:chOff x="2796" y="3206"/>
            <a:chExt cx="816" cy="288"/>
          </a:xfrm>
        </p:grpSpPr>
        <p:sp>
          <p:nvSpPr>
            <p:cNvPr id="6188" name="Line 19"/>
            <p:cNvSpPr>
              <a:spLocks noChangeShapeType="1"/>
            </p:cNvSpPr>
            <p:nvPr/>
          </p:nvSpPr>
          <p:spPr bwMode="auto">
            <a:xfrm>
              <a:off x="2796" y="3364"/>
              <a:ext cx="96" cy="0"/>
            </a:xfrm>
            <a:prstGeom prst="line">
              <a:avLst/>
            </a:prstGeom>
            <a:noFill/>
            <a:ln w="1270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9" name="Text Box 20"/>
            <p:cNvSpPr txBox="1">
              <a:spLocks noChangeArrowheads="1"/>
            </p:cNvSpPr>
            <p:nvPr/>
          </p:nvSpPr>
          <p:spPr bwMode="auto">
            <a:xfrm>
              <a:off x="2844" y="3206"/>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45 ml</a:t>
              </a:r>
            </a:p>
          </p:txBody>
        </p:sp>
      </p:grpSp>
      <p:sp>
        <p:nvSpPr>
          <p:cNvPr id="8213" name="Text Box 21"/>
          <p:cNvSpPr txBox="1">
            <a:spLocks noChangeArrowheads="1"/>
          </p:cNvSpPr>
          <p:nvPr/>
        </p:nvSpPr>
        <p:spPr bwMode="auto">
          <a:xfrm>
            <a:off x="3200400" y="5867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66"/>
                </a:solidFill>
                <a:latin typeface="Times New Roman" panose="02020603050405020304" pitchFamily="18" charset="0"/>
              </a:rPr>
              <a:t>Rượu etylic</a:t>
            </a:r>
            <a:r>
              <a:rPr lang="en-US" altLang="en-US" sz="2400" b="1">
                <a:latin typeface="Times New Roman" panose="02020603050405020304" pitchFamily="18" charset="0"/>
              </a:rPr>
              <a:t> </a:t>
            </a:r>
          </a:p>
        </p:txBody>
      </p:sp>
      <p:sp>
        <p:nvSpPr>
          <p:cNvPr id="6159" name="Line 23"/>
          <p:cNvSpPr>
            <a:spLocks noChangeShapeType="1"/>
          </p:cNvSpPr>
          <p:nvPr/>
        </p:nvSpPr>
        <p:spPr bwMode="auto">
          <a:xfrm>
            <a:off x="2044700" y="85725"/>
            <a:ext cx="152400" cy="0"/>
          </a:xfrm>
          <a:prstGeom prst="line">
            <a:avLst/>
          </a:prstGeom>
          <a:noFill/>
          <a:ln w="12700">
            <a:solidFill>
              <a:srgbClr val="FF66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25"/>
          <p:cNvGrpSpPr>
            <a:grpSpLocks/>
          </p:cNvGrpSpPr>
          <p:nvPr/>
        </p:nvGrpSpPr>
        <p:grpSpPr bwMode="auto">
          <a:xfrm>
            <a:off x="4970463" y="1492250"/>
            <a:ext cx="1239837" cy="1123950"/>
            <a:chOff x="3131" y="940"/>
            <a:chExt cx="781" cy="708"/>
          </a:xfrm>
        </p:grpSpPr>
        <p:sp>
          <p:nvSpPr>
            <p:cNvPr id="6186" name="Freeform 26"/>
            <p:cNvSpPr>
              <a:spLocks/>
            </p:cNvSpPr>
            <p:nvPr/>
          </p:nvSpPr>
          <p:spPr bwMode="auto">
            <a:xfrm rot="4651565">
              <a:off x="2885" y="1284"/>
              <a:ext cx="610" cy="118"/>
            </a:xfrm>
            <a:custGeom>
              <a:avLst/>
              <a:gdLst>
                <a:gd name="T0" fmla="*/ 0 w 519"/>
                <a:gd name="T1" fmla="*/ 0 h 372"/>
                <a:gd name="T2" fmla="*/ 0 w 519"/>
                <a:gd name="T3" fmla="*/ 0 h 372"/>
                <a:gd name="T4" fmla="*/ 7970 w 519"/>
                <a:gd name="T5" fmla="*/ 0 h 372"/>
                <a:gd name="T6" fmla="*/ 16207 w 519"/>
                <a:gd name="T7" fmla="*/ 0 h 372"/>
                <a:gd name="T8" fmla="*/ 134574 w 519"/>
                <a:gd name="T9" fmla="*/ 0 h 372"/>
                <a:gd name="T10" fmla="*/ 143161 w 519"/>
                <a:gd name="T11" fmla="*/ 0 h 372"/>
                <a:gd name="T12" fmla="*/ 148281 w 519"/>
                <a:gd name="T13" fmla="*/ 0 h 372"/>
                <a:gd name="T14" fmla="*/ 148142 w 519"/>
                <a:gd name="T15" fmla="*/ 0 h 372"/>
                <a:gd name="T16" fmla="*/ 0 w 519"/>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372"/>
                <a:gd name="T29" fmla="*/ 519 w 519"/>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372">
                  <a:moveTo>
                    <a:pt x="0" y="0"/>
                  </a:moveTo>
                  <a:lnTo>
                    <a:pt x="0" y="324"/>
                  </a:lnTo>
                  <a:lnTo>
                    <a:pt x="27" y="357"/>
                  </a:lnTo>
                  <a:lnTo>
                    <a:pt x="57" y="372"/>
                  </a:lnTo>
                  <a:lnTo>
                    <a:pt x="471" y="366"/>
                  </a:lnTo>
                  <a:lnTo>
                    <a:pt x="501" y="363"/>
                  </a:lnTo>
                  <a:lnTo>
                    <a:pt x="519" y="336"/>
                  </a:lnTo>
                  <a:lnTo>
                    <a:pt x="518" y="1"/>
                  </a:lnTo>
                  <a:lnTo>
                    <a:pt x="0" y="0"/>
                  </a:lnTo>
                  <a:close/>
                </a:path>
              </a:pathLst>
            </a:custGeom>
            <a:solidFill>
              <a:srgbClr val="66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87" name="AutoShape 27"/>
            <p:cNvSpPr>
              <a:spLocks noChangeArrowheads="1"/>
            </p:cNvSpPr>
            <p:nvPr/>
          </p:nvSpPr>
          <p:spPr bwMode="auto">
            <a:xfrm rot="-731297">
              <a:off x="3239" y="940"/>
              <a:ext cx="673" cy="624"/>
            </a:xfrm>
            <a:prstGeom prst="rtTriangle">
              <a:avLst/>
            </a:prstGeom>
            <a:solidFill>
              <a:srgbClr val="66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8220" name="Oval 28"/>
          <p:cNvSpPr>
            <a:spLocks noChangeArrowheads="1"/>
          </p:cNvSpPr>
          <p:nvPr/>
        </p:nvSpPr>
        <p:spPr bwMode="auto">
          <a:xfrm>
            <a:off x="6477000" y="2209800"/>
            <a:ext cx="76200" cy="228600"/>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21" name="Oval 29"/>
          <p:cNvSpPr>
            <a:spLocks noChangeArrowheads="1"/>
          </p:cNvSpPr>
          <p:nvPr/>
        </p:nvSpPr>
        <p:spPr bwMode="auto">
          <a:xfrm>
            <a:off x="6477000" y="2136775"/>
            <a:ext cx="76200" cy="228600"/>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22" name="Oval 30"/>
          <p:cNvSpPr>
            <a:spLocks noChangeArrowheads="1"/>
          </p:cNvSpPr>
          <p:nvPr/>
        </p:nvSpPr>
        <p:spPr bwMode="auto">
          <a:xfrm>
            <a:off x="6477000" y="2133600"/>
            <a:ext cx="76200" cy="228600"/>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23" name="Oval 31"/>
          <p:cNvSpPr>
            <a:spLocks noChangeArrowheads="1"/>
          </p:cNvSpPr>
          <p:nvPr/>
        </p:nvSpPr>
        <p:spPr bwMode="auto">
          <a:xfrm>
            <a:off x="6391275" y="2209800"/>
            <a:ext cx="76200" cy="228600"/>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24" name="Freeform 32"/>
          <p:cNvSpPr>
            <a:spLocks/>
          </p:cNvSpPr>
          <p:nvPr/>
        </p:nvSpPr>
        <p:spPr bwMode="auto">
          <a:xfrm rot="4636188">
            <a:off x="4974432" y="1278731"/>
            <a:ext cx="1104900" cy="1290637"/>
          </a:xfrm>
          <a:custGeom>
            <a:avLst/>
            <a:gdLst/>
            <a:ahLst/>
            <a:cxnLst>
              <a:cxn ang="0">
                <a:pos x="0" y="9"/>
              </a:cxn>
              <a:cxn ang="0">
                <a:pos x="45" y="51"/>
              </a:cxn>
              <a:cxn ang="0">
                <a:pos x="48" y="783"/>
              </a:cxn>
              <a:cxn ang="0">
                <a:pos x="78" y="819"/>
              </a:cxn>
              <a:cxn ang="0">
                <a:pos x="129" y="834"/>
              </a:cxn>
              <a:cxn ang="0">
                <a:pos x="654" y="834"/>
              </a:cxn>
              <a:cxn ang="0">
                <a:pos x="702" y="822"/>
              </a:cxn>
              <a:cxn ang="0">
                <a:pos x="732" y="786"/>
              </a:cxn>
              <a:cxn ang="0">
                <a:pos x="732" y="51"/>
              </a:cxn>
              <a:cxn ang="0">
                <a:pos x="777" y="0"/>
              </a:cxn>
              <a:cxn ang="0">
                <a:pos x="0" y="9"/>
              </a:cxn>
            </a:cxnLst>
            <a:rect l="0" t="0" r="r" b="b"/>
            <a:pathLst>
              <a:path w="777" h="834">
                <a:moveTo>
                  <a:pt x="0" y="9"/>
                </a:moveTo>
                <a:lnTo>
                  <a:pt x="45" y="51"/>
                </a:lnTo>
                <a:lnTo>
                  <a:pt x="48" y="783"/>
                </a:lnTo>
                <a:lnTo>
                  <a:pt x="78" y="819"/>
                </a:lnTo>
                <a:lnTo>
                  <a:pt x="129" y="834"/>
                </a:lnTo>
                <a:lnTo>
                  <a:pt x="654" y="834"/>
                </a:lnTo>
                <a:lnTo>
                  <a:pt x="702" y="822"/>
                </a:lnTo>
                <a:lnTo>
                  <a:pt x="732" y="786"/>
                </a:lnTo>
                <a:lnTo>
                  <a:pt x="732" y="51"/>
                </a:lnTo>
                <a:lnTo>
                  <a:pt x="777" y="0"/>
                </a:lnTo>
                <a:lnTo>
                  <a:pt x="0" y="9"/>
                </a:lnTo>
                <a:close/>
              </a:path>
            </a:pathLst>
          </a:custGeom>
          <a:gradFill rotWithShape="1">
            <a:gsLst>
              <a:gs pos="0">
                <a:schemeClr val="accent1">
                  <a:alpha val="74001"/>
                </a:schemeClr>
              </a:gs>
              <a:gs pos="50000">
                <a:schemeClr val="tx1"/>
              </a:gs>
              <a:gs pos="100000">
                <a:schemeClr val="accent1">
                  <a:alpha val="74001"/>
                </a:schemeClr>
              </a:gs>
            </a:gsLst>
            <a:lin ang="0" scaled="1"/>
          </a:gradFill>
          <a:ln w="9525" cap="flat" cmpd="sng">
            <a:solidFill>
              <a:srgbClr val="000000">
                <a:alpha val="16000"/>
              </a:srgbClr>
            </a:solidFill>
            <a:prstDash val="solid"/>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grpSp>
        <p:nvGrpSpPr>
          <p:cNvPr id="7" name="Group 33"/>
          <p:cNvGrpSpPr>
            <a:grpSpLocks/>
          </p:cNvGrpSpPr>
          <p:nvPr/>
        </p:nvGrpSpPr>
        <p:grpSpPr bwMode="auto">
          <a:xfrm>
            <a:off x="4899025" y="1416050"/>
            <a:ext cx="1239838" cy="1123950"/>
            <a:chOff x="3131" y="940"/>
            <a:chExt cx="781" cy="708"/>
          </a:xfrm>
        </p:grpSpPr>
        <p:sp>
          <p:nvSpPr>
            <p:cNvPr id="6184" name="Freeform 34"/>
            <p:cNvSpPr>
              <a:spLocks/>
            </p:cNvSpPr>
            <p:nvPr/>
          </p:nvSpPr>
          <p:spPr bwMode="auto">
            <a:xfrm rot="4651565">
              <a:off x="2885" y="1284"/>
              <a:ext cx="610" cy="118"/>
            </a:xfrm>
            <a:custGeom>
              <a:avLst/>
              <a:gdLst>
                <a:gd name="T0" fmla="*/ 0 w 519"/>
                <a:gd name="T1" fmla="*/ 0 h 372"/>
                <a:gd name="T2" fmla="*/ 0 w 519"/>
                <a:gd name="T3" fmla="*/ 0 h 372"/>
                <a:gd name="T4" fmla="*/ 7970 w 519"/>
                <a:gd name="T5" fmla="*/ 0 h 372"/>
                <a:gd name="T6" fmla="*/ 16207 w 519"/>
                <a:gd name="T7" fmla="*/ 0 h 372"/>
                <a:gd name="T8" fmla="*/ 134574 w 519"/>
                <a:gd name="T9" fmla="*/ 0 h 372"/>
                <a:gd name="T10" fmla="*/ 143161 w 519"/>
                <a:gd name="T11" fmla="*/ 0 h 372"/>
                <a:gd name="T12" fmla="*/ 148281 w 519"/>
                <a:gd name="T13" fmla="*/ 0 h 372"/>
                <a:gd name="T14" fmla="*/ 148142 w 519"/>
                <a:gd name="T15" fmla="*/ 0 h 372"/>
                <a:gd name="T16" fmla="*/ 0 w 519"/>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9"/>
                <a:gd name="T28" fmla="*/ 0 h 372"/>
                <a:gd name="T29" fmla="*/ 519 w 519"/>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9" h="372">
                  <a:moveTo>
                    <a:pt x="0" y="0"/>
                  </a:moveTo>
                  <a:lnTo>
                    <a:pt x="0" y="324"/>
                  </a:lnTo>
                  <a:lnTo>
                    <a:pt x="27" y="357"/>
                  </a:lnTo>
                  <a:lnTo>
                    <a:pt x="57" y="372"/>
                  </a:lnTo>
                  <a:lnTo>
                    <a:pt x="471" y="366"/>
                  </a:lnTo>
                  <a:lnTo>
                    <a:pt x="501" y="363"/>
                  </a:lnTo>
                  <a:lnTo>
                    <a:pt x="519" y="336"/>
                  </a:lnTo>
                  <a:lnTo>
                    <a:pt x="518" y="1"/>
                  </a:lnTo>
                  <a:lnTo>
                    <a:pt x="0" y="0"/>
                  </a:lnTo>
                  <a:close/>
                </a:path>
              </a:pathLst>
            </a:custGeom>
            <a:solidFill>
              <a:srgbClr val="66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85" name="AutoShape 35"/>
            <p:cNvSpPr>
              <a:spLocks noChangeArrowheads="1"/>
            </p:cNvSpPr>
            <p:nvPr/>
          </p:nvSpPr>
          <p:spPr bwMode="auto">
            <a:xfrm rot="-731297">
              <a:off x="3239" y="940"/>
              <a:ext cx="673" cy="624"/>
            </a:xfrm>
            <a:prstGeom prst="rtTriangle">
              <a:avLst/>
            </a:prstGeom>
            <a:solidFill>
              <a:srgbClr val="66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8228" name="Oval 36"/>
          <p:cNvSpPr>
            <a:spLocks noChangeArrowheads="1"/>
          </p:cNvSpPr>
          <p:nvPr/>
        </p:nvSpPr>
        <p:spPr bwMode="auto">
          <a:xfrm>
            <a:off x="6477000" y="2133600"/>
            <a:ext cx="76200" cy="228600"/>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29" name="Oval 37"/>
          <p:cNvSpPr>
            <a:spLocks noChangeArrowheads="1"/>
          </p:cNvSpPr>
          <p:nvPr/>
        </p:nvSpPr>
        <p:spPr bwMode="auto">
          <a:xfrm>
            <a:off x="6477000" y="2060575"/>
            <a:ext cx="76200" cy="228600"/>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30" name="Oval 38"/>
          <p:cNvSpPr>
            <a:spLocks noChangeArrowheads="1"/>
          </p:cNvSpPr>
          <p:nvPr/>
        </p:nvSpPr>
        <p:spPr bwMode="auto">
          <a:xfrm>
            <a:off x="6477000" y="2057400"/>
            <a:ext cx="76200" cy="228600"/>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31" name="Oval 39"/>
          <p:cNvSpPr>
            <a:spLocks noChangeArrowheads="1"/>
          </p:cNvSpPr>
          <p:nvPr/>
        </p:nvSpPr>
        <p:spPr bwMode="auto">
          <a:xfrm>
            <a:off x="6391275" y="2133600"/>
            <a:ext cx="76200" cy="228600"/>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8233" name="AutoShape 41"/>
          <p:cNvSpPr>
            <a:spLocks noChangeArrowheads="1"/>
          </p:cNvSpPr>
          <p:nvPr/>
        </p:nvSpPr>
        <p:spPr bwMode="auto">
          <a:xfrm>
            <a:off x="6886575" y="5505450"/>
            <a:ext cx="2057400" cy="762000"/>
          </a:xfrm>
          <a:prstGeom prst="wedgeRoundRectCallout">
            <a:avLst>
              <a:gd name="adj1" fmla="val -70833"/>
              <a:gd name="adj2" fmla="val -108750"/>
              <a:gd name="adj3" fmla="val 1666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66"/>
                </a:solidFill>
                <a:latin typeface="Times New Roman" panose="02020603050405020304" pitchFamily="18" charset="0"/>
              </a:rPr>
              <a:t>Rượu 45</a:t>
            </a:r>
            <a:r>
              <a:rPr lang="en-US" altLang="en-US" b="1" baseline="30000">
                <a:solidFill>
                  <a:srgbClr val="FF0066"/>
                </a:solidFill>
                <a:latin typeface="Times New Roman" panose="02020603050405020304" pitchFamily="18" charset="0"/>
              </a:rPr>
              <a:t>0</a:t>
            </a:r>
          </a:p>
          <a:p>
            <a:pPr algn="ctr" eaLnBrk="1" hangingPunct="1">
              <a:spcBef>
                <a:spcPct val="0"/>
              </a:spcBef>
              <a:buFontTx/>
              <a:buNone/>
            </a:pPr>
            <a:endParaRPr lang="en-US" altLang="en-US" b="1">
              <a:latin typeface="Times New Roman" panose="02020603050405020304" pitchFamily="18" charset="0"/>
            </a:endParaRPr>
          </a:p>
        </p:txBody>
      </p:sp>
      <p:sp>
        <p:nvSpPr>
          <p:cNvPr id="8234" name="AutoShape 42"/>
          <p:cNvSpPr>
            <a:spLocks noChangeArrowheads="1"/>
          </p:cNvSpPr>
          <p:nvPr/>
        </p:nvSpPr>
        <p:spPr bwMode="auto">
          <a:xfrm>
            <a:off x="7010400" y="5638800"/>
            <a:ext cx="1905000" cy="457200"/>
          </a:xfrm>
          <a:prstGeom prst="wedgeRoundRectCallout">
            <a:avLst>
              <a:gd name="adj1" fmla="val -78000"/>
              <a:gd name="adj2" fmla="val -97569"/>
              <a:gd name="adj3" fmla="val 16667"/>
            </a:avLst>
          </a:prstGeom>
          <a:solidFill>
            <a:schemeClr val="accent1"/>
          </a:solidFill>
          <a:ln w="9525">
            <a:solidFill>
              <a:schemeClr val="accent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FF0066"/>
                </a:solidFill>
                <a:latin typeface="Times New Roman" panose="02020603050405020304" pitchFamily="18" charset="0"/>
              </a:rPr>
              <a:t>Rượu etylic</a:t>
            </a:r>
          </a:p>
        </p:txBody>
      </p:sp>
      <p:sp>
        <p:nvSpPr>
          <p:cNvPr id="6173" name="Text Box 45"/>
          <p:cNvSpPr txBox="1">
            <a:spLocks noChangeArrowheads="1"/>
          </p:cNvSpPr>
          <p:nvPr/>
        </p:nvSpPr>
        <p:spPr bwMode="auto">
          <a:xfrm>
            <a:off x="152400" y="1276350"/>
            <a:ext cx="3581400" cy="4000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latin typeface="Times New Roman" panose="02020603050405020304" pitchFamily="18" charset="0"/>
                <a:cs typeface="Times New Roman" panose="02020603050405020304" pitchFamily="18" charset="0"/>
              </a:rPr>
              <a:t>CÁCH PHA CHẾ RƯỢU 45</a:t>
            </a:r>
            <a:r>
              <a:rPr lang="en-US" altLang="en-US" sz="2000" b="1" baseline="30000">
                <a:latin typeface="Times New Roman" panose="02020603050405020304" pitchFamily="18" charset="0"/>
                <a:cs typeface="Times New Roman" panose="02020603050405020304" pitchFamily="18" charset="0"/>
              </a:rPr>
              <a:t>0</a:t>
            </a:r>
            <a:endParaRPr lang="en-US" altLang="en-US" sz="2000" b="1">
              <a:latin typeface="Times New Roman" panose="02020603050405020304" pitchFamily="18" charset="0"/>
              <a:cs typeface="Times New Roman" panose="02020603050405020304" pitchFamily="18" charset="0"/>
            </a:endParaRPr>
          </a:p>
        </p:txBody>
      </p:sp>
      <p:sp>
        <p:nvSpPr>
          <p:cNvPr id="6174" name="TextBox 46"/>
          <p:cNvSpPr txBox="1">
            <a:spLocks noChangeArrowheads="1"/>
          </p:cNvSpPr>
          <p:nvPr/>
        </p:nvSpPr>
        <p:spPr bwMode="auto">
          <a:xfrm>
            <a:off x="6781800" y="533400"/>
            <a:ext cx="2133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CTPT : C</a:t>
            </a:r>
            <a:r>
              <a:rPr lang="en-US" altLang="en-US" sz="1800" b="1" baseline="-25000">
                <a:solidFill>
                  <a:srgbClr val="000000"/>
                </a:solidFill>
                <a:latin typeface="Times New Roman" panose="02020603050405020304" pitchFamily="18" charset="0"/>
              </a:rPr>
              <a:t>2</a:t>
            </a:r>
            <a:r>
              <a:rPr lang="en-US" altLang="en-US" sz="1800" b="1">
                <a:solidFill>
                  <a:srgbClr val="000000"/>
                </a:solidFill>
                <a:latin typeface="Times New Roman" panose="02020603050405020304" pitchFamily="18" charset="0"/>
              </a:rPr>
              <a:t>H</a:t>
            </a:r>
            <a:r>
              <a:rPr lang="en-US" altLang="en-US" sz="1800" b="1" baseline="-25000">
                <a:solidFill>
                  <a:srgbClr val="000000"/>
                </a:solidFill>
                <a:latin typeface="Times New Roman" panose="02020603050405020304" pitchFamily="18" charset="0"/>
              </a:rPr>
              <a:t>6</a:t>
            </a:r>
            <a:r>
              <a:rPr lang="en-US" altLang="en-US" sz="1800" b="1">
                <a:solidFill>
                  <a:srgbClr val="000000"/>
                </a:solidFill>
                <a:latin typeface="Times New Roman" panose="02020603050405020304" pitchFamily="18" charset="0"/>
              </a:rPr>
              <a:t>O.</a:t>
            </a:r>
          </a:p>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PTK : 46</a:t>
            </a:r>
          </a:p>
          <a:p>
            <a:pPr eaLnBrk="1" hangingPunct="1">
              <a:spcBef>
                <a:spcPct val="0"/>
              </a:spcBef>
              <a:buFontTx/>
              <a:buNone/>
            </a:pPr>
            <a:endParaRPr lang="en-US" altLang="en-US" sz="1800"/>
          </a:p>
        </p:txBody>
      </p:sp>
      <p:sp>
        <p:nvSpPr>
          <p:cNvPr id="6175" name="Text Box 17"/>
          <p:cNvSpPr txBox="1">
            <a:spLocks noChangeArrowheads="1"/>
          </p:cNvSpPr>
          <p:nvPr/>
        </p:nvSpPr>
        <p:spPr bwMode="auto">
          <a:xfrm>
            <a:off x="381000" y="76200"/>
            <a:ext cx="8458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CHƯƠNG 5: DẪN XUẤT CỦA HIĐROCACBON - POLIME</a:t>
            </a:r>
            <a:r>
              <a:rPr lang="en-US" altLang="en-US" sz="1800">
                <a:latin typeface="Times New Roman" panose="02020603050405020304" pitchFamily="18" charset="0"/>
                <a:cs typeface="Times New Roman" panose="02020603050405020304" pitchFamily="18" charset="0"/>
              </a:rPr>
              <a:t> </a:t>
            </a:r>
          </a:p>
        </p:txBody>
      </p:sp>
      <p:graphicFrame>
        <p:nvGraphicFramePr>
          <p:cNvPr id="47" name="Table 46"/>
          <p:cNvGraphicFramePr>
            <a:graphicFrameLocks noGrp="1"/>
          </p:cNvGraphicFramePr>
          <p:nvPr>
            <p:extLst>
              <p:ext uri="{D42A27DB-BD31-4B8C-83A1-F6EECF244321}">
                <p14:modId xmlns:p14="http://schemas.microsoft.com/office/powerpoint/2010/main" val="3545232080"/>
              </p:ext>
            </p:extLst>
          </p:nvPr>
        </p:nvGraphicFramePr>
        <p:xfrm>
          <a:off x="2590800" y="609600"/>
          <a:ext cx="4114800" cy="457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itchFamily="18" charset="0"/>
                          <a:cs typeface="Times New Roman" pitchFamily="18" charset="0"/>
                        </a:rPr>
                        <a:t>TIẾT</a:t>
                      </a:r>
                      <a:r>
                        <a:rPr lang="en-US" sz="20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55: RƯỢU ETYLIC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bl>
          </a:graphicData>
        </a:graphic>
      </p:graphicFrame>
      <p:sp>
        <p:nvSpPr>
          <p:cNvPr id="6182"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837F7CA-1990-4A7E-ABF8-BDEA2ADAA593}" type="slidenum">
              <a:rPr lang="en-US" altLang="en-US" sz="1400" smtClean="0"/>
              <a:pPr>
                <a:spcBef>
                  <a:spcPct val="0"/>
                </a:spcBef>
                <a:buFontTx/>
                <a:buNone/>
              </a:pPr>
              <a:t>4</a:t>
            </a:fld>
            <a:endParaRPr lang="en-US" altLang="en-US" sz="1400"/>
          </a:p>
        </p:txBody>
      </p:sp>
      <p:sp>
        <p:nvSpPr>
          <p:cNvPr id="17" name="TextBox 16"/>
          <p:cNvSpPr txBox="1">
            <a:spLocks noChangeArrowheads="1"/>
          </p:cNvSpPr>
          <p:nvPr/>
        </p:nvSpPr>
        <p:spPr bwMode="auto">
          <a:xfrm>
            <a:off x="457200" y="259080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 Vậy độ rượu là gì?</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33333E-6 -4.07407E-6 C -0.02032 -0.14328 -0.04045 -0.28611 -0.01667 -0.35416 C 0.00711 -0.42199 0.11632 -0.3993 0.14288 -0.40833 " pathEditMode="relative" rAng="0" ptsTypes="aaA">
                                      <p:cBhvr>
                                        <p:cTn id="6" dur="2000" fill="hold"/>
                                        <p:tgtEl>
                                          <p:spTgt spid="3"/>
                                        </p:tgtEl>
                                        <p:attrNameLst>
                                          <p:attrName>ppt_x</p:attrName>
                                          <p:attrName>ppt_y</p:attrName>
                                        </p:attrNameLst>
                                      </p:cBhvr>
                                      <p:rCtr x="5122" y="-21111"/>
                                    </p:animMotion>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213"/>
                                        </p:tgtEl>
                                        <p:attrNameLst>
                                          <p:attrName>style.visibility</p:attrName>
                                        </p:attrNameLst>
                                      </p:cBhvr>
                                      <p:to>
                                        <p:strVal val="hidden"/>
                                      </p:to>
                                    </p:set>
                                  </p:childTnLst>
                                </p:cTn>
                              </p:par>
                            </p:childTnLst>
                          </p:cTn>
                        </p:par>
                        <p:par>
                          <p:cTn id="11" fill="hold" nodeType="afterGroup">
                            <p:stCondLst>
                              <p:cond delay="2000"/>
                            </p:stCondLst>
                            <p:childTnLst>
                              <p:par>
                                <p:cTn id="12" presetID="1" presetClass="exit" presetSubtype="0" fill="hold" nodeType="afterEffect">
                                  <p:stCondLst>
                                    <p:cond delay="0"/>
                                  </p:stCondLst>
                                  <p:childTnLst>
                                    <p:set>
                                      <p:cBhvr>
                                        <p:cTn id="13" dur="1" fill="hold">
                                          <p:stCondLst>
                                            <p:cond delay="0"/>
                                          </p:stCondLst>
                                        </p:cTn>
                                        <p:tgtEl>
                                          <p:spTgt spid="3"/>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204"/>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8220"/>
                                        </p:tgtEl>
                                        <p:attrNameLst>
                                          <p:attrName>style.visibility</p:attrName>
                                        </p:attrNameLst>
                                      </p:cBhvr>
                                      <p:to>
                                        <p:strVal val="visible"/>
                                      </p:to>
                                    </p:set>
                                  </p:childTnLst>
                                  <p:subTnLst>
                                    <p:set>
                                      <p:cBhvr override="childStyle">
                                        <p:cTn dur="1" fill="hold" display="0" masterRel="sameClick" afterEffect="1">
                                          <p:stCondLst>
                                            <p:cond evt="end" delay="0">
                                              <p:tn val="19"/>
                                            </p:cond>
                                          </p:stCondLst>
                                        </p:cTn>
                                        <p:tgtEl>
                                          <p:spTgt spid="8220"/>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82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222"/>
                                        </p:tgtEl>
                                        <p:attrNameLst>
                                          <p:attrName>style.visibility</p:attrName>
                                        </p:attrNameLst>
                                      </p:cBhvr>
                                      <p:to>
                                        <p:strVal val="visible"/>
                                      </p:to>
                                    </p:set>
                                  </p:childTnLst>
                                </p:cTn>
                              </p:par>
                            </p:childTnLst>
                          </p:cTn>
                        </p:par>
                        <p:par>
                          <p:cTn id="27" fill="hold" nodeType="afterGroup">
                            <p:stCondLst>
                              <p:cond delay="2000"/>
                            </p:stCondLst>
                            <p:childTnLst>
                              <p:par>
                                <p:cTn id="28" presetID="42" presetClass="path" presetSubtype="0" repeatCount="6000" accel="50000" decel="50000" fill="hold" grpId="1" nodeType="afterEffect">
                                  <p:stCondLst>
                                    <p:cond delay="0"/>
                                  </p:stCondLst>
                                  <p:childTnLst>
                                    <p:animMotion origin="layout" path="M -3.33333E-6 1.11111E-6 L 0.00417 0.45 " pathEditMode="relative" rAng="0" ptsTypes="AA">
                                      <p:cBhvr>
                                        <p:cTn id="29" dur="500" fill="hold"/>
                                        <p:tgtEl>
                                          <p:spTgt spid="8223"/>
                                        </p:tgtEl>
                                        <p:attrNameLst>
                                          <p:attrName>ppt_x</p:attrName>
                                          <p:attrName>ppt_y</p:attrName>
                                        </p:attrNameLst>
                                      </p:cBhvr>
                                      <p:rCtr x="208" y="22500"/>
                                    </p:animMotion>
                                  </p:childTnLst>
                                  <p:subTnLst>
                                    <p:set>
                                      <p:cBhvr override="childStyle">
                                        <p:cTn dur="1" fill="hold" display="0" masterRel="sameClick" afterEffect="1">
                                          <p:stCondLst>
                                            <p:cond evt="end" delay="0">
                                              <p:tn val="28"/>
                                            </p:cond>
                                          </p:stCondLst>
                                        </p:cTn>
                                        <p:tgtEl>
                                          <p:spTgt spid="8223"/>
                                        </p:tgtEl>
                                        <p:attrNameLst>
                                          <p:attrName>style.visibility</p:attrName>
                                        </p:attrNameLst>
                                      </p:cBhvr>
                                      <p:to>
                                        <p:strVal val="hidden"/>
                                      </p:to>
                                    </p:set>
                                  </p:subTnLst>
                                </p:cTn>
                              </p:par>
                              <p:par>
                                <p:cTn id="30" presetID="42" presetClass="path" presetSubtype="0" repeatCount="4000" accel="50000" decel="50000" fill="hold" grpId="1" nodeType="withEffect">
                                  <p:stCondLst>
                                    <p:cond delay="0"/>
                                  </p:stCondLst>
                                  <p:childTnLst>
                                    <p:animMotion origin="layout" path="M 0 1.11111E-6 L -0.0125 0.48333 " pathEditMode="relative" rAng="0" ptsTypes="AA">
                                      <p:cBhvr>
                                        <p:cTn id="31" dur="1000" fill="hold"/>
                                        <p:tgtEl>
                                          <p:spTgt spid="8220"/>
                                        </p:tgtEl>
                                        <p:attrNameLst>
                                          <p:attrName>ppt_x</p:attrName>
                                          <p:attrName>ppt_y</p:attrName>
                                        </p:attrNameLst>
                                      </p:cBhvr>
                                      <p:rCtr x="-625" y="24167"/>
                                    </p:animMotion>
                                  </p:childTnLst>
                                  <p:subTnLst>
                                    <p:set>
                                      <p:cBhvr override="childStyle">
                                        <p:cTn dur="1" fill="hold" display="0" masterRel="sameClick" afterEffect="1">
                                          <p:stCondLst>
                                            <p:cond evt="end" delay="0">
                                              <p:tn val="30"/>
                                            </p:cond>
                                          </p:stCondLst>
                                        </p:cTn>
                                        <p:tgtEl>
                                          <p:spTgt spid="8220"/>
                                        </p:tgtEl>
                                        <p:attrNameLst>
                                          <p:attrName>style.visibility</p:attrName>
                                        </p:attrNameLst>
                                      </p:cBhvr>
                                      <p:to>
                                        <p:strVal val="hidden"/>
                                      </p:to>
                                    </p:set>
                                  </p:subTnLst>
                                </p:cTn>
                              </p:par>
                              <p:par>
                                <p:cTn id="32" presetID="42" presetClass="path" presetSubtype="0" repeatCount="2000" accel="50000" decel="50000" fill="hold" grpId="1" nodeType="withEffect">
                                  <p:stCondLst>
                                    <p:cond delay="0"/>
                                  </p:stCondLst>
                                  <p:childTnLst>
                                    <p:animMotion origin="layout" path="M -0.0125 0.00555 L 0 0.5 " pathEditMode="relative" rAng="0" ptsTypes="AA">
                                      <p:cBhvr>
                                        <p:cTn id="33" dur="2000" fill="hold"/>
                                        <p:tgtEl>
                                          <p:spTgt spid="8221"/>
                                        </p:tgtEl>
                                        <p:attrNameLst>
                                          <p:attrName>ppt_x</p:attrName>
                                          <p:attrName>ppt_y</p:attrName>
                                        </p:attrNameLst>
                                      </p:cBhvr>
                                      <p:rCtr x="625" y="24722"/>
                                    </p:animMotion>
                                  </p:childTnLst>
                                  <p:subTnLst>
                                    <p:set>
                                      <p:cBhvr override="childStyle">
                                        <p:cTn dur="1" fill="hold" display="0" masterRel="sameClick" afterEffect="1">
                                          <p:stCondLst>
                                            <p:cond evt="end" delay="0">
                                              <p:tn val="32"/>
                                            </p:cond>
                                          </p:stCondLst>
                                        </p:cTn>
                                        <p:tgtEl>
                                          <p:spTgt spid="8221"/>
                                        </p:tgtEl>
                                        <p:attrNameLst>
                                          <p:attrName>style.visibility</p:attrName>
                                        </p:attrNameLst>
                                      </p:cBhvr>
                                      <p:to>
                                        <p:strVal val="hidden"/>
                                      </p:to>
                                    </p:set>
                                  </p:subTnLst>
                                </p:cTn>
                              </p:par>
                              <p:par>
                                <p:cTn id="34" presetID="42" presetClass="path" presetSubtype="0" repeatCount="4000" accel="50000" decel="50000" fill="hold" grpId="1" nodeType="withEffect">
                                  <p:stCondLst>
                                    <p:cond delay="0"/>
                                  </p:stCondLst>
                                  <p:childTnLst>
                                    <p:animMotion origin="layout" path="M 3.33333E-6 2.22222E-6 L -0.02917 0.48333 " pathEditMode="relative" rAng="0" ptsTypes="AA">
                                      <p:cBhvr>
                                        <p:cTn id="35" dur="1000" fill="hold"/>
                                        <p:tgtEl>
                                          <p:spTgt spid="8222"/>
                                        </p:tgtEl>
                                        <p:attrNameLst>
                                          <p:attrName>ppt_x</p:attrName>
                                          <p:attrName>ppt_y</p:attrName>
                                        </p:attrNameLst>
                                      </p:cBhvr>
                                      <p:rCtr x="-1458" y="24167"/>
                                    </p:animMotion>
                                  </p:childTnLst>
                                  <p:subTnLst>
                                    <p:set>
                                      <p:cBhvr override="childStyle">
                                        <p:cTn dur="1" fill="hold" display="0" masterRel="sameClick" afterEffect="1">
                                          <p:stCondLst>
                                            <p:cond evt="end" delay="0">
                                              <p:tn val="34"/>
                                            </p:cond>
                                          </p:stCondLst>
                                        </p:cTn>
                                        <p:tgtEl>
                                          <p:spTgt spid="8222"/>
                                        </p:tgtEl>
                                        <p:attrNameLst>
                                          <p:attrName>style.visibility</p:attrName>
                                        </p:attrNameLst>
                                      </p:cBhvr>
                                      <p:to>
                                        <p:strVal val="hidden"/>
                                      </p:to>
                                    </p:set>
                                  </p:subTnLst>
                                </p:cTn>
                              </p:par>
                              <p:par>
                                <p:cTn id="36" presetID="22" presetClass="entr" presetSubtype="4" fill="hold" grpId="0" nodeType="withEffect">
                                  <p:stCondLst>
                                    <p:cond delay="0"/>
                                  </p:stCondLst>
                                  <p:childTnLst>
                                    <p:set>
                                      <p:cBhvr>
                                        <p:cTn id="37" dur="1" fill="hold">
                                          <p:stCondLst>
                                            <p:cond delay="0"/>
                                          </p:stCondLst>
                                        </p:cTn>
                                        <p:tgtEl>
                                          <p:spTgt spid="8202"/>
                                        </p:tgtEl>
                                        <p:attrNameLst>
                                          <p:attrName>style.visibility</p:attrName>
                                        </p:attrNameLst>
                                      </p:cBhvr>
                                      <p:to>
                                        <p:strVal val="visible"/>
                                      </p:to>
                                    </p:set>
                                    <p:animEffect transition="in" filter="wipe(down)">
                                      <p:cBhvr>
                                        <p:cTn id="38" dur="3000"/>
                                        <p:tgtEl>
                                          <p:spTgt spid="8202"/>
                                        </p:tgtEl>
                                      </p:cBhvr>
                                    </p:animEffect>
                                  </p:childTnLst>
                                </p:cTn>
                              </p:par>
                              <p:par>
                                <p:cTn id="39" presetID="22" presetClass="exit" presetSubtype="1" fill="hold" nodeType="withEffect">
                                  <p:stCondLst>
                                    <p:cond delay="0"/>
                                  </p:stCondLst>
                                  <p:childTnLst>
                                    <p:animEffect transition="out" filter="wipe(up)">
                                      <p:cBhvr>
                                        <p:cTn id="40" dur="3000"/>
                                        <p:tgtEl>
                                          <p:spTgt spid="6"/>
                                        </p:tgtEl>
                                      </p:cBhvr>
                                    </p:animEffect>
                                    <p:set>
                                      <p:cBhvr>
                                        <p:cTn id="41" dur="1" fill="hold">
                                          <p:stCondLst>
                                            <p:cond delay="2999"/>
                                          </p:stCondLst>
                                        </p:cTn>
                                        <p:tgtEl>
                                          <p:spTgt spid="6"/>
                                        </p:tgtEl>
                                        <p:attrNameLst>
                                          <p:attrName>style.visibility</p:attrName>
                                        </p:attrNameLst>
                                      </p:cBhvr>
                                      <p:to>
                                        <p:strVal val="hidden"/>
                                      </p:to>
                                    </p:set>
                                  </p:childTnLst>
                                </p:cTn>
                              </p:par>
                            </p:childTnLst>
                          </p:cTn>
                        </p:par>
                        <p:par>
                          <p:cTn id="42" fill="hold" nodeType="afterGroup">
                            <p:stCondLst>
                              <p:cond delay="6000"/>
                            </p:stCondLst>
                            <p:childTnLst>
                              <p:par>
                                <p:cTn id="43" presetID="1" presetClass="exit" presetSubtype="0" fill="hold" nodeType="after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par>
                          <p:cTn id="45" fill="hold" nodeType="afterGroup">
                            <p:stCondLst>
                              <p:cond delay="6000"/>
                            </p:stCondLst>
                            <p:childTnLst>
                              <p:par>
                                <p:cTn id="46" presetID="5" presetClass="entr" presetSubtype="10" fill="hold" grpId="0" nodeType="afterEffect">
                                  <p:stCondLst>
                                    <p:cond delay="0"/>
                                  </p:stCondLst>
                                  <p:childTnLst>
                                    <p:set>
                                      <p:cBhvr>
                                        <p:cTn id="47" dur="1" fill="hold">
                                          <p:stCondLst>
                                            <p:cond delay="0"/>
                                          </p:stCondLst>
                                        </p:cTn>
                                        <p:tgtEl>
                                          <p:spTgt spid="8234"/>
                                        </p:tgtEl>
                                        <p:attrNameLst>
                                          <p:attrName>style.visibility</p:attrName>
                                        </p:attrNameLst>
                                      </p:cBhvr>
                                      <p:to>
                                        <p:strVal val="visible"/>
                                      </p:to>
                                    </p:set>
                                    <p:animEffect transition="in" filter="checkerboard(across)">
                                      <p:cBhvr>
                                        <p:cTn id="48" dur="10"/>
                                        <p:tgtEl>
                                          <p:spTgt spid="8234"/>
                                        </p:tgtEl>
                                      </p:cBhvr>
                                    </p:animEffect>
                                  </p:childTnLst>
                                </p:cTn>
                              </p:par>
                              <p:par>
                                <p:cTn id="49" presetID="1" presetClass="exit" presetSubtype="0" fill="hold" nodeType="withEffect">
                                  <p:stCondLst>
                                    <p:cond delay="0"/>
                                  </p:stCondLst>
                                  <p:childTnLst>
                                    <p:set>
                                      <p:cBhvr>
                                        <p:cTn id="50" dur="1" fill="hold">
                                          <p:stCondLst>
                                            <p:cond delay="0"/>
                                          </p:stCondLst>
                                        </p:cTn>
                                        <p:tgtEl>
                                          <p:spTgt spid="820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0" presetClass="path" presetSubtype="0" accel="50000" decel="50000" fill="hold" nodeType="clickEffect">
                                  <p:stCondLst>
                                    <p:cond delay="0"/>
                                  </p:stCondLst>
                                  <p:childTnLst>
                                    <p:animMotion origin="layout" path="M -4.72222E-6 4.44444E-6 C -0.01128 -0.16436 -0.02222 -0.32894 0.04341 -0.40348 C 0.10938 -0.47778 0.25209 -0.46274 0.39497 -0.44723 " pathEditMode="relative" rAng="0" ptsTypes="aaA">
                                      <p:cBhvr>
                                        <p:cTn id="54" dur="2000" fill="hold"/>
                                        <p:tgtEl>
                                          <p:spTgt spid="2"/>
                                        </p:tgtEl>
                                        <p:attrNameLst>
                                          <p:attrName>ppt_x</p:attrName>
                                          <p:attrName>ppt_y</p:attrName>
                                        </p:attrNameLst>
                                      </p:cBhvr>
                                      <p:rCtr x="18628" y="-23889"/>
                                    </p:animMotion>
                                  </p:childTnLst>
                                </p:cTn>
                              </p:par>
                              <p:par>
                                <p:cTn id="55" presetID="1" presetClass="exit" presetSubtype="0" fill="hold" grpId="0" nodeType="withEffect">
                                  <p:stCondLst>
                                    <p:cond delay="0"/>
                                  </p:stCondLst>
                                  <p:childTnLst>
                                    <p:set>
                                      <p:cBhvr>
                                        <p:cTn id="56" dur="1" fill="hold">
                                          <p:stCondLst>
                                            <p:cond delay="0"/>
                                          </p:stCondLst>
                                        </p:cTn>
                                        <p:tgtEl>
                                          <p:spTgt spid="8209"/>
                                        </p:tgtEl>
                                        <p:attrNameLst>
                                          <p:attrName>style.visibility</p:attrName>
                                        </p:attrNameLst>
                                      </p:cBhvr>
                                      <p:to>
                                        <p:strVal val="hidden"/>
                                      </p:to>
                                    </p:set>
                                  </p:childTnLst>
                                </p:cTn>
                              </p:par>
                            </p:childTnLst>
                          </p:cTn>
                        </p:par>
                        <p:par>
                          <p:cTn id="57" fill="hold" nodeType="afterGroup">
                            <p:stCondLst>
                              <p:cond delay="2000"/>
                            </p:stCondLst>
                            <p:childTnLst>
                              <p:par>
                                <p:cTn id="58" presetID="1" presetClass="exit" presetSubtype="0" fill="hold" nodeType="afterEffect">
                                  <p:stCondLst>
                                    <p:cond delay="0"/>
                                  </p:stCondLst>
                                  <p:childTnLst>
                                    <p:set>
                                      <p:cBhvr>
                                        <p:cTn id="59" dur="1" fill="hold">
                                          <p:stCondLst>
                                            <p:cond delay="0"/>
                                          </p:stCondLst>
                                        </p:cTn>
                                        <p:tgtEl>
                                          <p:spTgt spid="2"/>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8224"/>
                                        </p:tgtEl>
                                        <p:attrNameLst>
                                          <p:attrName>style.visibility</p:attrName>
                                        </p:attrNameLst>
                                      </p:cBhvr>
                                      <p:to>
                                        <p:strVal val="visible"/>
                                      </p:to>
                                    </p:set>
                                  </p:childTnLst>
                                </p:cTn>
                              </p:par>
                            </p:childTnLst>
                          </p:cTn>
                        </p:par>
                        <p:par>
                          <p:cTn id="64" fill="hold" nodeType="afterGroup">
                            <p:stCondLst>
                              <p:cond delay="2000"/>
                            </p:stCondLst>
                            <p:childTnLst>
                              <p:par>
                                <p:cTn id="65" presetID="1" presetClass="entr" presetSubtype="0" fill="hold" grpId="0" nodeType="afterEffect">
                                  <p:stCondLst>
                                    <p:cond delay="0"/>
                                  </p:stCondLst>
                                  <p:childTnLst>
                                    <p:set>
                                      <p:cBhvr>
                                        <p:cTn id="66" dur="1" fill="hold">
                                          <p:stCondLst>
                                            <p:cond delay="0"/>
                                          </p:stCondLst>
                                        </p:cTn>
                                        <p:tgtEl>
                                          <p:spTgt spid="8228"/>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8228"/>
                                        </p:tgtEl>
                                        <p:attrNameLst>
                                          <p:attrName>style.visibility</p:attrName>
                                        </p:attrNameLst>
                                      </p:cBhvr>
                                      <p:to>
                                        <p:strVal val="hidden"/>
                                      </p:to>
                                    </p:set>
                                  </p:subTnLst>
                                </p:cTn>
                              </p:par>
                              <p:par>
                                <p:cTn id="67" presetID="1" presetClass="entr" presetSubtype="0" fill="hold" grpId="0" nodeType="withEffect">
                                  <p:stCondLst>
                                    <p:cond delay="0"/>
                                  </p:stCondLst>
                                  <p:childTnLst>
                                    <p:set>
                                      <p:cBhvr>
                                        <p:cTn id="68" dur="1" fill="hold">
                                          <p:stCondLst>
                                            <p:cond delay="0"/>
                                          </p:stCondLst>
                                        </p:cTn>
                                        <p:tgtEl>
                                          <p:spTgt spid="82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2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230"/>
                                        </p:tgtEl>
                                        <p:attrNameLst>
                                          <p:attrName>style.visibility</p:attrName>
                                        </p:attrNameLst>
                                      </p:cBhvr>
                                      <p:to>
                                        <p:strVal val="visible"/>
                                      </p:to>
                                    </p:set>
                                  </p:childTnLst>
                                </p:cTn>
                              </p:par>
                            </p:childTnLst>
                          </p:cTn>
                        </p:par>
                        <p:par>
                          <p:cTn id="73" fill="hold" nodeType="afterGroup">
                            <p:stCondLst>
                              <p:cond delay="2000"/>
                            </p:stCondLst>
                            <p:childTnLst>
                              <p:par>
                                <p:cTn id="74" presetID="42" presetClass="path" presetSubtype="0" repeatCount="6000" accel="50000" decel="50000" fill="hold" grpId="1" nodeType="afterEffect">
                                  <p:stCondLst>
                                    <p:cond delay="0"/>
                                  </p:stCondLst>
                                  <p:childTnLst>
                                    <p:animMotion origin="layout" path="M -3.33333E-6 1.11111E-6 L 0.00417 0.45 " pathEditMode="relative" rAng="0" ptsTypes="AA">
                                      <p:cBhvr>
                                        <p:cTn id="75" dur="500" fill="hold"/>
                                        <p:tgtEl>
                                          <p:spTgt spid="8231"/>
                                        </p:tgtEl>
                                        <p:attrNameLst>
                                          <p:attrName>ppt_x</p:attrName>
                                          <p:attrName>ppt_y</p:attrName>
                                        </p:attrNameLst>
                                      </p:cBhvr>
                                      <p:rCtr x="208" y="22500"/>
                                    </p:animMotion>
                                  </p:childTnLst>
                                  <p:subTnLst>
                                    <p:set>
                                      <p:cBhvr override="childStyle">
                                        <p:cTn dur="1" fill="hold" display="0" masterRel="sameClick" afterEffect="1">
                                          <p:stCondLst>
                                            <p:cond evt="end" delay="0">
                                              <p:tn val="74"/>
                                            </p:cond>
                                          </p:stCondLst>
                                        </p:cTn>
                                        <p:tgtEl>
                                          <p:spTgt spid="8231"/>
                                        </p:tgtEl>
                                        <p:attrNameLst>
                                          <p:attrName>style.visibility</p:attrName>
                                        </p:attrNameLst>
                                      </p:cBhvr>
                                      <p:to>
                                        <p:strVal val="hidden"/>
                                      </p:to>
                                    </p:set>
                                  </p:subTnLst>
                                </p:cTn>
                              </p:par>
                              <p:par>
                                <p:cTn id="76" presetID="42" presetClass="path" presetSubtype="0" repeatCount="4000" accel="50000" decel="50000" fill="hold" grpId="1" nodeType="withEffect">
                                  <p:stCondLst>
                                    <p:cond delay="0"/>
                                  </p:stCondLst>
                                  <p:childTnLst>
                                    <p:animMotion origin="layout" path="M 0 1.11111E-6 L -0.0125 0.48333 " pathEditMode="relative" rAng="0" ptsTypes="AA">
                                      <p:cBhvr>
                                        <p:cTn id="77" dur="1000" fill="hold"/>
                                        <p:tgtEl>
                                          <p:spTgt spid="8228"/>
                                        </p:tgtEl>
                                        <p:attrNameLst>
                                          <p:attrName>ppt_x</p:attrName>
                                          <p:attrName>ppt_y</p:attrName>
                                        </p:attrNameLst>
                                      </p:cBhvr>
                                      <p:rCtr x="-625" y="24167"/>
                                    </p:animMotion>
                                  </p:childTnLst>
                                  <p:subTnLst>
                                    <p:set>
                                      <p:cBhvr override="childStyle">
                                        <p:cTn dur="1" fill="hold" display="0" masterRel="sameClick" afterEffect="1">
                                          <p:stCondLst>
                                            <p:cond evt="end" delay="0">
                                              <p:tn val="76"/>
                                            </p:cond>
                                          </p:stCondLst>
                                        </p:cTn>
                                        <p:tgtEl>
                                          <p:spTgt spid="8228"/>
                                        </p:tgtEl>
                                        <p:attrNameLst>
                                          <p:attrName>style.visibility</p:attrName>
                                        </p:attrNameLst>
                                      </p:cBhvr>
                                      <p:to>
                                        <p:strVal val="hidden"/>
                                      </p:to>
                                    </p:set>
                                  </p:subTnLst>
                                </p:cTn>
                              </p:par>
                              <p:par>
                                <p:cTn id="78" presetID="42" presetClass="path" presetSubtype="0" repeatCount="2000" accel="50000" decel="50000" fill="hold" grpId="1" nodeType="withEffect">
                                  <p:stCondLst>
                                    <p:cond delay="0"/>
                                  </p:stCondLst>
                                  <p:childTnLst>
                                    <p:animMotion origin="layout" path="M -0.0125 0.00555 L 0 0.5 " pathEditMode="relative" rAng="0" ptsTypes="AA">
                                      <p:cBhvr>
                                        <p:cTn id="79" dur="2000" fill="hold"/>
                                        <p:tgtEl>
                                          <p:spTgt spid="8229"/>
                                        </p:tgtEl>
                                        <p:attrNameLst>
                                          <p:attrName>ppt_x</p:attrName>
                                          <p:attrName>ppt_y</p:attrName>
                                        </p:attrNameLst>
                                      </p:cBhvr>
                                      <p:rCtr x="625" y="24722"/>
                                    </p:animMotion>
                                  </p:childTnLst>
                                  <p:subTnLst>
                                    <p:set>
                                      <p:cBhvr override="childStyle">
                                        <p:cTn dur="1" fill="hold" display="0" masterRel="sameClick" afterEffect="1">
                                          <p:stCondLst>
                                            <p:cond evt="end" delay="0">
                                              <p:tn val="78"/>
                                            </p:cond>
                                          </p:stCondLst>
                                        </p:cTn>
                                        <p:tgtEl>
                                          <p:spTgt spid="8229"/>
                                        </p:tgtEl>
                                        <p:attrNameLst>
                                          <p:attrName>style.visibility</p:attrName>
                                        </p:attrNameLst>
                                      </p:cBhvr>
                                      <p:to>
                                        <p:strVal val="hidden"/>
                                      </p:to>
                                    </p:set>
                                  </p:subTnLst>
                                </p:cTn>
                              </p:par>
                              <p:par>
                                <p:cTn id="80" presetID="42" presetClass="path" presetSubtype="0" repeatCount="4000" accel="50000" decel="50000" fill="hold" grpId="1" nodeType="withEffect">
                                  <p:stCondLst>
                                    <p:cond delay="0"/>
                                  </p:stCondLst>
                                  <p:childTnLst>
                                    <p:animMotion origin="layout" path="M 3.33333E-6 2.22222E-6 L -0.02917 0.48333 " pathEditMode="relative" rAng="0" ptsTypes="AA">
                                      <p:cBhvr>
                                        <p:cTn id="81" dur="1000" fill="hold"/>
                                        <p:tgtEl>
                                          <p:spTgt spid="8230"/>
                                        </p:tgtEl>
                                        <p:attrNameLst>
                                          <p:attrName>ppt_x</p:attrName>
                                          <p:attrName>ppt_y</p:attrName>
                                        </p:attrNameLst>
                                      </p:cBhvr>
                                      <p:rCtr x="-1458" y="24167"/>
                                    </p:animMotion>
                                  </p:childTnLst>
                                  <p:subTnLst>
                                    <p:set>
                                      <p:cBhvr override="childStyle">
                                        <p:cTn dur="1" fill="hold" display="0" masterRel="sameClick" afterEffect="1">
                                          <p:stCondLst>
                                            <p:cond evt="end" delay="0">
                                              <p:tn val="80"/>
                                            </p:cond>
                                          </p:stCondLst>
                                        </p:cTn>
                                        <p:tgtEl>
                                          <p:spTgt spid="8230"/>
                                        </p:tgtEl>
                                        <p:attrNameLst>
                                          <p:attrName>style.visibility</p:attrName>
                                        </p:attrNameLst>
                                      </p:cBhvr>
                                      <p:to>
                                        <p:strVal val="hidden"/>
                                      </p:to>
                                    </p:set>
                                  </p:subTnLst>
                                </p:cTn>
                              </p:par>
                              <p:par>
                                <p:cTn id="82" presetID="22" presetClass="entr" presetSubtype="4" fill="hold" grpId="0" nodeType="withEffect">
                                  <p:stCondLst>
                                    <p:cond delay="0"/>
                                  </p:stCondLst>
                                  <p:childTnLst>
                                    <p:set>
                                      <p:cBhvr>
                                        <p:cTn id="83" dur="1" fill="hold">
                                          <p:stCondLst>
                                            <p:cond delay="0"/>
                                          </p:stCondLst>
                                        </p:cTn>
                                        <p:tgtEl>
                                          <p:spTgt spid="8203"/>
                                        </p:tgtEl>
                                        <p:attrNameLst>
                                          <p:attrName>style.visibility</p:attrName>
                                        </p:attrNameLst>
                                      </p:cBhvr>
                                      <p:to>
                                        <p:strVal val="visible"/>
                                      </p:to>
                                    </p:set>
                                    <p:animEffect transition="in" filter="wipe(down)">
                                      <p:cBhvr>
                                        <p:cTn id="84" dur="3000"/>
                                        <p:tgtEl>
                                          <p:spTgt spid="8203"/>
                                        </p:tgtEl>
                                      </p:cBhvr>
                                    </p:animEffect>
                                  </p:childTnLst>
                                </p:cTn>
                              </p:par>
                              <p:par>
                                <p:cTn id="85" presetID="1" presetClass="exit" presetSubtype="0" fill="hold" grpId="1" nodeType="withEffect">
                                  <p:stCondLst>
                                    <p:cond delay="0"/>
                                  </p:stCondLst>
                                  <p:childTnLst>
                                    <p:set>
                                      <p:cBhvr>
                                        <p:cTn id="86" dur="1" fill="hold">
                                          <p:stCondLst>
                                            <p:cond delay="9"/>
                                          </p:stCondLst>
                                        </p:cTn>
                                        <p:tgtEl>
                                          <p:spTgt spid="8234"/>
                                        </p:tgtEl>
                                        <p:attrNameLst>
                                          <p:attrName>style.visibility</p:attrName>
                                        </p:attrNameLst>
                                      </p:cBhvr>
                                      <p:to>
                                        <p:strVal val="hidden"/>
                                      </p:to>
                                    </p:set>
                                  </p:childTnLst>
                                </p:cTn>
                              </p:par>
                              <p:par>
                                <p:cTn id="87" presetID="22" presetClass="exit" presetSubtype="1" fill="hold" nodeType="withEffect">
                                  <p:stCondLst>
                                    <p:cond delay="0"/>
                                  </p:stCondLst>
                                  <p:childTnLst>
                                    <p:animEffect transition="out" filter="wipe(up)">
                                      <p:cBhvr>
                                        <p:cTn id="88" dur="3000"/>
                                        <p:tgtEl>
                                          <p:spTgt spid="7"/>
                                        </p:tgtEl>
                                      </p:cBhvr>
                                    </p:animEffect>
                                    <p:set>
                                      <p:cBhvr>
                                        <p:cTn id="89" dur="1" fill="hold">
                                          <p:stCondLst>
                                            <p:cond delay="2999"/>
                                          </p:stCondLst>
                                        </p:cTn>
                                        <p:tgtEl>
                                          <p:spTgt spid="7"/>
                                        </p:tgtEl>
                                        <p:attrNameLst>
                                          <p:attrName>style.visibility</p:attrName>
                                        </p:attrNameLst>
                                      </p:cBhvr>
                                      <p:to>
                                        <p:strVal val="hidden"/>
                                      </p:to>
                                    </p:set>
                                  </p:childTnLst>
                                </p:cTn>
                              </p:par>
                            </p:childTnLst>
                          </p:cTn>
                        </p:par>
                        <p:par>
                          <p:cTn id="90" fill="hold" nodeType="afterGroup">
                            <p:stCondLst>
                              <p:cond delay="6000"/>
                            </p:stCondLst>
                            <p:childTnLst>
                              <p:par>
                                <p:cTn id="91" presetID="1" presetClass="exit" presetSubtype="0" fill="hold" nodeType="afterEffect">
                                  <p:stCondLst>
                                    <p:cond delay="0"/>
                                  </p:stCondLst>
                                  <p:childTnLst>
                                    <p:set>
                                      <p:cBhvr>
                                        <p:cTn id="92" dur="1" fill="hold">
                                          <p:stCondLst>
                                            <p:cond delay="0"/>
                                          </p:stCondLst>
                                        </p:cTn>
                                        <p:tgtEl>
                                          <p:spTgt spid="7"/>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8224"/>
                                        </p:tgtEl>
                                        <p:attrNameLst>
                                          <p:attrName>style.visibility</p:attrName>
                                        </p:attrNameLst>
                                      </p:cBhvr>
                                      <p:to>
                                        <p:strVal val="hidden"/>
                                      </p:to>
                                    </p:set>
                                  </p:childTnLst>
                                </p:cTn>
                              </p:par>
                            </p:childTnLst>
                          </p:cTn>
                        </p:par>
                        <p:par>
                          <p:cTn id="95" fill="hold" nodeType="afterGroup">
                            <p:stCondLst>
                              <p:cond delay="6000"/>
                            </p:stCondLst>
                            <p:childTnLst>
                              <p:par>
                                <p:cTn id="96" presetID="5" presetClass="entr" presetSubtype="10" fill="hold" grpId="0" nodeType="afterEffect">
                                  <p:stCondLst>
                                    <p:cond delay="0"/>
                                  </p:stCondLst>
                                  <p:childTnLst>
                                    <p:set>
                                      <p:cBhvr>
                                        <p:cTn id="97" dur="1" fill="hold">
                                          <p:stCondLst>
                                            <p:cond delay="0"/>
                                          </p:stCondLst>
                                        </p:cTn>
                                        <p:tgtEl>
                                          <p:spTgt spid="8233"/>
                                        </p:tgtEl>
                                        <p:attrNameLst>
                                          <p:attrName>style.visibility</p:attrName>
                                        </p:attrNameLst>
                                      </p:cBhvr>
                                      <p:to>
                                        <p:strVal val="visible"/>
                                      </p:to>
                                    </p:set>
                                    <p:animEffect transition="in" filter="checkerboard(across)">
                                      <p:cBhvr>
                                        <p:cTn id="98" dur="500"/>
                                        <p:tgtEl>
                                          <p:spTgt spid="8233"/>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1" presetClass="entr" presetSubtype="1" fill="hold" nodeType="clickEffect">
                                  <p:stCondLst>
                                    <p:cond delay="0"/>
                                  </p:stCondLst>
                                  <p:childTnLst>
                                    <p:set>
                                      <p:cBhvr>
                                        <p:cTn id="102" dur="1" fill="hold">
                                          <p:stCondLst>
                                            <p:cond delay="0"/>
                                          </p:stCondLst>
                                        </p:cTn>
                                        <p:tgtEl>
                                          <p:spTgt spid="17">
                                            <p:txEl>
                                              <p:pRg st="0" end="0"/>
                                            </p:txEl>
                                          </p:spTgt>
                                        </p:tgtEl>
                                        <p:attrNameLst>
                                          <p:attrName>style.visibility</p:attrName>
                                        </p:attrNameLst>
                                      </p:cBhvr>
                                      <p:to>
                                        <p:strVal val="visible"/>
                                      </p:to>
                                    </p:set>
                                    <p:animEffect transition="in" filter="wheel(1)">
                                      <p:cBhvr>
                                        <p:cTn id="103" dur="75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P spid="8203" grpId="0" animBg="1"/>
      <p:bldP spid="8209" grpId="0"/>
      <p:bldP spid="8213" grpId="0"/>
      <p:bldP spid="8220" grpId="0" animBg="1"/>
      <p:bldP spid="8220" grpId="1" animBg="1"/>
      <p:bldP spid="8221" grpId="0" animBg="1"/>
      <p:bldP spid="8221" grpId="1" animBg="1"/>
      <p:bldP spid="8222" grpId="0" animBg="1"/>
      <p:bldP spid="8222" grpId="1" animBg="1"/>
      <p:bldP spid="8223" grpId="0" animBg="1"/>
      <p:bldP spid="8223" grpId="1" animBg="1"/>
      <p:bldP spid="8228" grpId="0" animBg="1"/>
      <p:bldP spid="8228" grpId="1" animBg="1"/>
      <p:bldP spid="8229" grpId="0" animBg="1"/>
      <p:bldP spid="8229" grpId="1" animBg="1"/>
      <p:bldP spid="8230" grpId="0" animBg="1"/>
      <p:bldP spid="8230" grpId="1" animBg="1"/>
      <p:bldP spid="8231" grpId="0" animBg="1"/>
      <p:bldP spid="8231" grpId="1" animBg="1"/>
      <p:bldP spid="8233" grpId="0" animBg="1"/>
      <p:bldP spid="8234" grpId="0" animBg="1"/>
      <p:bldP spid="823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514600" y="5581013"/>
            <a:ext cx="6615112" cy="830262"/>
          </a:xfrm>
          <a:prstGeom prst="rect">
            <a:avLst/>
          </a:prstGeom>
          <a:noFill/>
          <a:ln w="9525" algn="ctr">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Font typeface="Wingdings" pitchFamily="2" charset="2"/>
              <a:buNone/>
              <a:defRPr/>
            </a:pP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250ml dung </a:t>
            </a:r>
            <a:r>
              <a:rPr lang="en-US" sz="2400" b="1" dirty="0" err="1">
                <a:latin typeface="Times New Roman" pitchFamily="18" charset="0"/>
                <a:cs typeface="Times New Roman" pitchFamily="18" charset="0"/>
              </a:rPr>
              <a:t>dịch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rượu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40ml </a:t>
            </a:r>
            <a:r>
              <a:rPr lang="en-US" sz="2400" b="1" dirty="0" err="1">
                <a:latin typeface="Times New Roman" pitchFamily="18" charset="0"/>
                <a:cs typeface="Times New Roman" pitchFamily="18" charset="0"/>
              </a:rPr>
              <a:t>rượu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etylic</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dịch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rượu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a:t>
            </a:r>
            <a:endParaRPr lang="en-US" sz="2400" b="1" dirty="0">
              <a:effectLst>
                <a:outerShdw blurRad="38100" dist="38100" dir="2700000" algn="tl">
                  <a:srgbClr val="C0C0C0"/>
                </a:outerShdw>
              </a:effectLst>
              <a:latin typeface="Times New Roman" pitchFamily="18" charset="0"/>
              <a:cs typeface="Times New Roman" pitchFamily="18" charset="0"/>
            </a:endParaRPr>
          </a:p>
        </p:txBody>
      </p:sp>
      <p:sp>
        <p:nvSpPr>
          <p:cNvPr id="20485" name="Text Box 5"/>
          <p:cNvSpPr txBox="1">
            <a:spLocks noChangeArrowheads="1"/>
          </p:cNvSpPr>
          <p:nvPr/>
        </p:nvSpPr>
        <p:spPr bwMode="auto">
          <a:xfrm>
            <a:off x="76200" y="3990162"/>
            <a:ext cx="762000" cy="523875"/>
          </a:xfrm>
          <a:prstGeom prst="rect">
            <a:avLst/>
          </a:prstGeom>
          <a:noFill/>
          <a:ln w="9525" algn="ctr">
            <a:noFill/>
            <a:miter lim="800000"/>
            <a:headEnd/>
            <a:tailEnd/>
          </a:ln>
          <a:effectLst/>
        </p:spPr>
        <p:txBody>
          <a:bodyPr>
            <a:spAutoFit/>
          </a:bodyPr>
          <a:lstStyle/>
          <a:p>
            <a:pPr eaLnBrk="1" hangingPunct="1">
              <a:spcBef>
                <a:spcPct val="50000"/>
              </a:spcBef>
              <a:buFont typeface="Wingdings" pitchFamily="2" charset="2"/>
              <a:buNone/>
              <a:defRPr/>
            </a:pPr>
            <a:r>
              <a:rPr lang="en-US" sz="2800">
                <a:solidFill>
                  <a:schemeClr val="bg1"/>
                </a:solidFill>
                <a:effectLst>
                  <a:outerShdw blurRad="38100" dist="38100" dir="2700000" algn="tl">
                    <a:srgbClr val="C0C0C0"/>
                  </a:outerShdw>
                </a:effectLst>
                <a:latin typeface="Times New Roman" pitchFamily="18" charset="0"/>
                <a:cs typeface="Times New Roman" pitchFamily="18" charset="0"/>
              </a:rPr>
              <a:t> </a:t>
            </a:r>
            <a:endParaRPr lang="en-US" sz="2800">
              <a:solidFill>
                <a:schemeClr val="bg1"/>
              </a:solidFill>
              <a:effectLst>
                <a:outerShdw blurRad="38100" dist="38100" dir="2700000" algn="tl">
                  <a:srgbClr val="C0C0C0"/>
                </a:outerShdw>
              </a:effectLst>
              <a:latin typeface="Times New Roman" pitchFamily="18" charset="0"/>
              <a:cs typeface="Times New Roman" pitchFamily="18" charset="0"/>
              <a:sym typeface="Wingdings 3" pitchFamily="18" charset="2"/>
            </a:endParaRPr>
          </a:p>
        </p:txBody>
      </p:sp>
      <p:sp>
        <p:nvSpPr>
          <p:cNvPr id="17" name="Rectangle 16"/>
          <p:cNvSpPr/>
          <p:nvPr/>
        </p:nvSpPr>
        <p:spPr>
          <a:xfrm>
            <a:off x="2305939" y="3739347"/>
            <a:ext cx="3124200" cy="71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err="1">
                <a:solidFill>
                  <a:srgbClr val="FF0000"/>
                </a:solidFill>
                <a:latin typeface="Times New Roman" pitchFamily="18" charset="0"/>
                <a:cs typeface="Times New Roman" pitchFamily="18" charset="0"/>
              </a:rPr>
              <a:t>V</a:t>
            </a:r>
            <a:r>
              <a:rPr lang="en-US" sz="3200" baseline="-25000" dirty="0" err="1">
                <a:solidFill>
                  <a:srgbClr val="FF0000"/>
                </a:solidFill>
                <a:latin typeface="Times New Roman" pitchFamily="18" charset="0"/>
                <a:cs typeface="Times New Roman" pitchFamily="18" charset="0"/>
              </a:rPr>
              <a:t>rượu</a:t>
            </a:r>
            <a:endParaRPr lang="en-US" sz="3200" dirty="0">
              <a:solidFill>
                <a:srgbClr val="FF0000"/>
              </a:solidFill>
              <a:latin typeface="Times New Roman" pitchFamily="18" charset="0"/>
              <a:cs typeface="Times New Roman" pitchFamily="18" charset="0"/>
            </a:endParaRPr>
          </a:p>
        </p:txBody>
      </p:sp>
      <p:cxnSp>
        <p:nvCxnSpPr>
          <p:cNvPr id="20" name="Straight Connector 19"/>
          <p:cNvCxnSpPr/>
          <p:nvPr/>
        </p:nvCxnSpPr>
        <p:spPr>
          <a:xfrm flipV="1">
            <a:off x="2382139" y="4536396"/>
            <a:ext cx="2971800" cy="1587"/>
          </a:xfrm>
          <a:prstGeom prst="line">
            <a:avLst/>
          </a:prstGeom>
        </p:spPr>
        <p:style>
          <a:lnRef idx="2">
            <a:schemeClr val="dk1"/>
          </a:lnRef>
          <a:fillRef idx="0">
            <a:schemeClr val="dk1"/>
          </a:fillRef>
          <a:effectRef idx="1">
            <a:schemeClr val="dk1"/>
          </a:effectRef>
          <a:fontRef idx="minor">
            <a:schemeClr val="tx1"/>
          </a:fontRef>
        </p:style>
      </p:cxnSp>
      <p:sp>
        <p:nvSpPr>
          <p:cNvPr id="21" name="Rectangle 20"/>
          <p:cNvSpPr/>
          <p:nvPr/>
        </p:nvSpPr>
        <p:spPr>
          <a:xfrm>
            <a:off x="2109925" y="4619520"/>
            <a:ext cx="3148012"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a:solidFill>
                  <a:srgbClr val="FF0000"/>
                </a:solidFill>
                <a:latin typeface="Times New Roman" pitchFamily="18" charset="0"/>
                <a:cs typeface="Times New Roman" pitchFamily="18" charset="0"/>
              </a:rPr>
              <a:t>       V</a:t>
            </a:r>
            <a:r>
              <a:rPr lang="en-US" sz="3200" baseline="-25000">
                <a:solidFill>
                  <a:srgbClr val="FF0000"/>
                </a:solidFill>
                <a:latin typeface="Times New Roman" pitchFamily="18" charset="0"/>
                <a:cs typeface="Times New Roman" pitchFamily="18" charset="0"/>
              </a:rPr>
              <a:t>dung</a:t>
            </a:r>
            <a:r>
              <a:rPr lang="en-US" sz="3200" dirty="0">
                <a:solidFill>
                  <a:srgbClr val="FF0000"/>
                </a:solidFill>
                <a:latin typeface="Times New Roman" pitchFamily="18" charset="0"/>
                <a:cs typeface="Times New Roman" pitchFamily="18" charset="0"/>
              </a:rPr>
              <a:t> </a:t>
            </a:r>
            <a:r>
              <a:rPr lang="en-US" sz="3200" baseline="-25000" dirty="0" err="1">
                <a:solidFill>
                  <a:srgbClr val="FF0000"/>
                </a:solidFill>
                <a:latin typeface="Times New Roman" pitchFamily="18" charset="0"/>
                <a:cs typeface="Times New Roman" pitchFamily="18" charset="0"/>
              </a:rPr>
              <a:t>dịch</a:t>
            </a:r>
            <a:r>
              <a:rPr lang="en-US" sz="3200" dirty="0">
                <a:solidFill>
                  <a:srgbClr val="FF0000"/>
                </a:solidFill>
                <a:latin typeface="Times New Roman" pitchFamily="18" charset="0"/>
                <a:cs typeface="Times New Roman" pitchFamily="18" charset="0"/>
              </a:rPr>
              <a:t> </a:t>
            </a:r>
            <a:r>
              <a:rPr lang="en-US" sz="3200" baseline="-25000" dirty="0" err="1">
                <a:solidFill>
                  <a:srgbClr val="FF0000"/>
                </a:solidFill>
                <a:latin typeface="Times New Roman" pitchFamily="18" charset="0"/>
                <a:cs typeface="Times New Roman" pitchFamily="18" charset="0"/>
              </a:rPr>
              <a:t>rượu</a:t>
            </a:r>
            <a:endParaRPr lang="en-US" sz="3200" dirty="0">
              <a:solidFill>
                <a:srgbClr val="FF0000"/>
              </a:solidFill>
              <a:latin typeface="Times New Roman" pitchFamily="18" charset="0"/>
              <a:cs typeface="Times New Roman" pitchFamily="18" charset="0"/>
            </a:endParaRPr>
          </a:p>
        </p:txBody>
      </p:sp>
      <p:sp>
        <p:nvSpPr>
          <p:cNvPr id="23" name="Rectangle 22"/>
          <p:cNvSpPr/>
          <p:nvPr/>
        </p:nvSpPr>
        <p:spPr>
          <a:xfrm>
            <a:off x="5345978" y="4036460"/>
            <a:ext cx="1143000" cy="71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100 </a:t>
            </a:r>
          </a:p>
        </p:txBody>
      </p:sp>
      <p:sp>
        <p:nvSpPr>
          <p:cNvPr id="24" name="Oval 23"/>
          <p:cNvSpPr/>
          <p:nvPr/>
        </p:nvSpPr>
        <p:spPr>
          <a:xfrm>
            <a:off x="42862" y="5342572"/>
            <a:ext cx="2214563" cy="893763"/>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TẬP</a:t>
            </a:r>
          </a:p>
        </p:txBody>
      </p:sp>
      <p:graphicFrame>
        <p:nvGraphicFramePr>
          <p:cNvPr id="29" name="Table 28"/>
          <p:cNvGraphicFramePr>
            <a:graphicFrameLocks noGrp="1"/>
          </p:cNvGraphicFramePr>
          <p:nvPr>
            <p:extLst>
              <p:ext uri="{D42A27DB-BD31-4B8C-83A1-F6EECF244321}">
                <p14:modId xmlns:p14="http://schemas.microsoft.com/office/powerpoint/2010/main" val="1909286743"/>
              </p:ext>
            </p:extLst>
          </p:nvPr>
        </p:nvGraphicFramePr>
        <p:xfrm>
          <a:off x="2590800" y="457200"/>
          <a:ext cx="4114800" cy="457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55: RƯỢU ETYLIC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bl>
          </a:graphicData>
        </a:graphic>
      </p:graphicFrame>
      <p:sp>
        <p:nvSpPr>
          <p:cNvPr id="7184" name="TextBox 15"/>
          <p:cNvSpPr txBox="1">
            <a:spLocks noChangeArrowheads="1"/>
          </p:cNvSpPr>
          <p:nvPr/>
        </p:nvSpPr>
        <p:spPr bwMode="auto">
          <a:xfrm>
            <a:off x="6781800" y="457200"/>
            <a:ext cx="213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CTPT : C</a:t>
            </a:r>
            <a:r>
              <a:rPr lang="en-US" altLang="en-US" sz="1800" b="1" baseline="-25000">
                <a:solidFill>
                  <a:srgbClr val="000000"/>
                </a:solidFill>
                <a:latin typeface="Times New Roman" panose="02020603050405020304" pitchFamily="18" charset="0"/>
              </a:rPr>
              <a:t>2</a:t>
            </a:r>
            <a:r>
              <a:rPr lang="en-US" altLang="en-US" sz="1800" b="1">
                <a:solidFill>
                  <a:srgbClr val="000000"/>
                </a:solidFill>
                <a:latin typeface="Times New Roman" panose="02020603050405020304" pitchFamily="18" charset="0"/>
              </a:rPr>
              <a:t>H</a:t>
            </a:r>
            <a:r>
              <a:rPr lang="en-US" altLang="en-US" sz="1800" b="1" baseline="-25000">
                <a:solidFill>
                  <a:srgbClr val="000000"/>
                </a:solidFill>
                <a:latin typeface="Times New Roman" panose="02020603050405020304" pitchFamily="18" charset="0"/>
              </a:rPr>
              <a:t>6</a:t>
            </a:r>
            <a:r>
              <a:rPr lang="en-US" altLang="en-US" sz="1800" b="1">
                <a:solidFill>
                  <a:srgbClr val="000000"/>
                </a:solidFill>
                <a:latin typeface="Times New Roman" panose="02020603050405020304" pitchFamily="18" charset="0"/>
              </a:rPr>
              <a:t>O.</a:t>
            </a:r>
          </a:p>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PTK : 46</a:t>
            </a:r>
          </a:p>
        </p:txBody>
      </p:sp>
      <p:graphicFrame>
        <p:nvGraphicFramePr>
          <p:cNvPr id="3" name="Table 2"/>
          <p:cNvGraphicFramePr>
            <a:graphicFrameLocks noGrp="1"/>
          </p:cNvGraphicFramePr>
          <p:nvPr>
            <p:extLst>
              <p:ext uri="{D42A27DB-BD31-4B8C-83A1-F6EECF244321}">
                <p14:modId xmlns:p14="http://schemas.microsoft.com/office/powerpoint/2010/main" val="2649200393"/>
              </p:ext>
            </p:extLst>
          </p:nvPr>
        </p:nvGraphicFramePr>
        <p:xfrm>
          <a:off x="423080" y="4228152"/>
          <a:ext cx="2057400" cy="517576"/>
        </p:xfrm>
        <a:graphic>
          <a:graphicData uri="http://schemas.openxmlformats.org/drawingml/2006/table">
            <a:tbl>
              <a:tblPr firstRow="1" bandRow="1">
                <a:tableStyleId>{21E4AEA4-8DFA-4A89-87EB-49C32662AFE0}</a:tableStyleId>
              </a:tblPr>
              <a:tblGrid>
                <a:gridCol w="2057400">
                  <a:extLst>
                    <a:ext uri="{9D8B030D-6E8A-4147-A177-3AD203B41FA5}">
                      <a16:colId xmlns:a16="http://schemas.microsoft.com/office/drawing/2014/main" val="20000"/>
                    </a:ext>
                  </a:extLst>
                </a:gridCol>
              </a:tblGrid>
              <a:tr h="5175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chemeClr val="tx1"/>
                          </a:solidFill>
                          <a:latin typeface="Times New Roman" pitchFamily="18" charset="0"/>
                          <a:cs typeface="Times New Roman" pitchFamily="18" charset="0"/>
                        </a:rPr>
                        <a:t>Độ</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rượu</a:t>
                      </a:r>
                      <a:r>
                        <a:rPr lang="en-US" sz="2800" dirty="0">
                          <a:solidFill>
                            <a:schemeClr val="tx1"/>
                          </a:solidFill>
                          <a:latin typeface="Times New Roman" pitchFamily="18" charset="0"/>
                          <a:cs typeface="Times New Roman" pitchFamily="18" charset="0"/>
                        </a:rPr>
                        <a:t>  =</a:t>
                      </a:r>
                    </a:p>
                  </a:txBody>
                  <a:tcPr marT="45428" marB="45428">
                    <a:solidFill>
                      <a:srgbClr val="FFFF99"/>
                    </a:solidFill>
                  </a:tcPr>
                </a:tc>
                <a:extLst>
                  <a:ext uri="{0D108BD9-81ED-4DB2-BD59-A6C34878D82A}">
                    <a16:rowId xmlns:a16="http://schemas.microsoft.com/office/drawing/2014/main" val="10000"/>
                  </a:ext>
                </a:extLst>
              </a:tr>
            </a:tbl>
          </a:graphicData>
        </a:graphic>
      </p:graphicFrame>
      <p:sp>
        <p:nvSpPr>
          <p:cNvPr id="7191" name="Text Box 16"/>
          <p:cNvSpPr txBox="1">
            <a:spLocks noChangeArrowheads="1"/>
          </p:cNvSpPr>
          <p:nvPr/>
        </p:nvSpPr>
        <p:spPr bwMode="auto">
          <a:xfrm>
            <a:off x="346075" y="1671638"/>
            <a:ext cx="160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u="sng">
                <a:latin typeface="Times New Roman" panose="02020603050405020304" pitchFamily="18" charset="0"/>
              </a:rPr>
              <a:t>2. Độ rượu</a:t>
            </a:r>
            <a:endParaRPr lang="vi-VN" altLang="en-US" sz="2400" b="1" u="sng">
              <a:latin typeface="Times New Roman" panose="02020603050405020304" pitchFamily="18" charset="0"/>
            </a:endParaRPr>
          </a:p>
        </p:txBody>
      </p:sp>
      <p:sp>
        <p:nvSpPr>
          <p:cNvPr id="8216" name="Rectangle 6"/>
          <p:cNvSpPr>
            <a:spLocks noChangeArrowheads="1"/>
          </p:cNvSpPr>
          <p:nvPr/>
        </p:nvSpPr>
        <p:spPr bwMode="auto">
          <a:xfrm>
            <a:off x="304800" y="914400"/>
            <a:ext cx="441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1000" indent="-381000" eaLnBrk="1" hangingPunct="1">
              <a:spcBef>
                <a:spcPct val="20000"/>
              </a:spcBef>
              <a:defRPr/>
            </a:pPr>
            <a:r>
              <a:rPr lang="en-US" sz="2200" b="1" u="sng" dirty="0">
                <a:effectLst>
                  <a:outerShdw blurRad="38100" dist="38100" dir="2700000" algn="tl">
                    <a:srgbClr val="000000">
                      <a:alpha val="43137"/>
                    </a:srgbClr>
                  </a:outerShdw>
                </a:effectLst>
                <a:latin typeface="Times New Roman" pitchFamily="18" charset="0"/>
                <a:cs typeface="Arial" charset="0"/>
              </a:rPr>
              <a:t>I. TÍNH CHẤT VẬT LÝ</a:t>
            </a:r>
            <a:endParaRPr lang="en-US" sz="2200" b="1" dirty="0">
              <a:effectLst>
                <a:outerShdw blurRad="38100" dist="38100" dir="2700000" algn="tl">
                  <a:srgbClr val="000000">
                    <a:alpha val="43137"/>
                  </a:srgbClr>
                </a:outerShdw>
              </a:effectLst>
              <a:latin typeface="Times New Roman" pitchFamily="18" charset="0"/>
              <a:cs typeface="Arial" charset="0"/>
            </a:endParaRPr>
          </a:p>
          <a:p>
            <a:pPr marL="381000" indent="-381000" eaLnBrk="1" hangingPunct="1">
              <a:spcBef>
                <a:spcPct val="20000"/>
              </a:spcBef>
              <a:defRPr/>
            </a:pPr>
            <a:r>
              <a:rPr lang="en-US" sz="2200" b="1" dirty="0">
                <a:latin typeface="Arial" charset="0"/>
                <a:cs typeface="Arial" charset="0"/>
              </a:rPr>
              <a:t>1. </a:t>
            </a:r>
            <a:r>
              <a:rPr lang="en-US" sz="2200" b="1" u="sng" dirty="0" err="1">
                <a:latin typeface="Times New Roman" pitchFamily="18" charset="0"/>
                <a:cs typeface="Arial" charset="0"/>
              </a:rPr>
              <a:t>Tính</a:t>
            </a:r>
            <a:r>
              <a:rPr lang="en-US" sz="2200" b="1" u="sng" dirty="0">
                <a:latin typeface="Times New Roman" pitchFamily="18" charset="0"/>
                <a:cs typeface="Arial" charset="0"/>
              </a:rPr>
              <a:t> </a:t>
            </a:r>
            <a:r>
              <a:rPr lang="en-US" sz="2200" b="1" u="sng" dirty="0" err="1">
                <a:latin typeface="Times New Roman" pitchFamily="18" charset="0"/>
                <a:cs typeface="Arial" charset="0"/>
              </a:rPr>
              <a:t>chất</a:t>
            </a:r>
            <a:r>
              <a:rPr lang="en-US" sz="2200" b="1" u="sng" dirty="0">
                <a:latin typeface="Times New Roman" pitchFamily="18" charset="0"/>
                <a:cs typeface="Arial" charset="0"/>
              </a:rPr>
              <a:t> </a:t>
            </a:r>
            <a:r>
              <a:rPr lang="en-US" sz="2200" b="1" u="sng" dirty="0" err="1">
                <a:latin typeface="Times New Roman" pitchFamily="18" charset="0"/>
                <a:cs typeface="Arial" charset="0"/>
              </a:rPr>
              <a:t>vật</a:t>
            </a:r>
            <a:r>
              <a:rPr lang="en-US" sz="2200" b="1" u="sng" dirty="0">
                <a:latin typeface="Times New Roman" pitchFamily="18" charset="0"/>
                <a:cs typeface="Arial" charset="0"/>
              </a:rPr>
              <a:t> </a:t>
            </a:r>
            <a:r>
              <a:rPr lang="en-US" sz="2200" b="1" u="sng" dirty="0" err="1">
                <a:latin typeface="Times New Roman" pitchFamily="18" charset="0"/>
                <a:cs typeface="Arial" charset="0"/>
              </a:rPr>
              <a:t>lý</a:t>
            </a:r>
            <a:endParaRPr lang="en-US" sz="2200" b="1" u="sng" dirty="0">
              <a:latin typeface="Times New Roman" pitchFamily="18" charset="0"/>
              <a:cs typeface="Arial" charset="0"/>
            </a:endParaRPr>
          </a:p>
        </p:txBody>
      </p:sp>
      <p:sp>
        <p:nvSpPr>
          <p:cNvPr id="34" name="Rectangle 33"/>
          <p:cNvSpPr/>
          <p:nvPr/>
        </p:nvSpPr>
        <p:spPr>
          <a:xfrm>
            <a:off x="457200" y="1988403"/>
            <a:ext cx="8610600" cy="1107996"/>
          </a:xfrm>
          <a:prstGeom prst="rect">
            <a:avLst/>
          </a:prstGeom>
        </p:spPr>
        <p:txBody>
          <a:bodyPr>
            <a:spAutoFit/>
          </a:bodyPr>
          <a:lstStyle/>
          <a:p>
            <a:pPr algn="just" eaLnBrk="1" hangingPunct="1">
              <a:defRPr/>
            </a:pPr>
            <a:r>
              <a:rPr lang="en-US" sz="4000" spc="50" dirty="0">
                <a:ln w="12700" cmpd="sng">
                  <a:solidFill>
                    <a:srgbClr val="C0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sym typeface="Wingdings"/>
              </a:rPr>
              <a:t></a:t>
            </a:r>
            <a:r>
              <a:rPr lang="en-US" sz="2600" spc="50" dirty="0">
                <a:ln w="12700" cmpd="sng">
                  <a:solidFill>
                    <a:srgbClr val="C0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sym typeface="Wingdings"/>
              </a:rPr>
              <a:t> </a:t>
            </a:r>
            <a:r>
              <a:rPr lang="en-US" sz="2600" b="1" dirty="0">
                <a:solidFill>
                  <a:srgbClr val="0000FF"/>
                </a:solidFill>
                <a:latin typeface="Times New Roman" pitchFamily="18" charset="0"/>
                <a:cs typeface="Times New Roman" pitchFamily="18" charset="0"/>
                <a:sym typeface="Wingdings"/>
              </a:rPr>
              <a:t>a. </a:t>
            </a:r>
            <a:r>
              <a:rPr lang="en-US" sz="2600" b="1" dirty="0" err="1">
                <a:solidFill>
                  <a:srgbClr val="0000FF"/>
                </a:solidFill>
                <a:latin typeface="Times New Roman" pitchFamily="18" charset="0"/>
                <a:cs typeface="Times New Roman" pitchFamily="18" charset="0"/>
                <a:sym typeface="Wingdings"/>
              </a:rPr>
              <a:t>Khái</a:t>
            </a:r>
            <a:r>
              <a:rPr lang="en-US" sz="2600" b="1" dirty="0">
                <a:solidFill>
                  <a:srgbClr val="0000FF"/>
                </a:solidFill>
                <a:latin typeface="Times New Roman" pitchFamily="18" charset="0"/>
                <a:cs typeface="Times New Roman" pitchFamily="18" charset="0"/>
                <a:sym typeface="Wingdings"/>
              </a:rPr>
              <a:t> </a:t>
            </a:r>
            <a:r>
              <a:rPr lang="en-US" sz="2600" b="1" dirty="0" err="1">
                <a:solidFill>
                  <a:srgbClr val="0000FF"/>
                </a:solidFill>
                <a:latin typeface="Times New Roman" pitchFamily="18" charset="0"/>
                <a:cs typeface="Times New Roman" pitchFamily="18" charset="0"/>
                <a:sym typeface="Wingdings"/>
              </a:rPr>
              <a:t>niệm</a:t>
            </a:r>
            <a:r>
              <a:rPr lang="en-US" sz="2600" dirty="0">
                <a:solidFill>
                  <a:srgbClr val="0000FF"/>
                </a:solidFill>
                <a:latin typeface="Times New Roman" pitchFamily="18" charset="0"/>
                <a:cs typeface="Times New Roman" pitchFamily="18" charset="0"/>
                <a:sym typeface="Wingdings"/>
              </a:rPr>
              <a:t>:  </a:t>
            </a:r>
            <a:r>
              <a:rPr lang="en-US" sz="2600" dirty="0" err="1">
                <a:latin typeface="Times New Roman" pitchFamily="18" charset="0"/>
                <a:cs typeface="Times New Roman" pitchFamily="18" charset="0"/>
                <a:sym typeface="Wingdings"/>
              </a:rPr>
              <a:t>Đ</a:t>
            </a:r>
            <a:r>
              <a:rPr lang="en-US" sz="2600" dirty="0" err="1">
                <a:latin typeface="Times New Roman" pitchFamily="18" charset="0"/>
                <a:ea typeface="Times New Roman"/>
                <a:cs typeface="Times New Roman" pitchFamily="18" charset="0"/>
              </a:rPr>
              <a:t>ộ</a:t>
            </a:r>
            <a:r>
              <a:rPr lang="en-US" sz="2600" dirty="0">
                <a:latin typeface="Times New Roman" pitchFamily="18" charset="0"/>
                <a:ea typeface="Times New Roman"/>
                <a:cs typeface="Times New Roman" pitchFamily="18" charset="0"/>
              </a:rPr>
              <a:t> </a:t>
            </a:r>
            <a:r>
              <a:rPr lang="en-US" sz="2600" dirty="0" err="1">
                <a:latin typeface="Times New Roman" pitchFamily="18" charset="0"/>
                <a:ea typeface="Times New Roman"/>
                <a:cs typeface="Times New Roman" pitchFamily="18" charset="0"/>
              </a:rPr>
              <a:t>rượu</a:t>
            </a:r>
            <a:r>
              <a:rPr lang="en-US" sz="2600" dirty="0">
                <a:latin typeface="Times New Roman" pitchFamily="18" charset="0"/>
                <a:ea typeface="Times New Roman"/>
                <a:cs typeface="Times New Roman" pitchFamily="18" charset="0"/>
              </a:rPr>
              <a:t> </a:t>
            </a:r>
            <a:r>
              <a:rPr lang="en-US" sz="2600" dirty="0" err="1">
                <a:latin typeface="Times New Roman" pitchFamily="18" charset="0"/>
                <a:ea typeface="Times New Roman"/>
                <a:cs typeface="Times New Roman" pitchFamily="18" charset="0"/>
              </a:rPr>
              <a:t>là</a:t>
            </a:r>
            <a:r>
              <a:rPr lang="en-US" sz="2600" dirty="0">
                <a:latin typeface="Times New Roman" pitchFamily="18" charset="0"/>
                <a:ea typeface="Times New Roman"/>
                <a:cs typeface="Times New Roman" pitchFamily="18" charset="0"/>
              </a:rPr>
              <a:t> </a:t>
            </a:r>
            <a:r>
              <a:rPr lang="en-US" sz="2600" u="sng" dirty="0" err="1">
                <a:latin typeface="Times New Roman" pitchFamily="18" charset="0"/>
                <a:ea typeface="Times New Roman"/>
                <a:cs typeface="Times New Roman" pitchFamily="18" charset="0"/>
              </a:rPr>
              <a:t>số</a:t>
            </a:r>
            <a:r>
              <a:rPr lang="en-US" sz="2600" u="sng" dirty="0">
                <a:latin typeface="Times New Roman" pitchFamily="18" charset="0"/>
                <a:ea typeface="Times New Roman"/>
                <a:cs typeface="Times New Roman" pitchFamily="18" charset="0"/>
              </a:rPr>
              <a:t> ml </a:t>
            </a:r>
            <a:r>
              <a:rPr lang="en-US" sz="2600" u="sng" dirty="0" err="1">
                <a:latin typeface="Times New Roman" pitchFamily="18" charset="0"/>
                <a:ea typeface="Times New Roman"/>
                <a:cs typeface="Times New Roman" pitchFamily="18" charset="0"/>
              </a:rPr>
              <a:t>rượu</a:t>
            </a:r>
            <a:r>
              <a:rPr lang="en-US" sz="2600" u="sng" dirty="0">
                <a:latin typeface="Times New Roman" pitchFamily="18" charset="0"/>
                <a:ea typeface="Times New Roman"/>
                <a:cs typeface="Times New Roman" pitchFamily="18" charset="0"/>
              </a:rPr>
              <a:t> </a:t>
            </a:r>
            <a:r>
              <a:rPr lang="en-US" sz="2600" u="sng" dirty="0" err="1">
                <a:latin typeface="Times New Roman" pitchFamily="18" charset="0"/>
                <a:ea typeface="Times New Roman"/>
                <a:cs typeface="Times New Roman" pitchFamily="18" charset="0"/>
              </a:rPr>
              <a:t>etylic</a:t>
            </a:r>
            <a:r>
              <a:rPr lang="en-US" sz="2600" dirty="0">
                <a:latin typeface="Times New Roman" pitchFamily="18" charset="0"/>
                <a:ea typeface="Times New Roman"/>
                <a:cs typeface="Times New Roman" pitchFamily="18" charset="0"/>
              </a:rPr>
              <a:t> </a:t>
            </a:r>
            <a:r>
              <a:rPr lang="en-US" sz="2600" dirty="0" err="1">
                <a:latin typeface="Times New Roman" pitchFamily="18" charset="0"/>
                <a:ea typeface="Times New Roman"/>
                <a:cs typeface="Times New Roman" pitchFamily="18" charset="0"/>
              </a:rPr>
              <a:t>có</a:t>
            </a:r>
            <a:r>
              <a:rPr lang="en-US" sz="2600" dirty="0">
                <a:latin typeface="Times New Roman" pitchFamily="18" charset="0"/>
                <a:ea typeface="Times New Roman"/>
                <a:cs typeface="Times New Roman" pitchFamily="18" charset="0"/>
              </a:rPr>
              <a:t> </a:t>
            </a:r>
            <a:r>
              <a:rPr lang="en-US" sz="2600" dirty="0" err="1">
                <a:latin typeface="Times New Roman" pitchFamily="18" charset="0"/>
                <a:ea typeface="Times New Roman"/>
                <a:cs typeface="Times New Roman" pitchFamily="18" charset="0"/>
              </a:rPr>
              <a:t>trong</a:t>
            </a:r>
            <a:r>
              <a:rPr lang="en-US" sz="2600" dirty="0">
                <a:latin typeface="Times New Roman" pitchFamily="18" charset="0"/>
                <a:ea typeface="Times New Roman"/>
                <a:cs typeface="Times New Roman" pitchFamily="18" charset="0"/>
              </a:rPr>
              <a:t> </a:t>
            </a:r>
            <a:r>
              <a:rPr lang="en-US" sz="2600" u="sng" dirty="0">
                <a:latin typeface="Times New Roman" pitchFamily="18" charset="0"/>
                <a:ea typeface="Times New Roman"/>
                <a:cs typeface="Times New Roman" pitchFamily="18" charset="0"/>
              </a:rPr>
              <a:t>100 ml </a:t>
            </a:r>
            <a:r>
              <a:rPr lang="en-US" sz="2600" u="sng" dirty="0" err="1">
                <a:latin typeface="Times New Roman" pitchFamily="18" charset="0"/>
                <a:ea typeface="Times New Roman"/>
                <a:cs typeface="Times New Roman" pitchFamily="18" charset="0"/>
              </a:rPr>
              <a:t>hỗn</a:t>
            </a:r>
            <a:r>
              <a:rPr lang="en-US" sz="2600" u="sng" dirty="0">
                <a:latin typeface="Times New Roman" pitchFamily="18" charset="0"/>
                <a:ea typeface="Times New Roman"/>
                <a:cs typeface="Times New Roman" pitchFamily="18" charset="0"/>
              </a:rPr>
              <a:t> </a:t>
            </a:r>
            <a:r>
              <a:rPr lang="en-US" sz="2600" u="sng" dirty="0" err="1">
                <a:latin typeface="Times New Roman" pitchFamily="18" charset="0"/>
                <a:ea typeface="Times New Roman"/>
                <a:cs typeface="Times New Roman" pitchFamily="18" charset="0"/>
              </a:rPr>
              <a:t>hợp</a:t>
            </a:r>
            <a:r>
              <a:rPr lang="en-US" sz="2600" u="sng" dirty="0">
                <a:latin typeface="Times New Roman" pitchFamily="18" charset="0"/>
                <a:ea typeface="Times New Roman"/>
                <a:cs typeface="Times New Roman" pitchFamily="18" charset="0"/>
              </a:rPr>
              <a:t> </a:t>
            </a:r>
            <a:r>
              <a:rPr lang="en-US" sz="2600" u="sng" dirty="0" err="1">
                <a:latin typeface="Times New Roman" pitchFamily="18" charset="0"/>
                <a:ea typeface="Times New Roman"/>
                <a:cs typeface="Times New Roman" pitchFamily="18" charset="0"/>
              </a:rPr>
              <a:t>rượu</a:t>
            </a:r>
            <a:r>
              <a:rPr lang="en-US" sz="2600" u="sng" dirty="0">
                <a:latin typeface="Times New Roman" pitchFamily="18" charset="0"/>
                <a:ea typeface="Times New Roman"/>
                <a:cs typeface="Times New Roman" pitchFamily="18" charset="0"/>
              </a:rPr>
              <a:t> </a:t>
            </a:r>
            <a:r>
              <a:rPr lang="en-US" sz="2600" u="sng" dirty="0" err="1">
                <a:latin typeface="Times New Roman" pitchFamily="18" charset="0"/>
                <a:ea typeface="Times New Roman"/>
                <a:cs typeface="Times New Roman" pitchFamily="18" charset="0"/>
              </a:rPr>
              <a:t>với</a:t>
            </a:r>
            <a:r>
              <a:rPr lang="en-US" sz="2600" u="sng" dirty="0">
                <a:latin typeface="Times New Roman" pitchFamily="18" charset="0"/>
                <a:ea typeface="Times New Roman"/>
                <a:cs typeface="Times New Roman" pitchFamily="18" charset="0"/>
              </a:rPr>
              <a:t> </a:t>
            </a:r>
            <a:r>
              <a:rPr lang="en-US" sz="2600" u="sng" dirty="0" err="1">
                <a:latin typeface="Times New Roman" pitchFamily="18" charset="0"/>
                <a:ea typeface="Times New Roman"/>
                <a:cs typeface="Times New Roman" pitchFamily="18" charset="0"/>
              </a:rPr>
              <a:t>nước</a:t>
            </a:r>
            <a:r>
              <a:rPr lang="en-US" sz="2600" u="sng" dirty="0">
                <a:latin typeface="Times New Roman" pitchFamily="18" charset="0"/>
                <a:ea typeface="Times New Roman"/>
                <a:cs typeface="Times New Roman" pitchFamily="18" charset="0"/>
              </a:rPr>
              <a:t>.</a:t>
            </a:r>
            <a:endParaRPr lang="en-US" sz="2600" u="sng" dirty="0">
              <a:latin typeface="Times New Roman" pitchFamily="18" charset="0"/>
              <a:cs typeface="Times New Roman" pitchFamily="18" charset="0"/>
            </a:endParaRPr>
          </a:p>
        </p:txBody>
      </p:sp>
      <p:sp>
        <p:nvSpPr>
          <p:cNvPr id="7194" name="Text Box 17"/>
          <p:cNvSpPr txBox="1">
            <a:spLocks noChangeArrowheads="1"/>
          </p:cNvSpPr>
          <p:nvPr/>
        </p:nvSpPr>
        <p:spPr bwMode="auto">
          <a:xfrm>
            <a:off x="457200" y="0"/>
            <a:ext cx="8458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CHƯƠNG 5: DẪN XUẤT CỦA HIĐROCACBON - POLIME</a:t>
            </a:r>
            <a:r>
              <a:rPr lang="en-US" altLang="en-US" sz="1800">
                <a:latin typeface="Times New Roman" panose="02020603050405020304" pitchFamily="18" charset="0"/>
                <a:cs typeface="Times New Roman" panose="02020603050405020304" pitchFamily="18" charset="0"/>
              </a:rPr>
              <a:t> </a:t>
            </a:r>
          </a:p>
        </p:txBody>
      </p:sp>
      <p:sp>
        <p:nvSpPr>
          <p:cNvPr id="8" name="TextBox 7"/>
          <p:cNvSpPr txBox="1">
            <a:spLocks noChangeArrowheads="1"/>
          </p:cNvSpPr>
          <p:nvPr/>
        </p:nvSpPr>
        <p:spPr bwMode="auto">
          <a:xfrm>
            <a:off x="990600" y="3297217"/>
            <a:ext cx="4267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dirty="0">
                <a:solidFill>
                  <a:srgbClr val="0000CC"/>
                </a:solidFill>
                <a:latin typeface="Times New Roman" panose="02020603050405020304" pitchFamily="18" charset="0"/>
                <a:cs typeface="Times New Roman" panose="02020603050405020304" pitchFamily="18" charset="0"/>
              </a:rPr>
              <a:t>b. </a:t>
            </a:r>
            <a:r>
              <a:rPr lang="en-US" altLang="en-US" sz="2600" b="1" dirty="0" err="1">
                <a:solidFill>
                  <a:srgbClr val="0000CC"/>
                </a:solidFill>
                <a:latin typeface="Times New Roman" panose="02020603050405020304" pitchFamily="18" charset="0"/>
                <a:cs typeface="Times New Roman" panose="02020603050405020304" pitchFamily="18" charset="0"/>
              </a:rPr>
              <a:t>Công</a:t>
            </a:r>
            <a:r>
              <a:rPr lang="en-US" altLang="en-US" sz="2600" b="1" dirty="0">
                <a:solidFill>
                  <a:srgbClr val="0000CC"/>
                </a:solidFill>
                <a:latin typeface="Times New Roman" panose="02020603050405020304" pitchFamily="18" charset="0"/>
                <a:cs typeface="Times New Roman" panose="02020603050405020304" pitchFamily="18" charset="0"/>
              </a:rPr>
              <a:t> </a:t>
            </a:r>
            <a:r>
              <a:rPr lang="en-US" altLang="en-US" sz="2600" b="1" dirty="0" err="1">
                <a:solidFill>
                  <a:srgbClr val="0000CC"/>
                </a:solidFill>
                <a:latin typeface="Times New Roman" panose="02020603050405020304" pitchFamily="18" charset="0"/>
                <a:cs typeface="Times New Roman" panose="02020603050405020304" pitchFamily="18" charset="0"/>
              </a:rPr>
              <a:t>thức</a:t>
            </a:r>
            <a:r>
              <a:rPr lang="en-US" altLang="en-US" sz="2600" b="1" dirty="0">
                <a:solidFill>
                  <a:srgbClr val="0000CC"/>
                </a:solidFill>
                <a:latin typeface="Times New Roman" panose="02020603050405020304" pitchFamily="18" charset="0"/>
                <a:cs typeface="Times New Roman" panose="02020603050405020304" pitchFamily="18" charset="0"/>
              </a:rPr>
              <a:t> </a:t>
            </a:r>
            <a:r>
              <a:rPr lang="en-US" altLang="en-US" sz="2600" b="1" dirty="0" err="1">
                <a:solidFill>
                  <a:srgbClr val="0000CC"/>
                </a:solidFill>
                <a:latin typeface="Times New Roman" panose="02020603050405020304" pitchFamily="18" charset="0"/>
                <a:cs typeface="Times New Roman" panose="02020603050405020304" pitchFamily="18" charset="0"/>
              </a:rPr>
              <a:t>tính</a:t>
            </a:r>
            <a:r>
              <a:rPr lang="en-US" altLang="en-US" sz="2600" b="1" dirty="0">
                <a:solidFill>
                  <a:srgbClr val="0000CC"/>
                </a:solidFill>
                <a:latin typeface="Times New Roman" panose="02020603050405020304" pitchFamily="18" charset="0"/>
                <a:cs typeface="Times New Roman" panose="02020603050405020304" pitchFamily="18" charset="0"/>
              </a:rPr>
              <a:t> </a:t>
            </a:r>
            <a:r>
              <a:rPr lang="en-US" altLang="en-US" sz="2600" b="1" dirty="0" err="1">
                <a:solidFill>
                  <a:srgbClr val="0000CC"/>
                </a:solidFill>
                <a:latin typeface="Times New Roman" panose="02020603050405020304" pitchFamily="18" charset="0"/>
                <a:cs typeface="Times New Roman" panose="02020603050405020304" pitchFamily="18" charset="0"/>
              </a:rPr>
              <a:t>độ</a:t>
            </a:r>
            <a:r>
              <a:rPr lang="en-US" altLang="en-US" sz="2600" b="1" dirty="0">
                <a:solidFill>
                  <a:srgbClr val="0000CC"/>
                </a:solidFill>
                <a:latin typeface="Times New Roman" panose="02020603050405020304" pitchFamily="18" charset="0"/>
                <a:cs typeface="Times New Roman" panose="02020603050405020304" pitchFamily="18" charset="0"/>
              </a:rPr>
              <a:t> </a:t>
            </a:r>
            <a:r>
              <a:rPr lang="en-US" altLang="en-US" sz="2600" b="1" dirty="0" err="1">
                <a:solidFill>
                  <a:srgbClr val="0000CC"/>
                </a:solidFill>
                <a:latin typeface="Times New Roman" panose="02020603050405020304" pitchFamily="18" charset="0"/>
                <a:cs typeface="Times New Roman" panose="02020603050405020304" pitchFamily="18" charset="0"/>
              </a:rPr>
              <a:t>rượu</a:t>
            </a:r>
            <a:endParaRPr lang="en-US" altLang="en-US" sz="2600" b="1" dirty="0">
              <a:solidFill>
                <a:srgbClr val="0000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240506" y="3109645"/>
            <a:ext cx="433387" cy="707886"/>
          </a:xfrm>
          <a:prstGeom prst="rect">
            <a:avLst/>
          </a:prstGeom>
        </p:spPr>
        <p:txBody>
          <a:bodyPr>
            <a:spAutoFit/>
          </a:bodyPr>
          <a:lstStyle/>
          <a:p>
            <a:pPr>
              <a:defRPr/>
            </a:pPr>
            <a:r>
              <a:rPr lang="en-US" sz="4000" spc="50" dirty="0">
                <a:ln w="12700" cmpd="sng">
                  <a:solidFill>
                    <a:srgbClr val="C0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sym typeface="Wingdings"/>
              </a:rPr>
              <a:t>       </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53" presetClass="entr" presetSubtype="16"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53" presetClass="entr" presetSubtype="16"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10"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heel(1)">
                                      <p:cBhvr>
                                        <p:cTn id="50" dur="1000"/>
                                        <p:tgtEl>
                                          <p:spTgt spid="24"/>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0482"/>
                                        </p:tgtEl>
                                        <p:attrNameLst>
                                          <p:attrName>style.visibility</p:attrName>
                                        </p:attrNameLst>
                                      </p:cBhvr>
                                      <p:to>
                                        <p:strVal val="visible"/>
                                      </p:to>
                                    </p:set>
                                    <p:animEffect transition="in" filter="wheel(1)">
                                      <p:cBhvr>
                                        <p:cTn id="53"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17" grpId="0"/>
      <p:bldP spid="21" grpId="0"/>
      <p:bldP spid="23" grpId="0"/>
      <p:bldP spid="24"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Ruou etilic rong.avi">
            <a:hlinkClick r:id="" action="ppaction://media"/>
          </p:cNvPr>
          <p:cNvPicPr>
            <a:picLocks noGrp="1" noRot="1" noChangeAspect="1" noChangeArrowheads="1"/>
          </p:cNvPicPr>
          <p:nvPr>
            <p:ph sz="half" idx="1"/>
            <a:videoFile r:link="rId1"/>
          </p:nvPr>
        </p:nvPicPr>
        <p:blipFill>
          <a:blip r:embed="rId4">
            <a:extLst>
              <a:ext uri="{28A0092B-C50C-407E-A947-70E740481C1C}">
                <a14:useLocalDpi xmlns:a14="http://schemas.microsoft.com/office/drawing/2010/main" val="0"/>
              </a:ext>
            </a:extLst>
          </a:blip>
          <a:srcRect/>
          <a:stretch>
            <a:fillRect/>
          </a:stretch>
        </p:blipFill>
        <p:spPr>
          <a:xfrm>
            <a:off x="228600" y="1981200"/>
            <a:ext cx="4233863" cy="2438400"/>
          </a:xfrm>
        </p:spPr>
      </p:pic>
      <p:pic>
        <p:nvPicPr>
          <p:cNvPr id="10252" name="Ruou etilic dac.avi">
            <a:hlinkClick r:id="" action="ppaction://media"/>
          </p:cNvPr>
          <p:cNvPicPr>
            <a:picLocks noGrp="1" noRot="1" noChangeAspect="1" noChangeArrowheads="1"/>
          </p:cNvPicPr>
          <p:nvPr>
            <p:ph sz="half" idx="2"/>
            <a:videoFile r:link="rId2"/>
          </p:nvPr>
        </p:nvPicPr>
        <p:blipFill>
          <a:blip r:embed="rId5">
            <a:extLst>
              <a:ext uri="{28A0092B-C50C-407E-A947-70E740481C1C}">
                <a14:useLocalDpi xmlns:a14="http://schemas.microsoft.com/office/drawing/2010/main" val="0"/>
              </a:ext>
            </a:extLst>
          </a:blip>
          <a:srcRect/>
          <a:stretch>
            <a:fillRect/>
          </a:stretch>
        </p:blipFill>
        <p:spPr>
          <a:xfrm>
            <a:off x="4648200" y="1981200"/>
            <a:ext cx="4343400" cy="2438400"/>
          </a:xfrm>
        </p:spPr>
      </p:pic>
      <p:sp>
        <p:nvSpPr>
          <p:cNvPr id="9220" name="Rectangle 15"/>
          <p:cNvSpPr>
            <a:spLocks noChangeArrowheads="1"/>
          </p:cNvSpPr>
          <p:nvPr/>
        </p:nvSpPr>
        <p:spPr bwMode="auto">
          <a:xfrm>
            <a:off x="304800" y="4495800"/>
            <a:ext cx="4152900" cy="4572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000" b="1">
                <a:solidFill>
                  <a:srgbClr val="FF0000"/>
                </a:solidFill>
                <a:latin typeface="Times New Roman" panose="02020603050405020304" pitchFamily="18" charset="0"/>
                <a:cs typeface="Times New Roman" panose="02020603050405020304" pitchFamily="18" charset="0"/>
              </a:rPr>
              <a:t>Mô hình phân tử rượu etylic (rỗng)</a:t>
            </a:r>
          </a:p>
        </p:txBody>
      </p:sp>
      <p:sp>
        <p:nvSpPr>
          <p:cNvPr id="9221" name="Rectangle 16"/>
          <p:cNvSpPr>
            <a:spLocks noChangeArrowheads="1"/>
          </p:cNvSpPr>
          <p:nvPr/>
        </p:nvSpPr>
        <p:spPr bwMode="auto">
          <a:xfrm>
            <a:off x="4610100" y="4495800"/>
            <a:ext cx="4381500" cy="4572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FontTx/>
              <a:buNone/>
            </a:pPr>
            <a:r>
              <a:rPr lang="en-US" altLang="en-US" sz="2000" b="1">
                <a:solidFill>
                  <a:srgbClr val="FF0000"/>
                </a:solidFill>
                <a:latin typeface="Times New Roman" panose="02020603050405020304" pitchFamily="18" charset="0"/>
                <a:cs typeface="Times New Roman" panose="02020603050405020304" pitchFamily="18" charset="0"/>
              </a:rPr>
              <a:t>Mô hình phân tử rượu etylic (đặc)</a:t>
            </a:r>
          </a:p>
        </p:txBody>
      </p:sp>
      <p:sp>
        <p:nvSpPr>
          <p:cNvPr id="8198" name="TextBox 6"/>
          <p:cNvSpPr txBox="1">
            <a:spLocks noChangeArrowheads="1"/>
          </p:cNvSpPr>
          <p:nvPr/>
        </p:nvSpPr>
        <p:spPr bwMode="auto">
          <a:xfrm>
            <a:off x="6705600" y="609600"/>
            <a:ext cx="2133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CTPT : C</a:t>
            </a:r>
            <a:r>
              <a:rPr lang="en-US" altLang="en-US" sz="1800" b="1" baseline="-25000">
                <a:solidFill>
                  <a:srgbClr val="000000"/>
                </a:solidFill>
                <a:latin typeface="Times New Roman" panose="02020603050405020304" pitchFamily="18" charset="0"/>
              </a:rPr>
              <a:t>2</a:t>
            </a:r>
            <a:r>
              <a:rPr lang="en-US" altLang="en-US" sz="1800" b="1">
                <a:solidFill>
                  <a:srgbClr val="000000"/>
                </a:solidFill>
                <a:latin typeface="Times New Roman" panose="02020603050405020304" pitchFamily="18" charset="0"/>
              </a:rPr>
              <a:t>H</a:t>
            </a:r>
            <a:r>
              <a:rPr lang="en-US" altLang="en-US" sz="1800" b="1" baseline="-25000">
                <a:solidFill>
                  <a:srgbClr val="000000"/>
                </a:solidFill>
                <a:latin typeface="Times New Roman" panose="02020603050405020304" pitchFamily="18" charset="0"/>
              </a:rPr>
              <a:t>6</a:t>
            </a:r>
            <a:r>
              <a:rPr lang="en-US" altLang="en-US" sz="1800" b="1">
                <a:solidFill>
                  <a:srgbClr val="000000"/>
                </a:solidFill>
                <a:latin typeface="Times New Roman" panose="02020603050405020304" pitchFamily="18" charset="0"/>
              </a:rPr>
              <a:t>O.</a:t>
            </a:r>
          </a:p>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PTK : 46</a:t>
            </a:r>
          </a:p>
          <a:p>
            <a:pPr eaLnBrk="1" hangingPunct="1">
              <a:spcBef>
                <a:spcPct val="0"/>
              </a:spcBef>
              <a:buFontTx/>
              <a:buNone/>
            </a:pPr>
            <a:endParaRPr lang="en-US" altLang="en-US" sz="1800"/>
          </a:p>
        </p:txBody>
      </p:sp>
      <p:sp>
        <p:nvSpPr>
          <p:cNvPr id="8" name="TextBox 7"/>
          <p:cNvSpPr txBox="1">
            <a:spLocks noChangeArrowheads="1"/>
          </p:cNvSpPr>
          <p:nvPr/>
        </p:nvSpPr>
        <p:spPr bwMode="auto">
          <a:xfrm>
            <a:off x="0" y="1371600"/>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II. CẤU TẠO PHÂN TỬ</a:t>
            </a:r>
          </a:p>
        </p:txBody>
      </p:sp>
      <p:sp>
        <p:nvSpPr>
          <p:cNvPr id="8200" name="Text Box 17"/>
          <p:cNvSpPr txBox="1">
            <a:spLocks noChangeArrowheads="1"/>
          </p:cNvSpPr>
          <p:nvPr/>
        </p:nvSpPr>
        <p:spPr bwMode="auto">
          <a:xfrm>
            <a:off x="533400" y="152400"/>
            <a:ext cx="8458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CHƯƠNG 5: DẪN XUẤT CỦA HIĐROCACBON - POLIME</a:t>
            </a:r>
            <a:r>
              <a:rPr lang="en-US" altLang="en-US" sz="1800">
                <a:latin typeface="Times New Roman" panose="02020603050405020304" pitchFamily="18" charset="0"/>
                <a:cs typeface="Times New Roman" panose="02020603050405020304" pitchFamily="18" charset="0"/>
              </a:rPr>
              <a:t> </a:t>
            </a:r>
          </a:p>
        </p:txBody>
      </p:sp>
      <p:sp>
        <p:nvSpPr>
          <p:cNvPr id="2" name="TextBox 1"/>
          <p:cNvSpPr txBox="1"/>
          <p:nvPr/>
        </p:nvSpPr>
        <p:spPr>
          <a:xfrm>
            <a:off x="228600" y="5058995"/>
            <a:ext cx="8458200" cy="1723549"/>
          </a:xfrm>
          <a:prstGeom prst="rect">
            <a:avLst/>
          </a:prstGeom>
          <a:noFill/>
          <a:ln w="12700">
            <a:solidFill>
              <a:srgbClr val="FF0000"/>
            </a:solidFill>
          </a:ln>
        </p:spPr>
        <p:txBody>
          <a:bodyPr>
            <a:spAutoFit/>
          </a:bodyPr>
          <a:lstStyle/>
          <a:p>
            <a:pPr algn="just" eaLnBrk="1" hangingPunct="1">
              <a:defRPr/>
            </a:pPr>
            <a:r>
              <a:rPr lang="en-US" sz="2000" b="1" spc="50" dirty="0">
                <a:ln w="12700" cmpd="sng">
                  <a:solidFill>
                    <a:srgbClr val="C00000"/>
                  </a:solidFill>
                  <a:prstDash val="solid"/>
                </a:ln>
                <a:solidFill>
                  <a:schemeClr val="accent6">
                    <a:tint val="1000"/>
                  </a:schemeClr>
                </a:solidFill>
                <a:effectLst>
                  <a:glow rad="53100">
                    <a:schemeClr val="accent6">
                      <a:satMod val="180000"/>
                      <a:alpha val="30000"/>
                    </a:schemeClr>
                  </a:glow>
                </a:effectLst>
                <a:latin typeface=".VnTime" pitchFamily="34" charset="0"/>
                <a:cs typeface="Arial" charset="0"/>
                <a:sym typeface="Wingdings"/>
              </a:rPr>
              <a:t> </a:t>
            </a:r>
            <a:r>
              <a:rPr lang="en-US" sz="2300" b="1" i="1" dirty="0" err="1">
                <a:solidFill>
                  <a:srgbClr val="0000FF"/>
                </a:solidFill>
                <a:latin typeface="Times New Roman" pitchFamily="18" charset="0"/>
                <a:cs typeface="Times New Roman" pitchFamily="18" charset="0"/>
              </a:rPr>
              <a:t>Trong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phân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tử</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Rượu</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etylic</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có</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một</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nguyên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tử</a:t>
            </a:r>
            <a:r>
              <a:rPr lang="en-US" sz="2300" b="1" i="1" dirty="0">
                <a:solidFill>
                  <a:srgbClr val="0000FF"/>
                </a:solidFill>
                <a:latin typeface="Times New Roman" pitchFamily="18" charset="0"/>
                <a:cs typeface="Times New Roman" pitchFamily="18" charset="0"/>
              </a:rPr>
              <a:t> </a:t>
            </a:r>
            <a:r>
              <a:rPr lang="en-US" sz="2300" b="1" i="1" dirty="0">
                <a:solidFill>
                  <a:srgbClr val="FF0000"/>
                </a:solidFill>
                <a:latin typeface="Times New Roman" pitchFamily="18" charset="0"/>
                <a:cs typeface="Times New Roman" pitchFamily="18" charset="0"/>
              </a:rPr>
              <a:t>H</a:t>
            </a:r>
            <a:r>
              <a:rPr lang="en-US" sz="2300" b="1" i="1" dirty="0">
                <a:solidFill>
                  <a:srgbClr val="0000FF"/>
                </a:solidFill>
                <a:latin typeface="Times New Roman" pitchFamily="18" charset="0"/>
                <a:cs typeface="Times New Roman" pitchFamily="18" charset="0"/>
              </a:rPr>
              <a:t> </a:t>
            </a:r>
            <a:r>
              <a:rPr lang="en-US" sz="2300" b="1" i="1" u="sng" dirty="0" err="1">
                <a:solidFill>
                  <a:srgbClr val="0000FF"/>
                </a:solidFill>
                <a:latin typeface="Times New Roman" pitchFamily="18" charset="0"/>
                <a:cs typeface="Times New Roman" pitchFamily="18" charset="0"/>
              </a:rPr>
              <a:t>không</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liên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kết</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trực</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tiếp</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với</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nguyên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tử</a:t>
            </a:r>
            <a:r>
              <a:rPr lang="en-US" sz="2300" b="1" i="1" dirty="0">
                <a:solidFill>
                  <a:srgbClr val="0000FF"/>
                </a:solidFill>
                <a:latin typeface="Times New Roman" pitchFamily="18" charset="0"/>
                <a:cs typeface="Times New Roman" pitchFamily="18" charset="0"/>
              </a:rPr>
              <a:t> </a:t>
            </a:r>
            <a:r>
              <a:rPr lang="en-US" sz="2300" b="1" i="1" dirty="0">
                <a:latin typeface="Times New Roman" pitchFamily="18" charset="0"/>
                <a:cs typeface="Times New Roman" pitchFamily="18" charset="0"/>
              </a:rPr>
              <a:t>C</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mà</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liên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kết</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với</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nguyên</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tử</a:t>
            </a:r>
            <a:r>
              <a:rPr lang="en-US" sz="2300" b="1" i="1" dirty="0">
                <a:solidFill>
                  <a:srgbClr val="0000FF"/>
                </a:solidFill>
                <a:latin typeface="Times New Roman" pitchFamily="18" charset="0"/>
                <a:cs typeface="Times New Roman" pitchFamily="18" charset="0"/>
              </a:rPr>
              <a:t> </a:t>
            </a:r>
            <a:r>
              <a:rPr lang="en-US" sz="2300" b="1" i="1" dirty="0">
                <a:solidFill>
                  <a:srgbClr val="FF0000"/>
                </a:solidFill>
                <a:latin typeface="Times New Roman" pitchFamily="18" charset="0"/>
                <a:cs typeface="Times New Roman" pitchFamily="18" charset="0"/>
              </a:rPr>
              <a:t>O</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tạo</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ra</a:t>
            </a:r>
            <a:r>
              <a:rPr lang="en-US" sz="2300" b="1" i="1" dirty="0">
                <a:solidFill>
                  <a:srgbClr val="0000FF"/>
                </a:solidFill>
                <a:latin typeface="Times New Roman" pitchFamily="18" charset="0"/>
                <a:cs typeface="Times New Roman" pitchFamily="18" charset="0"/>
              </a:rPr>
              <a:t> </a:t>
            </a:r>
            <a:r>
              <a:rPr lang="en-US" sz="2300" b="1" i="1" dirty="0" err="1">
                <a:solidFill>
                  <a:srgbClr val="0000FF"/>
                </a:solidFill>
                <a:latin typeface="Times New Roman" pitchFamily="18" charset="0"/>
                <a:cs typeface="Times New Roman" pitchFamily="18" charset="0"/>
              </a:rPr>
              <a:t>nhóm</a:t>
            </a:r>
            <a:r>
              <a:rPr lang="en-US" sz="2300" b="1" i="1" dirty="0">
                <a:solidFill>
                  <a:srgbClr val="0000FF"/>
                </a:solidFill>
                <a:latin typeface="Times New Roman" pitchFamily="18" charset="0"/>
                <a:cs typeface="Times New Roman" pitchFamily="18" charset="0"/>
              </a:rPr>
              <a:t> </a:t>
            </a:r>
          </a:p>
          <a:p>
            <a:pPr algn="just" eaLnBrk="1" hangingPunct="1">
              <a:defRPr/>
            </a:pPr>
            <a:r>
              <a:rPr lang="en-US" sz="28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OH</a:t>
            </a:r>
            <a:r>
              <a:rPr lang="en-US" sz="2300" b="1" i="1" dirty="0">
                <a:solidFill>
                  <a:srgbClr val="FF0000"/>
                </a:solidFill>
                <a:latin typeface="Times New Roman" pitchFamily="18" charset="0"/>
                <a:cs typeface="Times New Roman" pitchFamily="18" charset="0"/>
              </a:rPr>
              <a:t>.</a:t>
            </a:r>
          </a:p>
          <a:p>
            <a:pPr algn="just" eaLnBrk="1" hangingPunct="1">
              <a:defRPr/>
            </a:pPr>
            <a:r>
              <a:rPr lang="en-US" sz="2300" b="1" i="1" dirty="0">
                <a:solidFill>
                  <a:srgbClr val="0000FF"/>
                </a:solidFill>
                <a:latin typeface="Times New Roman" pitchFamily="18" charset="0"/>
                <a:cs typeface="Times New Roman" pitchFamily="18" charset="0"/>
              </a:rPr>
              <a:t>        </a:t>
            </a:r>
            <a:r>
              <a:rPr lang="en-US" sz="2300" b="1" i="1" dirty="0" err="1">
                <a:latin typeface="Times New Roman" pitchFamily="18" charset="0"/>
                <a:cs typeface="Times New Roman" pitchFamily="18" charset="0"/>
              </a:rPr>
              <a:t>Chính</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nhóm</a:t>
            </a:r>
            <a:r>
              <a:rPr lang="en-US" sz="2300" b="1" i="1" dirty="0">
                <a:latin typeface="Times New Roman" pitchFamily="18" charset="0"/>
                <a:cs typeface="Times New Roman" pitchFamily="18" charset="0"/>
              </a:rPr>
              <a:t> </a:t>
            </a:r>
            <a:r>
              <a:rPr lang="en-US" sz="32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OH </a:t>
            </a:r>
            <a:r>
              <a:rPr lang="en-US" sz="2300" b="1" i="1" dirty="0" err="1">
                <a:latin typeface="Times New Roman" pitchFamily="18" charset="0"/>
                <a:cs typeface="Times New Roman" pitchFamily="18" charset="0"/>
              </a:rPr>
              <a:t>này</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làm</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cho</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Rượu</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có</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tính</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chất</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đặc</a:t>
            </a:r>
            <a:r>
              <a:rPr lang="en-US" sz="2300" b="1" i="1" dirty="0">
                <a:latin typeface="Times New Roman" pitchFamily="18" charset="0"/>
                <a:cs typeface="Times New Roman" pitchFamily="18" charset="0"/>
              </a:rPr>
              <a:t> </a:t>
            </a:r>
            <a:r>
              <a:rPr lang="en-US" sz="2300" b="1" i="1" dirty="0" err="1">
                <a:latin typeface="Times New Roman" pitchFamily="18" charset="0"/>
                <a:cs typeface="Times New Roman" pitchFamily="18" charset="0"/>
              </a:rPr>
              <a:t>trưng</a:t>
            </a:r>
            <a:r>
              <a:rPr lang="en-US" sz="2300" b="1" i="1" dirty="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370954305"/>
              </p:ext>
            </p:extLst>
          </p:nvPr>
        </p:nvGraphicFramePr>
        <p:xfrm>
          <a:off x="2590800" y="762000"/>
          <a:ext cx="4114800" cy="457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itchFamily="18" charset="0"/>
                          <a:cs typeface="Times New Roman" pitchFamily="18" charset="0"/>
                        </a:rPr>
                        <a:t>TIẾT</a:t>
                      </a:r>
                      <a:r>
                        <a:rPr lang="en-US" sz="20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55: RƯỢU ETYLIC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bl>
          </a:graphicData>
        </a:graphic>
      </p:graphicFrame>
      <p:sp>
        <p:nvSpPr>
          <p:cNvPr id="820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400"/>
          </a:p>
        </p:txBody>
      </p:sp>
      <p:sp>
        <p:nvSpPr>
          <p:cNvPr id="3" name="TextBox 2"/>
          <p:cNvSpPr txBox="1">
            <a:spLocks noChangeArrowheads="1"/>
          </p:cNvSpPr>
          <p:nvPr/>
        </p:nvSpPr>
        <p:spPr bwMode="auto">
          <a:xfrm>
            <a:off x="222250" y="5191125"/>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u="sng" dirty="0">
                <a:solidFill>
                  <a:srgbClr val="FF0000"/>
                </a:solidFill>
                <a:latin typeface="Times New Roman" panose="02020603050405020304" pitchFamily="18" charset="0"/>
                <a:cs typeface="Times New Roman" panose="02020603050405020304" pitchFamily="18" charset="0"/>
              </a:rPr>
              <a:t>HĐ </a:t>
            </a:r>
            <a:r>
              <a:rPr lang="en-US" altLang="en-US" sz="2400" b="1" u="sng" dirty="0" err="1">
                <a:solidFill>
                  <a:srgbClr val="FF0000"/>
                </a:solidFill>
                <a:latin typeface="Times New Roman" panose="02020603050405020304" pitchFamily="18" charset="0"/>
                <a:cs typeface="Times New Roman" panose="02020603050405020304" pitchFamily="18" charset="0"/>
              </a:rPr>
              <a:t>nhóm</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lắp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ráp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mô</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u="sng" dirty="0" err="1">
                <a:solidFill>
                  <a:srgbClr val="0000CC"/>
                </a:solidFill>
                <a:latin typeface="Times New Roman" panose="02020603050405020304" pitchFamily="18" charset="0"/>
                <a:cs typeface="Times New Roman" panose="02020603050405020304" pitchFamily="18" charset="0"/>
              </a:rPr>
              <a:t>dạng</a:t>
            </a:r>
            <a:r>
              <a:rPr lang="en-US" altLang="en-US" sz="2400" b="1" u="sng" dirty="0">
                <a:solidFill>
                  <a:srgbClr val="0000CC"/>
                </a:solidFill>
                <a:latin typeface="Times New Roman" panose="02020603050405020304" pitchFamily="18" charset="0"/>
                <a:cs typeface="Times New Roman" panose="02020603050405020304" pitchFamily="18" charset="0"/>
              </a:rPr>
              <a:t> </a:t>
            </a:r>
            <a:r>
              <a:rPr lang="en-US" altLang="en-US" sz="2400" b="1" u="sng" dirty="0" err="1">
                <a:solidFill>
                  <a:srgbClr val="0000CC"/>
                </a:solidFill>
                <a:latin typeface="Times New Roman" panose="02020603050405020304" pitchFamily="18" charset="0"/>
                <a:cs typeface="Times New Roman" panose="02020603050405020304" pitchFamily="18" charset="0"/>
              </a:rPr>
              <a:t>rỗng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rượu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etylic</a:t>
            </a:r>
            <a:endParaRPr lang="en-US" altLang="en-US" sz="2400" b="1" dirty="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400" b="1" dirty="0" err="1">
                <a:latin typeface="Times New Roman" panose="02020603050405020304" pitchFamily="18" charset="0"/>
                <a:cs typeface="Times New Roman" panose="02020603050405020304" pitchFamily="18" charset="0"/>
              </a:rPr>
              <a:t>Viết</a:t>
            </a:r>
            <a:r>
              <a:rPr lang="en-US" altLang="en-US" sz="2400" b="1" dirty="0">
                <a:latin typeface="Times New Roman" panose="02020603050405020304" pitchFamily="18" charset="0"/>
                <a:cs typeface="Times New Roman" panose="02020603050405020304" pitchFamily="18" charset="0"/>
              </a:rPr>
              <a:t> CTCT </a:t>
            </a:r>
            <a:r>
              <a:rPr lang="en-US" altLang="en-US" sz="2400" b="1" dirty="0" err="1">
                <a:latin typeface="Times New Roman" panose="02020603050405020304" pitchFamily="18" charset="0"/>
                <a:cs typeface="Times New Roman" panose="02020603050405020304" pitchFamily="18" charset="0"/>
              </a:rPr>
              <a:t>và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đặc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điểm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cấu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tạo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rượu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etylic</a:t>
            </a:r>
            <a:r>
              <a:rPr lang="en-US" altLang="en-US" sz="2400" b="1" dirty="0">
                <a:latin typeface="Times New Roman" panose="02020603050405020304" pitchFamily="18" charset="0"/>
                <a:cs typeface="Times New Roman" panose="02020603050405020304" pitchFamily="18"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50"/>
                                        </p:tgtEl>
                                        <p:attrNameLst>
                                          <p:attrName>style.visibility</p:attrName>
                                        </p:attrNameLst>
                                      </p:cBhvr>
                                      <p:to>
                                        <p:strVal val="visible"/>
                                      </p:to>
                                    </p:set>
                                    <p:animEffect transition="in" filter="barn(inVertical)">
                                      <p:cBhvr>
                                        <p:cTn id="12" dur="750"/>
                                        <p:tgtEl>
                                          <p:spTgt spid="102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barn(inVertical)">
                                      <p:cBhvr>
                                        <p:cTn id="15" dur="750"/>
                                        <p:tgtEl>
                                          <p:spTgt spid="92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10252"/>
                                        </p:tgtEl>
                                        <p:attrNameLst>
                                          <p:attrName>style.visibility</p:attrName>
                                        </p:attrNameLst>
                                      </p:cBhvr>
                                      <p:to>
                                        <p:strVal val="visible"/>
                                      </p:to>
                                    </p:set>
                                    <p:animEffect transition="in" filter="fade">
                                      <p:cBhvr>
                                        <p:cTn id="20" dur="750"/>
                                        <p:tgtEl>
                                          <p:spTgt spid="10252"/>
                                        </p:tgtEl>
                                      </p:cBhvr>
                                    </p:animEffect>
                                    <p:anim calcmode="lin" valueType="num">
                                      <p:cBhvr>
                                        <p:cTn id="21" dur="750" fill="hold"/>
                                        <p:tgtEl>
                                          <p:spTgt spid="10252"/>
                                        </p:tgtEl>
                                        <p:attrNameLst>
                                          <p:attrName>ppt_x</p:attrName>
                                        </p:attrNameLst>
                                      </p:cBhvr>
                                      <p:tavLst>
                                        <p:tav tm="0">
                                          <p:val>
                                            <p:strVal val="#ppt_x"/>
                                          </p:val>
                                        </p:tav>
                                        <p:tav tm="100000">
                                          <p:val>
                                            <p:strVal val="#ppt_x"/>
                                          </p:val>
                                        </p:tav>
                                      </p:tavLst>
                                    </p:anim>
                                    <p:anim calcmode="lin" valueType="num">
                                      <p:cBhvr>
                                        <p:cTn id="22" dur="750" fill="hold"/>
                                        <p:tgtEl>
                                          <p:spTgt spid="1025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221"/>
                                        </p:tgtEl>
                                        <p:attrNameLst>
                                          <p:attrName>style.visibility</p:attrName>
                                        </p:attrNameLst>
                                      </p:cBhvr>
                                      <p:to>
                                        <p:strVal val="visible"/>
                                      </p:to>
                                    </p:set>
                                    <p:animEffect transition="in" filter="fade">
                                      <p:cBhvr>
                                        <p:cTn id="25" dur="1000"/>
                                        <p:tgtEl>
                                          <p:spTgt spid="9221"/>
                                        </p:tgtEl>
                                      </p:cBhvr>
                                    </p:animEffect>
                                    <p:anim calcmode="lin" valueType="num">
                                      <p:cBhvr>
                                        <p:cTn id="26" dur="1000" fill="hold"/>
                                        <p:tgtEl>
                                          <p:spTgt spid="9221"/>
                                        </p:tgtEl>
                                        <p:attrNameLst>
                                          <p:attrName>ppt_x</p:attrName>
                                        </p:attrNameLst>
                                      </p:cBhvr>
                                      <p:tavLst>
                                        <p:tav tm="0">
                                          <p:val>
                                            <p:strVal val="#ppt_x"/>
                                          </p:val>
                                        </p:tav>
                                        <p:tav tm="100000">
                                          <p:val>
                                            <p:strVal val="#ppt_x"/>
                                          </p:val>
                                        </p:tav>
                                      </p:tavLst>
                                    </p:anim>
                                    <p:anim calcmode="lin" valueType="num">
                                      <p:cBhvr>
                                        <p:cTn id="27"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10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xit" presetSubtype="21" fill="hold" grpId="1" nodeType="clickEffect">
                                  <p:stCondLst>
                                    <p:cond delay="0"/>
                                  </p:stCondLst>
                                  <p:childTnLst>
                                    <p:animEffect transition="out" filter="barn(inVertical)">
                                      <p:cBhvr>
                                        <p:cTn id="36" dur="250"/>
                                        <p:tgtEl>
                                          <p:spTgt spid="3"/>
                                        </p:tgtEl>
                                      </p:cBhvr>
                                    </p:animEffect>
                                    <p:set>
                                      <p:cBhvr>
                                        <p:cTn id="37" dur="1" fill="hold">
                                          <p:stCondLst>
                                            <p:cond delay="24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iterate type="lt">
                                    <p:tmPct val="0"/>
                                  </p:iterate>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0" nodeType="clickEffect">
                                  <p:stCondLst>
                                    <p:cond delay="0"/>
                                  </p:stCondLst>
                                  <p:iterate type="lt">
                                    <p:tmPct val="0"/>
                                  </p:iterate>
                                  <p:childTnLst>
                                    <p:anim calcmode="lin" valueType="num">
                                      <p:cBhvr additive="base">
                                        <p:cTn id="59" dur="500"/>
                                        <p:tgtEl>
                                          <p:spTgt spid="2"/>
                                        </p:tgtEl>
                                        <p:attrNameLst>
                                          <p:attrName>ppt_x</p:attrName>
                                        </p:attrNameLst>
                                      </p:cBhvr>
                                      <p:tavLst>
                                        <p:tav tm="0">
                                          <p:val>
                                            <p:strVal val="ppt_x"/>
                                          </p:val>
                                        </p:tav>
                                        <p:tav tm="100000">
                                          <p:val>
                                            <p:strVal val="ppt_x"/>
                                          </p:val>
                                        </p:tav>
                                      </p:tavLst>
                                    </p:anim>
                                    <p:anim calcmode="lin" valueType="num">
                                      <p:cBhvr additive="base">
                                        <p:cTn id="60" dur="500"/>
                                        <p:tgtEl>
                                          <p:spTgt spid="2"/>
                                        </p:tgtEl>
                                        <p:attrNameLst>
                                          <p:attrName>ppt_y</p:attrName>
                                        </p:attrNameLst>
                                      </p:cBhvr>
                                      <p:tavLst>
                                        <p:tav tm="0">
                                          <p:val>
                                            <p:strVal val="ppt_y"/>
                                          </p:val>
                                        </p:tav>
                                        <p:tav tm="100000">
                                          <p:val>
                                            <p:strVal val="1+ppt_h/2"/>
                                          </p:val>
                                        </p:tav>
                                      </p:tavLst>
                                    </p:anim>
                                    <p:set>
                                      <p:cBhvr>
                                        <p:cTn id="6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62" fill="hold" display="0">
                  <p:stCondLst>
                    <p:cond delay="indefinite"/>
                  </p:stCondLst>
                  <p:endCondLst>
                    <p:cond evt="onNext" delay="0">
                      <p:tgtEl>
                        <p:sldTgt/>
                      </p:tgtEl>
                    </p:cond>
                    <p:cond evt="onPrev" delay="0">
                      <p:tgtEl>
                        <p:sldTgt/>
                      </p:tgtEl>
                    </p:cond>
                  </p:endCondLst>
                </p:cTn>
                <p:tgtEl>
                  <p:spTgt spid="10250"/>
                </p:tgtEl>
              </p:cMediaNode>
            </p:video>
            <p:video>
              <p:cMediaNode>
                <p:cTn id="63" fill="hold" display="0">
                  <p:stCondLst>
                    <p:cond delay="indefinite"/>
                  </p:stCondLst>
                  <p:endCondLst>
                    <p:cond evt="onNext" delay="0">
                      <p:tgtEl>
                        <p:sldTgt/>
                      </p:tgtEl>
                    </p:cond>
                    <p:cond evt="onPrev" delay="0">
                      <p:tgtEl>
                        <p:sldTgt/>
                      </p:tgtEl>
                    </p:cond>
                  </p:endCondLst>
                </p:cTn>
                <p:tgtEl>
                  <p:spTgt spid="10252"/>
                </p:tgtEl>
              </p:cMediaNode>
            </p:video>
          </p:childTnLst>
        </p:cTn>
      </p:par>
    </p:tnLst>
    <p:bldLst>
      <p:bldP spid="9220" grpId="0" animBg="1"/>
      <p:bldP spid="9221" grpId="0" animBg="1"/>
      <p:bldP spid="8" grpId="0"/>
      <p:bldP spid="2" grpId="0" animBg="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228600" y="3124200"/>
            <a:ext cx="1752600" cy="4413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solidFill>
                  <a:srgbClr val="FF0000"/>
                </a:solidFill>
              </a:rPr>
              <a:t>Thí nghiệm 1</a:t>
            </a:r>
          </a:p>
        </p:txBody>
      </p:sp>
      <p:graphicFrame>
        <p:nvGraphicFramePr>
          <p:cNvPr id="15411" name="Group 51"/>
          <p:cNvGraphicFramePr>
            <a:graphicFrameLocks noGrp="1"/>
          </p:cNvGraphicFramePr>
          <p:nvPr>
            <p:ph/>
          </p:nvPr>
        </p:nvGraphicFramePr>
        <p:xfrm>
          <a:off x="628650" y="3752850"/>
          <a:ext cx="8058150" cy="2492375"/>
        </p:xfrm>
        <a:graphic>
          <a:graphicData uri="http://schemas.openxmlformats.org/drawingml/2006/table">
            <a:tbl>
              <a:tblPr/>
              <a:tblGrid>
                <a:gridCol w="3867912">
                  <a:extLst>
                    <a:ext uri="{9D8B030D-6E8A-4147-A177-3AD203B41FA5}">
                      <a16:colId xmlns:a16="http://schemas.microsoft.com/office/drawing/2014/main" val="20000"/>
                    </a:ext>
                  </a:extLst>
                </a:gridCol>
                <a:gridCol w="4190238">
                  <a:extLst>
                    <a:ext uri="{9D8B030D-6E8A-4147-A177-3AD203B41FA5}">
                      <a16:colId xmlns:a16="http://schemas.microsoft.com/office/drawing/2014/main" val="20001"/>
                    </a:ext>
                  </a:extLst>
                </a:gridCol>
              </a:tblGrid>
              <a:tr h="5715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Cách</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tiến</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hành</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Hiện</a:t>
                      </a:r>
                      <a:r>
                        <a:rPr kumimoji="0" lang="en-US" sz="2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400" b="1" i="0" u="none" strike="noStrike" cap="none" normalizeH="0" baseline="0" dirty="0" err="1">
                          <a:ln>
                            <a:noFill/>
                          </a:ln>
                          <a:solidFill>
                            <a:srgbClr val="FF0000"/>
                          </a:solidFill>
                          <a:effectLst/>
                          <a:latin typeface="Times New Roman" pitchFamily="18" charset="0"/>
                          <a:cs typeface="Times New Roman" pitchFamily="18" charset="0"/>
                        </a:rPr>
                        <a:t>tượng</a:t>
                      </a:r>
                      <a:endParaRPr kumimoji="0" lang="en-US" sz="2400" b="1" i="0" u="none" strike="noStrike" cap="none" normalizeH="0" baseline="0" dirty="0">
                        <a:ln>
                          <a:noFill/>
                        </a:ln>
                        <a:solidFill>
                          <a:srgbClr val="FF0000"/>
                        </a:solidFill>
                        <a:effectLst/>
                        <a:latin typeface="Times New Roman" pitchFamily="18" charset="0"/>
                        <a:cs typeface="Times New Roman" pitchFamily="18" charset="0"/>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08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Cho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vài</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giọt</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rượu</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etylic</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vào</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chén</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sứ</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rồi</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đốt</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a:t>
                      </a:r>
                    </a:p>
                  </a:txBody>
                  <a:tcPr marT="45683" marB="4568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Times New Roman" pitchFamily="18" charset="0"/>
                        <a:cs typeface="Times New Roman" pitchFamily="18" charset="0"/>
                      </a:endParaRPr>
                    </a:p>
                  </a:txBody>
                  <a:tcPr marT="45683" marB="4568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390" name="Text Box 30"/>
          <p:cNvSpPr txBox="1">
            <a:spLocks noChangeArrowheads="1"/>
          </p:cNvSpPr>
          <p:nvPr/>
        </p:nvSpPr>
        <p:spPr bwMode="auto">
          <a:xfrm>
            <a:off x="4495800" y="4391025"/>
            <a:ext cx="4191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b="1">
                <a:latin typeface="Times New Roman" panose="02020603050405020304" pitchFamily="18" charset="0"/>
                <a:cs typeface="Times New Roman" panose="02020603050405020304" pitchFamily="18" charset="0"/>
              </a:rPr>
              <a:t>- Rượu etylic cháy với ngọn lửa màu xanh.</a:t>
            </a:r>
          </a:p>
          <a:p>
            <a:pPr eaLnBrk="1" hangingPunct="1">
              <a:spcBef>
                <a:spcPct val="50000"/>
              </a:spcBef>
              <a:buFontTx/>
              <a:buNone/>
            </a:pPr>
            <a:r>
              <a:rPr lang="en-US" altLang="en-US" sz="2200" b="1">
                <a:latin typeface="Times New Roman" panose="02020603050405020304" pitchFamily="18" charset="0"/>
                <a:cs typeface="Times New Roman" panose="02020603050405020304" pitchFamily="18" charset="0"/>
              </a:rPr>
              <a:t>-  Toả nhiều nhiệt.</a:t>
            </a:r>
          </a:p>
        </p:txBody>
      </p:sp>
      <p:sp>
        <p:nvSpPr>
          <p:cNvPr id="9231" name="TextBox 9"/>
          <p:cNvSpPr txBox="1">
            <a:spLocks noChangeArrowheads="1"/>
          </p:cNvSpPr>
          <p:nvPr/>
        </p:nvSpPr>
        <p:spPr bwMode="auto">
          <a:xfrm>
            <a:off x="6781800" y="533400"/>
            <a:ext cx="2133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CTPT : C</a:t>
            </a:r>
            <a:r>
              <a:rPr lang="en-US" altLang="en-US" sz="1800" b="1" baseline="-25000">
                <a:solidFill>
                  <a:srgbClr val="000000"/>
                </a:solidFill>
                <a:latin typeface="Times New Roman" panose="02020603050405020304" pitchFamily="18" charset="0"/>
              </a:rPr>
              <a:t>2</a:t>
            </a:r>
            <a:r>
              <a:rPr lang="en-US" altLang="en-US" sz="1800" b="1">
                <a:solidFill>
                  <a:srgbClr val="000000"/>
                </a:solidFill>
                <a:latin typeface="Times New Roman" panose="02020603050405020304" pitchFamily="18" charset="0"/>
              </a:rPr>
              <a:t>H</a:t>
            </a:r>
            <a:r>
              <a:rPr lang="en-US" altLang="en-US" sz="1800" b="1" baseline="-25000">
                <a:solidFill>
                  <a:srgbClr val="000000"/>
                </a:solidFill>
                <a:latin typeface="Times New Roman" panose="02020603050405020304" pitchFamily="18" charset="0"/>
              </a:rPr>
              <a:t>6</a:t>
            </a:r>
            <a:r>
              <a:rPr lang="en-US" altLang="en-US" sz="1800" b="1">
                <a:solidFill>
                  <a:srgbClr val="000000"/>
                </a:solidFill>
                <a:latin typeface="Times New Roman" panose="02020603050405020304" pitchFamily="18" charset="0"/>
              </a:rPr>
              <a:t>O.</a:t>
            </a:r>
          </a:p>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PTK : 46</a:t>
            </a:r>
          </a:p>
          <a:p>
            <a:pPr eaLnBrk="1" hangingPunct="1">
              <a:spcBef>
                <a:spcPct val="0"/>
              </a:spcBef>
              <a:buFontTx/>
              <a:buNone/>
            </a:pPr>
            <a:endParaRPr lang="en-US" altLang="en-US" sz="1800"/>
          </a:p>
        </p:txBody>
      </p:sp>
      <p:sp>
        <p:nvSpPr>
          <p:cNvPr id="12" name="TextBox 11"/>
          <p:cNvSpPr txBox="1">
            <a:spLocks noChangeArrowheads="1"/>
          </p:cNvSpPr>
          <p:nvPr/>
        </p:nvSpPr>
        <p:spPr bwMode="auto">
          <a:xfrm>
            <a:off x="762000" y="11430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III. TÍNH CHẤT HÓA HỌC</a:t>
            </a:r>
          </a:p>
        </p:txBody>
      </p:sp>
      <p:sp>
        <p:nvSpPr>
          <p:cNvPr id="13" name="TextBox 12"/>
          <p:cNvSpPr txBox="1">
            <a:spLocks noChangeArrowheads="1"/>
          </p:cNvSpPr>
          <p:nvPr/>
        </p:nvSpPr>
        <p:spPr bwMode="auto">
          <a:xfrm>
            <a:off x="838200" y="15240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1. Rượu etylic có cháy không? </a:t>
            </a:r>
          </a:p>
        </p:txBody>
      </p:sp>
      <p:sp>
        <p:nvSpPr>
          <p:cNvPr id="14" name="TextBox 13"/>
          <p:cNvSpPr txBox="1">
            <a:spLocks noChangeArrowheads="1"/>
          </p:cNvSpPr>
          <p:nvPr/>
        </p:nvSpPr>
        <p:spPr bwMode="auto">
          <a:xfrm>
            <a:off x="1479550" y="2162175"/>
            <a:ext cx="7010400" cy="120015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err="1">
                <a:latin typeface="Times New Roman" panose="02020603050405020304" pitchFamily="18" charset="0"/>
                <a:cs typeface="Times New Roman" panose="02020603050405020304" pitchFamily="18" charset="0"/>
              </a:rPr>
              <a:t>Rượu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etylic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với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oxi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đốt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nóng</a:t>
            </a:r>
            <a:r>
              <a:rPr lang="en-US" altLang="en-US" sz="2400" b="1" dirty="0">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C</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H</a:t>
            </a:r>
            <a:r>
              <a:rPr lang="en-US" altLang="en-US" sz="2400" baseline="-25000" dirty="0">
                <a:latin typeface="Times New Roman" panose="02020603050405020304" pitchFamily="18" charset="0"/>
                <a:cs typeface="Times New Roman" panose="02020603050405020304" pitchFamily="18" charset="0"/>
              </a:rPr>
              <a:t>6</a:t>
            </a:r>
            <a:r>
              <a:rPr lang="en-US" altLang="en-US" sz="2400" dirty="0">
                <a:latin typeface="Times New Roman" panose="02020603050405020304" pitchFamily="18" charset="0"/>
                <a:cs typeface="Times New Roman" panose="02020603050405020304" pitchFamily="18" charset="0"/>
              </a:rPr>
              <a:t>O + 3O</a:t>
            </a:r>
            <a:r>
              <a:rPr lang="en-US" altLang="en-US" sz="2400" baseline="-25000" dirty="0">
                <a:latin typeface="Times New Roman" panose="02020603050405020304" pitchFamily="18" charset="0"/>
                <a:cs typeface="Times New Roman" panose="02020603050405020304" pitchFamily="18" charset="0"/>
              </a:rPr>
              <a:t>2           </a:t>
            </a:r>
            <a:r>
              <a:rPr lang="en-US" altLang="en-US" sz="2400" dirty="0">
                <a:latin typeface="Times New Roman" panose="02020603050405020304" pitchFamily="18" charset="0"/>
                <a:cs typeface="Times New Roman" panose="02020603050405020304" pitchFamily="18" charset="0"/>
              </a:rPr>
              <a:t>         2CO</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  +  3H</a:t>
            </a:r>
            <a:r>
              <a:rPr lang="en-US" altLang="en-US" sz="2400" baseline="-25000" dirty="0">
                <a:latin typeface="Times New Roman" panose="02020603050405020304" pitchFamily="18" charset="0"/>
                <a:cs typeface="Times New Roman" panose="02020603050405020304" pitchFamily="18" charset="0"/>
              </a:rPr>
              <a:t>2</a:t>
            </a:r>
            <a:r>
              <a:rPr lang="en-US" altLang="en-US" sz="2400" dirty="0">
                <a:latin typeface="Times New Roman" panose="02020603050405020304" pitchFamily="18" charset="0"/>
                <a:cs typeface="Times New Roman" panose="02020603050405020304" pitchFamily="18" charset="0"/>
              </a:rPr>
              <a:t>O</a:t>
            </a:r>
          </a:p>
          <a:p>
            <a:pPr algn="ctr" eaLnBrk="1" hangingPunct="1">
              <a:spcBef>
                <a:spcPct val="0"/>
              </a:spcBef>
              <a:buFontTx/>
              <a:buNone/>
            </a:pPr>
            <a:r>
              <a:rPr lang="en-US" altLang="en-US" sz="2400" dirty="0">
                <a:latin typeface="Times New Roman" panose="02020603050405020304" pitchFamily="18" charset="0"/>
                <a:cs typeface="Times New Roman" panose="02020603050405020304" pitchFamily="18" charset="0"/>
              </a:rPr>
              <a:t>(</a:t>
            </a:r>
            <a:r>
              <a:rPr lang="en-US" altLang="en-US" sz="2400" dirty="0" err="1">
                <a:latin typeface="Times New Roman" panose="02020603050405020304" pitchFamily="18" charset="0"/>
                <a:cs typeface="Times New Roman" panose="02020603050405020304" pitchFamily="18" charset="0"/>
              </a:rPr>
              <a:t>phản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ứng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cháy</a:t>
            </a:r>
            <a:r>
              <a:rPr lang="en-US" altLang="en-US" sz="2400" dirty="0">
                <a:latin typeface="Times New Roman" panose="02020603050405020304" pitchFamily="18" charset="0"/>
                <a:cs typeface="Times New Roman" panose="02020603050405020304" pitchFamily="18" charset="0"/>
              </a:rPr>
              <a:t>) </a:t>
            </a:r>
            <a:r>
              <a:rPr lang="en-US" altLang="en-US" sz="2400" baseline="-25000"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 </a:t>
            </a:r>
            <a:r>
              <a:rPr lang="en-US" altLang="en-US" sz="2400" baseline="-25000" dirty="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p:txBody>
      </p:sp>
      <p:sp>
        <p:nvSpPr>
          <p:cNvPr id="20" name="Line 5"/>
          <p:cNvSpPr>
            <a:spLocks noChangeShapeType="1"/>
          </p:cNvSpPr>
          <p:nvPr/>
        </p:nvSpPr>
        <p:spPr bwMode="auto">
          <a:xfrm>
            <a:off x="4641850" y="2800350"/>
            <a:ext cx="685800" cy="0"/>
          </a:xfrm>
          <a:prstGeom prst="line">
            <a:avLst/>
          </a:prstGeom>
          <a:ln>
            <a:headEnd/>
            <a:tailEnd type="arrow" w="med" len="med"/>
          </a:ln>
        </p:spPr>
        <p:style>
          <a:lnRef idx="1">
            <a:schemeClr val="accent4"/>
          </a:lnRef>
          <a:fillRef idx="0">
            <a:schemeClr val="accent4"/>
          </a:fillRef>
          <a:effectRef idx="0">
            <a:schemeClr val="accent4"/>
          </a:effectRef>
          <a:fontRef idx="minor">
            <a:schemeClr val="tx1"/>
          </a:fontRef>
        </p:style>
        <p:txBody>
          <a:bodyPr/>
          <a:lstStyle/>
          <a:p>
            <a:pPr eaLnBrk="1" hangingPunct="1">
              <a:defRPr/>
            </a:pPr>
            <a:endParaRPr lang="en-US" b="1" dirty="0"/>
          </a:p>
        </p:txBody>
      </p:sp>
      <p:sp>
        <p:nvSpPr>
          <p:cNvPr id="21" name="TextBox 20"/>
          <p:cNvSpPr txBox="1">
            <a:spLocks noChangeArrowheads="1"/>
          </p:cNvSpPr>
          <p:nvPr/>
        </p:nvSpPr>
        <p:spPr bwMode="auto">
          <a:xfrm>
            <a:off x="4724400" y="2511425"/>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t>t</a:t>
            </a:r>
            <a:r>
              <a:rPr lang="en-US" altLang="en-US" sz="1400" baseline="30000"/>
              <a:t>o</a:t>
            </a:r>
            <a:endParaRPr lang="en-US" altLang="en-US" sz="1400"/>
          </a:p>
        </p:txBody>
      </p:sp>
      <p:sp>
        <p:nvSpPr>
          <p:cNvPr id="9237" name="Text Box 17"/>
          <p:cNvSpPr txBox="1">
            <a:spLocks noChangeArrowheads="1"/>
          </p:cNvSpPr>
          <p:nvPr/>
        </p:nvSpPr>
        <p:spPr bwMode="auto">
          <a:xfrm>
            <a:off x="533400" y="152400"/>
            <a:ext cx="8458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CHƯƠNG 5: DẪN XUẤT CỦA HIĐROCACBON - POLIME</a:t>
            </a:r>
            <a:r>
              <a:rPr lang="en-US" altLang="en-US" sz="1800">
                <a:latin typeface="Times New Roman" panose="02020603050405020304" pitchFamily="18" charset="0"/>
                <a:cs typeface="Times New Roman" panose="02020603050405020304" pitchFamily="18" charset="0"/>
              </a:rPr>
              <a:t> </a:t>
            </a:r>
          </a:p>
        </p:txBody>
      </p:sp>
      <p:graphicFrame>
        <p:nvGraphicFramePr>
          <p:cNvPr id="19" name="Table 18"/>
          <p:cNvGraphicFramePr>
            <a:graphicFrameLocks noGrp="1"/>
          </p:cNvGraphicFramePr>
          <p:nvPr>
            <p:extLst>
              <p:ext uri="{D42A27DB-BD31-4B8C-83A1-F6EECF244321}">
                <p14:modId xmlns:p14="http://schemas.microsoft.com/office/powerpoint/2010/main" val="2686606415"/>
              </p:ext>
            </p:extLst>
          </p:nvPr>
        </p:nvGraphicFramePr>
        <p:xfrm>
          <a:off x="2590800" y="609600"/>
          <a:ext cx="4114800" cy="457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itchFamily="18" charset="0"/>
                          <a:cs typeface="Times New Roman" pitchFamily="18" charset="0"/>
                        </a:rPr>
                        <a:t>TIẾT</a:t>
                      </a:r>
                      <a:r>
                        <a:rPr lang="en-US" sz="20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55: RƯỢU ETYLIC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bl>
          </a:graphicData>
        </a:graphic>
      </p:graphicFrame>
      <p:sp>
        <p:nvSpPr>
          <p:cNvPr id="3" name="Rectangle 2"/>
          <p:cNvSpPr>
            <a:spLocks noChangeArrowheads="1"/>
          </p:cNvSpPr>
          <p:nvPr/>
        </p:nvSpPr>
        <p:spPr bwMode="auto">
          <a:xfrm>
            <a:off x="2041525" y="2116138"/>
            <a:ext cx="3576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Viết PTHH xảy ra?</a:t>
            </a:r>
          </a:p>
        </p:txBody>
      </p:sp>
      <p:sp>
        <p:nvSpPr>
          <p:cNvPr id="92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2D0131B3-D0BE-4875-B3C8-9AB17F1415A3}" type="slidenum">
              <a:rPr lang="en-US" altLang="en-US" sz="1400" smtClean="0"/>
              <a:pPr>
                <a:spcBef>
                  <a:spcPct val="0"/>
                </a:spcBef>
                <a:buFontTx/>
                <a:buNone/>
              </a:pPr>
              <a:t>7</a:t>
            </a:fld>
            <a:endParaRPr lang="en-US" altLang="en-US" sz="1400"/>
          </a:p>
        </p:txBody>
      </p:sp>
      <p:sp>
        <p:nvSpPr>
          <p:cNvPr id="2" name="TextBox 1"/>
          <p:cNvSpPr txBox="1">
            <a:spLocks noChangeArrowheads="1"/>
          </p:cNvSpPr>
          <p:nvPr/>
        </p:nvSpPr>
        <p:spPr bwMode="auto">
          <a:xfrm>
            <a:off x="628650" y="2938463"/>
            <a:ext cx="7810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Rượu etylic tác dụng mạnh với oxi khi đốt nóng.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125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4"/>
                                        </p:tgtEl>
                                        <p:attrNameLst>
                                          <p:attrName>style.visibility</p:attrName>
                                        </p:attrNameLst>
                                      </p:cBhvr>
                                      <p:to>
                                        <p:strVal val="visible"/>
                                      </p:to>
                                    </p:set>
                                    <p:anim calcmode="lin" valueType="num">
                                      <p:cBhvr additive="base">
                                        <p:cTn id="17" dur="500" fill="hold"/>
                                        <p:tgtEl>
                                          <p:spTgt spid="15364"/>
                                        </p:tgtEl>
                                        <p:attrNameLst>
                                          <p:attrName>ppt_x</p:attrName>
                                        </p:attrNameLst>
                                      </p:cBhvr>
                                      <p:tavLst>
                                        <p:tav tm="0">
                                          <p:val>
                                            <p:strVal val="#ppt_x"/>
                                          </p:val>
                                        </p:tav>
                                        <p:tav tm="100000">
                                          <p:val>
                                            <p:strVal val="#ppt_x"/>
                                          </p:val>
                                        </p:tav>
                                      </p:tavLst>
                                    </p:anim>
                                    <p:anim calcmode="lin" valueType="num">
                                      <p:cBhvr additive="base">
                                        <p:cTn id="18" dur="500" fill="hold"/>
                                        <p:tgtEl>
                                          <p:spTgt spid="1536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411"/>
                                        </p:tgtEl>
                                        <p:attrNameLst>
                                          <p:attrName>style.visibility</p:attrName>
                                        </p:attrNameLst>
                                      </p:cBhvr>
                                      <p:to>
                                        <p:strVal val="visible"/>
                                      </p:to>
                                    </p:set>
                                    <p:anim calcmode="lin" valueType="num">
                                      <p:cBhvr additive="base">
                                        <p:cTn id="21" dur="500" fill="hold"/>
                                        <p:tgtEl>
                                          <p:spTgt spid="15411"/>
                                        </p:tgtEl>
                                        <p:attrNameLst>
                                          <p:attrName>ppt_x</p:attrName>
                                        </p:attrNameLst>
                                      </p:cBhvr>
                                      <p:tavLst>
                                        <p:tav tm="0">
                                          <p:val>
                                            <p:strVal val="#ppt_x"/>
                                          </p:val>
                                        </p:tav>
                                        <p:tav tm="100000">
                                          <p:val>
                                            <p:strVal val="#ppt_x"/>
                                          </p:val>
                                        </p:tav>
                                      </p:tavLst>
                                    </p:anim>
                                    <p:anim calcmode="lin" valueType="num">
                                      <p:cBhvr additive="base">
                                        <p:cTn id="22" dur="500" fill="hold"/>
                                        <p:tgtEl>
                                          <p:spTgt spid="1541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5390"/>
                                        </p:tgtEl>
                                        <p:attrNameLst>
                                          <p:attrName>style.visibility</p:attrName>
                                        </p:attrNameLst>
                                      </p:cBhvr>
                                      <p:to>
                                        <p:strVal val="visible"/>
                                      </p:to>
                                    </p:set>
                                    <p:animEffect transition="in" filter="wedge">
                                      <p:cBhvr>
                                        <p:cTn id="27" dur="1000"/>
                                        <p:tgtEl>
                                          <p:spTgt spid="1539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grpId="1" nodeType="clickEffect">
                                  <p:stCondLst>
                                    <p:cond delay="0"/>
                                  </p:stCondLst>
                                  <p:childTnLst>
                                    <p:animEffect transition="out" filter="diamond(in)">
                                      <p:cBhvr>
                                        <p:cTn id="31" dur="250"/>
                                        <p:tgtEl>
                                          <p:spTgt spid="15364"/>
                                        </p:tgtEl>
                                      </p:cBhvr>
                                    </p:animEffect>
                                    <p:set>
                                      <p:cBhvr>
                                        <p:cTn id="32" dur="1" fill="hold">
                                          <p:stCondLst>
                                            <p:cond delay="249"/>
                                          </p:stCondLst>
                                        </p:cTn>
                                        <p:tgtEl>
                                          <p:spTgt spid="15364"/>
                                        </p:tgtEl>
                                        <p:attrNameLst>
                                          <p:attrName>style.visibility</p:attrName>
                                        </p:attrNameLst>
                                      </p:cBhvr>
                                      <p:to>
                                        <p:strVal val="hidden"/>
                                      </p:to>
                                    </p:set>
                                  </p:childTnLst>
                                </p:cTn>
                              </p:par>
                              <p:par>
                                <p:cTn id="33" presetID="8" presetClass="exit" presetSubtype="16" fill="hold" nodeType="withEffect">
                                  <p:stCondLst>
                                    <p:cond delay="0"/>
                                  </p:stCondLst>
                                  <p:childTnLst>
                                    <p:animEffect transition="out" filter="diamond(in)">
                                      <p:cBhvr>
                                        <p:cTn id="34" dur="250"/>
                                        <p:tgtEl>
                                          <p:spTgt spid="15411"/>
                                        </p:tgtEl>
                                      </p:cBhvr>
                                    </p:animEffect>
                                    <p:set>
                                      <p:cBhvr>
                                        <p:cTn id="35" dur="1" fill="hold">
                                          <p:stCondLst>
                                            <p:cond delay="249"/>
                                          </p:stCondLst>
                                        </p:cTn>
                                        <p:tgtEl>
                                          <p:spTgt spid="15411"/>
                                        </p:tgtEl>
                                        <p:attrNameLst>
                                          <p:attrName>style.visibility</p:attrName>
                                        </p:attrNameLst>
                                      </p:cBhvr>
                                      <p:to>
                                        <p:strVal val="hidden"/>
                                      </p:to>
                                    </p:set>
                                  </p:childTnLst>
                                </p:cTn>
                              </p:par>
                              <p:par>
                                <p:cTn id="36" presetID="8" presetClass="exit" presetSubtype="16" fill="hold" grpId="1" nodeType="withEffect">
                                  <p:stCondLst>
                                    <p:cond delay="0"/>
                                  </p:stCondLst>
                                  <p:childTnLst>
                                    <p:animEffect transition="out" filter="diamond(in)">
                                      <p:cBhvr>
                                        <p:cTn id="37" dur="250"/>
                                        <p:tgtEl>
                                          <p:spTgt spid="15390"/>
                                        </p:tgtEl>
                                      </p:cBhvr>
                                    </p:animEffect>
                                    <p:set>
                                      <p:cBhvr>
                                        <p:cTn id="38" dur="1" fill="hold">
                                          <p:stCondLst>
                                            <p:cond delay="249"/>
                                          </p:stCondLst>
                                        </p:cTn>
                                        <p:tgtEl>
                                          <p:spTgt spid="1539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75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xit" presetSubtype="4" fill="hold" grpId="1" nodeType="clickEffect">
                                  <p:stCondLst>
                                    <p:cond delay="0"/>
                                  </p:stCondLst>
                                  <p:childTnLst>
                                    <p:anim calcmode="lin" valueType="num">
                                      <p:cBhvr additive="base">
                                        <p:cTn id="47" dur="500"/>
                                        <p:tgtEl>
                                          <p:spTgt spid="2"/>
                                        </p:tgtEl>
                                        <p:attrNameLst>
                                          <p:attrName>ppt_x</p:attrName>
                                        </p:attrNameLst>
                                      </p:cBhvr>
                                      <p:tavLst>
                                        <p:tav tm="0">
                                          <p:val>
                                            <p:strVal val="ppt_x"/>
                                          </p:val>
                                        </p:tav>
                                        <p:tav tm="100000">
                                          <p:val>
                                            <p:strVal val="ppt_x"/>
                                          </p:val>
                                        </p:tav>
                                      </p:tavLst>
                                    </p:anim>
                                    <p:anim calcmode="lin" valueType="num">
                                      <p:cBhvr additive="base">
                                        <p:cTn id="48" dur="500"/>
                                        <p:tgtEl>
                                          <p:spTgt spid="2"/>
                                        </p:tgtEl>
                                        <p:attrNameLst>
                                          <p:attrName>ppt_y</p:attrName>
                                        </p:attrNameLst>
                                      </p:cBhvr>
                                      <p:tavLst>
                                        <p:tav tm="0">
                                          <p:val>
                                            <p:strVal val="ppt_y"/>
                                          </p:val>
                                        </p:tav>
                                        <p:tav tm="100000">
                                          <p:val>
                                            <p:strVal val="1+ppt_h/2"/>
                                          </p:val>
                                        </p:tav>
                                      </p:tavLst>
                                    </p:anim>
                                    <p:set>
                                      <p:cBhvr>
                                        <p:cTn id="49" dur="1" fill="hold">
                                          <p:stCondLst>
                                            <p:cond delay="499"/>
                                          </p:stCondLst>
                                        </p:cTn>
                                        <p:tgtEl>
                                          <p:spTgt spid="2"/>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750"/>
                                        <p:tgtEl>
                                          <p:spTgt spid="3"/>
                                        </p:tgtEl>
                                      </p:cBhvr>
                                    </p:animEffect>
                                    <p:anim calcmode="lin" valueType="num">
                                      <p:cBhvr>
                                        <p:cTn id="55" dur="750" fill="hold"/>
                                        <p:tgtEl>
                                          <p:spTgt spid="3"/>
                                        </p:tgtEl>
                                        <p:attrNameLst>
                                          <p:attrName>ppt_x</p:attrName>
                                        </p:attrNameLst>
                                      </p:cBhvr>
                                      <p:tavLst>
                                        <p:tav tm="0">
                                          <p:val>
                                            <p:strVal val="#ppt_x"/>
                                          </p:val>
                                        </p:tav>
                                        <p:tav tm="100000">
                                          <p:val>
                                            <p:strVal val="#ppt_x"/>
                                          </p:val>
                                        </p:tav>
                                      </p:tavLst>
                                    </p:anim>
                                    <p:anim calcmode="lin" valueType="num">
                                      <p:cBhvr>
                                        <p:cTn id="56"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xit" presetSubtype="4" fill="hold" grpId="1" nodeType="clickEffect">
                                  <p:stCondLst>
                                    <p:cond delay="0"/>
                                  </p:stCondLst>
                                  <p:childTnLst>
                                    <p:anim calcmode="lin" valueType="num">
                                      <p:cBhvr additive="base">
                                        <p:cTn id="60" dur="500"/>
                                        <p:tgtEl>
                                          <p:spTgt spid="3"/>
                                        </p:tgtEl>
                                        <p:attrNameLst>
                                          <p:attrName>ppt_x</p:attrName>
                                        </p:attrNameLst>
                                      </p:cBhvr>
                                      <p:tavLst>
                                        <p:tav tm="0">
                                          <p:val>
                                            <p:strVal val="ppt_x"/>
                                          </p:val>
                                        </p:tav>
                                        <p:tav tm="100000">
                                          <p:val>
                                            <p:strVal val="ppt_x"/>
                                          </p:val>
                                        </p:tav>
                                      </p:tavLst>
                                    </p:anim>
                                    <p:anim calcmode="lin" valueType="num">
                                      <p:cBhvr additive="base">
                                        <p:cTn id="61" dur="500"/>
                                        <p:tgtEl>
                                          <p:spTgt spid="3"/>
                                        </p:tgtEl>
                                        <p:attrNameLst>
                                          <p:attrName>ppt_y</p:attrName>
                                        </p:attrNameLst>
                                      </p:cBhvr>
                                      <p:tavLst>
                                        <p:tav tm="0">
                                          <p:val>
                                            <p:strVal val="ppt_y"/>
                                          </p:val>
                                        </p:tav>
                                        <p:tav tm="100000">
                                          <p:val>
                                            <p:strVal val="1+ppt_h/2"/>
                                          </p:val>
                                        </p:tav>
                                      </p:tavLst>
                                    </p:anim>
                                    <p:set>
                                      <p:cBhvr>
                                        <p:cTn id="62" dur="1" fill="hold">
                                          <p:stCondLst>
                                            <p:cond delay="499"/>
                                          </p:stCondLst>
                                        </p:cTn>
                                        <p:tgtEl>
                                          <p:spTgt spid="3"/>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circle(in)">
                                      <p:cBhvr>
                                        <p:cTn id="67" dur="1000"/>
                                        <p:tgtEl>
                                          <p:spTgt spid="21"/>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circle(in)">
                                      <p:cBhvr>
                                        <p:cTn id="70" dur="1000"/>
                                        <p:tgtEl>
                                          <p:spTgt spid="14"/>
                                        </p:tgtEl>
                                      </p:cBhvr>
                                    </p:animEffect>
                                  </p:childTnLst>
                                </p:cTn>
                              </p:par>
                              <p:par>
                                <p:cTn id="71" presetID="6" presetClass="entr" presetSubtype="16"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circle(in)">
                                      <p:cBhvr>
                                        <p:cTn id="73" dur="1000"/>
                                        <p:tgtEl>
                                          <p:spTgt spid="2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xit" presetSubtype="4" fill="hold" grpId="2" nodeType="clickEffect">
                                  <p:stCondLst>
                                    <p:cond delay="0"/>
                                  </p:stCondLst>
                                  <p:childTnLst>
                                    <p:anim calcmode="lin" valueType="num">
                                      <p:cBhvr additive="base">
                                        <p:cTn id="77" dur="500"/>
                                        <p:tgtEl>
                                          <p:spTgt spid="15364"/>
                                        </p:tgtEl>
                                        <p:attrNameLst>
                                          <p:attrName>ppt_x</p:attrName>
                                        </p:attrNameLst>
                                      </p:cBhvr>
                                      <p:tavLst>
                                        <p:tav tm="0">
                                          <p:val>
                                            <p:strVal val="ppt_x"/>
                                          </p:val>
                                        </p:tav>
                                        <p:tav tm="100000">
                                          <p:val>
                                            <p:strVal val="ppt_x"/>
                                          </p:val>
                                        </p:tav>
                                      </p:tavLst>
                                    </p:anim>
                                    <p:anim calcmode="lin" valueType="num">
                                      <p:cBhvr additive="base">
                                        <p:cTn id="78" dur="500"/>
                                        <p:tgtEl>
                                          <p:spTgt spid="15364"/>
                                        </p:tgtEl>
                                        <p:attrNameLst>
                                          <p:attrName>ppt_y</p:attrName>
                                        </p:attrNameLst>
                                      </p:cBhvr>
                                      <p:tavLst>
                                        <p:tav tm="0">
                                          <p:val>
                                            <p:strVal val="ppt_y"/>
                                          </p:val>
                                        </p:tav>
                                        <p:tav tm="100000">
                                          <p:val>
                                            <p:strVal val="1+ppt_h/2"/>
                                          </p:val>
                                        </p:tav>
                                      </p:tavLst>
                                    </p:anim>
                                    <p:set>
                                      <p:cBhvr>
                                        <p:cTn id="79" dur="1" fill="hold">
                                          <p:stCondLst>
                                            <p:cond delay="499"/>
                                          </p:stCondLst>
                                        </p:cTn>
                                        <p:tgtEl>
                                          <p:spTgt spid="15364"/>
                                        </p:tgtEl>
                                        <p:attrNameLst>
                                          <p:attrName>style.visibility</p:attrName>
                                        </p:attrNameLst>
                                      </p:cBhvr>
                                      <p:to>
                                        <p:strVal val="hidden"/>
                                      </p:to>
                                    </p:set>
                                  </p:childTnLst>
                                </p:cTn>
                              </p:par>
                              <p:par>
                                <p:cTn id="80" presetID="2" presetClass="exit" presetSubtype="4" fill="hold" nodeType="withEffect">
                                  <p:stCondLst>
                                    <p:cond delay="0"/>
                                  </p:stCondLst>
                                  <p:childTnLst>
                                    <p:anim calcmode="lin" valueType="num">
                                      <p:cBhvr additive="base">
                                        <p:cTn id="81" dur="500"/>
                                        <p:tgtEl>
                                          <p:spTgt spid="15411"/>
                                        </p:tgtEl>
                                        <p:attrNameLst>
                                          <p:attrName>ppt_x</p:attrName>
                                        </p:attrNameLst>
                                      </p:cBhvr>
                                      <p:tavLst>
                                        <p:tav tm="0">
                                          <p:val>
                                            <p:strVal val="ppt_x"/>
                                          </p:val>
                                        </p:tav>
                                        <p:tav tm="100000">
                                          <p:val>
                                            <p:strVal val="ppt_x"/>
                                          </p:val>
                                        </p:tav>
                                      </p:tavLst>
                                    </p:anim>
                                    <p:anim calcmode="lin" valueType="num">
                                      <p:cBhvr additive="base">
                                        <p:cTn id="82" dur="500"/>
                                        <p:tgtEl>
                                          <p:spTgt spid="15411"/>
                                        </p:tgtEl>
                                        <p:attrNameLst>
                                          <p:attrName>ppt_y</p:attrName>
                                        </p:attrNameLst>
                                      </p:cBhvr>
                                      <p:tavLst>
                                        <p:tav tm="0">
                                          <p:val>
                                            <p:strVal val="ppt_y"/>
                                          </p:val>
                                        </p:tav>
                                        <p:tav tm="100000">
                                          <p:val>
                                            <p:strVal val="1+ppt_h/2"/>
                                          </p:val>
                                        </p:tav>
                                      </p:tavLst>
                                    </p:anim>
                                    <p:set>
                                      <p:cBhvr>
                                        <p:cTn id="83" dur="1" fill="hold">
                                          <p:stCondLst>
                                            <p:cond delay="499"/>
                                          </p:stCondLst>
                                        </p:cTn>
                                        <p:tgtEl>
                                          <p:spTgt spid="15411"/>
                                        </p:tgtEl>
                                        <p:attrNameLst>
                                          <p:attrName>style.visibility</p:attrName>
                                        </p:attrNameLst>
                                      </p:cBhvr>
                                      <p:to>
                                        <p:strVal val="hidden"/>
                                      </p:to>
                                    </p:set>
                                  </p:childTnLst>
                                </p:cTn>
                              </p:par>
                              <p:par>
                                <p:cTn id="84" presetID="2" presetClass="exit" presetSubtype="4" fill="hold" grpId="2" nodeType="withEffect">
                                  <p:stCondLst>
                                    <p:cond delay="0"/>
                                  </p:stCondLst>
                                  <p:childTnLst>
                                    <p:anim calcmode="lin" valueType="num">
                                      <p:cBhvr additive="base">
                                        <p:cTn id="85" dur="500"/>
                                        <p:tgtEl>
                                          <p:spTgt spid="15390"/>
                                        </p:tgtEl>
                                        <p:attrNameLst>
                                          <p:attrName>ppt_x</p:attrName>
                                        </p:attrNameLst>
                                      </p:cBhvr>
                                      <p:tavLst>
                                        <p:tav tm="0">
                                          <p:val>
                                            <p:strVal val="ppt_x"/>
                                          </p:val>
                                        </p:tav>
                                        <p:tav tm="100000">
                                          <p:val>
                                            <p:strVal val="ppt_x"/>
                                          </p:val>
                                        </p:tav>
                                      </p:tavLst>
                                    </p:anim>
                                    <p:anim calcmode="lin" valueType="num">
                                      <p:cBhvr additive="base">
                                        <p:cTn id="86" dur="500"/>
                                        <p:tgtEl>
                                          <p:spTgt spid="15390"/>
                                        </p:tgtEl>
                                        <p:attrNameLst>
                                          <p:attrName>ppt_y</p:attrName>
                                        </p:attrNameLst>
                                      </p:cBhvr>
                                      <p:tavLst>
                                        <p:tav tm="0">
                                          <p:val>
                                            <p:strVal val="ppt_y"/>
                                          </p:val>
                                        </p:tav>
                                        <p:tav tm="100000">
                                          <p:val>
                                            <p:strVal val="1+ppt_h/2"/>
                                          </p:val>
                                        </p:tav>
                                      </p:tavLst>
                                    </p:anim>
                                    <p:set>
                                      <p:cBhvr>
                                        <p:cTn id="87" dur="1" fill="hold">
                                          <p:stCondLst>
                                            <p:cond delay="499"/>
                                          </p:stCondLst>
                                        </p:cTn>
                                        <p:tgtEl>
                                          <p:spTgt spid="153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4" grpId="1" animBg="1"/>
      <p:bldP spid="15364" grpId="2" animBg="1"/>
      <p:bldP spid="15390" grpId="0"/>
      <p:bldP spid="15390" grpId="1"/>
      <p:bldP spid="15390" grpId="2"/>
      <p:bldP spid="12" grpId="0"/>
      <p:bldP spid="13" grpId="0"/>
      <p:bldP spid="14" grpId="0" animBg="1"/>
      <p:bldP spid="21" grpId="0"/>
      <p:bldP spid="3" grpId="0"/>
      <p:bldP spid="3" grpId="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2" name="Rectangle 32"/>
          <p:cNvSpPr>
            <a:spLocks noChangeArrowheads="1"/>
          </p:cNvSpPr>
          <p:nvPr/>
        </p:nvSpPr>
        <p:spPr bwMode="auto">
          <a:xfrm>
            <a:off x="152400" y="2971800"/>
            <a:ext cx="1752600" cy="6858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solidFill>
                  <a:srgbClr val="FF0000"/>
                </a:solidFill>
              </a:rPr>
              <a:t>Thí nghiệm 2</a:t>
            </a:r>
          </a:p>
        </p:txBody>
      </p:sp>
      <p:graphicFrame>
        <p:nvGraphicFramePr>
          <p:cNvPr id="15413" name="Group 53"/>
          <p:cNvGraphicFramePr>
            <a:graphicFrameLocks noGrp="1"/>
          </p:cNvGraphicFramePr>
          <p:nvPr/>
        </p:nvGraphicFramePr>
        <p:xfrm>
          <a:off x="304800" y="3810000"/>
          <a:ext cx="8839200" cy="1676400"/>
        </p:xfrm>
        <a:graphic>
          <a:graphicData uri="http://schemas.openxmlformats.org/drawingml/2006/table">
            <a:tbl>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4693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Cách</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tiến</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hành</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Hiện</a:t>
                      </a:r>
                      <a:r>
                        <a:rPr kumimoji="0" lang="en-US" sz="22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2200" b="1" i="0" u="none" strike="noStrike" cap="none" normalizeH="0" baseline="0" dirty="0" err="1">
                          <a:ln>
                            <a:noFill/>
                          </a:ln>
                          <a:solidFill>
                            <a:srgbClr val="FF0000"/>
                          </a:solidFill>
                          <a:effectLst/>
                          <a:latin typeface="Times New Roman" pitchFamily="18" charset="0"/>
                          <a:cs typeface="Times New Roman" pitchFamily="18" charset="0"/>
                        </a:rPr>
                        <a:t>tượng</a:t>
                      </a:r>
                      <a:endParaRPr kumimoji="0" lang="en-US" sz="2200" b="1" i="0" u="none" strike="noStrike" cap="none" normalizeH="0" baseline="0" dirty="0">
                        <a:ln>
                          <a:noFill/>
                        </a:ln>
                        <a:solidFill>
                          <a:srgbClr val="FF0000"/>
                        </a:solidFill>
                        <a:effectLst/>
                        <a:latin typeface="Times New Roman" pitchFamily="18" charset="0"/>
                        <a:cs typeface="Times New Roman" pitchFamily="18" charset="0"/>
                      </a:endParaRPr>
                    </a:p>
                  </a:txBody>
                  <a:tcPr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70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cs typeface="Times New Roman" pitchFamily="18" charset="0"/>
                        </a:rPr>
                        <a:t>Cho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mẩu</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Na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vào</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ống</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nghiệm</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đựng</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sẵn</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rượu</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200" b="1" i="0" u="none" strike="noStrike" cap="none" normalizeH="0" baseline="0" dirty="0" err="1">
                          <a:ln>
                            <a:noFill/>
                          </a:ln>
                          <a:solidFill>
                            <a:schemeClr val="tx1"/>
                          </a:solidFill>
                          <a:effectLst/>
                          <a:latin typeface="Times New Roman" pitchFamily="18" charset="0"/>
                          <a:cs typeface="Times New Roman" pitchFamily="18" charset="0"/>
                        </a:rPr>
                        <a:t>etylic</a:t>
                      </a:r>
                      <a:r>
                        <a:rPr kumimoji="0" lang="en-US" sz="2200" b="1" i="0" u="none" strike="noStrike" cap="none" normalizeH="0" baseline="0" dirty="0">
                          <a:ln>
                            <a:noFill/>
                          </a:ln>
                          <a:solidFill>
                            <a:schemeClr val="tx1"/>
                          </a:solidFill>
                          <a:effectLst/>
                          <a:latin typeface="Times New Roman" pitchFamily="18" charset="0"/>
                          <a:cs typeface="Times New Roman" pitchFamily="18" charset="0"/>
                        </a:rPr>
                        <a:t>.</a:t>
                      </a:r>
                    </a:p>
                  </a:txBody>
                  <a:tcPr marT="45676" marB="456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a:ln>
                          <a:noFill/>
                        </a:ln>
                        <a:solidFill>
                          <a:schemeClr val="tx1"/>
                        </a:solidFill>
                        <a:effectLst/>
                        <a:latin typeface="Times New Roman" pitchFamily="18" charset="0"/>
                        <a:cs typeface="Times New Roman" pitchFamily="18" charset="0"/>
                      </a:endParaRPr>
                    </a:p>
                  </a:txBody>
                  <a:tcPr marT="45676" marB="456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407" name="Text Box 47"/>
          <p:cNvSpPr txBox="1">
            <a:spLocks noChangeArrowheads="1"/>
          </p:cNvSpPr>
          <p:nvPr/>
        </p:nvSpPr>
        <p:spPr bwMode="auto">
          <a:xfrm>
            <a:off x="5021263" y="4411663"/>
            <a:ext cx="3962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b="1">
                <a:latin typeface="Times New Roman" panose="02020603050405020304" pitchFamily="18" charset="0"/>
                <a:cs typeface="Times New Roman" panose="02020603050405020304" pitchFamily="18" charset="0"/>
              </a:rPr>
              <a:t>Có bọt khí thoát ra, mẩu Na tan dần</a:t>
            </a:r>
            <a:r>
              <a:rPr lang="en-US" altLang="en-US" sz="2200">
                <a:latin typeface="Times New Roman" panose="02020603050405020304" pitchFamily="18" charset="0"/>
                <a:cs typeface="Times New Roman" panose="02020603050405020304" pitchFamily="18" charset="0"/>
              </a:rPr>
              <a:t>.</a:t>
            </a:r>
          </a:p>
        </p:txBody>
      </p:sp>
      <p:sp>
        <p:nvSpPr>
          <p:cNvPr id="10255" name="TextBox 9"/>
          <p:cNvSpPr txBox="1">
            <a:spLocks noChangeArrowheads="1"/>
          </p:cNvSpPr>
          <p:nvPr/>
        </p:nvSpPr>
        <p:spPr bwMode="auto">
          <a:xfrm>
            <a:off x="6781800" y="533400"/>
            <a:ext cx="2133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CTPT : C</a:t>
            </a:r>
            <a:r>
              <a:rPr lang="en-US" altLang="en-US" sz="1800" b="1" baseline="-25000">
                <a:solidFill>
                  <a:srgbClr val="000000"/>
                </a:solidFill>
                <a:latin typeface="Times New Roman" panose="02020603050405020304" pitchFamily="18" charset="0"/>
              </a:rPr>
              <a:t>2</a:t>
            </a:r>
            <a:r>
              <a:rPr lang="en-US" altLang="en-US" sz="1800" b="1">
                <a:solidFill>
                  <a:srgbClr val="000000"/>
                </a:solidFill>
                <a:latin typeface="Times New Roman" panose="02020603050405020304" pitchFamily="18" charset="0"/>
              </a:rPr>
              <a:t>H</a:t>
            </a:r>
            <a:r>
              <a:rPr lang="en-US" altLang="en-US" sz="1800" b="1" baseline="-25000">
                <a:solidFill>
                  <a:srgbClr val="000000"/>
                </a:solidFill>
                <a:latin typeface="Times New Roman" panose="02020603050405020304" pitchFamily="18" charset="0"/>
              </a:rPr>
              <a:t>6</a:t>
            </a:r>
            <a:r>
              <a:rPr lang="en-US" altLang="en-US" sz="1800" b="1">
                <a:solidFill>
                  <a:srgbClr val="000000"/>
                </a:solidFill>
                <a:latin typeface="Times New Roman" panose="02020603050405020304" pitchFamily="18" charset="0"/>
              </a:rPr>
              <a:t>O.</a:t>
            </a:r>
          </a:p>
          <a:p>
            <a:pPr eaLnBrk="1" hangingPunct="1">
              <a:spcBef>
                <a:spcPct val="50000"/>
              </a:spcBef>
              <a:buFont typeface="Wingdings" panose="05000000000000000000" pitchFamily="2" charset="2"/>
              <a:buChar char="Ø"/>
            </a:pPr>
            <a:r>
              <a:rPr lang="en-US" altLang="en-US" sz="1800" b="1">
                <a:solidFill>
                  <a:srgbClr val="000000"/>
                </a:solidFill>
                <a:latin typeface="Times New Roman" panose="02020603050405020304" pitchFamily="18" charset="0"/>
              </a:rPr>
              <a:t>PTK : 46</a:t>
            </a:r>
          </a:p>
          <a:p>
            <a:pPr eaLnBrk="1" hangingPunct="1">
              <a:spcBef>
                <a:spcPct val="0"/>
              </a:spcBef>
              <a:buFontTx/>
              <a:buNone/>
            </a:pPr>
            <a:endParaRPr lang="en-US" altLang="en-US" sz="1800"/>
          </a:p>
        </p:txBody>
      </p:sp>
      <p:sp>
        <p:nvSpPr>
          <p:cNvPr id="10256" name="TextBox 11"/>
          <p:cNvSpPr txBox="1">
            <a:spLocks noChangeArrowheads="1"/>
          </p:cNvSpPr>
          <p:nvPr/>
        </p:nvSpPr>
        <p:spPr bwMode="auto">
          <a:xfrm>
            <a:off x="762000" y="11430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III. TÍNH CHẤT HÓA HỌC</a:t>
            </a:r>
          </a:p>
        </p:txBody>
      </p:sp>
      <p:sp>
        <p:nvSpPr>
          <p:cNvPr id="10257" name="TextBox 12"/>
          <p:cNvSpPr txBox="1">
            <a:spLocks noChangeArrowheads="1"/>
          </p:cNvSpPr>
          <p:nvPr/>
        </p:nvSpPr>
        <p:spPr bwMode="auto">
          <a:xfrm>
            <a:off x="838200" y="1524000"/>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1. Rượu etylic có cháy không? </a:t>
            </a:r>
          </a:p>
        </p:txBody>
      </p:sp>
      <p:sp>
        <p:nvSpPr>
          <p:cNvPr id="22" name="TextBox 21"/>
          <p:cNvSpPr txBox="1">
            <a:spLocks noChangeArrowheads="1"/>
          </p:cNvSpPr>
          <p:nvPr/>
        </p:nvSpPr>
        <p:spPr bwMode="auto">
          <a:xfrm>
            <a:off x="838200" y="19812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00CC"/>
                </a:solidFill>
                <a:latin typeface="Times New Roman" panose="02020603050405020304" pitchFamily="18" charset="0"/>
                <a:cs typeface="Times New Roman" panose="02020603050405020304" pitchFamily="18" charset="0"/>
              </a:rPr>
              <a:t>2. Rượu etylic có phản ứng với natri không ?</a:t>
            </a:r>
          </a:p>
        </p:txBody>
      </p:sp>
      <p:sp>
        <p:nvSpPr>
          <p:cNvPr id="10259" name="Text Box 17"/>
          <p:cNvSpPr txBox="1">
            <a:spLocks noChangeArrowheads="1"/>
          </p:cNvSpPr>
          <p:nvPr/>
        </p:nvSpPr>
        <p:spPr bwMode="auto">
          <a:xfrm>
            <a:off x="533400" y="152400"/>
            <a:ext cx="84582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66"/>
                </a:solidFill>
                <a:latin typeface="Times New Roman" panose="02020603050405020304" pitchFamily="18" charset="0"/>
                <a:cs typeface="Times New Roman" panose="02020603050405020304" pitchFamily="18" charset="0"/>
              </a:rPr>
              <a:t>CHƯƠNG 5: DẪN XUẤT CỦA HIĐROCACBON - POLIME</a:t>
            </a:r>
            <a:r>
              <a:rPr lang="en-US" altLang="en-US" sz="1800">
                <a:latin typeface="Times New Roman" panose="02020603050405020304" pitchFamily="18" charset="0"/>
                <a:cs typeface="Times New Roman" panose="02020603050405020304" pitchFamily="18" charset="0"/>
              </a:rPr>
              <a:t> </a:t>
            </a:r>
          </a:p>
        </p:txBody>
      </p:sp>
      <p:graphicFrame>
        <p:nvGraphicFramePr>
          <p:cNvPr id="19" name="Table 18"/>
          <p:cNvGraphicFramePr>
            <a:graphicFrameLocks noGrp="1"/>
          </p:cNvGraphicFramePr>
          <p:nvPr>
            <p:extLst>
              <p:ext uri="{D42A27DB-BD31-4B8C-83A1-F6EECF244321}">
                <p14:modId xmlns:p14="http://schemas.microsoft.com/office/powerpoint/2010/main" val="3920179197"/>
              </p:ext>
            </p:extLst>
          </p:nvPr>
        </p:nvGraphicFramePr>
        <p:xfrm>
          <a:off x="2590800" y="609600"/>
          <a:ext cx="4114800" cy="457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tblGrid>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itchFamily="18" charset="0"/>
                          <a:cs typeface="Times New Roman" pitchFamily="18" charset="0"/>
                        </a:rPr>
                        <a:t>TIẾT</a:t>
                      </a:r>
                      <a:r>
                        <a:rPr lang="en-US" sz="2000" b="1" dirty="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55: RƯỢU ETYLIC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bl>
          </a:graphicData>
        </a:graphic>
      </p:graphicFrame>
      <p:sp>
        <p:nvSpPr>
          <p:cNvPr id="102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A88BA1E8-2EB1-42C5-8DDB-0E0446AF0378}" type="slidenum">
              <a:rPr lang="en-US" altLang="en-US" sz="1400" smtClean="0"/>
              <a:pPr>
                <a:spcBef>
                  <a:spcPct val="0"/>
                </a:spcBef>
                <a:buFontTx/>
                <a:buNone/>
              </a:pPr>
              <a:t>8</a:t>
            </a:fld>
            <a:endParaRPr lang="en-US" altLang="en-US" sz="140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10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92"/>
                                        </p:tgtEl>
                                        <p:attrNameLst>
                                          <p:attrName>style.visibility</p:attrName>
                                        </p:attrNameLst>
                                      </p:cBhvr>
                                      <p:to>
                                        <p:strVal val="visible"/>
                                      </p:to>
                                    </p:set>
                                    <p:animEffect transition="in" filter="dissolve">
                                      <p:cBhvr>
                                        <p:cTn id="12" dur="500"/>
                                        <p:tgtEl>
                                          <p:spTgt spid="15392"/>
                                        </p:tgtEl>
                                      </p:cBhvr>
                                    </p:animEffect>
                                  </p:childTnLst>
                                </p:cTn>
                              </p:par>
                              <p:par>
                                <p:cTn id="13" presetID="9" presetClass="entr" presetSubtype="0" fill="hold" nodeType="withEffect">
                                  <p:stCondLst>
                                    <p:cond delay="0"/>
                                  </p:stCondLst>
                                  <p:childTnLst>
                                    <p:set>
                                      <p:cBhvr>
                                        <p:cTn id="14" dur="1" fill="hold">
                                          <p:stCondLst>
                                            <p:cond delay="0"/>
                                          </p:stCondLst>
                                        </p:cTn>
                                        <p:tgtEl>
                                          <p:spTgt spid="15413"/>
                                        </p:tgtEl>
                                        <p:attrNameLst>
                                          <p:attrName>style.visibility</p:attrName>
                                        </p:attrNameLst>
                                      </p:cBhvr>
                                      <p:to>
                                        <p:strVal val="visible"/>
                                      </p:to>
                                    </p:set>
                                    <p:animEffect transition="in" filter="dissolve">
                                      <p:cBhvr>
                                        <p:cTn id="15" dur="500"/>
                                        <p:tgtEl>
                                          <p:spTgt spid="154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5407"/>
                                        </p:tgtEl>
                                        <p:attrNameLst>
                                          <p:attrName>style.visibility</p:attrName>
                                        </p:attrNameLst>
                                      </p:cBhvr>
                                      <p:to>
                                        <p:strVal val="visible"/>
                                      </p:to>
                                    </p:set>
                                    <p:animEffect transition="in" filter="box(in)">
                                      <p:cBhvr>
                                        <p:cTn id="20" dur="500"/>
                                        <p:tgtEl>
                                          <p:spTgt spid="15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2" grpId="0" animBg="1"/>
      <p:bldP spid="15407"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2228850"/>
            <a:ext cx="4191000" cy="1801813"/>
            <a:chOff x="216" y="816"/>
            <a:chExt cx="2640" cy="1135"/>
          </a:xfrm>
        </p:grpSpPr>
        <p:sp>
          <p:nvSpPr>
            <p:cNvPr id="11288" name="Text Box 4"/>
            <p:cNvSpPr txBox="1">
              <a:spLocks noChangeArrowheads="1"/>
            </p:cNvSpPr>
            <p:nvPr/>
          </p:nvSpPr>
          <p:spPr bwMode="auto">
            <a:xfrm>
              <a:off x="216" y="816"/>
              <a:ext cx="2640"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          </a:t>
              </a:r>
              <a:r>
                <a:rPr lang="en-US" altLang="en-US" sz="2800" b="1">
                  <a:latin typeface="Times New Roman" panose="02020603050405020304" pitchFamily="18" charset="0"/>
                </a:rPr>
                <a:t>H     H</a:t>
              </a:r>
            </a:p>
            <a:p>
              <a:pPr eaLnBrk="1" hangingPunct="1">
                <a:spcBef>
                  <a:spcPct val="50000"/>
                </a:spcBef>
                <a:buFontTx/>
                <a:buNone/>
              </a:pPr>
              <a:r>
                <a:rPr lang="en-US" altLang="en-US" sz="2800" b="1">
                  <a:latin typeface="Times New Roman" panose="02020603050405020304" pitchFamily="18" charset="0"/>
                </a:rPr>
                <a:t>  H     C     C      </a:t>
              </a:r>
              <a:r>
                <a:rPr lang="en-US" altLang="en-US" sz="2800" b="1">
                  <a:solidFill>
                    <a:srgbClr val="FF3300"/>
                  </a:solidFill>
                  <a:latin typeface="Times New Roman" panose="02020603050405020304" pitchFamily="18" charset="0"/>
                </a:rPr>
                <a:t>O   </a:t>
              </a:r>
              <a:r>
                <a:rPr lang="en-US" altLang="en-US" sz="2800" b="1">
                  <a:latin typeface="Times New Roman" panose="02020603050405020304" pitchFamily="18" charset="0"/>
                </a:rPr>
                <a:t> </a:t>
              </a:r>
            </a:p>
            <a:p>
              <a:pPr eaLnBrk="1" hangingPunct="1">
                <a:spcBef>
                  <a:spcPct val="50000"/>
                </a:spcBef>
                <a:buFontTx/>
                <a:buNone/>
              </a:pPr>
              <a:r>
                <a:rPr lang="en-US" altLang="en-US" sz="2800" b="1">
                  <a:latin typeface="Times New Roman" panose="02020603050405020304" pitchFamily="18" charset="0"/>
                </a:rPr>
                <a:t>          H      H</a:t>
              </a:r>
            </a:p>
          </p:txBody>
        </p:sp>
        <p:sp>
          <p:nvSpPr>
            <p:cNvPr id="11289" name="Line 5"/>
            <p:cNvSpPr>
              <a:spLocks noChangeShapeType="1"/>
            </p:cNvSpPr>
            <p:nvPr/>
          </p:nvSpPr>
          <p:spPr bwMode="auto">
            <a:xfrm>
              <a:off x="564" y="14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0" name="Line 6"/>
            <p:cNvSpPr>
              <a:spLocks noChangeShapeType="1"/>
            </p:cNvSpPr>
            <p:nvPr/>
          </p:nvSpPr>
          <p:spPr bwMode="auto">
            <a:xfrm>
              <a:off x="900" y="1097"/>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1" name="Line 7"/>
            <p:cNvSpPr>
              <a:spLocks noChangeShapeType="1"/>
            </p:cNvSpPr>
            <p:nvPr/>
          </p:nvSpPr>
          <p:spPr bwMode="auto">
            <a:xfrm>
              <a:off x="900" y="153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2" name="Line 8"/>
            <p:cNvSpPr>
              <a:spLocks noChangeShapeType="1"/>
            </p:cNvSpPr>
            <p:nvPr/>
          </p:nvSpPr>
          <p:spPr bwMode="auto">
            <a:xfrm>
              <a:off x="1392" y="108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3" name="Line 9"/>
            <p:cNvSpPr>
              <a:spLocks noChangeShapeType="1"/>
            </p:cNvSpPr>
            <p:nvPr/>
          </p:nvSpPr>
          <p:spPr bwMode="auto">
            <a:xfrm>
              <a:off x="1404" y="152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4" name="Line 10"/>
            <p:cNvSpPr>
              <a:spLocks noChangeShapeType="1"/>
            </p:cNvSpPr>
            <p:nvPr/>
          </p:nvSpPr>
          <p:spPr bwMode="auto">
            <a:xfrm>
              <a:off x="1083" y="14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5" name="Line 11"/>
            <p:cNvSpPr>
              <a:spLocks noChangeShapeType="1"/>
            </p:cNvSpPr>
            <p:nvPr/>
          </p:nvSpPr>
          <p:spPr bwMode="auto">
            <a:xfrm>
              <a:off x="1559" y="1425"/>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96" name="Line 12"/>
            <p:cNvSpPr>
              <a:spLocks noChangeShapeType="1"/>
            </p:cNvSpPr>
            <p:nvPr/>
          </p:nvSpPr>
          <p:spPr bwMode="auto">
            <a:xfrm>
              <a:off x="2017" y="1416"/>
              <a:ext cx="1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67" name="Group 13"/>
          <p:cNvGrpSpPr>
            <a:grpSpLocks/>
          </p:cNvGrpSpPr>
          <p:nvPr/>
        </p:nvGrpSpPr>
        <p:grpSpPr bwMode="auto">
          <a:xfrm>
            <a:off x="0" y="2236788"/>
            <a:ext cx="4191000" cy="1801812"/>
            <a:chOff x="216" y="816"/>
            <a:chExt cx="2640" cy="1135"/>
          </a:xfrm>
        </p:grpSpPr>
        <p:sp>
          <p:nvSpPr>
            <p:cNvPr id="11279" name="Text Box 14"/>
            <p:cNvSpPr txBox="1">
              <a:spLocks noChangeArrowheads="1"/>
            </p:cNvSpPr>
            <p:nvPr/>
          </p:nvSpPr>
          <p:spPr bwMode="auto">
            <a:xfrm>
              <a:off x="216" y="816"/>
              <a:ext cx="2640"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          </a:t>
              </a:r>
              <a:r>
                <a:rPr lang="en-US" altLang="en-US" sz="2800" b="1">
                  <a:latin typeface="Times New Roman" panose="02020603050405020304" pitchFamily="18" charset="0"/>
                </a:rPr>
                <a:t>H     H</a:t>
              </a:r>
            </a:p>
            <a:p>
              <a:pPr eaLnBrk="1" hangingPunct="1">
                <a:spcBef>
                  <a:spcPct val="50000"/>
                </a:spcBef>
                <a:buFontTx/>
                <a:buNone/>
              </a:pPr>
              <a:r>
                <a:rPr lang="en-US" altLang="en-US" sz="2800" b="1">
                  <a:latin typeface="Times New Roman" panose="02020603050405020304" pitchFamily="18" charset="0"/>
                </a:rPr>
                <a:t>  H     C     C      </a:t>
              </a:r>
              <a:r>
                <a:rPr lang="en-US" altLang="en-US" sz="2800" b="1">
                  <a:solidFill>
                    <a:srgbClr val="FF3300"/>
                  </a:solidFill>
                  <a:latin typeface="Times New Roman" panose="02020603050405020304" pitchFamily="18" charset="0"/>
                </a:rPr>
                <a:t>O  </a:t>
              </a:r>
              <a:r>
                <a:rPr lang="en-US" altLang="en-US" sz="2800" b="1">
                  <a:solidFill>
                    <a:srgbClr val="0000FF"/>
                  </a:solidFill>
                  <a:latin typeface="Times New Roman" panose="02020603050405020304" pitchFamily="18" charset="0"/>
                </a:rPr>
                <a:t>  </a:t>
              </a:r>
              <a:r>
                <a:rPr lang="en-US" altLang="en-US" sz="2800" b="1">
                  <a:solidFill>
                    <a:srgbClr val="FF3300"/>
                  </a:solidFill>
                  <a:latin typeface="Times New Roman" panose="02020603050405020304" pitchFamily="18" charset="0"/>
                </a:rPr>
                <a:t>H</a:t>
              </a:r>
            </a:p>
            <a:p>
              <a:pPr eaLnBrk="1" hangingPunct="1">
                <a:spcBef>
                  <a:spcPct val="50000"/>
                </a:spcBef>
                <a:buFontTx/>
                <a:buNone/>
              </a:pPr>
              <a:r>
                <a:rPr lang="en-US" altLang="en-US" sz="2800" b="1">
                  <a:solidFill>
                    <a:srgbClr val="0000FF"/>
                  </a:solidFill>
                  <a:latin typeface="Times New Roman" panose="02020603050405020304" pitchFamily="18" charset="0"/>
                </a:rPr>
                <a:t>          </a:t>
              </a:r>
              <a:r>
                <a:rPr lang="en-US" altLang="en-US" sz="2800" b="1">
                  <a:latin typeface="Times New Roman" panose="02020603050405020304" pitchFamily="18" charset="0"/>
                </a:rPr>
                <a:t>H      H</a:t>
              </a:r>
            </a:p>
          </p:txBody>
        </p:sp>
        <p:sp>
          <p:nvSpPr>
            <p:cNvPr id="11280" name="Line 15"/>
            <p:cNvSpPr>
              <a:spLocks noChangeShapeType="1"/>
            </p:cNvSpPr>
            <p:nvPr/>
          </p:nvSpPr>
          <p:spPr bwMode="auto">
            <a:xfrm>
              <a:off x="564" y="141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16"/>
            <p:cNvSpPr>
              <a:spLocks noChangeShapeType="1"/>
            </p:cNvSpPr>
            <p:nvPr/>
          </p:nvSpPr>
          <p:spPr bwMode="auto">
            <a:xfrm>
              <a:off x="900" y="1097"/>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17"/>
            <p:cNvSpPr>
              <a:spLocks noChangeShapeType="1"/>
            </p:cNvSpPr>
            <p:nvPr/>
          </p:nvSpPr>
          <p:spPr bwMode="auto">
            <a:xfrm>
              <a:off x="900" y="1538"/>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18"/>
            <p:cNvSpPr>
              <a:spLocks noChangeShapeType="1"/>
            </p:cNvSpPr>
            <p:nvPr/>
          </p:nvSpPr>
          <p:spPr bwMode="auto">
            <a:xfrm>
              <a:off x="1392" y="1080"/>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4" name="Line 19"/>
            <p:cNvSpPr>
              <a:spLocks noChangeShapeType="1"/>
            </p:cNvSpPr>
            <p:nvPr/>
          </p:nvSpPr>
          <p:spPr bwMode="auto">
            <a:xfrm>
              <a:off x="1404" y="152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5" name="Line 20"/>
            <p:cNvSpPr>
              <a:spLocks noChangeShapeType="1"/>
            </p:cNvSpPr>
            <p:nvPr/>
          </p:nvSpPr>
          <p:spPr bwMode="auto">
            <a:xfrm>
              <a:off x="1083" y="14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Line 21"/>
            <p:cNvSpPr>
              <a:spLocks noChangeShapeType="1"/>
            </p:cNvSpPr>
            <p:nvPr/>
          </p:nvSpPr>
          <p:spPr bwMode="auto">
            <a:xfrm>
              <a:off x="1559" y="1425"/>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7" name="Line 22"/>
            <p:cNvSpPr>
              <a:spLocks noChangeShapeType="1"/>
            </p:cNvSpPr>
            <p:nvPr/>
          </p:nvSpPr>
          <p:spPr bwMode="auto">
            <a:xfrm>
              <a:off x="2017" y="1416"/>
              <a:ext cx="144"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39" name="Text Box 23"/>
          <p:cNvSpPr txBox="1">
            <a:spLocks noChangeArrowheads="1"/>
          </p:cNvSpPr>
          <p:nvPr/>
        </p:nvSpPr>
        <p:spPr bwMode="auto">
          <a:xfrm>
            <a:off x="3733800" y="283845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99"/>
                </a:solidFill>
                <a:latin typeface="Times New Roman" panose="02020603050405020304" pitchFamily="18" charset="0"/>
              </a:rPr>
              <a:t>Na</a:t>
            </a:r>
          </a:p>
        </p:txBody>
      </p:sp>
      <p:sp>
        <p:nvSpPr>
          <p:cNvPr id="11269" name="Text Box 24"/>
          <p:cNvSpPr txBox="1">
            <a:spLocks noChangeArrowheads="1"/>
          </p:cNvSpPr>
          <p:nvPr/>
        </p:nvSpPr>
        <p:spPr bwMode="auto">
          <a:xfrm>
            <a:off x="3733800" y="2849563"/>
            <a:ext cx="762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0099"/>
                </a:solidFill>
                <a:latin typeface="Times New Roman" panose="02020603050405020304" pitchFamily="18" charset="0"/>
              </a:rPr>
              <a:t>Na</a:t>
            </a:r>
          </a:p>
        </p:txBody>
      </p:sp>
      <p:sp>
        <p:nvSpPr>
          <p:cNvPr id="34841" name="Text Box 25"/>
          <p:cNvSpPr txBox="1">
            <a:spLocks noChangeArrowheads="1"/>
          </p:cNvSpPr>
          <p:nvPr/>
        </p:nvSpPr>
        <p:spPr bwMode="auto">
          <a:xfrm>
            <a:off x="3048000" y="2895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3300"/>
                </a:solidFill>
                <a:latin typeface="Times New Roman" panose="02020603050405020304" pitchFamily="18" charset="0"/>
              </a:rPr>
              <a:t>H</a:t>
            </a:r>
          </a:p>
        </p:txBody>
      </p:sp>
      <p:sp>
        <p:nvSpPr>
          <p:cNvPr id="34842" name="Text Box 26"/>
          <p:cNvSpPr txBox="1">
            <a:spLocks noChangeArrowheads="1"/>
          </p:cNvSpPr>
          <p:nvPr/>
        </p:nvSpPr>
        <p:spPr bwMode="auto">
          <a:xfrm>
            <a:off x="8877300" y="310515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FF3300"/>
                </a:solidFill>
                <a:latin typeface="Times New Roman" panose="02020603050405020304" pitchFamily="18" charset="0"/>
              </a:rPr>
              <a:t>2</a:t>
            </a:r>
          </a:p>
        </p:txBody>
      </p:sp>
      <p:sp>
        <p:nvSpPr>
          <p:cNvPr id="11272" name="Text Box 27"/>
          <p:cNvSpPr txBox="1">
            <a:spLocks noChangeArrowheads="1"/>
          </p:cNvSpPr>
          <p:nvPr/>
        </p:nvSpPr>
        <p:spPr bwMode="auto">
          <a:xfrm>
            <a:off x="3429000" y="29146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t>+</a:t>
            </a:r>
          </a:p>
        </p:txBody>
      </p:sp>
      <p:sp>
        <p:nvSpPr>
          <p:cNvPr id="34844" name="Text Box 28"/>
          <p:cNvSpPr txBox="1">
            <a:spLocks noChangeArrowheads="1"/>
          </p:cNvSpPr>
          <p:nvPr/>
        </p:nvSpPr>
        <p:spPr bwMode="auto">
          <a:xfrm>
            <a:off x="8267700" y="287655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t>+</a:t>
            </a:r>
          </a:p>
        </p:txBody>
      </p:sp>
      <p:sp>
        <p:nvSpPr>
          <p:cNvPr id="11274" name="Text Box 29"/>
          <p:cNvSpPr txBox="1">
            <a:spLocks noChangeArrowheads="1"/>
          </p:cNvSpPr>
          <p:nvPr/>
        </p:nvSpPr>
        <p:spPr bwMode="auto">
          <a:xfrm>
            <a:off x="552450" y="319088"/>
            <a:ext cx="7677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3300"/>
                </a:solidFill>
                <a:latin typeface="Times New Roman" panose="02020603050405020304" pitchFamily="18" charset="0"/>
                <a:cs typeface="Times New Roman" panose="02020603050405020304" pitchFamily="18" charset="0"/>
              </a:rPr>
              <a:t>X</a:t>
            </a:r>
            <a:r>
              <a:rPr lang="en-US" altLang="en-US" sz="2800" b="1">
                <a:solidFill>
                  <a:srgbClr val="FF3300"/>
                </a:solidFill>
                <a:latin typeface="Times New Roman" panose="02020603050405020304" pitchFamily="18" charset="0"/>
              </a:rPr>
              <a:t>ét p</a:t>
            </a:r>
            <a:r>
              <a:rPr lang="en-US" altLang="en-US" sz="2800" b="1">
                <a:solidFill>
                  <a:srgbClr val="FF3300"/>
                </a:solidFill>
                <a:latin typeface="Times New Roman" panose="02020603050405020304" pitchFamily="18" charset="0"/>
                <a:cs typeface="Times New Roman" panose="02020603050405020304" pitchFamily="18" charset="0"/>
              </a:rPr>
              <a:t>hản ứng hóa học giữa </a:t>
            </a:r>
            <a:r>
              <a:rPr lang="en-US" altLang="en-US" sz="2800" b="1">
                <a:latin typeface="Times New Roman" panose="02020603050405020304" pitchFamily="18" charset="0"/>
                <a:cs typeface="Times New Roman" panose="02020603050405020304" pitchFamily="18" charset="0"/>
              </a:rPr>
              <a:t>rượu etylic </a:t>
            </a:r>
            <a:r>
              <a:rPr lang="en-US" altLang="en-US" sz="2800" b="1">
                <a:solidFill>
                  <a:srgbClr val="FF3300"/>
                </a:solidFill>
                <a:latin typeface="Times New Roman" panose="02020603050405020304" pitchFamily="18" charset="0"/>
                <a:cs typeface="Times New Roman" panose="02020603050405020304" pitchFamily="18" charset="0"/>
              </a:rPr>
              <a:t>với </a:t>
            </a:r>
            <a:r>
              <a:rPr lang="en-US" altLang="en-US" sz="2800" b="1">
                <a:latin typeface="Times New Roman" panose="02020603050405020304" pitchFamily="18" charset="0"/>
                <a:cs typeface="Times New Roman" panose="02020603050405020304" pitchFamily="18" charset="0"/>
              </a:rPr>
              <a:t>natri</a:t>
            </a:r>
            <a:r>
              <a:rPr lang="en-US" altLang="en-US" sz="2800" b="1">
                <a:solidFill>
                  <a:srgbClr val="FF3300"/>
                </a:solidFill>
                <a:latin typeface="Times New Roman" panose="02020603050405020304" pitchFamily="18" charset="0"/>
                <a:cs typeface="Times New Roman" panose="02020603050405020304" pitchFamily="18" charset="0"/>
              </a:rPr>
              <a:t>.</a:t>
            </a:r>
          </a:p>
        </p:txBody>
      </p:sp>
      <p:sp>
        <p:nvSpPr>
          <p:cNvPr id="32786" name="Text Box 18"/>
          <p:cNvSpPr txBox="1">
            <a:spLocks noChangeArrowheads="1"/>
          </p:cNvSpPr>
          <p:nvPr/>
        </p:nvSpPr>
        <p:spPr bwMode="auto">
          <a:xfrm>
            <a:off x="5029200" y="4343400"/>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latin typeface="Times New Roman" panose="02020603050405020304" pitchFamily="18" charset="0"/>
              </a:rPr>
              <a:t>Natri etylat</a:t>
            </a:r>
          </a:p>
        </p:txBody>
      </p:sp>
      <p:sp>
        <p:nvSpPr>
          <p:cNvPr id="11276" name="Text Box 31"/>
          <p:cNvSpPr txBox="1">
            <a:spLocks noChangeArrowheads="1"/>
          </p:cNvSpPr>
          <p:nvPr/>
        </p:nvSpPr>
        <p:spPr bwMode="auto">
          <a:xfrm>
            <a:off x="974725" y="4267200"/>
            <a:ext cx="2225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rPr>
              <a:t>Rượu Etylic </a:t>
            </a:r>
          </a:p>
        </p:txBody>
      </p:sp>
      <p:sp>
        <p:nvSpPr>
          <p:cNvPr id="11277" name="Line 32"/>
          <p:cNvSpPr>
            <a:spLocks noChangeShapeType="1"/>
          </p:cNvSpPr>
          <p:nvPr/>
        </p:nvSpPr>
        <p:spPr bwMode="auto">
          <a:xfrm>
            <a:off x="4343400" y="3200400"/>
            <a:ext cx="4572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F3351503-BF17-4989-BFA0-6B515B1BA741}" type="slidenum">
              <a:rPr lang="en-US" altLang="en-US" sz="1400" smtClean="0"/>
              <a:pPr>
                <a:spcBef>
                  <a:spcPct val="0"/>
                </a:spcBef>
                <a:buFontTx/>
                <a:buNone/>
              </a:pPr>
              <a:t>9</a:t>
            </a:fld>
            <a:endParaRPr lang="en-US" altLang="en-US" sz="14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path" presetSubtype="0" accel="50000" decel="50000" fill="hold" nodeType="clickEffect">
                                  <p:stCondLst>
                                    <p:cond delay="0"/>
                                  </p:stCondLst>
                                  <p:childTnLst>
                                    <p:animMotion origin="layout" path="M 3.33333E-6 -0.00069 L 0.1368 -0.22245 C 0.16562 -0.27292 0.2085 -0.3 0.25347 -0.3 C 0.30486 -0.3 0.34583 -0.27292 0.37465 -0.22245 L 0.5125 -0.00069 " pathEditMode="relative" rAng="0" ptsTypes="FffFF">
                                      <p:cBhvr>
                                        <p:cTn id="6" dur="3000" fill="hold"/>
                                        <p:tgtEl>
                                          <p:spTgt spid="2"/>
                                        </p:tgtEl>
                                        <p:attrNameLst>
                                          <p:attrName>ppt_x</p:attrName>
                                          <p:attrName>ppt_y</p:attrName>
                                        </p:attrNameLst>
                                      </p:cBhvr>
                                      <p:rCtr x="25625" y="-14977"/>
                                    </p:animMotion>
                                  </p:childTnLst>
                                </p:cTn>
                              </p:par>
                              <p:par>
                                <p:cTn id="7" presetID="37" presetClass="path" presetSubtype="0" accel="50000" decel="50000" fill="hold" grpId="0" nodeType="withEffect">
                                  <p:stCondLst>
                                    <p:cond delay="0"/>
                                  </p:stCondLst>
                                  <p:childTnLst>
                                    <p:animMotion origin="layout" path="M 0 -0.00046 L 0.11563 0.20486 C 0.13993 0.2511 0.17639 0.27815 0.21441 0.27815 C 0.25764 0.27815 0.29236 0.2511 0.31667 0.20486 L 0.43333 -0.00046 " pathEditMode="relative" rAng="0" ptsTypes="FffFF">
                                      <p:cBhvr>
                                        <p:cTn id="8" dur="3000" fill="hold"/>
                                        <p:tgtEl>
                                          <p:spTgt spid="34839"/>
                                        </p:tgtEl>
                                        <p:attrNameLst>
                                          <p:attrName>ppt_x</p:attrName>
                                          <p:attrName>ppt_y</p:attrName>
                                        </p:attrNameLst>
                                      </p:cBhvr>
                                      <p:rCtr x="21667" y="13919"/>
                                    </p:animMotion>
                                  </p:childTnLst>
                                </p:cTn>
                              </p:par>
                              <p:par>
                                <p:cTn id="9" presetID="44" presetClass="path" presetSubtype="0" accel="50000" decel="50000" fill="hold" grpId="0" nodeType="withEffect">
                                  <p:stCondLst>
                                    <p:cond delay="0"/>
                                  </p:stCondLst>
                                  <p:childTnLst>
                                    <p:animMotion origin="layout" path="M 3.33333E-6 -1.15607E-7 L 0.16284 -0.20578 C 0.19705 -0.25202 0.24826 -0.27769 0.30156 -0.27769 C 0.36232 -0.27769 0.41093 -0.25202 0.44514 -0.20578 L 0.60833 -1.15607E-7 " pathEditMode="relative" rAng="0" ptsTypes="FffFF">
                                      <p:cBhvr>
                                        <p:cTn id="10" dur="3000" fill="hold"/>
                                        <p:tgtEl>
                                          <p:spTgt spid="34841"/>
                                        </p:tgtEl>
                                        <p:attrNameLst>
                                          <p:attrName>ppt_x</p:attrName>
                                          <p:attrName>ppt_y</p:attrName>
                                        </p:attrNameLst>
                                      </p:cBhvr>
                                      <p:rCtr x="30417" y="-13896"/>
                                    </p:animMotion>
                                  </p:childTnLst>
                                </p:cTn>
                              </p:par>
                              <p:par>
                                <p:cTn id="11" presetID="10" presetClass="entr" presetSubtype="0" fill="hold" grpId="0" nodeType="withEffect">
                                  <p:stCondLst>
                                    <p:cond delay="3000"/>
                                  </p:stCondLst>
                                  <p:childTnLst>
                                    <p:set>
                                      <p:cBhvr>
                                        <p:cTn id="12" dur="1" fill="hold">
                                          <p:stCondLst>
                                            <p:cond delay="0"/>
                                          </p:stCondLst>
                                        </p:cTn>
                                        <p:tgtEl>
                                          <p:spTgt spid="34842"/>
                                        </p:tgtEl>
                                        <p:attrNameLst>
                                          <p:attrName>style.visibility</p:attrName>
                                        </p:attrNameLst>
                                      </p:cBhvr>
                                      <p:to>
                                        <p:strVal val="visible"/>
                                      </p:to>
                                    </p:set>
                                    <p:animEffect transition="in" filter="fade">
                                      <p:cBhvr>
                                        <p:cTn id="13" dur="1000"/>
                                        <p:tgtEl>
                                          <p:spTgt spid="34842"/>
                                        </p:tgtEl>
                                      </p:cBhvr>
                                    </p:animEffect>
                                  </p:childTnLst>
                                </p:cTn>
                              </p:par>
                              <p:par>
                                <p:cTn id="14" presetID="10" presetClass="entr" presetSubtype="0" fill="hold" grpId="0" nodeType="withEffect">
                                  <p:stCondLst>
                                    <p:cond delay="2500"/>
                                  </p:stCondLst>
                                  <p:childTnLst>
                                    <p:set>
                                      <p:cBhvr>
                                        <p:cTn id="15" dur="1" fill="hold">
                                          <p:stCondLst>
                                            <p:cond delay="0"/>
                                          </p:stCondLst>
                                        </p:cTn>
                                        <p:tgtEl>
                                          <p:spTgt spid="34844"/>
                                        </p:tgtEl>
                                        <p:attrNameLst>
                                          <p:attrName>style.visibility</p:attrName>
                                        </p:attrNameLst>
                                      </p:cBhvr>
                                      <p:to>
                                        <p:strVal val="visible"/>
                                      </p:to>
                                    </p:set>
                                    <p:animEffect transition="in" filter="fade">
                                      <p:cBhvr>
                                        <p:cTn id="16" dur="1000"/>
                                        <p:tgtEl>
                                          <p:spTgt spid="34844"/>
                                        </p:tgtEl>
                                      </p:cBhvr>
                                    </p:animEffect>
                                  </p:childTnLst>
                                </p:cTn>
                              </p:par>
                            </p:childTnLst>
                          </p:cTn>
                        </p:par>
                        <p:par>
                          <p:cTn id="17" fill="hold" nodeType="afterGroup">
                            <p:stCondLst>
                              <p:cond delay="4000"/>
                            </p:stCondLst>
                            <p:childTnLst>
                              <p:par>
                                <p:cTn id="18" presetID="53" presetClass="entr" presetSubtype="0" fill="hold" grpId="0" nodeType="afterEffect">
                                  <p:stCondLst>
                                    <p:cond delay="0"/>
                                  </p:stCondLst>
                                  <p:childTnLst>
                                    <p:set>
                                      <p:cBhvr>
                                        <p:cTn id="19" dur="1" fill="hold">
                                          <p:stCondLst>
                                            <p:cond delay="0"/>
                                          </p:stCondLst>
                                        </p:cTn>
                                        <p:tgtEl>
                                          <p:spTgt spid="32786"/>
                                        </p:tgtEl>
                                        <p:attrNameLst>
                                          <p:attrName>style.visibility</p:attrName>
                                        </p:attrNameLst>
                                      </p:cBhvr>
                                      <p:to>
                                        <p:strVal val="visible"/>
                                      </p:to>
                                    </p:set>
                                    <p:anim calcmode="lin" valueType="num">
                                      <p:cBhvr>
                                        <p:cTn id="20" dur="300" fill="hold"/>
                                        <p:tgtEl>
                                          <p:spTgt spid="32786"/>
                                        </p:tgtEl>
                                        <p:attrNameLst>
                                          <p:attrName>ppt_w</p:attrName>
                                        </p:attrNameLst>
                                      </p:cBhvr>
                                      <p:tavLst>
                                        <p:tav tm="0">
                                          <p:val>
                                            <p:fltVal val="0"/>
                                          </p:val>
                                        </p:tav>
                                        <p:tav tm="100000">
                                          <p:val>
                                            <p:strVal val="#ppt_w"/>
                                          </p:val>
                                        </p:tav>
                                      </p:tavLst>
                                    </p:anim>
                                    <p:anim calcmode="lin" valueType="num">
                                      <p:cBhvr>
                                        <p:cTn id="21" dur="300" fill="hold"/>
                                        <p:tgtEl>
                                          <p:spTgt spid="32786"/>
                                        </p:tgtEl>
                                        <p:attrNameLst>
                                          <p:attrName>ppt_h</p:attrName>
                                        </p:attrNameLst>
                                      </p:cBhvr>
                                      <p:tavLst>
                                        <p:tav tm="0">
                                          <p:val>
                                            <p:fltVal val="0"/>
                                          </p:val>
                                        </p:tav>
                                        <p:tav tm="100000">
                                          <p:val>
                                            <p:strVal val="#ppt_h"/>
                                          </p:val>
                                        </p:tav>
                                      </p:tavLst>
                                    </p:anim>
                                    <p:animEffect transition="in" filter="fade">
                                      <p:cBhvr>
                                        <p:cTn id="22" dur="300"/>
                                        <p:tgtEl>
                                          <p:spTgt spid="3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9" grpId="0"/>
      <p:bldP spid="34841" grpId="0"/>
      <p:bldP spid="34842" grpId="0"/>
      <p:bldP spid="34844" grpId="0"/>
      <p:bldP spid="3278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11ft3un">
      <a:majorFont>
        <a:latin typeface="xiaonantongxue" panose="020F0302020204030204"/>
        <a:ea typeface="xiaonantongxue"/>
        <a:cs typeface=""/>
      </a:majorFont>
      <a:minorFont>
        <a:latin typeface="xiaonantongxue" panose="020F0502020204030204"/>
        <a:ea typeface="xiaonantongxu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4088</TotalTime>
  <Words>1300</Words>
  <Application>Microsoft Office PowerPoint</Application>
  <PresentationFormat>On-screen Show (4:3)</PresentationFormat>
  <Paragraphs>236</Paragraphs>
  <Slides>23</Slides>
  <Notes>1</Notes>
  <HiddenSlides>0</HiddenSlides>
  <MMClips>3</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微软雅黑</vt:lpstr>
      <vt:lpstr>.VnTime</vt:lpstr>
      <vt:lpstr>Arial</vt:lpstr>
      <vt:lpstr>Times New Roman</vt:lpstr>
      <vt:lpstr>VNI-Times</vt:lpstr>
      <vt:lpstr>Wingdings</vt:lpstr>
      <vt:lpstr>xiaonantongxue</vt:lpstr>
      <vt:lpstr>Default Design</vt:lpstr>
      <vt:lpstr>Office 主题​​</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0936.7766.84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DJ BOM</dc:creator>
  <cp:lastModifiedBy>Đặng Thành Nhân</cp:lastModifiedBy>
  <cp:revision>361</cp:revision>
  <dcterms:created xsi:type="dcterms:W3CDTF">2011-03-09T15:17:52Z</dcterms:created>
  <dcterms:modified xsi:type="dcterms:W3CDTF">2023-09-09T00:21:30Z</dcterms:modified>
</cp:coreProperties>
</file>