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63" r:id="rId2"/>
    <p:sldId id="262" r:id="rId3"/>
    <p:sldId id="764" r:id="rId4"/>
    <p:sldId id="256" r:id="rId5"/>
    <p:sldId id="257" r:id="rId6"/>
    <p:sldId id="258" r:id="rId7"/>
    <p:sldId id="260" r:id="rId8"/>
    <p:sldId id="765" r:id="rId9"/>
    <p:sldId id="261" r:id="rId10"/>
    <p:sldId id="263" r:id="rId11"/>
    <p:sldId id="367" r:id="rId12"/>
    <p:sldId id="368" r:id="rId13"/>
    <p:sldId id="369" r:id="rId14"/>
    <p:sldId id="370" r:id="rId15"/>
    <p:sldId id="281" r:id="rId16"/>
    <p:sldId id="282" r:id="rId17"/>
    <p:sldId id="7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FCC1-092E-4567-B616-D79177C2D1F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650A-7A6B-4851-8FC3-EA16ECA9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F62C74-FA2A-4405-B6F6-5B6C072F6C4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34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418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1" y="103234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19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wmf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C78995-68FA-3B7C-5D72-8FB77D10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b="4873"/>
          <a:stretch/>
        </p:blipFill>
        <p:spPr>
          <a:xfrm>
            <a:off x="105472" y="94130"/>
            <a:ext cx="11938745" cy="666675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1F0098C-0DFD-CCC8-188B-55EF21B1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46" y="4612721"/>
            <a:ext cx="4674437" cy="234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F115119-8F53-CF23-157A-585F68109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830" y="48326"/>
            <a:ext cx="4674437" cy="234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1E59202-55A3-5795-EF74-B007669E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282" y="4378662"/>
            <a:ext cx="4674437" cy="234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5F35FE0-6FB2-FA15-2EEB-201B116B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03" y="71182"/>
            <a:ext cx="4674437" cy="234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FF47FF-82A5-4B20-8DA3-A2497B1DC305}"/>
              </a:ext>
            </a:extLst>
          </p:cNvPr>
          <p:cNvSpPr/>
          <p:nvPr/>
        </p:nvSpPr>
        <p:spPr>
          <a:xfrm>
            <a:off x="1900080" y="2888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(5/9-9/9/2023)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B9880-C995-4B01-986F-7456EBD9B36E}"/>
              </a:ext>
            </a:extLst>
          </p:cNvPr>
          <p:cNvSpPr/>
          <p:nvPr/>
        </p:nvSpPr>
        <p:spPr>
          <a:xfrm>
            <a:off x="8416846" y="4378662"/>
            <a:ext cx="337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Tahoma" pitchFamily="34" charset="0"/>
              </a:rPr>
              <a:t>Gv</a:t>
            </a:r>
            <a:r>
              <a:rPr lang="en-US" sz="2400" b="1" dirty="0">
                <a:solidFill>
                  <a:schemeClr val="accent5"/>
                </a:solidFill>
                <a:latin typeface="Tahoma" pitchFamily="34" charset="0"/>
              </a:rPr>
              <a:t>: VŨ NHẤT NAM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F6D80B-426F-47C7-A290-56875C8FBF52}"/>
              </a:ext>
            </a:extLst>
          </p:cNvPr>
          <p:cNvSpPr/>
          <p:nvPr/>
        </p:nvSpPr>
        <p:spPr>
          <a:xfrm>
            <a:off x="2361063" y="1314551"/>
            <a:ext cx="8215952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8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18E45-0B62-0359-E717-B095C0B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5" y="320919"/>
            <a:ext cx="8288215" cy="6216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5AAA6-2795-6AC7-7C6C-1A51E6FC1242}"/>
              </a:ext>
            </a:extLst>
          </p:cNvPr>
          <p:cNvSpPr txBox="1"/>
          <p:nvPr/>
        </p:nvSpPr>
        <p:spPr>
          <a:xfrm>
            <a:off x="3358661" y="2790091"/>
            <a:ext cx="511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2322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5988438" y="393254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89" y="4149044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18" y="5389797"/>
            <a:ext cx="2400300" cy="14682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VIII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IX       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211432" y="3881004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228436" y="3937468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6130799" y="3393588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448622" y="2747703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5988438" y="393254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940622" y="2660324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31D88D-D80F-B5F3-7520-2FA967BF3761}"/>
              </a:ext>
            </a:extLst>
          </p:cNvPr>
          <p:cNvSpPr/>
          <p:nvPr/>
        </p:nvSpPr>
        <p:spPr>
          <a:xfrm>
            <a:off x="836154" y="3381106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D7BE28D7-7F56-4F1C-A291-36D4F422562A}" type="slidenum"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17</a:t>
            </a:fld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-83131" y="15833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defTabSz="1219170">
              <a:buClr>
                <a:srgbClr val="000000"/>
              </a:buClr>
              <a:defRPr/>
            </a:pPr>
            <a:endParaRPr lang="en-US" sz="2200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/>
              <a:sym typeface="Arial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2F2CCBA0-2534-4BDE-9BDD-E56CD8B4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68" y="921758"/>
            <a:ext cx="3965451" cy="199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96">
            <a:extLst>
              <a:ext uri="{FF2B5EF4-FFF2-40B4-BE49-F238E27FC236}">
                <a16:creationId xmlns:a16="http://schemas.microsoft.com/office/drawing/2014/main" id="{8769749C-CE41-40E6-8307-C235D0033288}"/>
              </a:ext>
            </a:extLst>
          </p:cNvPr>
          <p:cNvGrpSpPr>
            <a:grpSpLocks/>
          </p:cNvGrpSpPr>
          <p:nvPr/>
        </p:nvGrpSpPr>
        <p:grpSpPr bwMode="auto">
          <a:xfrm>
            <a:off x="-7646" y="55048"/>
            <a:ext cx="998538" cy="776288"/>
            <a:chOff x="2304" y="1632"/>
            <a:chExt cx="525" cy="480"/>
          </a:xfrm>
        </p:grpSpPr>
        <p:sp>
          <p:nvSpPr>
            <p:cNvPr id="13" name="Freeform 197">
              <a:extLst>
                <a:ext uri="{FF2B5EF4-FFF2-40B4-BE49-F238E27FC236}">
                  <a16:creationId xmlns:a16="http://schemas.microsoft.com/office/drawing/2014/main" id="{9B4468D6-AB96-4D21-A127-B7C3B4C9821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98">
              <a:extLst>
                <a:ext uri="{FF2B5EF4-FFF2-40B4-BE49-F238E27FC236}">
                  <a16:creationId xmlns:a16="http://schemas.microsoft.com/office/drawing/2014/main" id="{4C0C6681-3417-40CE-915B-58D31F2556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99">
              <a:extLst>
                <a:ext uri="{FF2B5EF4-FFF2-40B4-BE49-F238E27FC236}">
                  <a16:creationId xmlns:a16="http://schemas.microsoft.com/office/drawing/2014/main" id="{D4D7A4D3-2F3A-4A30-9737-43B74BF7FDD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200">
              <a:extLst>
                <a:ext uri="{FF2B5EF4-FFF2-40B4-BE49-F238E27FC236}">
                  <a16:creationId xmlns:a16="http://schemas.microsoft.com/office/drawing/2014/main" id="{CE6F3FC8-3C05-4AD1-AA97-958FDE124C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0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96">
            <a:extLst>
              <a:ext uri="{FF2B5EF4-FFF2-40B4-BE49-F238E27FC236}">
                <a16:creationId xmlns:a16="http://schemas.microsoft.com/office/drawing/2014/main" id="{3550C85A-6749-42BF-998E-FBEA0A8EE3FD}"/>
              </a:ext>
            </a:extLst>
          </p:cNvPr>
          <p:cNvGrpSpPr>
            <a:grpSpLocks/>
          </p:cNvGrpSpPr>
          <p:nvPr/>
        </p:nvGrpSpPr>
        <p:grpSpPr bwMode="auto">
          <a:xfrm>
            <a:off x="11228204" y="173384"/>
            <a:ext cx="1000125" cy="777875"/>
            <a:chOff x="2304" y="1632"/>
            <a:chExt cx="525" cy="480"/>
          </a:xfrm>
        </p:grpSpPr>
        <p:sp>
          <p:nvSpPr>
            <p:cNvPr id="18" name="Freeform 197">
              <a:extLst>
                <a:ext uri="{FF2B5EF4-FFF2-40B4-BE49-F238E27FC236}">
                  <a16:creationId xmlns:a16="http://schemas.microsoft.com/office/drawing/2014/main" id="{931E0E8A-968B-4362-AF4F-12A06D255B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98">
              <a:extLst>
                <a:ext uri="{FF2B5EF4-FFF2-40B4-BE49-F238E27FC236}">
                  <a16:creationId xmlns:a16="http://schemas.microsoft.com/office/drawing/2014/main" id="{743704F0-67B8-4EE2-8A91-8FDE7C223A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9">
              <a:extLst>
                <a:ext uri="{FF2B5EF4-FFF2-40B4-BE49-F238E27FC236}">
                  <a16:creationId xmlns:a16="http://schemas.microsoft.com/office/drawing/2014/main" id="{B049545C-01FE-477C-8192-825495353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0">
              <a:extLst>
                <a:ext uri="{FF2B5EF4-FFF2-40B4-BE49-F238E27FC236}">
                  <a16:creationId xmlns:a16="http://schemas.microsoft.com/office/drawing/2014/main" id="{4E7F80B0-4055-4072-842E-C26DE578793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0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54B546-035B-4F81-B1EB-D03E59480032}"/>
              </a:ext>
            </a:extLst>
          </p:cNvPr>
          <p:cNvSpPr/>
          <p:nvPr/>
        </p:nvSpPr>
        <p:spPr>
          <a:xfrm>
            <a:off x="1752600" y="2352185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kumimoji="0" lang="en-US" sz="4800" b="1" i="0" u="none" strike="noStrike" kern="120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44" descr="POINSET2">
            <a:extLst>
              <a:ext uri="{FF2B5EF4-FFF2-40B4-BE49-F238E27FC236}">
                <a16:creationId xmlns:a16="http://schemas.microsoft.com/office/drawing/2014/main" id="{34FEFCE7-777F-40D9-9D69-340C272C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057" y="5765459"/>
            <a:ext cx="1066547" cy="6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6A58E053-D022-4739-9C7A-DC33D8C09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6" y="6084946"/>
            <a:ext cx="7563285" cy="6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13014" y="5611729"/>
            <a:ext cx="647649" cy="11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96">
            <a:extLst>
              <a:ext uri="{FF2B5EF4-FFF2-40B4-BE49-F238E27FC236}">
                <a16:creationId xmlns:a16="http://schemas.microsoft.com/office/drawing/2014/main" id="{B8061F9D-F683-43A1-9554-E1C4D1234F74}"/>
              </a:ext>
            </a:extLst>
          </p:cNvPr>
          <p:cNvGrpSpPr>
            <a:grpSpLocks/>
          </p:cNvGrpSpPr>
          <p:nvPr/>
        </p:nvGrpSpPr>
        <p:grpSpPr bwMode="auto">
          <a:xfrm>
            <a:off x="590118" y="6260091"/>
            <a:ext cx="933882" cy="497058"/>
            <a:chOff x="2304" y="1632"/>
            <a:chExt cx="525" cy="480"/>
          </a:xfrm>
        </p:grpSpPr>
        <p:sp>
          <p:nvSpPr>
            <p:cNvPr id="28" name="Freeform 197">
              <a:extLst>
                <a:ext uri="{FF2B5EF4-FFF2-40B4-BE49-F238E27FC236}">
                  <a16:creationId xmlns:a16="http://schemas.microsoft.com/office/drawing/2014/main" id="{3D2B6C27-B1AF-4DC5-8FDD-4B1DBB61C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8">
              <a:extLst>
                <a:ext uri="{FF2B5EF4-FFF2-40B4-BE49-F238E27FC236}">
                  <a16:creationId xmlns:a16="http://schemas.microsoft.com/office/drawing/2014/main" id="{DC6244BB-B1A3-4F53-91E7-0EC4E7BCB8F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99">
              <a:extLst>
                <a:ext uri="{FF2B5EF4-FFF2-40B4-BE49-F238E27FC236}">
                  <a16:creationId xmlns:a16="http://schemas.microsoft.com/office/drawing/2014/main" id="{175474FB-EAE0-425D-8A8F-B895C0D147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00">
              <a:extLst>
                <a:ext uri="{FF2B5EF4-FFF2-40B4-BE49-F238E27FC236}">
                  <a16:creationId xmlns:a16="http://schemas.microsoft.com/office/drawing/2014/main" id="{B83AB33C-F883-4CA1-AE12-5D47400FBF5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196">
            <a:extLst>
              <a:ext uri="{FF2B5EF4-FFF2-40B4-BE49-F238E27FC236}">
                <a16:creationId xmlns:a16="http://schemas.microsoft.com/office/drawing/2014/main" id="{A79F8BE3-5D9A-476D-9349-EA1315A17DD3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6178570"/>
            <a:ext cx="899770" cy="602000"/>
            <a:chOff x="2304" y="1632"/>
            <a:chExt cx="525" cy="480"/>
          </a:xfrm>
        </p:grpSpPr>
        <p:sp>
          <p:nvSpPr>
            <p:cNvPr id="33" name="Freeform 197">
              <a:extLst>
                <a:ext uri="{FF2B5EF4-FFF2-40B4-BE49-F238E27FC236}">
                  <a16:creationId xmlns:a16="http://schemas.microsoft.com/office/drawing/2014/main" id="{1247E9A4-1873-441B-AF03-51C9B0B0B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198">
              <a:extLst>
                <a:ext uri="{FF2B5EF4-FFF2-40B4-BE49-F238E27FC236}">
                  <a16:creationId xmlns:a16="http://schemas.microsoft.com/office/drawing/2014/main" id="{E0468E03-3E31-4715-A136-4D9E3190DA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199">
              <a:extLst>
                <a:ext uri="{FF2B5EF4-FFF2-40B4-BE49-F238E27FC236}">
                  <a16:creationId xmlns:a16="http://schemas.microsoft.com/office/drawing/2014/main" id="{DF4DF9B0-8205-43CE-822E-10D2902ADE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200">
              <a:extLst>
                <a:ext uri="{FF2B5EF4-FFF2-40B4-BE49-F238E27FC236}">
                  <a16:creationId xmlns:a16="http://schemas.microsoft.com/office/drawing/2014/main" id="{C1A92ABA-3A99-4ABC-8B90-EBB24866216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Giai-Dieu-To-Quoc-Trong-Tan">
            <a:hlinkClick r:id="" action="ppaction://media"/>
            <a:extLst>
              <a:ext uri="{FF2B5EF4-FFF2-40B4-BE49-F238E27FC236}">
                <a16:creationId xmlns:a16="http://schemas.microsoft.com/office/drawing/2014/main" id="{DBA9378F-F58D-41EE-9BA0-5122B1C08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68" y="56518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2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địa điểm du lịch đẹp nhất châu Âu - QuanTriMang.com">
            <a:extLst>
              <a:ext uri="{FF2B5EF4-FFF2-40B4-BE49-F238E27FC236}">
                <a16:creationId xmlns:a16="http://schemas.microsoft.com/office/drawing/2014/main" id="{26226FC0-5431-8A56-2B4E-CC9B3072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60" y="0"/>
            <a:ext cx="9912859" cy="660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hình ảnh sẽ tiết lộ bạn đã đi du lịch Châu Âu - PYS Travel">
            <a:extLst>
              <a:ext uri="{FF2B5EF4-FFF2-40B4-BE49-F238E27FC236}">
                <a16:creationId xmlns:a16="http://schemas.microsoft.com/office/drawing/2014/main" id="{D6A6C444-9205-3D3D-20AC-58C01981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4" y="51077"/>
            <a:ext cx="11758498" cy="6608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ám phá Châu Âu cổ kính, hoa lệ qua hình ảnh du lịch">
            <a:extLst>
              <a:ext uri="{FF2B5EF4-FFF2-40B4-BE49-F238E27FC236}">
                <a16:creationId xmlns:a16="http://schemas.microsoft.com/office/drawing/2014/main" id="{139D0C52-4781-F875-7B5F-60240914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9" y="58214"/>
            <a:ext cx="9854711" cy="6761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CFB01B-A206-E6C1-70F8-EED5EBB71DC8}"/>
              </a:ext>
            </a:extLst>
          </p:cNvPr>
          <p:cNvSpPr/>
          <p:nvPr/>
        </p:nvSpPr>
        <p:spPr>
          <a:xfrm>
            <a:off x="74758" y="96063"/>
            <a:ext cx="2206608" cy="67046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73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4F9DE-079D-481E-8579-8B4F0291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7" y="109182"/>
            <a:ext cx="9141710" cy="364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73C86-1AFB-4D31-997D-5F61C649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454" y="3852715"/>
            <a:ext cx="7582855" cy="2793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29110-157F-414F-98D0-C2D756D20C95}"/>
              </a:ext>
            </a:extLst>
          </p:cNvPr>
          <p:cNvSpPr txBox="1"/>
          <p:nvPr/>
        </p:nvSpPr>
        <p:spPr>
          <a:xfrm>
            <a:off x="887107" y="40943"/>
            <a:ext cx="1065889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83A23-AEFE-3F32-5041-7C756C4BA13B}"/>
              </a:ext>
            </a:extLst>
          </p:cNvPr>
          <p:cNvSpPr txBox="1"/>
          <p:nvPr/>
        </p:nvSpPr>
        <p:spPr>
          <a:xfrm>
            <a:off x="900755" y="87649"/>
            <a:ext cx="1065889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1255782" y="481264"/>
            <a:ext cx="8693434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HÌNH THÀNH VÀ PHÁT TRIỂN CHẾ ĐỘ PHONG KIẾN Ở TÂY ÂU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 flipH="1">
            <a:off x="6248400" y="2978340"/>
            <a:ext cx="7866" cy="3691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7BC5CB-9711-AA6A-8F47-9BC3A194669C}"/>
              </a:ext>
            </a:extLst>
          </p:cNvPr>
          <p:cNvSpPr txBox="1"/>
          <p:nvPr/>
        </p:nvSpPr>
        <p:spPr>
          <a:xfrm>
            <a:off x="160266" y="214734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hình thành xã hội phong kiến ở Tây Âu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A0FBA6-9890-1EE5-BDA5-5A3A4FD74475}"/>
              </a:ext>
            </a:extLst>
          </p:cNvPr>
          <p:cNvSpPr txBox="1"/>
          <p:nvPr/>
        </p:nvSpPr>
        <p:spPr>
          <a:xfrm>
            <a:off x="454324" y="3182261"/>
            <a:ext cx="59794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 "/>
              </a:rPr>
              <a:t>- </a:t>
            </a:r>
            <a:r>
              <a:rPr lang="en-US" sz="2400" dirty="0" err="1">
                <a:latin typeface="Times New Roman "/>
              </a:rPr>
              <a:t>Năm</a:t>
            </a:r>
            <a:r>
              <a:rPr lang="en-US" sz="2400" dirty="0">
                <a:latin typeface="Times New Roman "/>
              </a:rPr>
              <a:t> 476, </a:t>
            </a:r>
            <a:r>
              <a:rPr lang="en-US" sz="2400" dirty="0" err="1">
                <a:latin typeface="Times New Roman "/>
              </a:rPr>
              <a:t>chế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độ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chiếm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nô</a:t>
            </a:r>
            <a:r>
              <a:rPr lang="en-US" sz="2400" dirty="0">
                <a:latin typeface="Times New Roman "/>
              </a:rPr>
              <a:t> La </a:t>
            </a:r>
            <a:r>
              <a:rPr lang="en-US" sz="2400" dirty="0" err="1">
                <a:latin typeface="Times New Roman "/>
              </a:rPr>
              <a:t>Mã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sụp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đổ</a:t>
            </a:r>
            <a:r>
              <a:rPr lang="en-US" sz="2400" dirty="0">
                <a:latin typeface="Times New Roman "/>
              </a:rPr>
              <a:t>. </a:t>
            </a:r>
            <a:r>
              <a:rPr lang="en-US" sz="2400" dirty="0" err="1">
                <a:latin typeface="Times New Roman "/>
              </a:rPr>
              <a:t>Nhiều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vương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quốc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Giéc</a:t>
            </a:r>
            <a:r>
              <a:rPr lang="en-US" sz="2400" dirty="0">
                <a:latin typeface="Times New Roman "/>
              </a:rPr>
              <a:t>-man </a:t>
            </a:r>
            <a:r>
              <a:rPr lang="en-US" sz="2400" dirty="0" err="1">
                <a:latin typeface="Times New Roman "/>
              </a:rPr>
              <a:t>lần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lượt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ra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đời</a:t>
            </a:r>
            <a:r>
              <a:rPr lang="en-US" sz="2400" dirty="0">
                <a:latin typeface="Times New Roman "/>
              </a:rPr>
              <a:t> ở </a:t>
            </a:r>
            <a:r>
              <a:rPr lang="en-US" sz="2400" dirty="0" err="1">
                <a:latin typeface="Times New Roman "/>
              </a:rPr>
              <a:t>Tây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Âu</a:t>
            </a:r>
            <a:r>
              <a:rPr lang="en-US" sz="2400" dirty="0">
                <a:latin typeface="Times New Roman "/>
              </a:rPr>
              <a:t>. </a:t>
            </a:r>
            <a:r>
              <a:rPr lang="en-US" sz="2400" dirty="0" err="1">
                <a:latin typeface="Times New Roman "/>
              </a:rPr>
              <a:t>Xã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hội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phong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kiến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Tây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Âu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dần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hình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thành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với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sự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ra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đời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của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hai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giai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cấp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mới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đó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là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lãnh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chúa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phong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kiến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và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nông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nô</a:t>
            </a:r>
            <a:r>
              <a:rPr lang="en-US" sz="2400" dirty="0">
                <a:latin typeface="Times New Roman "/>
              </a:rPr>
              <a:t>.</a:t>
            </a:r>
          </a:p>
          <a:p>
            <a:r>
              <a:rPr lang="en-US" sz="2400" dirty="0">
                <a:latin typeface="Times New Roman "/>
              </a:rPr>
              <a:t>- </a:t>
            </a:r>
            <a:r>
              <a:rPr lang="en-US" sz="2400" dirty="0" err="1">
                <a:latin typeface="Times New Roman "/>
              </a:rPr>
              <a:t>Đến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thế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kỉ</a:t>
            </a:r>
            <a:r>
              <a:rPr lang="en-US" sz="2400" dirty="0">
                <a:latin typeface="Times New Roman "/>
              </a:rPr>
              <a:t> IX, </a:t>
            </a:r>
            <a:r>
              <a:rPr lang="en-US" sz="2400" dirty="0" err="1">
                <a:latin typeface="Times New Roman "/>
              </a:rPr>
              <a:t>về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cơ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bản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xã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hội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phong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kiến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Tây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Âu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đã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hình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thành</a:t>
            </a:r>
            <a:r>
              <a:rPr lang="en-US" sz="2400" dirty="0">
                <a:latin typeface="Times New Roman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5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2454B-7EEC-C97E-6841-3329CDDC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48" y="6055804"/>
            <a:ext cx="5399655" cy="618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83A23-AEFE-3F32-5041-7C756C4BA13B}"/>
              </a:ext>
            </a:extLst>
          </p:cNvPr>
          <p:cNvSpPr txBox="1"/>
          <p:nvPr/>
        </p:nvSpPr>
        <p:spPr>
          <a:xfrm>
            <a:off x="2061882" y="87649"/>
            <a:ext cx="8274423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2568387" y="417783"/>
            <a:ext cx="726141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HÌNH THÀNH VÀ PHÁT TRIỂN CHẾ ĐỘ PHONG KIẾN Ở TÂY ÂU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248400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7BC5CB-9711-AA6A-8F47-9BC3A194669C}"/>
              </a:ext>
            </a:extLst>
          </p:cNvPr>
          <p:cNvSpPr txBox="1"/>
          <p:nvPr/>
        </p:nvSpPr>
        <p:spPr>
          <a:xfrm>
            <a:off x="126919" y="15357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hình thành xã hội phong kiến ở Tây Âu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CFB5E-8EFB-990E-B022-AFCBE756EFC8}"/>
              </a:ext>
            </a:extLst>
          </p:cNvPr>
          <p:cNvSpPr txBox="1"/>
          <p:nvPr/>
        </p:nvSpPr>
        <p:spPr>
          <a:xfrm>
            <a:off x="104617" y="1981900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Lãnh địa phong kiến và quan hệ xã hội của chế độ phong kiến ở Tây Âu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5BA1F-1958-3F3B-F416-5D20FC473F6A}"/>
              </a:ext>
            </a:extLst>
          </p:cNvPr>
          <p:cNvSpPr txBox="1"/>
          <p:nvPr/>
        </p:nvSpPr>
        <p:spPr>
          <a:xfrm>
            <a:off x="126919" y="2751341"/>
            <a:ext cx="620420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 "/>
              </a:rPr>
              <a:t>a. </a:t>
            </a:r>
            <a:r>
              <a:rPr lang="en-US" sz="2200" b="1" dirty="0" err="1">
                <a:latin typeface="Times New Roman "/>
              </a:rPr>
              <a:t>Lãnh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địa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phong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kiến</a:t>
            </a:r>
            <a:r>
              <a:rPr lang="en-US" sz="2200" b="1" dirty="0">
                <a:latin typeface="Times New Roman "/>
              </a:rPr>
              <a:t>: </a:t>
            </a:r>
            <a:r>
              <a:rPr lang="en-US" sz="2200" dirty="0" err="1">
                <a:latin typeface="Times New Roman "/>
              </a:rPr>
              <a:t>giữa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thế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kỉ</a:t>
            </a:r>
            <a:r>
              <a:rPr lang="en-US" sz="2200" dirty="0">
                <a:latin typeface="Times New Roman "/>
              </a:rPr>
              <a:t> IX </a:t>
            </a:r>
            <a:r>
              <a:rPr lang="en-US" sz="2200" dirty="0" err="1">
                <a:latin typeface="Times New Roman "/>
              </a:rPr>
              <a:t>những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vùng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đất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đai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rộng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lớn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bị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các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quý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tộc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biến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thành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những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vùng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đất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riêng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của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họ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được</a:t>
            </a:r>
            <a:r>
              <a:rPr lang="en-US" sz="2200" dirty="0">
                <a:latin typeface="Times New Roman "/>
              </a:rPr>
              <a:t> cha </a:t>
            </a:r>
            <a:r>
              <a:rPr lang="en-US" sz="2200" dirty="0" err="1">
                <a:latin typeface="Times New Roman "/>
              </a:rPr>
              <a:t>truyền</a:t>
            </a:r>
            <a:r>
              <a:rPr lang="en-US" sz="2200" dirty="0">
                <a:latin typeface="Times New Roman "/>
              </a:rPr>
              <a:t> con </a:t>
            </a:r>
            <a:r>
              <a:rPr lang="en-US" sz="2200" dirty="0" err="1">
                <a:latin typeface="Times New Roman "/>
              </a:rPr>
              <a:t>nối</a:t>
            </a:r>
            <a:r>
              <a:rPr lang="en-US" sz="2200" dirty="0">
                <a:latin typeface="Times New Roman "/>
              </a:rPr>
              <a:t>.</a:t>
            </a:r>
          </a:p>
          <a:p>
            <a:r>
              <a:rPr lang="en-US" sz="2200" dirty="0">
                <a:latin typeface="Times New Roman "/>
              </a:rPr>
              <a:t>	+ </a:t>
            </a:r>
            <a:r>
              <a:rPr lang="en-US" sz="2200" dirty="0" err="1">
                <a:latin typeface="Times New Roman "/>
              </a:rPr>
              <a:t>Mỗi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lãnh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chúa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có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một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lãnh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địa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riêng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toàn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quyền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cai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quản</a:t>
            </a:r>
            <a:r>
              <a:rPr lang="en-US" sz="2200" dirty="0">
                <a:latin typeface="Times New Roman "/>
              </a:rPr>
              <a:t>( </a:t>
            </a:r>
            <a:r>
              <a:rPr lang="en-US" sz="2200" dirty="0" err="1">
                <a:latin typeface="Times New Roman "/>
              </a:rPr>
              <a:t>xây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dựng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lâu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đài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kiên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cố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dinh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thự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nhà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thờ</a:t>
            </a:r>
            <a:r>
              <a:rPr lang="en-US" sz="2200" dirty="0">
                <a:latin typeface="Times New Roman "/>
              </a:rPr>
              <a:t>…</a:t>
            </a:r>
            <a:r>
              <a:rPr lang="en-US" sz="2200" dirty="0" err="1">
                <a:latin typeface="Times New Roman "/>
              </a:rPr>
              <a:t>với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hào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sâu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và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tường</a:t>
            </a:r>
            <a:r>
              <a:rPr lang="en-US" sz="2200" dirty="0">
                <a:latin typeface="Times New Roman "/>
              </a:rPr>
              <a:t> bao </a:t>
            </a:r>
            <a:r>
              <a:rPr lang="en-US" sz="2200" dirty="0" err="1">
                <a:latin typeface="Times New Roman "/>
              </a:rPr>
              <a:t>quanh</a:t>
            </a:r>
            <a:r>
              <a:rPr lang="en-US" sz="2200" dirty="0">
                <a:latin typeface="Times New Roman "/>
              </a:rPr>
              <a:t>. </a:t>
            </a:r>
            <a:r>
              <a:rPr lang="en-US" sz="2200" dirty="0" err="1">
                <a:latin typeface="Times New Roman "/>
              </a:rPr>
              <a:t>Xung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quanh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đất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đai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canh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tác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đồng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cỏ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ao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hồ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rừng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và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khu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nhà</a:t>
            </a:r>
            <a:r>
              <a:rPr lang="en-US" sz="2200" dirty="0">
                <a:latin typeface="Times New Roman "/>
              </a:rPr>
              <a:t> ở </a:t>
            </a:r>
            <a:r>
              <a:rPr lang="en-US" sz="2200" dirty="0" err="1">
                <a:latin typeface="Times New Roman "/>
              </a:rPr>
              <a:t>của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nông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nô</a:t>
            </a:r>
            <a:r>
              <a:rPr lang="en-US" sz="2200" dirty="0">
                <a:latin typeface="Times New Roman "/>
              </a:rPr>
              <a:t>…)</a:t>
            </a:r>
          </a:p>
          <a:p>
            <a:r>
              <a:rPr lang="en-US" sz="2200" dirty="0">
                <a:latin typeface="Times New Roman "/>
              </a:rPr>
              <a:t>- </a:t>
            </a:r>
            <a:r>
              <a:rPr lang="en-US" sz="2200" b="1" dirty="0" err="1">
                <a:latin typeface="Times New Roman "/>
              </a:rPr>
              <a:t>Hoạt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động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kinh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tế</a:t>
            </a:r>
            <a:r>
              <a:rPr lang="en-US" sz="2200" b="1" dirty="0">
                <a:latin typeface="Times New Roman "/>
              </a:rPr>
              <a:t>  </a:t>
            </a:r>
            <a:r>
              <a:rPr lang="en-US" sz="2200" b="1" dirty="0" err="1">
                <a:latin typeface="Times New Roman "/>
              </a:rPr>
              <a:t>c</a:t>
            </a:r>
            <a:r>
              <a:rPr lang="en-US" sz="2200" dirty="0" err="1">
                <a:latin typeface="Times New Roman "/>
              </a:rPr>
              <a:t>hủ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yếu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nông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nghiệp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mang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tính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tự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cung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tự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cấp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ngoại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trừ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muối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và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sắt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được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mua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từ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bên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ngoài</a:t>
            </a:r>
            <a:r>
              <a:rPr lang="en-US" sz="2200" dirty="0">
                <a:latin typeface="Times New Roman "/>
              </a:rPr>
              <a:t>.</a:t>
            </a:r>
            <a:endParaRPr lang="en-US" sz="2200" dirty="0">
              <a:effectLst/>
              <a:latin typeface="Times New Roman 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465BF-F2A7-4BB2-AB60-B816C12D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10" y="2036988"/>
            <a:ext cx="4977730" cy="3898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800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83A23-AEFE-3F32-5041-7C756C4BA13B}"/>
              </a:ext>
            </a:extLst>
          </p:cNvPr>
          <p:cNvSpPr txBox="1"/>
          <p:nvPr/>
        </p:nvSpPr>
        <p:spPr>
          <a:xfrm>
            <a:off x="2061882" y="87649"/>
            <a:ext cx="8274423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2568387" y="417783"/>
            <a:ext cx="726141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HÌNH THÀNH VÀ PHÁT TRIỂN CHẾ ĐỘ PHONG KIẾN Ở TÂY ÂU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185238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7BC5CB-9711-AA6A-8F47-9BC3A194669C}"/>
              </a:ext>
            </a:extLst>
          </p:cNvPr>
          <p:cNvSpPr txBox="1"/>
          <p:nvPr/>
        </p:nvSpPr>
        <p:spPr>
          <a:xfrm>
            <a:off x="152400" y="18019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hình thành xã hội phong kiến ở Tây Âu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CFB5E-8EFB-990E-B022-AFCBE756EFC8}"/>
              </a:ext>
            </a:extLst>
          </p:cNvPr>
          <p:cNvSpPr txBox="1"/>
          <p:nvPr/>
        </p:nvSpPr>
        <p:spPr>
          <a:xfrm>
            <a:off x="104617" y="2171238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Lãnh địa phong kiến và quan hệ xã hội của chế độ phong kiến ở Tây Âu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5BA1F-1958-3F3B-F416-5D20FC473F6A}"/>
              </a:ext>
            </a:extLst>
          </p:cNvPr>
          <p:cNvSpPr txBox="1"/>
          <p:nvPr/>
        </p:nvSpPr>
        <p:spPr>
          <a:xfrm>
            <a:off x="152400" y="2838718"/>
            <a:ext cx="6204204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34815-F397-FDFB-A182-98E13300569B}"/>
              </a:ext>
            </a:extLst>
          </p:cNvPr>
          <p:cNvSpPr txBox="1"/>
          <p:nvPr/>
        </p:nvSpPr>
        <p:spPr>
          <a:xfrm>
            <a:off x="275657" y="3366267"/>
            <a:ext cx="60420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 "/>
              </a:rPr>
              <a:t>b. Quan </a:t>
            </a:r>
            <a:r>
              <a:rPr lang="en-US" sz="2200" b="1" dirty="0" err="1">
                <a:latin typeface="Times New Roman "/>
              </a:rPr>
              <a:t>hệ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xã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hội</a:t>
            </a:r>
            <a:endParaRPr lang="en-US" sz="2200" dirty="0">
              <a:latin typeface="Times New Roman "/>
            </a:endParaRPr>
          </a:p>
          <a:p>
            <a:r>
              <a:rPr lang="en-US" sz="2200" dirty="0">
                <a:latin typeface="Times New Roman "/>
              </a:rPr>
              <a:t>- </a:t>
            </a:r>
            <a:r>
              <a:rPr lang="en-US" sz="2200" b="1" dirty="0" err="1">
                <a:latin typeface="Times New Roman "/>
              </a:rPr>
              <a:t>Lãnh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chúa</a:t>
            </a:r>
            <a:r>
              <a:rPr lang="en-US" sz="2200" dirty="0">
                <a:latin typeface="Times New Roman "/>
              </a:rPr>
              <a:t>: </a:t>
            </a:r>
            <a:r>
              <a:rPr lang="en-US" sz="2200" dirty="0" err="1">
                <a:latin typeface="Times New Roman "/>
              </a:rPr>
              <a:t>sở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hữu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nhiều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ruộng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đất</a:t>
            </a:r>
            <a:r>
              <a:rPr lang="en-US" sz="2200" dirty="0">
                <a:latin typeface="Times New Roman "/>
              </a:rPr>
              <a:t>. </a:t>
            </a:r>
            <a:r>
              <a:rPr lang="en-US" sz="2200" dirty="0" err="1">
                <a:latin typeface="Times New Roman "/>
              </a:rPr>
              <a:t>không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phải</a:t>
            </a:r>
            <a:r>
              <a:rPr lang="en-US" sz="2200" dirty="0">
                <a:latin typeface="Times New Roman "/>
              </a:rPr>
              <a:t> lao </a:t>
            </a:r>
            <a:r>
              <a:rPr lang="en-US" sz="2200" dirty="0" err="1">
                <a:latin typeface="Times New Roman "/>
              </a:rPr>
              <a:t>động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sống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một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cuộc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sống</a:t>
            </a:r>
            <a:r>
              <a:rPr lang="en-US" sz="2200" dirty="0">
                <a:latin typeface="Times New Roman "/>
              </a:rPr>
              <a:t> sung </a:t>
            </a:r>
            <a:r>
              <a:rPr lang="en-US" sz="2200" dirty="0" err="1">
                <a:latin typeface="Times New Roman "/>
              </a:rPr>
              <a:t>sướng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xa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hoa</a:t>
            </a:r>
            <a:r>
              <a:rPr lang="en-US" sz="2200" dirty="0">
                <a:latin typeface="Times New Roman "/>
              </a:rPr>
              <a:t>.</a:t>
            </a:r>
          </a:p>
          <a:p>
            <a:r>
              <a:rPr lang="en-US" sz="2200" dirty="0">
                <a:latin typeface="Times New Roman "/>
              </a:rPr>
              <a:t>- </a:t>
            </a:r>
            <a:r>
              <a:rPr lang="en-US" sz="2200" b="1" dirty="0" err="1">
                <a:latin typeface="Times New Roman "/>
              </a:rPr>
              <a:t>Nông</a:t>
            </a:r>
            <a:r>
              <a:rPr lang="en-US" sz="2200" b="1" dirty="0">
                <a:latin typeface="Times New Roman "/>
              </a:rPr>
              <a:t> </a:t>
            </a:r>
            <a:r>
              <a:rPr lang="en-US" sz="2200" b="1" dirty="0" err="1">
                <a:latin typeface="Times New Roman "/>
              </a:rPr>
              <a:t>nô</a:t>
            </a:r>
            <a:r>
              <a:rPr lang="en-US" sz="2200" dirty="0">
                <a:latin typeface="Times New Roman "/>
              </a:rPr>
              <a:t>: </a:t>
            </a:r>
            <a:r>
              <a:rPr lang="en-US" sz="2200" dirty="0" err="1">
                <a:latin typeface="Times New Roman "/>
              </a:rPr>
              <a:t>là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người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thuê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ruộng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đất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của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lãnh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chúa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để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cấy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cày</a:t>
            </a:r>
            <a:r>
              <a:rPr lang="en-US" sz="2200" dirty="0">
                <a:latin typeface="Times New Roman "/>
              </a:rPr>
              <a:t>, </a:t>
            </a:r>
            <a:r>
              <a:rPr lang="en-US" sz="2200" dirty="0" err="1">
                <a:latin typeface="Times New Roman "/>
              </a:rPr>
              <a:t>trồng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trọt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và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nộp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tô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thuế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rất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nặng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cho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lãnh</a:t>
            </a:r>
            <a:r>
              <a:rPr lang="en-US" sz="2200" dirty="0">
                <a:latin typeface="Times New Roman "/>
              </a:rPr>
              <a:t> </a:t>
            </a:r>
            <a:r>
              <a:rPr lang="en-US" sz="2200" dirty="0" err="1">
                <a:latin typeface="Times New Roman "/>
              </a:rPr>
              <a:t>chúa</a:t>
            </a:r>
            <a:r>
              <a:rPr lang="en-US" sz="2200" dirty="0">
                <a:latin typeface="Times New Roman 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1640A-B729-4A4F-E0DB-CE069FA9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25" y="1496809"/>
            <a:ext cx="3982820" cy="5172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10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596707" y="103735"/>
            <a:ext cx="1047947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QUÁ TRÌNH HÌNH THÀNH VÀ PHÁT TRIỂN CHẾ ĐỘ PHONG KIẾN Ở TÂY ÂU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193964" y="6110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8CBB1-0837-03F3-8F27-BADE63D6759C}"/>
              </a:ext>
            </a:extLst>
          </p:cNvPr>
          <p:cNvSpPr txBox="1"/>
          <p:nvPr/>
        </p:nvSpPr>
        <p:spPr>
          <a:xfrm>
            <a:off x="193964" y="946764"/>
            <a:ext cx="118231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 "/>
              </a:rPr>
              <a:t>Cuối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thế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kỉ</a:t>
            </a:r>
            <a:r>
              <a:rPr lang="en-US" sz="3200" dirty="0">
                <a:latin typeface="Times New Roman "/>
              </a:rPr>
              <a:t> XI</a:t>
            </a:r>
            <a:r>
              <a:rPr lang="en-US" sz="3200" b="1" dirty="0">
                <a:latin typeface="Times New Roman "/>
              </a:rPr>
              <a:t> </a:t>
            </a:r>
            <a:r>
              <a:rPr lang="en-US" sz="3200" dirty="0">
                <a:latin typeface="Times New Roman "/>
              </a:rPr>
              <a:t>do </a:t>
            </a:r>
            <a:r>
              <a:rPr lang="en-US" sz="3200" dirty="0" err="1">
                <a:latin typeface="Times New Roman "/>
              </a:rPr>
              <a:t>nhu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cầu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trao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đổi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sản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phẩm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của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thợ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thủ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công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và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buôn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bán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của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thương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nhân</a:t>
            </a:r>
            <a:r>
              <a:rPr lang="en-US" sz="3200" dirty="0">
                <a:latin typeface="Times New Roman "/>
              </a:rPr>
              <a:t>. </a:t>
            </a:r>
            <a:r>
              <a:rPr lang="en-US" sz="3200" dirty="0" err="1">
                <a:latin typeface="Times New Roman "/>
              </a:rPr>
              <a:t>Một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số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thợ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thủ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công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thoát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khỏi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lãnh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địa</a:t>
            </a:r>
            <a:r>
              <a:rPr lang="en-US" sz="3200" dirty="0">
                <a:latin typeface="Times New Roman "/>
              </a:rPr>
              <a:t>, </a:t>
            </a:r>
            <a:r>
              <a:rPr lang="en-US" sz="3200" dirty="0" err="1">
                <a:latin typeface="Times New Roman "/>
              </a:rPr>
              <a:t>họ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đến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những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nơi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có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đông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người</a:t>
            </a:r>
            <a:r>
              <a:rPr lang="en-US" sz="3200" dirty="0">
                <a:latin typeface="Times New Roman "/>
              </a:rPr>
              <a:t> qua </a:t>
            </a:r>
            <a:r>
              <a:rPr lang="en-US" sz="3200" dirty="0" err="1">
                <a:latin typeface="Times New Roman "/>
              </a:rPr>
              <a:t>lại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để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bán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hàng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và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lập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xưởng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sản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xuất</a:t>
            </a:r>
            <a:r>
              <a:rPr lang="en-US" sz="3200" dirty="0">
                <a:latin typeface="Times New Roman 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 "/>
              </a:rPr>
              <a:t>Các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thị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trấn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nhỏ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bắt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đầu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xuất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hiện</a:t>
            </a:r>
            <a:r>
              <a:rPr lang="en-US" sz="3200" dirty="0">
                <a:latin typeface="Times New Roman "/>
              </a:rPr>
              <a:t>, </a:t>
            </a:r>
            <a:r>
              <a:rPr lang="en-US" sz="3200" dirty="0" err="1">
                <a:latin typeface="Times New Roman "/>
              </a:rPr>
              <a:t>dần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dần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trở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thành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những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thành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phố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lớn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gọi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là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thành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thị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trung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đại</a:t>
            </a:r>
            <a:r>
              <a:rPr lang="en-US" sz="3200" dirty="0">
                <a:latin typeface="Times New Roman "/>
              </a:rPr>
              <a:t>.</a:t>
            </a:r>
          </a:p>
          <a:p>
            <a:pPr algn="just"/>
            <a:r>
              <a:rPr lang="en-US" sz="3200" dirty="0">
                <a:latin typeface="Times New Roman "/>
              </a:rPr>
              <a:t>-  </a:t>
            </a:r>
            <a:r>
              <a:rPr lang="en-US" sz="3200" dirty="0" err="1">
                <a:latin typeface="Times New Roman "/>
              </a:rPr>
              <a:t>Kinh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tế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chủ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đạo</a:t>
            </a:r>
            <a:r>
              <a:rPr lang="en-US" sz="3200" dirty="0">
                <a:latin typeface="Times New Roman "/>
              </a:rPr>
              <a:t>: </a:t>
            </a:r>
            <a:r>
              <a:rPr lang="en-US" sz="3200" dirty="0" err="1">
                <a:latin typeface="Times New Roman "/>
              </a:rPr>
              <a:t>thủ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công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nghiệp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và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thương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nghiệp</a:t>
            </a:r>
            <a:r>
              <a:rPr lang="en-US" sz="3200" dirty="0">
                <a:latin typeface="Times New Roman "/>
              </a:rPr>
              <a:t>.</a:t>
            </a:r>
          </a:p>
          <a:p>
            <a:pPr algn="just"/>
            <a:r>
              <a:rPr lang="en-US" sz="3200" b="1" dirty="0">
                <a:latin typeface="Times New Roman "/>
              </a:rPr>
              <a:t>- Ý </a:t>
            </a:r>
            <a:r>
              <a:rPr lang="en-US" sz="3200" b="1" dirty="0" err="1">
                <a:latin typeface="Times New Roman "/>
              </a:rPr>
              <a:t>nghĩa</a:t>
            </a:r>
            <a:r>
              <a:rPr lang="en-US" sz="3200" b="1" dirty="0">
                <a:latin typeface="Times New Roman "/>
              </a:rPr>
              <a:t>: </a:t>
            </a:r>
            <a:r>
              <a:rPr lang="en-US" sz="3200" dirty="0">
                <a:latin typeface="Times New Roman "/>
              </a:rPr>
              <a:t>+ </a:t>
            </a:r>
            <a:r>
              <a:rPr lang="en-US" sz="3200" dirty="0" err="1">
                <a:latin typeface="Times New Roman "/>
              </a:rPr>
              <a:t>Thành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thị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góp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phần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phá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vỡ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nền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kinh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tế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tự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nhiên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của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lãnh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địa</a:t>
            </a:r>
            <a:r>
              <a:rPr lang="en-US" sz="3200" dirty="0">
                <a:latin typeface="Times New Roman "/>
              </a:rPr>
              <a:t>, </a:t>
            </a:r>
            <a:r>
              <a:rPr lang="en-US" sz="3200" dirty="0" err="1">
                <a:latin typeface="Times New Roman "/>
              </a:rPr>
              <a:t>tạo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điều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kiện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cho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kinh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tế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hàng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hóa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phát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triển</a:t>
            </a:r>
            <a:r>
              <a:rPr lang="en-US" sz="3200" dirty="0">
                <a:latin typeface="Times New Roman "/>
              </a:rPr>
              <a:t>.</a:t>
            </a:r>
          </a:p>
          <a:p>
            <a:pPr algn="just"/>
            <a:r>
              <a:rPr lang="en-US" sz="3200" dirty="0">
                <a:latin typeface="Times New Roman "/>
              </a:rPr>
              <a:t>+ </a:t>
            </a:r>
            <a:r>
              <a:rPr lang="en-US" sz="3200" dirty="0" err="1">
                <a:latin typeface="Times New Roman "/>
              </a:rPr>
              <a:t>Thành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thị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mang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lại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không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khí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tự</a:t>
            </a:r>
            <a:r>
              <a:rPr lang="en-US" sz="3200" dirty="0">
                <a:latin typeface="Times New Roman "/>
              </a:rPr>
              <a:t> do </a:t>
            </a:r>
            <a:r>
              <a:rPr lang="en-US" sz="3200" dirty="0" err="1">
                <a:latin typeface="Times New Roman "/>
              </a:rPr>
              <a:t>và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nhu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cầu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mở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mang</a:t>
            </a:r>
            <a:r>
              <a:rPr lang="en-US" sz="3200" dirty="0">
                <a:latin typeface="Times New Roman "/>
              </a:rPr>
              <a:t> tri </a:t>
            </a:r>
            <a:r>
              <a:rPr lang="en-US" sz="3200" dirty="0" err="1">
                <a:latin typeface="Times New Roman "/>
              </a:rPr>
              <a:t>thức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cho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mọi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người</a:t>
            </a:r>
            <a:r>
              <a:rPr lang="en-US" sz="3200" dirty="0">
                <a:latin typeface="Times New Roman "/>
              </a:rPr>
              <a:t> (</a:t>
            </a:r>
            <a:r>
              <a:rPr lang="en-US" sz="3200" dirty="0" err="1">
                <a:latin typeface="Times New Roman "/>
              </a:rPr>
              <a:t>Các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trường</a:t>
            </a:r>
            <a:r>
              <a:rPr lang="en-US" sz="3200" dirty="0">
                <a:latin typeface="Times New Roman "/>
              </a:rPr>
              <a:t> ĐH </a:t>
            </a:r>
            <a:r>
              <a:rPr lang="en-US" sz="3200" dirty="0" err="1">
                <a:latin typeface="Times New Roman "/>
              </a:rPr>
              <a:t>lớn</a:t>
            </a:r>
            <a:r>
              <a:rPr lang="en-US" sz="3200" dirty="0">
                <a:latin typeface="Times New Roman "/>
              </a:rPr>
              <a:t> ở </a:t>
            </a:r>
            <a:r>
              <a:rPr lang="en-US" sz="3200" dirty="0" err="1">
                <a:latin typeface="Times New Roman "/>
              </a:rPr>
              <a:t>Tây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Âu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hình</a:t>
            </a:r>
            <a:r>
              <a:rPr lang="en-US" sz="3200" dirty="0">
                <a:latin typeface="Times New Roman "/>
              </a:rPr>
              <a:t> </a:t>
            </a:r>
            <a:r>
              <a:rPr lang="en-US" sz="3200" dirty="0" err="1">
                <a:latin typeface="Times New Roman "/>
              </a:rPr>
              <a:t>thành</a:t>
            </a:r>
            <a:r>
              <a:rPr lang="en-US" sz="3200" dirty="0">
                <a:latin typeface="Times New Roman "/>
              </a:rPr>
              <a:t> ).</a:t>
            </a:r>
            <a:endParaRPr lang="en-US" sz="3200" dirty="0">
              <a:effectLst/>
              <a:latin typeface="Times New Roman 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0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4D7876-1DC5-4833-93E1-1EB357C1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86" y="52017"/>
            <a:ext cx="6692757" cy="296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ổng quan về Đại học Oxford của Anh Quốc - University of Oxford">
            <a:extLst>
              <a:ext uri="{FF2B5EF4-FFF2-40B4-BE49-F238E27FC236}">
                <a16:creationId xmlns:a16="http://schemas.microsoft.com/office/drawing/2014/main" id="{FD2B6F78-500D-4FCB-9D42-CAF49E04F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4"/>
            <a:ext cx="5154686" cy="3014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ường Đại học Paris 1 Panthéon – Sorbonne | Du học Pháp 2015 cùng Việt  Phát VTI">
            <a:extLst>
              <a:ext uri="{FF2B5EF4-FFF2-40B4-BE49-F238E27FC236}">
                <a16:creationId xmlns:a16="http://schemas.microsoft.com/office/drawing/2014/main" id="{2F7A63A4-76B9-48C9-AD58-B3060F71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161570"/>
            <a:ext cx="4905304" cy="3358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Đại học Bologna - một trong những ngôi trường có kiến trúc tinh xảo nhất  thế giới - Tạp chí Kiến Trúc">
            <a:extLst>
              <a:ext uri="{FF2B5EF4-FFF2-40B4-BE49-F238E27FC236}">
                <a16:creationId xmlns:a16="http://schemas.microsoft.com/office/drawing/2014/main" id="{8FAD8D45-4541-4E5B-8B0D-72EFCD66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4" y="3161570"/>
            <a:ext cx="6520069" cy="323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83A23-AEFE-3F32-5041-7C756C4BA13B}"/>
              </a:ext>
            </a:extLst>
          </p:cNvPr>
          <p:cNvSpPr txBox="1"/>
          <p:nvPr/>
        </p:nvSpPr>
        <p:spPr>
          <a:xfrm>
            <a:off x="2061882" y="87649"/>
            <a:ext cx="8274423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2568387" y="417783"/>
            <a:ext cx="726141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HÌNH THÀNH VÀ PHÁT TRIỂN CHẾ ĐỘ PHONG KIẾN Ở TÂY ÂU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690528" y="1785747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273048" y="11923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A5195-53F8-FBC3-3250-8E4FDFC22074}"/>
              </a:ext>
            </a:extLst>
          </p:cNvPr>
          <p:cNvSpPr txBox="1"/>
          <p:nvPr/>
        </p:nvSpPr>
        <p:spPr>
          <a:xfrm>
            <a:off x="273048" y="1919444"/>
            <a:ext cx="61584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 "/>
              </a:rPr>
              <a:t>- </a:t>
            </a:r>
            <a:r>
              <a:rPr lang="en-US" sz="2800" dirty="0">
                <a:latin typeface="Times New Roman "/>
              </a:rPr>
              <a:t>Ra </a:t>
            </a:r>
            <a:r>
              <a:rPr lang="en-US" sz="2800" dirty="0" err="1">
                <a:latin typeface="Times New Roman "/>
              </a:rPr>
              <a:t>đời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Thế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kỉ</a:t>
            </a:r>
            <a:r>
              <a:rPr lang="en-US" sz="2800" dirty="0">
                <a:latin typeface="Times New Roman "/>
              </a:rPr>
              <a:t> I  ở </a:t>
            </a:r>
            <a:r>
              <a:rPr lang="en-US" sz="2800" dirty="0" err="1">
                <a:latin typeface="Times New Roman "/>
              </a:rPr>
              <a:t>Palestin</a:t>
            </a:r>
            <a:r>
              <a:rPr lang="en-US" sz="2800" dirty="0">
                <a:latin typeface="Times New Roman "/>
              </a:rPr>
              <a:t> (La </a:t>
            </a:r>
            <a:r>
              <a:rPr lang="en-US" sz="2800" dirty="0" err="1">
                <a:latin typeface="Times New Roman "/>
              </a:rPr>
              <a:t>Mã</a:t>
            </a:r>
            <a:r>
              <a:rPr lang="en-US" sz="2800" dirty="0">
                <a:latin typeface="Times New Roman "/>
              </a:rPr>
              <a:t>)</a:t>
            </a:r>
          </a:p>
          <a:p>
            <a:r>
              <a:rPr lang="en-US" sz="2800" dirty="0">
                <a:latin typeface="Times New Roman "/>
              </a:rPr>
              <a:t>- </a:t>
            </a:r>
            <a:r>
              <a:rPr lang="en-US" sz="2800" dirty="0" err="1">
                <a:latin typeface="Times New Roman "/>
              </a:rPr>
              <a:t>Là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tôn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giáo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của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những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người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nghèo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khổ</a:t>
            </a:r>
            <a:r>
              <a:rPr lang="en-US" sz="2800" dirty="0">
                <a:latin typeface="Times New Roman "/>
              </a:rPr>
              <a:t>, </a:t>
            </a:r>
            <a:r>
              <a:rPr lang="en-US" sz="2800" dirty="0" err="1">
                <a:latin typeface="Times New Roman "/>
              </a:rPr>
              <a:t>bị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áp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bức</a:t>
            </a:r>
            <a:r>
              <a:rPr lang="en-US" sz="2800" dirty="0">
                <a:latin typeface="Times New Roman "/>
              </a:rPr>
              <a:t>.</a:t>
            </a:r>
          </a:p>
          <a:p>
            <a:r>
              <a:rPr lang="en-US" sz="2800" dirty="0">
                <a:latin typeface="Times New Roman "/>
              </a:rPr>
              <a:t>- </a:t>
            </a:r>
            <a:r>
              <a:rPr lang="en-US" sz="2800" dirty="0" err="1">
                <a:latin typeface="Times New Roman "/>
              </a:rPr>
              <a:t>Đứng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đầu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là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Giáo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hoàng</a:t>
            </a:r>
            <a:r>
              <a:rPr lang="en-US" sz="2800" dirty="0">
                <a:latin typeface="Times New Roman "/>
              </a:rPr>
              <a:t> – </a:t>
            </a:r>
            <a:r>
              <a:rPr lang="en-US" sz="2800" dirty="0" err="1">
                <a:latin typeface="Times New Roman "/>
              </a:rPr>
              <a:t>người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có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quyền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lực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chính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trị</a:t>
            </a:r>
            <a:r>
              <a:rPr lang="en-US" sz="2800" dirty="0">
                <a:latin typeface="Times New Roman "/>
              </a:rPr>
              <a:t> , </a:t>
            </a:r>
            <a:r>
              <a:rPr lang="en-US" sz="2800" dirty="0" err="1">
                <a:latin typeface="Times New Roman "/>
              </a:rPr>
              <a:t>ảnh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hưởng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đến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sự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cai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trị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của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các</a:t>
            </a:r>
            <a:r>
              <a:rPr lang="en-US" sz="2800" dirty="0">
                <a:latin typeface="Times New Roman "/>
              </a:rPr>
              <a:t> </a:t>
            </a:r>
            <a:r>
              <a:rPr lang="en-US" sz="2800" dirty="0" err="1">
                <a:latin typeface="Times New Roman "/>
              </a:rPr>
              <a:t>vua</a:t>
            </a:r>
            <a:r>
              <a:rPr lang="en-US" sz="2800" dirty="0">
                <a:latin typeface="Times New Roman "/>
              </a:rPr>
              <a:t>.</a:t>
            </a:r>
          </a:p>
          <a:p>
            <a:r>
              <a:rPr lang="en-US" sz="2800" b="1" i="1" dirty="0">
                <a:latin typeface="Times New Roman "/>
                <a:sym typeface="Wingdings" panose="05000000000000000000" pitchFamily="2" charset="2"/>
              </a:rPr>
              <a:t></a:t>
            </a:r>
            <a:r>
              <a:rPr lang="en-US" sz="2800" b="1" i="1" dirty="0">
                <a:latin typeface="Times New Roman "/>
              </a:rPr>
              <a:t> </a:t>
            </a:r>
            <a:r>
              <a:rPr lang="vi-VN" sz="2800" b="1" i="1" dirty="0">
                <a:latin typeface="Times New Roman "/>
              </a:rPr>
              <a:t> Thiên Chúa giáo trở thành thế lực rất lớn về chính trị, kinh tế, văn hóa, xã hội ở Tây Âu.</a:t>
            </a:r>
            <a:endParaRPr lang="en-US" sz="2800" b="1" i="1" dirty="0">
              <a:effectLst/>
              <a:latin typeface="Times New Roman 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9D831-5D18-D351-857F-6C7152395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46" y="1295659"/>
            <a:ext cx="3472549" cy="535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F25D2-1AD7-ABD8-5C48-B21399E07883}"/>
              </a:ext>
            </a:extLst>
          </p:cNvPr>
          <p:cNvSpPr txBox="1"/>
          <p:nvPr/>
        </p:nvSpPr>
        <p:spPr>
          <a:xfrm>
            <a:off x="6974637" y="2543053"/>
            <a:ext cx="1133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 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thờ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Rêm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nơi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hoàng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lễ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đăng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quang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vua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Pháp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thời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trung</a:t>
            </a:r>
            <a:r>
              <a:rPr lang="en-US" dirty="0">
                <a:solidFill>
                  <a:srgbClr val="002060"/>
                </a:solidFill>
                <a:latin typeface="Times New Roman 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 "/>
              </a:rPr>
              <a:t>đại</a:t>
            </a:r>
            <a:endParaRPr lang="en-US" dirty="0">
              <a:solidFill>
                <a:srgbClr val="002060"/>
              </a:solidFill>
              <a:latin typeface="Times New Roman "/>
            </a:endParaRPr>
          </a:p>
        </p:txBody>
      </p:sp>
    </p:spTree>
    <p:extLst>
      <p:ext uri="{BB962C8B-B14F-4D97-AF65-F5344CB8AC3E}">
        <p14:creationId xmlns:p14="http://schemas.microsoft.com/office/powerpoint/2010/main" val="241476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1085</Words>
  <Application>Microsoft Office PowerPoint</Application>
  <PresentationFormat>Widescreen</PresentationFormat>
  <Paragraphs>74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Times New Roman 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Administrator</cp:lastModifiedBy>
  <cp:revision>67</cp:revision>
  <dcterms:created xsi:type="dcterms:W3CDTF">2022-06-19T11:40:22Z</dcterms:created>
  <dcterms:modified xsi:type="dcterms:W3CDTF">2023-09-09T00:16:10Z</dcterms:modified>
</cp:coreProperties>
</file>