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4" r:id="rId2"/>
    <p:sldId id="265" r:id="rId3"/>
    <p:sldId id="264" r:id="rId4"/>
    <p:sldId id="266" r:id="rId5"/>
    <p:sldId id="267" r:id="rId6"/>
    <p:sldId id="268" r:id="rId7"/>
    <p:sldId id="269" r:id="rId8"/>
    <p:sldId id="273" r:id="rId9"/>
    <p:sldId id="256" r:id="rId10"/>
    <p:sldId id="257" r:id="rId11"/>
    <p:sldId id="270" r:id="rId12"/>
    <p:sldId id="271" r:id="rId13"/>
    <p:sldId id="272" r:id="rId14"/>
    <p:sldId id="258" r:id="rId15"/>
    <p:sldId id="259" r:id="rId16"/>
    <p:sldId id="260" r:id="rId17"/>
    <p:sldId id="261" r:id="rId18"/>
    <p:sldId id="262" r:id="rId19"/>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CC0099"/>
    <a:srgbClr val="1749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42" d="100"/>
          <a:sy n="42" d="100"/>
        </p:scale>
        <p:origin x="1326" y="4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9239AEB4-BDD9-4775-8672-82A31DA3E1B7}"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1A4592-2066-463D-892E-17410A55EC6C}" type="slidenum">
              <a:rPr lang="en-US"/>
              <a:pPr>
                <a:defRPr/>
              </a:pPr>
              <a:t>‹#›</a:t>
            </a:fld>
            <a:endParaRPr lang="en-US"/>
          </a:p>
        </p:txBody>
      </p:sp>
    </p:spTree>
    <p:extLst>
      <p:ext uri="{BB962C8B-B14F-4D97-AF65-F5344CB8AC3E}">
        <p14:creationId xmlns:p14="http://schemas.microsoft.com/office/powerpoint/2010/main" val="28136275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EFB3B25A-3EB0-4FBA-BA9E-3874BA328ABE}"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568547B-6F0E-4FA3-94C5-5CB3C0B3FF95}" type="slidenum">
              <a:rPr lang="en-US"/>
              <a:pPr>
                <a:defRPr/>
              </a:pPr>
              <a:t>‹#›</a:t>
            </a:fld>
            <a:endParaRPr lang="en-US"/>
          </a:p>
        </p:txBody>
      </p:sp>
    </p:spTree>
    <p:extLst>
      <p:ext uri="{BB962C8B-B14F-4D97-AF65-F5344CB8AC3E}">
        <p14:creationId xmlns:p14="http://schemas.microsoft.com/office/powerpoint/2010/main" val="31245228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54DE6A3C-37D1-4D4A-B31C-18FF54B6D3D5}"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5B01B96-F61D-463A-B380-418950C30E92}" type="slidenum">
              <a:rPr lang="en-US"/>
              <a:pPr>
                <a:defRPr/>
              </a:pPr>
              <a:t>‹#›</a:t>
            </a:fld>
            <a:endParaRPr lang="en-US"/>
          </a:p>
        </p:txBody>
      </p:sp>
    </p:spTree>
    <p:extLst>
      <p:ext uri="{BB962C8B-B14F-4D97-AF65-F5344CB8AC3E}">
        <p14:creationId xmlns:p14="http://schemas.microsoft.com/office/powerpoint/2010/main" val="2543687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194B3F-1ECD-46FD-B11E-D55EC50275B9}"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83602BF-1731-4F4B-AE45-F4F37CD4CB1D}" type="slidenum">
              <a:rPr lang="en-US"/>
              <a:pPr>
                <a:defRPr/>
              </a:pPr>
              <a:t>‹#›</a:t>
            </a:fld>
            <a:endParaRPr lang="en-US"/>
          </a:p>
        </p:txBody>
      </p:sp>
    </p:spTree>
    <p:extLst>
      <p:ext uri="{BB962C8B-B14F-4D97-AF65-F5344CB8AC3E}">
        <p14:creationId xmlns:p14="http://schemas.microsoft.com/office/powerpoint/2010/main" val="25177646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3289F80-AF72-4642-ACF4-652AFF5B8D93}" type="datetimeFigureOut">
              <a:rPr lang="en-US"/>
              <a:pPr>
                <a:defRPr/>
              </a:pPr>
              <a:t>12/6/2022</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7455FE5-3CBC-489C-8578-B15A069BFF0B}" type="slidenum">
              <a:rPr lang="en-US"/>
              <a:pPr>
                <a:defRPr/>
              </a:pPr>
              <a:t>‹#›</a:t>
            </a:fld>
            <a:endParaRPr lang="en-US"/>
          </a:p>
        </p:txBody>
      </p:sp>
    </p:spTree>
    <p:extLst>
      <p:ext uri="{BB962C8B-B14F-4D97-AF65-F5344CB8AC3E}">
        <p14:creationId xmlns:p14="http://schemas.microsoft.com/office/powerpoint/2010/main" val="5806641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D1EB3F73-1694-4E43-B3E4-C3B4A587DAD0}" type="datetimeFigureOut">
              <a:rPr lang="en-US"/>
              <a:pPr>
                <a:defRPr/>
              </a:pPr>
              <a:t>12/6/2022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1995FFC-AEB7-42B9-A430-474AF455FB33}" type="slidenum">
              <a:rPr lang="en-US"/>
              <a:pPr>
                <a:defRPr/>
              </a:pPr>
              <a:t>‹#›</a:t>
            </a:fld>
            <a:endParaRPr lang="en-US"/>
          </a:p>
        </p:txBody>
      </p:sp>
    </p:spTree>
    <p:extLst>
      <p:ext uri="{BB962C8B-B14F-4D97-AF65-F5344CB8AC3E}">
        <p14:creationId xmlns:p14="http://schemas.microsoft.com/office/powerpoint/2010/main" val="22182190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31BF4593-6C5E-4993-8EDF-E187DB4FACD6}" type="datetimeFigureOut">
              <a:rPr lang="en-US"/>
              <a:pPr>
                <a:defRPr/>
              </a:pPr>
              <a:t>12/6/2022</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29EB5D4B-FE81-406C-AED0-5570170C592A}" type="slidenum">
              <a:rPr lang="en-US"/>
              <a:pPr>
                <a:defRPr/>
              </a:pPr>
              <a:t>‹#›</a:t>
            </a:fld>
            <a:endParaRPr lang="en-US"/>
          </a:p>
        </p:txBody>
      </p:sp>
    </p:spTree>
    <p:extLst>
      <p:ext uri="{BB962C8B-B14F-4D97-AF65-F5344CB8AC3E}">
        <p14:creationId xmlns:p14="http://schemas.microsoft.com/office/powerpoint/2010/main" val="16781088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33BF975D-95B3-465D-9D4A-3E8053118591}" type="datetimeFigureOut">
              <a:rPr lang="en-US"/>
              <a:pPr>
                <a:defRPr/>
              </a:pPr>
              <a:t>12/6/2022</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A69508DF-432E-453A-82DB-488EBF206C1C}" type="slidenum">
              <a:rPr lang="en-US"/>
              <a:pPr>
                <a:defRPr/>
              </a:pPr>
              <a:t>‹#›</a:t>
            </a:fld>
            <a:endParaRPr lang="en-US"/>
          </a:p>
        </p:txBody>
      </p:sp>
    </p:spTree>
    <p:extLst>
      <p:ext uri="{BB962C8B-B14F-4D97-AF65-F5344CB8AC3E}">
        <p14:creationId xmlns:p14="http://schemas.microsoft.com/office/powerpoint/2010/main" val="29698175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F78F12E-DB7A-4068-9ECF-7EA176258368}" type="datetimeFigureOut">
              <a:rPr lang="en-US"/>
              <a:pPr>
                <a:defRPr/>
              </a:pPr>
              <a:t>12/6/2022</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8C9E774-73EC-4CC7-89F1-1E4873DE98C6}" type="slidenum">
              <a:rPr lang="en-US"/>
              <a:pPr>
                <a:defRPr/>
              </a:pPr>
              <a:t>‹#›</a:t>
            </a:fld>
            <a:endParaRPr lang="en-US"/>
          </a:p>
        </p:txBody>
      </p:sp>
    </p:spTree>
    <p:extLst>
      <p:ext uri="{BB962C8B-B14F-4D97-AF65-F5344CB8AC3E}">
        <p14:creationId xmlns:p14="http://schemas.microsoft.com/office/powerpoint/2010/main" val="35989320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B47275E-3C23-434A-8886-DB1EBC7AD13B}" type="datetimeFigureOut">
              <a:rPr lang="en-US"/>
              <a:pPr>
                <a:defRPr/>
              </a:pPr>
              <a:t>12/6/2022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82625758-EBA4-4433-A855-853F7767E734}" type="slidenum">
              <a:rPr lang="en-US"/>
              <a:pPr>
                <a:defRPr/>
              </a:pPr>
              <a:t>‹#›</a:t>
            </a:fld>
            <a:endParaRPr lang="en-US"/>
          </a:p>
        </p:txBody>
      </p:sp>
    </p:spTree>
    <p:extLst>
      <p:ext uri="{BB962C8B-B14F-4D97-AF65-F5344CB8AC3E}">
        <p14:creationId xmlns:p14="http://schemas.microsoft.com/office/powerpoint/2010/main" val="35901983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E75327BD-9711-46A6-996B-42236CCACD5C}" type="datetimeFigureOut">
              <a:rPr lang="en-US"/>
              <a:pPr>
                <a:defRPr/>
              </a:pPr>
              <a:t>12/6/2022</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3EE9FCC-4496-4C47-979E-F4384BC37B12}" type="slidenum">
              <a:rPr lang="en-US"/>
              <a:pPr>
                <a:defRPr/>
              </a:pPr>
              <a:t>‹#›</a:t>
            </a:fld>
            <a:endParaRPr lang="en-US"/>
          </a:p>
        </p:txBody>
      </p:sp>
    </p:spTree>
    <p:extLst>
      <p:ext uri="{BB962C8B-B14F-4D97-AF65-F5344CB8AC3E}">
        <p14:creationId xmlns:p14="http://schemas.microsoft.com/office/powerpoint/2010/main" val="23080870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defRPr>
            </a:lvl1pPr>
          </a:lstStyle>
          <a:p>
            <a:pPr>
              <a:defRPr/>
            </a:pPr>
            <a:fld id="{C3A8ADEC-9E38-4A49-9DBE-1E5C13915C7D}" type="datetimeFigureOut">
              <a:rPr lang="en-US"/>
              <a:pPr>
                <a:defRPr/>
              </a:pPr>
              <a:t>12/6/2022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eaLnBrk="1" fontAlgn="auto" hangingPunct="1">
              <a:spcBef>
                <a:spcPts val="0"/>
              </a:spcBef>
              <a:spcAft>
                <a:spcPts val="0"/>
              </a:spcAft>
              <a:defRPr sz="1200">
                <a:solidFill>
                  <a:schemeClr val="tx1">
                    <a:tint val="75000"/>
                  </a:schemeClr>
                </a:solidFill>
                <a:latin typeface="+mn-lt"/>
              </a:defRPr>
            </a:lvl1pPr>
          </a:lstStyle>
          <a:p>
            <a:pPr>
              <a:defRPr/>
            </a:pPr>
            <a:fld id="{DAC65195-203A-4D3B-8768-7FB2D80CDB5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anose="020F0502020204030204" pitchFamily="34" charset="0"/>
        </a:defRPr>
      </a:lvl2pPr>
      <a:lvl3pPr algn="ctr" rtl="0" eaLnBrk="0" fontAlgn="base" hangingPunct="0">
        <a:spcBef>
          <a:spcPct val="0"/>
        </a:spcBef>
        <a:spcAft>
          <a:spcPct val="0"/>
        </a:spcAft>
        <a:defRPr sz="4400">
          <a:solidFill>
            <a:schemeClr val="tx1"/>
          </a:solidFill>
          <a:latin typeface="Calibri" panose="020F0502020204030204" pitchFamily="34" charset="0"/>
        </a:defRPr>
      </a:lvl3pPr>
      <a:lvl4pPr algn="ctr" rtl="0" eaLnBrk="0" fontAlgn="base" hangingPunct="0">
        <a:spcBef>
          <a:spcPct val="0"/>
        </a:spcBef>
        <a:spcAft>
          <a:spcPct val="0"/>
        </a:spcAft>
        <a:defRPr sz="4400">
          <a:solidFill>
            <a:schemeClr val="tx1"/>
          </a:solidFill>
          <a:latin typeface="Calibri" panose="020F0502020204030204" pitchFamily="34" charset="0"/>
        </a:defRPr>
      </a:lvl4pPr>
      <a:lvl5pPr algn="ctr" rtl="0" eaLnBrk="0" fontAlgn="base" hangingPunct="0">
        <a:spcBef>
          <a:spcPct val="0"/>
        </a:spcBef>
        <a:spcAft>
          <a:spcPct val="0"/>
        </a:spcAft>
        <a:defRPr sz="4400">
          <a:solidFill>
            <a:schemeClr val="tx1"/>
          </a:solidFill>
          <a:latin typeface="Calibri" panose="020F0502020204030204" pitchFamily="34" charset="0"/>
        </a:defRPr>
      </a:lvl5pPr>
      <a:lvl6pPr marL="457200" algn="ctr" rtl="0" fontAlgn="base">
        <a:spcBef>
          <a:spcPct val="0"/>
        </a:spcBef>
        <a:spcAft>
          <a:spcPct val="0"/>
        </a:spcAft>
        <a:defRPr sz="4400">
          <a:solidFill>
            <a:schemeClr val="tx1"/>
          </a:solidFill>
          <a:latin typeface="Calibri" panose="020F0502020204030204" pitchFamily="34" charset="0"/>
        </a:defRPr>
      </a:lvl6pPr>
      <a:lvl7pPr marL="914400" algn="ctr" rtl="0" fontAlgn="base">
        <a:spcBef>
          <a:spcPct val="0"/>
        </a:spcBef>
        <a:spcAft>
          <a:spcPct val="0"/>
        </a:spcAft>
        <a:defRPr sz="4400">
          <a:solidFill>
            <a:schemeClr val="tx1"/>
          </a:solidFill>
          <a:latin typeface="Calibri" panose="020F0502020204030204" pitchFamily="34" charset="0"/>
        </a:defRPr>
      </a:lvl7pPr>
      <a:lvl8pPr marL="1371600" algn="ctr" rtl="0" fontAlgn="base">
        <a:spcBef>
          <a:spcPct val="0"/>
        </a:spcBef>
        <a:spcAft>
          <a:spcPct val="0"/>
        </a:spcAft>
        <a:defRPr sz="4400">
          <a:solidFill>
            <a:schemeClr val="tx1"/>
          </a:solidFill>
          <a:latin typeface="Calibri" panose="020F0502020204030204" pitchFamily="34" charset="0"/>
        </a:defRPr>
      </a:lvl8pPr>
      <a:lvl9pPr marL="1828800" algn="ctr" rtl="0" fontAlgn="base">
        <a:spcBef>
          <a:spcPct val="0"/>
        </a:spcBef>
        <a:spcAft>
          <a:spcPct val="0"/>
        </a:spcAft>
        <a:defRPr sz="4400">
          <a:solidFill>
            <a:schemeClr val="tx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2.xml"/><Relationship Id="rId1" Type="http://schemas.openxmlformats.org/officeDocument/2006/relationships/video" Target="file:///E:\dowload%20video\C&#7847;n,%20Ki&#7879;m,%20Li&#234;m,%20Ch&#237;nh,%20Ch&#237;%20c&#244;ng%20v&#244;%20t&#432;.mp4"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71800" y="1120775"/>
            <a:ext cx="5334000" cy="4594225"/>
          </a:xfrm>
          <a:prstGeom prst="rect">
            <a:avLst/>
          </a:prstGeom>
        </p:spPr>
        <p:txBody>
          <a:bodyPr anchor="ctr"/>
          <a:lstStyle/>
          <a:p>
            <a:pPr algn="ctr" eaLnBrk="1" fontAlgn="auto" hangingPunct="1">
              <a:spcAft>
                <a:spcPts val="0"/>
              </a:spcAft>
              <a:defRPr/>
            </a:pPr>
            <a:r>
              <a:rPr lang="en-US" sz="7200" b="1" i="1" u="sng" dirty="0" err="1">
                <a:solidFill>
                  <a:srgbClr val="FF0000"/>
                </a:solidFill>
                <a:latin typeface="+mj-lt"/>
                <a:ea typeface="+mj-ea"/>
                <a:cs typeface="+mj-cs"/>
              </a:rPr>
              <a:t>Bài</a:t>
            </a:r>
            <a:r>
              <a:rPr lang="en-US" sz="7200" b="1" i="1" u="sng" dirty="0">
                <a:solidFill>
                  <a:srgbClr val="FF0000"/>
                </a:solidFill>
                <a:latin typeface="+mj-lt"/>
                <a:ea typeface="+mj-ea"/>
                <a:cs typeface="+mj-cs"/>
              </a:rPr>
              <a:t> 1</a:t>
            </a:r>
            <a:r>
              <a:rPr lang="en-US" sz="7200" b="1" dirty="0">
                <a:solidFill>
                  <a:srgbClr val="FF0000"/>
                </a:solidFill>
                <a:latin typeface="+mj-lt"/>
                <a:ea typeface="+mj-ea"/>
                <a:cs typeface="+mj-cs"/>
              </a:rPr>
              <a:t> : </a:t>
            </a:r>
          </a:p>
          <a:p>
            <a:pPr algn="ctr" eaLnBrk="1" fontAlgn="auto" hangingPunct="1">
              <a:spcAft>
                <a:spcPts val="0"/>
              </a:spcAft>
              <a:defRPr/>
            </a:pPr>
            <a:r>
              <a:rPr lang="en-US" sz="9600" b="1" dirty="0">
                <a:solidFill>
                  <a:srgbClr val="FF0000"/>
                </a:solidFill>
                <a:latin typeface="+mj-lt"/>
                <a:ea typeface="+mj-ea"/>
                <a:cs typeface="+mj-cs"/>
              </a:rPr>
              <a:t>CHÍ CÔNG VÔ TƯ</a:t>
            </a:r>
          </a:p>
        </p:txBody>
      </p:sp>
      <p:sp>
        <p:nvSpPr>
          <p:cNvPr id="3" name="Rectangle 2"/>
          <p:cNvSpPr/>
          <p:nvPr/>
        </p:nvSpPr>
        <p:spPr>
          <a:xfrm>
            <a:off x="6367463" y="0"/>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ox(in)">
                                      <p:cBhvr>
                                        <p:cTn id="7" dur="3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1" name="Picture 20" descr="40.jpg"/>
          <p:cNvPicPr>
            <a:picLocks noChangeAspect="1"/>
          </p:cNvPicPr>
          <p:nvPr/>
        </p:nvPicPr>
        <p:blipFill>
          <a:blip r:embed="rId3">
            <a:lum bright="17000"/>
          </a:blip>
          <a:stretch>
            <a:fillRect/>
          </a:stretch>
        </p:blipFill>
        <p:spPr>
          <a:xfrm>
            <a:off x="18143" y="21771"/>
            <a:ext cx="9196614" cy="6836229"/>
          </a:xfrm>
          <a:prstGeom prst="rect">
            <a:avLst/>
          </a:prstGeom>
          <a:noFill/>
          <a:ln>
            <a:noFill/>
          </a:ln>
          <a:scene3d>
            <a:camera prst="orthographicFront">
              <a:rot lat="0" lon="0" rev="0"/>
            </a:camera>
            <a:lightRig rig="threePt" dir="t"/>
          </a:scene3d>
        </p:spPr>
      </p:pic>
      <p:sp>
        <p:nvSpPr>
          <p:cNvPr id="5" name="Subtitle 2"/>
          <p:cNvSpPr txBox="1">
            <a:spLocks/>
          </p:cNvSpPr>
          <p:nvPr/>
        </p:nvSpPr>
        <p:spPr>
          <a:xfrm>
            <a:off x="685800" y="6553200"/>
            <a:ext cx="3352800" cy="533400"/>
          </a:xfrm>
          <a:prstGeom prst="rect">
            <a:avLst/>
          </a:prstGeom>
        </p:spPr>
        <p:txBody>
          <a:bodyPr>
            <a:normAutofit fontScale="55000" lnSpcReduction="20000"/>
          </a:bodyPr>
          <a:lstStyle/>
          <a:p>
            <a:pPr algn="ctr" eaLnBrk="1" fontAlgn="auto" hangingPunct="1">
              <a:spcBef>
                <a:spcPct val="20000"/>
              </a:spcBef>
              <a:spcAft>
                <a:spcPts val="0"/>
              </a:spcAft>
              <a:buFont typeface="Arial" pitchFamily="34" charset="0"/>
              <a:buNone/>
              <a:defRPr/>
            </a:pPr>
            <a:r>
              <a:rPr lang="en-US" sz="3200" b="1" i="1" dirty="0" err="1">
                <a:solidFill>
                  <a:schemeClr val="tx2">
                    <a:lumMod val="20000"/>
                    <a:lumOff val="80000"/>
                  </a:schemeClr>
                </a:solidFill>
                <a:latin typeface="VNI-Couri" pitchFamily="2" charset="0"/>
              </a:rPr>
              <a:t>Giaùo</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duïc</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coâng</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daân</a:t>
            </a:r>
            <a:r>
              <a:rPr lang="en-US" sz="3200" b="1" i="1" dirty="0">
                <a:solidFill>
                  <a:schemeClr val="tx2">
                    <a:lumMod val="20000"/>
                    <a:lumOff val="80000"/>
                  </a:schemeClr>
                </a:solidFill>
                <a:latin typeface="VNI-Couri" pitchFamily="2" charset="0"/>
              </a:rPr>
              <a:t> 9</a:t>
            </a:r>
          </a:p>
        </p:txBody>
      </p:sp>
      <p:sp>
        <p:nvSpPr>
          <p:cNvPr id="6" name="Subtitle 2"/>
          <p:cNvSpPr>
            <a:spLocks noGrp="1"/>
          </p:cNvSpPr>
          <p:nvPr>
            <p:ph idx="1"/>
          </p:nvPr>
        </p:nvSpPr>
        <p:spPr>
          <a:xfrm>
            <a:off x="179388" y="206375"/>
            <a:ext cx="8763000" cy="685800"/>
          </a:xfrm>
        </p:spPr>
        <p:txBody>
          <a:bodyPr/>
          <a:lstStyle/>
          <a:p>
            <a:pPr eaLnBrk="1" hangingPunct="1">
              <a:buFont typeface="Arial" panose="020B0604020202020204" pitchFamily="34" charset="0"/>
              <a:buNone/>
            </a:pPr>
            <a:r>
              <a:rPr lang="en-US" altLang="en-US" sz="4800" b="1" u="sng" smtClean="0">
                <a:solidFill>
                  <a:srgbClr val="FF0000"/>
                </a:solidFill>
                <a:latin typeface="Times New Roman" panose="02020603050405020304" pitchFamily="18" charset="0"/>
                <a:cs typeface="Times New Roman" panose="02020603050405020304" pitchFamily="18" charset="0"/>
              </a:rPr>
              <a:t>II. NỘI DUNG BÀI HỌC</a:t>
            </a:r>
          </a:p>
        </p:txBody>
      </p:sp>
      <p:sp>
        <p:nvSpPr>
          <p:cNvPr id="12" name="Rectangle 11"/>
          <p:cNvSpPr/>
          <p:nvPr/>
        </p:nvSpPr>
        <p:spPr>
          <a:xfrm>
            <a:off x="255588" y="1177925"/>
            <a:ext cx="8610600" cy="1371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400" b="1" dirty="0">
                <a:solidFill>
                  <a:srgbClr val="C00000"/>
                </a:solidFill>
                <a:latin typeface="Times New Roman" panose="02020603050405020304" pitchFamily="18" charset="0"/>
                <a:cs typeface="Times New Roman" panose="02020603050405020304" pitchFamily="18" charset="0"/>
              </a:rPr>
              <a:t>1. </a:t>
            </a:r>
            <a:r>
              <a:rPr lang="en-US" sz="4400" b="1" i="1" u="sng" dirty="0" err="1">
                <a:solidFill>
                  <a:srgbClr val="C00000"/>
                </a:solidFill>
                <a:latin typeface="Times New Roman" panose="02020603050405020304" pitchFamily="18" charset="0"/>
                <a:cs typeface="Times New Roman" panose="02020603050405020304" pitchFamily="18" charset="0"/>
              </a:rPr>
              <a:t>Chí</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công</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vô</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tư</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là</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phẩm</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chất</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đạo</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đức</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của</a:t>
            </a:r>
            <a:r>
              <a:rPr lang="en-US" sz="4400" b="1" i="1" u="sng" dirty="0">
                <a:solidFill>
                  <a:srgbClr val="C00000"/>
                </a:solidFill>
                <a:latin typeface="Times New Roman" panose="02020603050405020304" pitchFamily="18" charset="0"/>
                <a:cs typeface="Times New Roman" panose="02020603050405020304" pitchFamily="18" charset="0"/>
              </a:rPr>
              <a:t> con </a:t>
            </a:r>
            <a:r>
              <a:rPr lang="en-US" sz="4400" b="1" i="1" u="sng" dirty="0" err="1">
                <a:solidFill>
                  <a:srgbClr val="C00000"/>
                </a:solidFill>
                <a:latin typeface="Times New Roman" panose="02020603050405020304" pitchFamily="18" charset="0"/>
                <a:cs typeface="Times New Roman" panose="02020603050405020304" pitchFamily="18" charset="0"/>
              </a:rPr>
              <a:t>người</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thể</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i="1" u="sng" dirty="0" err="1">
                <a:solidFill>
                  <a:srgbClr val="C00000"/>
                </a:solidFill>
                <a:latin typeface="Times New Roman" panose="02020603050405020304" pitchFamily="18" charset="0"/>
                <a:cs typeface="Times New Roman" panose="02020603050405020304" pitchFamily="18" charset="0"/>
              </a:rPr>
              <a:t>hiện</a:t>
            </a:r>
            <a:r>
              <a:rPr lang="en-US" sz="4400" b="1" i="1" u="sng" dirty="0">
                <a:solidFill>
                  <a:srgbClr val="C00000"/>
                </a:solidFill>
                <a:latin typeface="Times New Roman" panose="02020603050405020304" pitchFamily="18" charset="0"/>
                <a:cs typeface="Times New Roman" panose="02020603050405020304" pitchFamily="18" charset="0"/>
              </a:rPr>
              <a:t> </a:t>
            </a:r>
            <a:r>
              <a:rPr lang="en-US" sz="4400" b="1" dirty="0">
                <a:solidFill>
                  <a:srgbClr val="C00000"/>
                </a:solidFill>
                <a:latin typeface="Times New Roman" panose="02020603050405020304" pitchFamily="18" charset="0"/>
                <a:cs typeface="Times New Roman" panose="02020603050405020304" pitchFamily="18" charset="0"/>
              </a:rPr>
              <a:t>: </a:t>
            </a:r>
          </a:p>
        </p:txBody>
      </p:sp>
      <p:sp>
        <p:nvSpPr>
          <p:cNvPr id="13" name="Rectangle 12"/>
          <p:cNvSpPr/>
          <p:nvPr/>
        </p:nvSpPr>
        <p:spPr>
          <a:xfrm>
            <a:off x="393700" y="2598738"/>
            <a:ext cx="8332788"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Công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bằng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không</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thiên</a:t>
            </a:r>
            <a:r>
              <a:rPr lang="en-US" sz="4800" b="1" dirty="0">
                <a:solidFill>
                  <a:schemeClr val="tx1"/>
                </a:solidFill>
                <a:latin typeface="Times New Roman" panose="02020603050405020304" pitchFamily="18" charset="0"/>
                <a:cs typeface="Times New Roman" panose="02020603050405020304" pitchFamily="18" charset="0"/>
              </a:rPr>
              <a:t> </a:t>
            </a:r>
            <a:r>
              <a:rPr lang="en-US" sz="4800" b="1" dirty="0" err="1">
                <a:solidFill>
                  <a:schemeClr val="tx1"/>
                </a:solidFill>
                <a:latin typeface="Times New Roman" panose="02020603050405020304" pitchFamily="18" charset="0"/>
                <a:cs typeface="Times New Roman" panose="02020603050405020304" pitchFamily="18" charset="0"/>
              </a:rPr>
              <a:t>vị</a:t>
            </a:r>
            <a:r>
              <a:rPr lang="en-US" sz="4800" b="1" dirty="0">
                <a:solidFill>
                  <a:schemeClr val="tx1"/>
                </a:solidFill>
                <a:latin typeface="Times New Roman" panose="02020603050405020304" pitchFamily="18" charset="0"/>
                <a:cs typeface="Times New Roman" panose="02020603050405020304" pitchFamily="18" charset="0"/>
              </a:rPr>
              <a:t>, </a:t>
            </a:r>
          </a:p>
        </p:txBody>
      </p:sp>
      <p:sp>
        <p:nvSpPr>
          <p:cNvPr id="14" name="Rectangle 13"/>
          <p:cNvSpPr/>
          <p:nvPr/>
        </p:nvSpPr>
        <p:spPr>
          <a:xfrm>
            <a:off x="609600" y="5105400"/>
            <a:ext cx="8116888"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Đặt</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lợi</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ích</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chung</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lên</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trên</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lợi</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ích</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cá</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r>
              <a:rPr lang="en-US" sz="4800" b="1" dirty="0" err="1">
                <a:solidFill>
                  <a:schemeClr val="bg2">
                    <a:lumMod val="10000"/>
                  </a:schemeClr>
                </a:solidFill>
                <a:latin typeface="Times New Roman" panose="02020603050405020304" pitchFamily="18" charset="0"/>
                <a:cs typeface="Times New Roman" panose="02020603050405020304" pitchFamily="18" charset="0"/>
              </a:rPr>
              <a:t>nhân</a:t>
            </a:r>
            <a:r>
              <a:rPr lang="en-US" sz="4800" b="1" dirty="0">
                <a:solidFill>
                  <a:schemeClr val="bg2">
                    <a:lumMod val="10000"/>
                  </a:schemeClr>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393700" y="3640138"/>
            <a:ext cx="8256588"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Giải</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quyết</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công</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việc</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theo</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lẽ</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phải</a:t>
            </a:r>
            <a:r>
              <a:rPr lang="en-US" sz="4800" b="1" dirty="0">
                <a:solidFill>
                  <a:srgbClr val="17491C"/>
                </a:solidFill>
                <a:latin typeface="Times New Roman" panose="02020603050405020304" pitchFamily="18" charset="0"/>
                <a:cs typeface="Times New Roman" panose="02020603050405020304" pitchFamily="18" charset="0"/>
              </a:rPr>
              <a:t>, </a:t>
            </a:r>
          </a:p>
        </p:txBody>
      </p:sp>
      <p:sp>
        <p:nvSpPr>
          <p:cNvPr id="9" name="Rectangle 8"/>
          <p:cNvSpPr/>
          <p:nvPr/>
        </p:nvSpPr>
        <p:spPr>
          <a:xfrm>
            <a:off x="6477000" y="6324600"/>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6"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9"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 calcmode="lin" valueType="num">
                                      <p:cBhvr>
                                        <p:cTn id="12" dur="3000" fill="hold"/>
                                        <p:tgtEl>
                                          <p:spTgt spid="12"/>
                                        </p:tgtEl>
                                        <p:attrNameLst>
                                          <p:attrName>ppt_x</p:attrName>
                                        </p:attrNameLst>
                                      </p:cBhvr>
                                      <p:tavLst>
                                        <p:tav tm="0">
                                          <p:val>
                                            <p:strVal val="#ppt_x-.2"/>
                                          </p:val>
                                        </p:tav>
                                        <p:tav tm="100000">
                                          <p:val>
                                            <p:strVal val="#ppt_x"/>
                                          </p:val>
                                        </p:tav>
                                      </p:tavLst>
                                    </p:anim>
                                    <p:anim calcmode="lin" valueType="num">
                                      <p:cBhvr>
                                        <p:cTn id="13" dur="3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4" dur="3000"/>
                                        <p:tgtEl>
                                          <p:spTgt spid="12"/>
                                        </p:tgtEl>
                                      </p:cBhvr>
                                    </p:animEffect>
                                  </p:childTnLst>
                                </p:cTn>
                              </p:par>
                            </p:childTnLst>
                          </p:cTn>
                        </p:par>
                        <p:par>
                          <p:cTn id="15" fill="hold" nodeType="afterGroup">
                            <p:stCondLst>
                              <p:cond delay="3000"/>
                            </p:stCondLst>
                            <p:childTnLst>
                              <p:par>
                                <p:cTn id="16" presetID="29" presetClass="entr" presetSubtype="0" fill="hold" grpId="0" nodeType="after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0" fill="hold"/>
                                        <p:tgtEl>
                                          <p:spTgt spid="13"/>
                                        </p:tgtEl>
                                        <p:attrNameLst>
                                          <p:attrName>ppt_x</p:attrName>
                                        </p:attrNameLst>
                                      </p:cBhvr>
                                      <p:tavLst>
                                        <p:tav tm="0">
                                          <p:val>
                                            <p:strVal val="#ppt_x-.2"/>
                                          </p:val>
                                        </p:tav>
                                        <p:tav tm="100000">
                                          <p:val>
                                            <p:strVal val="#ppt_x"/>
                                          </p:val>
                                        </p:tav>
                                      </p:tavLst>
                                    </p:anim>
                                    <p:anim calcmode="lin" valueType="num">
                                      <p:cBhvr>
                                        <p:cTn id="19" dur="5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20" dur="5000"/>
                                        <p:tgtEl>
                                          <p:spTgt spid="13"/>
                                        </p:tgtEl>
                                      </p:cBhvr>
                                    </p:animEffect>
                                  </p:childTnLst>
                                </p:cTn>
                              </p:par>
                            </p:childTnLst>
                          </p:cTn>
                        </p:par>
                        <p:par>
                          <p:cTn id="21" fill="hold" nodeType="afterGroup">
                            <p:stCondLst>
                              <p:cond delay="8000"/>
                            </p:stCondLst>
                            <p:childTnLst>
                              <p:par>
                                <p:cTn id="22" presetID="29" presetClass="entr" presetSubtype="0" fill="hold" grpId="0" nodeType="after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0" fill="hold"/>
                                        <p:tgtEl>
                                          <p:spTgt spid="15"/>
                                        </p:tgtEl>
                                        <p:attrNameLst>
                                          <p:attrName>ppt_x</p:attrName>
                                        </p:attrNameLst>
                                      </p:cBhvr>
                                      <p:tavLst>
                                        <p:tav tm="0">
                                          <p:val>
                                            <p:strVal val="#ppt_x-.2"/>
                                          </p:val>
                                        </p:tav>
                                        <p:tav tm="100000">
                                          <p:val>
                                            <p:strVal val="#ppt_x"/>
                                          </p:val>
                                        </p:tav>
                                      </p:tavLst>
                                    </p:anim>
                                    <p:anim calcmode="lin" valueType="num">
                                      <p:cBhvr>
                                        <p:cTn id="25" dur="5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6" dur="5000"/>
                                        <p:tgtEl>
                                          <p:spTgt spid="15"/>
                                        </p:tgtEl>
                                      </p:cBhvr>
                                    </p:animEffect>
                                  </p:childTnLst>
                                </p:cTn>
                              </p:par>
                            </p:childTnLst>
                          </p:cTn>
                        </p:par>
                        <p:par>
                          <p:cTn id="27" fill="hold" nodeType="afterGroup">
                            <p:stCondLst>
                              <p:cond delay="13000"/>
                            </p:stCondLst>
                            <p:childTnLst>
                              <p:par>
                                <p:cTn id="28" presetID="29" presetClass="entr" presetSubtype="0"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0" fill="hold"/>
                                        <p:tgtEl>
                                          <p:spTgt spid="14"/>
                                        </p:tgtEl>
                                        <p:attrNameLst>
                                          <p:attrName>ppt_x</p:attrName>
                                        </p:attrNameLst>
                                      </p:cBhvr>
                                      <p:tavLst>
                                        <p:tav tm="0">
                                          <p:val>
                                            <p:strVal val="#ppt_x-.2"/>
                                          </p:val>
                                        </p:tav>
                                        <p:tav tm="100000">
                                          <p:val>
                                            <p:strVal val="#ppt_x"/>
                                          </p:val>
                                        </p:tav>
                                      </p:tavLst>
                                    </p:anim>
                                    <p:anim calcmode="lin" valueType="num">
                                      <p:cBhvr>
                                        <p:cTn id="31" dur="5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32" dur="5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3" grpId="0"/>
      <p:bldP spid="14"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itle 1"/>
          <p:cNvSpPr>
            <a:spLocks noGrp="1"/>
          </p:cNvSpPr>
          <p:nvPr>
            <p:ph type="title"/>
          </p:nvPr>
        </p:nvSpPr>
        <p:spPr/>
        <p:txBody>
          <a:bodyPr rtlCol="0">
            <a:normAutofit fontScale="90000"/>
          </a:bodyPr>
          <a:lstStyle/>
          <a:p>
            <a:pPr eaLnBrk="1" fontAlgn="auto" hangingPunct="1">
              <a:spcAft>
                <a:spcPts val="0"/>
              </a:spcAft>
              <a:defRPr/>
            </a:pPr>
            <a:r>
              <a:rPr lang="vi-VN" b="1" dirty="0" smtClean="0">
                <a:solidFill>
                  <a:srgbClr val="002060"/>
                </a:solidFill>
              </a:rPr>
              <a:t>Cựu Cục trưởng Hàng hải</a:t>
            </a:r>
            <a:r>
              <a:rPr lang="en-US" b="1" dirty="0" smtClean="0">
                <a:solidFill>
                  <a:srgbClr val="002060"/>
                </a:solidFill>
              </a:rPr>
              <a:t/>
            </a:r>
            <a:br>
              <a:rPr lang="en-US" b="1" dirty="0" smtClean="0">
                <a:solidFill>
                  <a:srgbClr val="002060"/>
                </a:solidFill>
              </a:rPr>
            </a:br>
            <a:r>
              <a:rPr lang="vi-VN" b="1" dirty="0" smtClean="0">
                <a:solidFill>
                  <a:srgbClr val="002060"/>
                </a:solidFill>
              </a:rPr>
              <a:t> </a:t>
            </a:r>
            <a:r>
              <a:rPr lang="vi-VN" b="1" dirty="0" smtClean="0">
                <a:solidFill>
                  <a:srgbClr val="FF0000"/>
                </a:solidFill>
              </a:rPr>
              <a:t>Dương Chí Dũng </a:t>
            </a:r>
            <a:r>
              <a:rPr lang="vi-VN" b="1" dirty="0" smtClean="0">
                <a:solidFill>
                  <a:srgbClr val="002060"/>
                </a:solidFill>
              </a:rPr>
              <a:t>lĩnh án tử hình</a:t>
            </a:r>
            <a:endParaRPr lang="en-US" dirty="0">
              <a:solidFill>
                <a:srgbClr val="002060"/>
              </a:solidFill>
            </a:endParaRPr>
          </a:p>
        </p:txBody>
      </p:sp>
      <p:pic>
        <p:nvPicPr>
          <p:cNvPr id="5" name="Picture 4" descr="ong-duong-chi-dung-tai-toa_wsue.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1643063"/>
            <a:ext cx="4419600" cy="4681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5562600" y="1447800"/>
            <a:ext cx="3048000" cy="526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4800" b="1" i="1">
                <a:latin typeface="Times New Roman" panose="02020603050405020304" pitchFamily="18" charset="0"/>
                <a:cs typeface="Times New Roman" panose="02020603050405020304" pitchFamily="18" charset="0"/>
              </a:rPr>
              <a:t>P</a:t>
            </a:r>
            <a:r>
              <a:rPr lang="vi-VN" altLang="en-US" sz="4800" b="1" i="1">
                <a:latin typeface="Times New Roman" panose="02020603050405020304" pitchFamily="18" charset="0"/>
                <a:cs typeface="Times New Roman" panose="02020603050405020304" pitchFamily="18" charset="0"/>
              </a:rPr>
              <a:t>hạm tội gây thiệt hại hơn </a:t>
            </a:r>
            <a:r>
              <a:rPr lang="vi-VN" altLang="en-US" sz="4800" b="1" i="1" u="sng">
                <a:solidFill>
                  <a:srgbClr val="FF0000"/>
                </a:solidFill>
                <a:latin typeface="Times New Roman" panose="02020603050405020304" pitchFamily="18" charset="0"/>
                <a:cs typeface="Times New Roman" panose="02020603050405020304" pitchFamily="18" charset="0"/>
              </a:rPr>
              <a:t>366 tỷ đồng và tham ô 10 tỷ đồng.</a:t>
            </a:r>
            <a:endParaRPr lang="en-US" altLang="en-US" sz="4800" b="1" i="1" u="sng">
              <a:solidFill>
                <a:srgbClr val="FF0000"/>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nodeType="afterGroup">
                            <p:stCondLst>
                              <p:cond delay="5300"/>
                            </p:stCondLst>
                            <p:childTnLst>
                              <p:par>
                                <p:cTn id="13" presetID="30" presetClass="entr" presetSubtype="0" fill="hold" nodeType="after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fade">
                                      <p:cBhvr>
                                        <p:cTn id="15" dur="1600" decel="100000"/>
                                        <p:tgtEl>
                                          <p:spTgt spid="5"/>
                                        </p:tgtEl>
                                      </p:cBhvr>
                                    </p:animEffect>
                                    <p:anim calcmode="lin" valueType="num">
                                      <p:cBhvr>
                                        <p:cTn id="16" dur="1600" decel="100000" fill="hold"/>
                                        <p:tgtEl>
                                          <p:spTgt spid="5"/>
                                        </p:tgtEl>
                                        <p:attrNameLst>
                                          <p:attrName>style.rotation</p:attrName>
                                        </p:attrNameLst>
                                      </p:cBhvr>
                                      <p:tavLst>
                                        <p:tav tm="0">
                                          <p:val>
                                            <p:fltVal val="-90"/>
                                          </p:val>
                                        </p:tav>
                                        <p:tav tm="100000">
                                          <p:val>
                                            <p:fltVal val="0"/>
                                          </p:val>
                                        </p:tav>
                                      </p:tavLst>
                                    </p:anim>
                                    <p:anim calcmode="lin" valueType="num">
                                      <p:cBhvr>
                                        <p:cTn id="17" dur="1600" decel="100000" fill="hold"/>
                                        <p:tgtEl>
                                          <p:spTgt spid="5"/>
                                        </p:tgtEl>
                                        <p:attrNameLst>
                                          <p:attrName>ppt_x</p:attrName>
                                        </p:attrNameLst>
                                      </p:cBhvr>
                                      <p:tavLst>
                                        <p:tav tm="0">
                                          <p:val>
                                            <p:strVal val="#ppt_x+0.4"/>
                                          </p:val>
                                        </p:tav>
                                        <p:tav tm="100000">
                                          <p:val>
                                            <p:strVal val="#ppt_x-0.05"/>
                                          </p:val>
                                        </p:tav>
                                      </p:tavLst>
                                    </p:anim>
                                    <p:anim calcmode="lin" valueType="num">
                                      <p:cBhvr>
                                        <p:cTn id="18" dur="1600" decel="100000" fill="hold"/>
                                        <p:tgtEl>
                                          <p:spTgt spid="5"/>
                                        </p:tgtEl>
                                        <p:attrNameLst>
                                          <p:attrName>ppt_y</p:attrName>
                                        </p:attrNameLst>
                                      </p:cBhvr>
                                      <p:tavLst>
                                        <p:tav tm="0">
                                          <p:val>
                                            <p:strVal val="#ppt_y-0.4"/>
                                          </p:val>
                                        </p:tav>
                                        <p:tav tm="100000">
                                          <p:val>
                                            <p:strVal val="#ppt_y+0.1"/>
                                          </p:val>
                                        </p:tav>
                                      </p:tavLst>
                                    </p:anim>
                                    <p:anim calcmode="lin" valueType="num">
                                      <p:cBhvr>
                                        <p:cTn id="19" dur="400" accel="100000" fill="hold">
                                          <p:stCondLst>
                                            <p:cond delay="1600"/>
                                          </p:stCondLst>
                                        </p:cTn>
                                        <p:tgtEl>
                                          <p:spTgt spid="5"/>
                                        </p:tgtEl>
                                        <p:attrNameLst>
                                          <p:attrName>ppt_x</p:attrName>
                                        </p:attrNameLst>
                                      </p:cBhvr>
                                      <p:tavLst>
                                        <p:tav tm="0">
                                          <p:val>
                                            <p:strVal val="#ppt_x-0.05"/>
                                          </p:val>
                                        </p:tav>
                                        <p:tav tm="100000">
                                          <p:val>
                                            <p:strVal val="#ppt_x"/>
                                          </p:val>
                                        </p:tav>
                                      </p:tavLst>
                                    </p:anim>
                                    <p:anim calcmode="lin" valueType="num">
                                      <p:cBhvr>
                                        <p:cTn id="20" dur="400" accel="100000" fill="hold">
                                          <p:stCondLst>
                                            <p:cond delay="1600"/>
                                          </p:stCondLst>
                                        </p:cTn>
                                        <p:tgtEl>
                                          <p:spTgt spid="5"/>
                                        </p:tgtEl>
                                        <p:attrNameLst>
                                          <p:attrName>ppt_y</p:attrName>
                                        </p:attrNameLst>
                                      </p:cBhvr>
                                      <p:tavLst>
                                        <p:tav tm="0">
                                          <p:val>
                                            <p:strVal val="#ppt_y+0.1"/>
                                          </p:val>
                                        </p:tav>
                                        <p:tav tm="100000">
                                          <p:val>
                                            <p:strVal val="#ppt_y"/>
                                          </p:val>
                                        </p:tav>
                                      </p:tavLst>
                                    </p:anim>
                                  </p:childTnLst>
                                </p:cTn>
                              </p:par>
                              <p:par>
                                <p:cTn id="21" presetID="39" presetClass="entr" presetSubtype="0" accel="100000" fill="hold" nodeType="withEffect">
                                  <p:stCondLst>
                                    <p:cond delay="0"/>
                                  </p:stCondLst>
                                  <p:childTnLst>
                                    <p:set>
                                      <p:cBhvr>
                                        <p:cTn id="22" dur="1" fill="hold">
                                          <p:stCondLst>
                                            <p:cond delay="0"/>
                                          </p:stCondLst>
                                        </p:cTn>
                                        <p:tgtEl>
                                          <p:spTgt spid="6">
                                            <p:txEl>
                                              <p:pRg st="0" end="0"/>
                                            </p:txEl>
                                          </p:spTgt>
                                        </p:tgtEl>
                                        <p:attrNameLst>
                                          <p:attrName>style.visibility</p:attrName>
                                        </p:attrNameLst>
                                      </p:cBhvr>
                                      <p:to>
                                        <p:strVal val="visible"/>
                                      </p:to>
                                    </p:set>
                                    <p:anim calcmode="lin" valueType="num">
                                      <p:cBhvr>
                                        <p:cTn id="23" dur="2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24" dur="2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25" dur="2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26" dur="2000" fill="hold"/>
                                        <p:tgtEl>
                                          <p:spTgt spid="6">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Content Placeholder 3" descr="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itle 1"/>
          <p:cNvSpPr>
            <a:spLocks noGrp="1"/>
          </p:cNvSpPr>
          <p:nvPr>
            <p:ph type="title"/>
          </p:nvPr>
        </p:nvSpPr>
        <p:spPr/>
        <p:txBody>
          <a:bodyPr/>
          <a:lstStyle/>
          <a:p>
            <a:pPr eaLnBrk="1" hangingPunct="1"/>
            <a:r>
              <a:rPr lang="en-US" altLang="en-US" sz="3200" b="1" smtClean="0"/>
              <a:t>Vụ án </a:t>
            </a:r>
            <a:r>
              <a:rPr lang="en-US" altLang="en-US" sz="3200" b="1" smtClean="0">
                <a:solidFill>
                  <a:srgbClr val="FF0000"/>
                </a:solidFill>
              </a:rPr>
              <a:t>"Bầu" Kiên” </a:t>
            </a:r>
            <a:r>
              <a:rPr lang="en-US" altLang="en-US" sz="3200" b="1" smtClean="0"/>
              <a:t>- N</a:t>
            </a:r>
            <a:r>
              <a:rPr lang="vi-VN" altLang="en-US" sz="3200" b="1" smtClean="0"/>
              <a:t>guyên P</a:t>
            </a:r>
            <a:r>
              <a:rPr lang="en-US" altLang="en-US" sz="3200" b="1" smtClean="0"/>
              <a:t>hó </a:t>
            </a:r>
            <a:r>
              <a:rPr lang="vi-VN" altLang="en-US" sz="3200" b="1" smtClean="0"/>
              <a:t>Chủ tịch </a:t>
            </a:r>
            <a:r>
              <a:rPr lang="en-US" altLang="en-US" sz="3200" b="1" smtClean="0"/>
              <a:t>HĐ</a:t>
            </a:r>
            <a:r>
              <a:rPr lang="vi-VN" altLang="en-US" sz="3200" b="1" smtClean="0"/>
              <a:t> quản trị, P</a:t>
            </a:r>
            <a:r>
              <a:rPr lang="en-US" altLang="en-US" sz="3200" b="1" smtClean="0"/>
              <a:t>CT</a:t>
            </a:r>
            <a:r>
              <a:rPr lang="vi-VN" altLang="en-US" sz="3200" b="1" smtClean="0"/>
              <a:t> </a:t>
            </a:r>
            <a:r>
              <a:rPr lang="en-US" altLang="en-US" sz="3200" b="1" smtClean="0"/>
              <a:t>HĐ </a:t>
            </a:r>
            <a:r>
              <a:rPr lang="vi-VN" altLang="en-US" sz="3200" b="1" smtClean="0"/>
              <a:t>sáng lập Ngân hàng ACB)</a:t>
            </a:r>
            <a:endParaRPr lang="en-US" altLang="en-US" sz="3200" b="1" smtClean="0">
              <a:solidFill>
                <a:srgbClr val="002060"/>
              </a:solidFill>
            </a:endParaRPr>
          </a:p>
        </p:txBody>
      </p:sp>
      <p:sp>
        <p:nvSpPr>
          <p:cNvPr id="6" name="TextBox 5"/>
          <p:cNvSpPr txBox="1">
            <a:spLocks noChangeArrowheads="1"/>
          </p:cNvSpPr>
          <p:nvPr/>
        </p:nvSpPr>
        <p:spPr bwMode="auto">
          <a:xfrm>
            <a:off x="4724400" y="1519238"/>
            <a:ext cx="4267200" cy="4032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b="1" i="1">
                <a:solidFill>
                  <a:srgbClr val="002060"/>
                </a:solidFill>
                <a:latin typeface="Times New Roman" panose="02020603050405020304" pitchFamily="18" charset="0"/>
                <a:cs typeface="Times New Roman" panose="02020603050405020304" pitchFamily="18" charset="0"/>
              </a:rPr>
              <a:t>P</a:t>
            </a:r>
            <a:r>
              <a:rPr lang="vi-VN" altLang="en-US" b="1" i="1">
                <a:solidFill>
                  <a:srgbClr val="002060"/>
                </a:solidFill>
                <a:latin typeface="Times New Roman" panose="02020603050405020304" pitchFamily="18" charset="0"/>
                <a:cs typeface="Times New Roman" panose="02020603050405020304" pitchFamily="18" charset="0"/>
              </a:rPr>
              <a:t>hạm tội </a:t>
            </a:r>
            <a:r>
              <a:rPr lang="vi-VN" altLang="en-US" b="1">
                <a:solidFill>
                  <a:srgbClr val="002060"/>
                </a:solidFill>
                <a:latin typeface="Times New Roman" panose="02020603050405020304" pitchFamily="18" charset="0"/>
                <a:cs typeface="Times New Roman" panose="02020603050405020304" pitchFamily="18" charset="0"/>
              </a:rPr>
              <a:t>"Kinh doanh trái phép," "Cố ý làm trái quy định của Nhà nước về quản lý kinh tế gây hậu quả nghiêm trọng," "Lừa đảo chiếm đoạt tài sản" và "Trốn thuế."</a:t>
            </a:r>
            <a:endParaRPr lang="en-US" altLang="en-US" b="1" i="1" u="sng">
              <a:solidFill>
                <a:srgbClr val="002060"/>
              </a:solidFill>
              <a:latin typeface="Times New Roman" panose="02020603050405020304" pitchFamily="18" charset="0"/>
              <a:cs typeface="Times New Roman" panose="02020603050405020304" pitchFamily="18" charset="0"/>
            </a:endParaRPr>
          </a:p>
        </p:txBody>
      </p:sp>
      <p:pic>
        <p:nvPicPr>
          <p:cNvPr id="7" name="Picture 6" descr="bau-kien-1711b_tqlt.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304800" y="1524000"/>
            <a:ext cx="434340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a:spLocks noChangeArrowheads="1"/>
          </p:cNvSpPr>
          <p:nvPr/>
        </p:nvSpPr>
        <p:spPr bwMode="auto">
          <a:xfrm>
            <a:off x="381000" y="5562600"/>
            <a:ext cx="84582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ctr" eaLnBrk="1" hangingPunct="1">
              <a:spcBef>
                <a:spcPct val="0"/>
              </a:spcBef>
              <a:buFontTx/>
              <a:buNone/>
            </a:pPr>
            <a:r>
              <a:rPr lang="vi-VN" altLang="en-US" b="1">
                <a:solidFill>
                  <a:srgbClr val="FF0000"/>
                </a:solidFill>
                <a:latin typeface="Arial" panose="020B0604020202020204" pitchFamily="34" charset="0"/>
              </a:rPr>
              <a:t>Tổng số tiền thiệt hại do bảy bị can gây ra trong vụ án này là hơn </a:t>
            </a:r>
            <a:r>
              <a:rPr lang="vi-VN" altLang="en-US" b="1" u="sng">
                <a:solidFill>
                  <a:srgbClr val="FF0000"/>
                </a:solidFill>
                <a:latin typeface="Arial" panose="020B0604020202020204" pitchFamily="34" charset="0"/>
              </a:rPr>
              <a:t>1.695 tỷ đồng</a:t>
            </a:r>
            <a:endParaRPr lang="en-US" altLang="en-US" b="1" u="sng">
              <a:solidFill>
                <a:srgbClr val="FF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childTnLst>
                          </p:cTn>
                        </p:par>
                        <p:par>
                          <p:cTn id="12" fill="hold" nodeType="afterGroup">
                            <p:stCondLst>
                              <p:cond delay="7400"/>
                            </p:stCondLst>
                            <p:childTnLst>
                              <p:par>
                                <p:cTn id="13" presetID="39" presetClass="entr" presetSubtype="0" accel="100000" fill="hold" nodeType="after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2000" fill="hold"/>
                                        <p:tgtEl>
                                          <p:spTgt spid="6">
                                            <p:txEl>
                                              <p:pRg st="0" end="0"/>
                                            </p:txEl>
                                          </p:spTgt>
                                        </p:tgtEl>
                                        <p:attrNameLst>
                                          <p:attrName>ppt_h</p:attrName>
                                        </p:attrNameLst>
                                      </p:cBhvr>
                                      <p:tavLst>
                                        <p:tav tm="0">
                                          <p:val>
                                            <p:strVal val="#ppt_h/20"/>
                                          </p:val>
                                        </p:tav>
                                        <p:tav tm="50000">
                                          <p:val>
                                            <p:strVal val="#ppt_h/20"/>
                                          </p:val>
                                        </p:tav>
                                        <p:tav tm="100000">
                                          <p:val>
                                            <p:strVal val="#ppt_h"/>
                                          </p:val>
                                        </p:tav>
                                      </p:tavLst>
                                    </p:anim>
                                    <p:anim calcmode="lin" valueType="num">
                                      <p:cBhvr>
                                        <p:cTn id="16" dur="2000" fill="hold"/>
                                        <p:tgtEl>
                                          <p:spTgt spid="6">
                                            <p:txEl>
                                              <p:pRg st="0" end="0"/>
                                            </p:txEl>
                                          </p:spTgt>
                                        </p:tgtEl>
                                        <p:attrNameLst>
                                          <p:attrName>ppt_w</p:attrName>
                                        </p:attrNameLst>
                                      </p:cBhvr>
                                      <p:tavLst>
                                        <p:tav tm="0">
                                          <p:val>
                                            <p:strVal val="#ppt_w+.3"/>
                                          </p:val>
                                        </p:tav>
                                        <p:tav tm="50000">
                                          <p:val>
                                            <p:strVal val="#ppt_w+.3"/>
                                          </p:val>
                                        </p:tav>
                                        <p:tav tm="100000">
                                          <p:val>
                                            <p:strVal val="#ppt_w"/>
                                          </p:val>
                                        </p:tav>
                                      </p:tavLst>
                                    </p:anim>
                                    <p:anim calcmode="lin" valueType="num">
                                      <p:cBhvr>
                                        <p:cTn id="17" dur="2000" fill="hold"/>
                                        <p:tgtEl>
                                          <p:spTgt spid="6">
                                            <p:txEl>
                                              <p:pRg st="0" end="0"/>
                                            </p:txEl>
                                          </p:spTgt>
                                        </p:tgtEl>
                                        <p:attrNameLst>
                                          <p:attrName>ppt_x</p:attrName>
                                        </p:attrNameLst>
                                      </p:cBhvr>
                                      <p:tavLst>
                                        <p:tav tm="0">
                                          <p:val>
                                            <p:strVal val="#ppt_x-.3"/>
                                          </p:val>
                                        </p:tav>
                                        <p:tav tm="50000">
                                          <p:val>
                                            <p:strVal val="#ppt_x"/>
                                          </p:val>
                                        </p:tav>
                                        <p:tav tm="100000">
                                          <p:val>
                                            <p:strVal val="#ppt_x"/>
                                          </p:val>
                                        </p:tav>
                                      </p:tavLst>
                                    </p:anim>
                                    <p:anim calcmode="lin" valueType="num">
                                      <p:cBhvr>
                                        <p:cTn id="18" dur="2000" fill="hold"/>
                                        <p:tgtEl>
                                          <p:spTgt spid="6">
                                            <p:txEl>
                                              <p:pRg st="0" end="0"/>
                                            </p:txEl>
                                          </p:spTgt>
                                        </p:tgtEl>
                                        <p:attrNameLst>
                                          <p:attrName>ppt_y</p:attrName>
                                        </p:attrNameLst>
                                      </p:cBhvr>
                                      <p:tavLst>
                                        <p:tav tm="0">
                                          <p:val>
                                            <p:strVal val="#ppt_y"/>
                                          </p:val>
                                        </p:tav>
                                        <p:tav tm="100000">
                                          <p:val>
                                            <p:strVal val="#ppt_y"/>
                                          </p:val>
                                        </p:tav>
                                      </p:tavLst>
                                    </p:anim>
                                  </p:childTnLst>
                                </p:cTn>
                              </p:par>
                              <p:par>
                                <p:cTn id="19" presetID="30" presetClass="entr" presetSubtype="0" fill="hold"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1600" decel="100000"/>
                                        <p:tgtEl>
                                          <p:spTgt spid="7"/>
                                        </p:tgtEl>
                                      </p:cBhvr>
                                    </p:animEffect>
                                    <p:anim calcmode="lin" valueType="num">
                                      <p:cBhvr>
                                        <p:cTn id="22" dur="1600" decel="100000" fill="hold"/>
                                        <p:tgtEl>
                                          <p:spTgt spid="7"/>
                                        </p:tgtEl>
                                        <p:attrNameLst>
                                          <p:attrName>style.rotation</p:attrName>
                                        </p:attrNameLst>
                                      </p:cBhvr>
                                      <p:tavLst>
                                        <p:tav tm="0">
                                          <p:val>
                                            <p:fltVal val="-90"/>
                                          </p:val>
                                        </p:tav>
                                        <p:tav tm="100000">
                                          <p:val>
                                            <p:fltVal val="0"/>
                                          </p:val>
                                        </p:tav>
                                      </p:tavLst>
                                    </p:anim>
                                    <p:anim calcmode="lin" valueType="num">
                                      <p:cBhvr>
                                        <p:cTn id="23" dur="1600" decel="100000" fill="hold"/>
                                        <p:tgtEl>
                                          <p:spTgt spid="7"/>
                                        </p:tgtEl>
                                        <p:attrNameLst>
                                          <p:attrName>ppt_x</p:attrName>
                                        </p:attrNameLst>
                                      </p:cBhvr>
                                      <p:tavLst>
                                        <p:tav tm="0">
                                          <p:val>
                                            <p:strVal val="#ppt_x+0.4"/>
                                          </p:val>
                                        </p:tav>
                                        <p:tav tm="100000">
                                          <p:val>
                                            <p:strVal val="#ppt_x-0.05"/>
                                          </p:val>
                                        </p:tav>
                                      </p:tavLst>
                                    </p:anim>
                                    <p:anim calcmode="lin" valueType="num">
                                      <p:cBhvr>
                                        <p:cTn id="24" dur="1600" decel="100000" fill="hold"/>
                                        <p:tgtEl>
                                          <p:spTgt spid="7"/>
                                        </p:tgtEl>
                                        <p:attrNameLst>
                                          <p:attrName>ppt_y</p:attrName>
                                        </p:attrNameLst>
                                      </p:cBhvr>
                                      <p:tavLst>
                                        <p:tav tm="0">
                                          <p:val>
                                            <p:strVal val="#ppt_y-0.4"/>
                                          </p:val>
                                        </p:tav>
                                        <p:tav tm="100000">
                                          <p:val>
                                            <p:strVal val="#ppt_y+0.1"/>
                                          </p:val>
                                        </p:tav>
                                      </p:tavLst>
                                    </p:anim>
                                    <p:anim calcmode="lin" valueType="num">
                                      <p:cBhvr>
                                        <p:cTn id="25" dur="400" accel="100000" fill="hold">
                                          <p:stCondLst>
                                            <p:cond delay="1600"/>
                                          </p:stCondLst>
                                        </p:cTn>
                                        <p:tgtEl>
                                          <p:spTgt spid="7"/>
                                        </p:tgtEl>
                                        <p:attrNameLst>
                                          <p:attrName>ppt_x</p:attrName>
                                        </p:attrNameLst>
                                      </p:cBhvr>
                                      <p:tavLst>
                                        <p:tav tm="0">
                                          <p:val>
                                            <p:strVal val="#ppt_x-0.05"/>
                                          </p:val>
                                        </p:tav>
                                        <p:tav tm="100000">
                                          <p:val>
                                            <p:strVal val="#ppt_x"/>
                                          </p:val>
                                        </p:tav>
                                      </p:tavLst>
                                    </p:anim>
                                    <p:anim calcmode="lin" valueType="num">
                                      <p:cBhvr>
                                        <p:cTn id="26" dur="400" accel="100000" fill="hold">
                                          <p:stCondLst>
                                            <p:cond delay="1600"/>
                                          </p:stCondLst>
                                        </p:cTn>
                                        <p:tgtEl>
                                          <p:spTgt spid="7"/>
                                        </p:tgtEl>
                                        <p:attrNameLst>
                                          <p:attrName>ppt_y</p:attrName>
                                        </p:attrNameLst>
                                      </p:cBhvr>
                                      <p:tavLst>
                                        <p:tav tm="0">
                                          <p:val>
                                            <p:strVal val="#ppt_y+0.1"/>
                                          </p:val>
                                        </p:tav>
                                        <p:tav tm="100000">
                                          <p:val>
                                            <p:strVal val="#ppt_y"/>
                                          </p:val>
                                        </p:tav>
                                      </p:tavLst>
                                    </p:anim>
                                  </p:childTnLst>
                                </p:cTn>
                              </p:par>
                            </p:childTnLst>
                          </p:cTn>
                        </p:par>
                        <p:par>
                          <p:cTn id="27" fill="hold" nodeType="afterGroup">
                            <p:stCondLst>
                              <p:cond delay="9400"/>
                            </p:stCondLst>
                            <p:childTnLst>
                              <p:par>
                                <p:cTn id="28" presetID="7" presetClass="entr" presetSubtype="4" fill="hold" grpId="0"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additive="base">
                                        <p:cTn id="30" dur="5000" fill="hold"/>
                                        <p:tgtEl>
                                          <p:spTgt spid="8"/>
                                        </p:tgtEl>
                                        <p:attrNameLst>
                                          <p:attrName>ppt_x</p:attrName>
                                        </p:attrNameLst>
                                      </p:cBhvr>
                                      <p:tavLst>
                                        <p:tav tm="0">
                                          <p:val>
                                            <p:strVal val="#ppt_x"/>
                                          </p:val>
                                        </p:tav>
                                        <p:tav tm="100000">
                                          <p:val>
                                            <p:strVal val="#ppt_x"/>
                                          </p:val>
                                        </p:tav>
                                      </p:tavLst>
                                    </p:anim>
                                    <p:anim calcmode="lin" valueType="num">
                                      <p:cBhvr additive="base">
                                        <p:cTn id="31" dur="50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Content Placeholder 3" descr="7.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2" name="Title 1"/>
          <p:cNvSpPr>
            <a:spLocks noGrp="1"/>
          </p:cNvSpPr>
          <p:nvPr>
            <p:ph type="title"/>
          </p:nvPr>
        </p:nvSpPr>
        <p:spPr>
          <a:xfrm>
            <a:off x="304800" y="4038600"/>
            <a:ext cx="4343400" cy="1143000"/>
          </a:xfrm>
        </p:spPr>
        <p:txBody>
          <a:bodyPr/>
          <a:lstStyle/>
          <a:p>
            <a:pPr eaLnBrk="1" hangingPunct="1"/>
            <a:r>
              <a:rPr lang="vi-VN" altLang="en-US" sz="3600" b="1" smtClean="0">
                <a:solidFill>
                  <a:srgbClr val="C00000"/>
                </a:solidFill>
              </a:rPr>
              <a:t>Xét xử "đại án tham nhũng" nghìn tỷ ở Đăk Nông</a:t>
            </a:r>
          </a:p>
        </p:txBody>
      </p:sp>
      <p:pic>
        <p:nvPicPr>
          <p:cNvPr id="9" name="Picture 8" descr="phapluat-xet-xu-vu-dai-an-xay-ra-tai-ngan-hang-dak-nong-tinmoi.vn.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57200" y="381000"/>
            <a:ext cx="3962400" cy="3352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descr="xW2mZ37Z.jpg"/>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714875" y="381000"/>
            <a:ext cx="4048125"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p:cNvSpPr txBox="1">
            <a:spLocks/>
          </p:cNvSpPr>
          <p:nvPr/>
        </p:nvSpPr>
        <p:spPr>
          <a:xfrm>
            <a:off x="4572000" y="3429000"/>
            <a:ext cx="4343400" cy="1143000"/>
          </a:xfrm>
          <a:prstGeom prst="rect">
            <a:avLst/>
          </a:prstGeom>
        </p:spPr>
        <p:txBody>
          <a:bodyPr anchor="ctr"/>
          <a:lstStyle/>
          <a:p>
            <a:pPr algn="ctr" eaLnBrk="1" fontAlgn="auto" hangingPunct="1">
              <a:spcAft>
                <a:spcPts val="0"/>
              </a:spcAft>
              <a:defRPr/>
            </a:pPr>
            <a:r>
              <a:rPr lang="vi-VN" sz="3600" b="1" dirty="0">
                <a:latin typeface="+mn-lt"/>
              </a:rPr>
              <a:t> </a:t>
            </a:r>
            <a:r>
              <a:rPr lang="vi-VN" sz="2000" b="1" dirty="0">
                <a:solidFill>
                  <a:schemeClr val="accent1">
                    <a:lumMod val="50000"/>
                  </a:schemeClr>
                </a:solidFill>
                <a:latin typeface="+mn-lt"/>
              </a:rPr>
              <a:t>Huỳnh Thị Huyền Như (nguyên phó phòng quản lý rủi ro Ngân hàng TMCP Công thương Việt Nam - VietinBan</a:t>
            </a:r>
            <a:endParaRPr lang="vi-VN" sz="3600" b="1" dirty="0">
              <a:solidFill>
                <a:schemeClr val="accent1">
                  <a:lumMod val="50000"/>
                </a:schemeClr>
              </a:solidFill>
              <a:latin typeface="+mj-lt"/>
              <a:ea typeface="+mj-ea"/>
              <a:cs typeface="+mj-cs"/>
            </a:endParaRPr>
          </a:p>
        </p:txBody>
      </p:sp>
      <p:sp>
        <p:nvSpPr>
          <p:cNvPr id="13" name="TextBox 12"/>
          <p:cNvSpPr txBox="1">
            <a:spLocks noChangeArrowheads="1"/>
          </p:cNvSpPr>
          <p:nvPr/>
        </p:nvSpPr>
        <p:spPr bwMode="auto">
          <a:xfrm>
            <a:off x="4419600" y="4875213"/>
            <a:ext cx="4648200" cy="1754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vi-VN" altLang="en-US" sz="1800">
                <a:latin typeface="Arial" panose="020B0604020202020204" pitchFamily="34" charset="0"/>
              </a:rPr>
              <a:t>Theo hồ sơ vụ án, ngoài con số </a:t>
            </a:r>
            <a:r>
              <a:rPr lang="vi-VN" altLang="en-US" sz="1800" b="1">
                <a:latin typeface="Arial" panose="020B0604020202020204" pitchFamily="34" charset="0"/>
              </a:rPr>
              <a:t>4.000 tỉ </a:t>
            </a:r>
            <a:r>
              <a:rPr lang="vi-VN" altLang="en-US" sz="1800">
                <a:latin typeface="Arial" panose="020B0604020202020204" pitchFamily="34" charset="0"/>
              </a:rPr>
              <a:t>đồng đã chiếm đoạt của các nạn nhân, số tiền mà Như còn viết giấy đang nợ dịch vụ tín dụng đen (những chủ nợ của Huyền Như cũng hầu tòa về tội “cho vay lãi nặng”) lên đến hơn 1.200 tỉ đồng!</a:t>
            </a:r>
            <a:endParaRPr lang="en-US" altLang="en-US" sz="180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ppt_x</p:attrName>
                                        </p:attrNameLst>
                                      </p:cBhvr>
                                      <p:tavLst>
                                        <p:tav tm="0">
                                          <p:val>
                                            <p:strVal val="#ppt_x"/>
                                          </p:val>
                                        </p:tav>
                                        <p:tav tm="50000">
                                          <p:val>
                                            <p:strVal val="#ppt_x+.1"/>
                                          </p:val>
                                        </p:tav>
                                        <p:tav tm="100000">
                                          <p:val>
                                            <p:strVal val="#ppt_x"/>
                                          </p:val>
                                        </p:tav>
                                      </p:tavLst>
                                    </p:anim>
                                    <p:anim calcmode="lin" valueType="num">
                                      <p:cBhvr>
                                        <p:cTn id="8" dur="1000" fill="hold"/>
                                        <p:tgtEl>
                                          <p:spTgt spid="2"/>
                                        </p:tgtEl>
                                        <p:attrNameLst>
                                          <p:attrName>ppt_y</p:attrName>
                                        </p:attrNameLst>
                                      </p:cBhvr>
                                      <p:tavLst>
                                        <p:tav tm="0">
                                          <p:val>
                                            <p:strVal val="#ppt_y"/>
                                          </p:val>
                                        </p:tav>
                                        <p:tav tm="100000">
                                          <p:val>
                                            <p:strVal val="#ppt_y"/>
                                          </p:val>
                                        </p:tav>
                                      </p:tavLst>
                                    </p:anim>
                                    <p:anim calcmode="lin" valueType="num">
                                      <p:cBhvr>
                                        <p:cTn id="9" dur="1000" fill="hold"/>
                                        <p:tgtEl>
                                          <p:spTgt spid="2"/>
                                        </p:tgtEl>
                                        <p:attrNameLst>
                                          <p:attrName>ppt_h</p:attrName>
                                        </p:attrNameLst>
                                      </p:cBhvr>
                                      <p:tavLst>
                                        <p:tav tm="0">
                                          <p:val>
                                            <p:strVal val="#ppt_h/10"/>
                                          </p:val>
                                        </p:tav>
                                        <p:tav tm="50000">
                                          <p:val>
                                            <p:strVal val="#ppt_h+.01"/>
                                          </p:val>
                                        </p:tav>
                                        <p:tav tm="100000">
                                          <p:val>
                                            <p:strVal val="#ppt_h"/>
                                          </p:val>
                                        </p:tav>
                                      </p:tavLst>
                                    </p:anim>
                                    <p:anim calcmode="lin" valueType="num">
                                      <p:cBhvr>
                                        <p:cTn id="10" dur="1000" fill="hold"/>
                                        <p:tgtEl>
                                          <p:spTgt spid="2"/>
                                        </p:tgtEl>
                                        <p:attrNameLst>
                                          <p:attrName>ppt_w</p:attrName>
                                        </p:attrNameLst>
                                      </p:cBhvr>
                                      <p:tavLst>
                                        <p:tav tm="0">
                                          <p:val>
                                            <p:strVal val="#ppt_w/10"/>
                                          </p:val>
                                        </p:tav>
                                        <p:tav tm="50000">
                                          <p:val>
                                            <p:strVal val="#ppt_w+.01"/>
                                          </p:val>
                                        </p:tav>
                                        <p:tav tm="100000">
                                          <p:val>
                                            <p:strVal val="#ppt_w"/>
                                          </p:val>
                                        </p:tav>
                                      </p:tavLst>
                                    </p:anim>
                                    <p:animEffect transition="in" filter="fade">
                                      <p:cBhvr>
                                        <p:cTn id="11" dur="1000" tmFilter="0,0; .5, 1; 1, 1"/>
                                        <p:tgtEl>
                                          <p:spTgt spid="2"/>
                                        </p:tgtEl>
                                      </p:cBhvr>
                                    </p:animEffect>
                                  </p:childTnLst>
                                </p:cTn>
                              </p:par>
                              <p:par>
                                <p:cTn id="12" presetID="41" presetClass="entr" presetSubtype="0" fill="hold" grpId="0" nodeType="withEffect">
                                  <p:stCondLst>
                                    <p:cond delay="0"/>
                                  </p:stCondLst>
                                  <p:iterate type="lt">
                                    <p:tmPct val="10000"/>
                                  </p:iterate>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ppt_x</p:attrName>
                                        </p:attrNameLst>
                                      </p:cBhvr>
                                      <p:tavLst>
                                        <p:tav tm="0">
                                          <p:val>
                                            <p:strVal val="#ppt_x"/>
                                          </p:val>
                                        </p:tav>
                                        <p:tav tm="50000">
                                          <p:val>
                                            <p:strVal val="#ppt_x+.1"/>
                                          </p:val>
                                        </p:tav>
                                        <p:tav tm="100000">
                                          <p:val>
                                            <p:strVal val="#ppt_x"/>
                                          </p:val>
                                        </p:tav>
                                      </p:tavLst>
                                    </p:anim>
                                    <p:anim calcmode="lin" valueType="num">
                                      <p:cBhvr>
                                        <p:cTn id="15" dur="500" fill="hold"/>
                                        <p:tgtEl>
                                          <p:spTgt spid="12"/>
                                        </p:tgtEl>
                                        <p:attrNameLst>
                                          <p:attrName>ppt_y</p:attrName>
                                        </p:attrNameLst>
                                      </p:cBhvr>
                                      <p:tavLst>
                                        <p:tav tm="0">
                                          <p:val>
                                            <p:strVal val="#ppt_y"/>
                                          </p:val>
                                        </p:tav>
                                        <p:tav tm="100000">
                                          <p:val>
                                            <p:strVal val="#ppt_y"/>
                                          </p:val>
                                        </p:tav>
                                      </p:tavLst>
                                    </p:anim>
                                    <p:anim calcmode="lin" valueType="num">
                                      <p:cBhvr>
                                        <p:cTn id="16" dur="500" fill="hold"/>
                                        <p:tgtEl>
                                          <p:spTgt spid="12"/>
                                        </p:tgtEl>
                                        <p:attrNameLst>
                                          <p:attrName>ppt_h</p:attrName>
                                        </p:attrNameLst>
                                      </p:cBhvr>
                                      <p:tavLst>
                                        <p:tav tm="0">
                                          <p:val>
                                            <p:strVal val="#ppt_h/10"/>
                                          </p:val>
                                        </p:tav>
                                        <p:tav tm="50000">
                                          <p:val>
                                            <p:strVal val="#ppt_h+.01"/>
                                          </p:val>
                                        </p:tav>
                                        <p:tav tm="100000">
                                          <p:val>
                                            <p:strVal val="#ppt_h"/>
                                          </p:val>
                                        </p:tav>
                                      </p:tavLst>
                                    </p:anim>
                                    <p:anim calcmode="lin" valueType="num">
                                      <p:cBhvr>
                                        <p:cTn id="17" dur="500" fill="hold"/>
                                        <p:tgtEl>
                                          <p:spTgt spid="12"/>
                                        </p:tgtEl>
                                        <p:attrNameLst>
                                          <p:attrName>ppt_w</p:attrName>
                                        </p:attrNameLst>
                                      </p:cBhvr>
                                      <p:tavLst>
                                        <p:tav tm="0">
                                          <p:val>
                                            <p:strVal val="#ppt_w/10"/>
                                          </p:val>
                                        </p:tav>
                                        <p:tav tm="50000">
                                          <p:val>
                                            <p:strVal val="#ppt_w+.01"/>
                                          </p:val>
                                        </p:tav>
                                        <p:tav tm="100000">
                                          <p:val>
                                            <p:strVal val="#ppt_w"/>
                                          </p:val>
                                        </p:tav>
                                      </p:tavLst>
                                    </p:anim>
                                    <p:animEffect transition="in" filter="fade">
                                      <p:cBhvr>
                                        <p:cTn id="18" dur="500" tmFilter="0,0; .5, 1; 1, 1"/>
                                        <p:tgtEl>
                                          <p:spTgt spid="12"/>
                                        </p:tgtEl>
                                      </p:cBhvr>
                                    </p:animEffect>
                                  </p:childTnLst>
                                </p:cTn>
                              </p:par>
                              <p:par>
                                <p:cTn id="19" presetID="30" presetClass="entr" presetSubtype="0" fill="hold"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600" decel="100000"/>
                                        <p:tgtEl>
                                          <p:spTgt spid="9"/>
                                        </p:tgtEl>
                                      </p:cBhvr>
                                    </p:animEffect>
                                    <p:anim calcmode="lin" valueType="num">
                                      <p:cBhvr>
                                        <p:cTn id="22" dur="1600" decel="100000" fill="hold"/>
                                        <p:tgtEl>
                                          <p:spTgt spid="9"/>
                                        </p:tgtEl>
                                        <p:attrNameLst>
                                          <p:attrName>style.rotation</p:attrName>
                                        </p:attrNameLst>
                                      </p:cBhvr>
                                      <p:tavLst>
                                        <p:tav tm="0">
                                          <p:val>
                                            <p:fltVal val="-90"/>
                                          </p:val>
                                        </p:tav>
                                        <p:tav tm="100000">
                                          <p:val>
                                            <p:fltVal val="0"/>
                                          </p:val>
                                        </p:tav>
                                      </p:tavLst>
                                    </p:anim>
                                    <p:anim calcmode="lin" valueType="num">
                                      <p:cBhvr>
                                        <p:cTn id="23" dur="1600" decel="100000" fill="hold"/>
                                        <p:tgtEl>
                                          <p:spTgt spid="9"/>
                                        </p:tgtEl>
                                        <p:attrNameLst>
                                          <p:attrName>ppt_x</p:attrName>
                                        </p:attrNameLst>
                                      </p:cBhvr>
                                      <p:tavLst>
                                        <p:tav tm="0">
                                          <p:val>
                                            <p:strVal val="#ppt_x+0.4"/>
                                          </p:val>
                                        </p:tav>
                                        <p:tav tm="100000">
                                          <p:val>
                                            <p:strVal val="#ppt_x-0.05"/>
                                          </p:val>
                                        </p:tav>
                                      </p:tavLst>
                                    </p:anim>
                                    <p:anim calcmode="lin" valueType="num">
                                      <p:cBhvr>
                                        <p:cTn id="24" dur="1600" decel="100000" fill="hold"/>
                                        <p:tgtEl>
                                          <p:spTgt spid="9"/>
                                        </p:tgtEl>
                                        <p:attrNameLst>
                                          <p:attrName>ppt_y</p:attrName>
                                        </p:attrNameLst>
                                      </p:cBhvr>
                                      <p:tavLst>
                                        <p:tav tm="0">
                                          <p:val>
                                            <p:strVal val="#ppt_y-0.4"/>
                                          </p:val>
                                        </p:tav>
                                        <p:tav tm="100000">
                                          <p:val>
                                            <p:strVal val="#ppt_y+0.1"/>
                                          </p:val>
                                        </p:tav>
                                      </p:tavLst>
                                    </p:anim>
                                    <p:anim calcmode="lin" valueType="num">
                                      <p:cBhvr>
                                        <p:cTn id="25" dur="400" accel="100000" fill="hold">
                                          <p:stCondLst>
                                            <p:cond delay="1600"/>
                                          </p:stCondLst>
                                        </p:cTn>
                                        <p:tgtEl>
                                          <p:spTgt spid="9"/>
                                        </p:tgtEl>
                                        <p:attrNameLst>
                                          <p:attrName>ppt_x</p:attrName>
                                        </p:attrNameLst>
                                      </p:cBhvr>
                                      <p:tavLst>
                                        <p:tav tm="0">
                                          <p:val>
                                            <p:strVal val="#ppt_x-0.05"/>
                                          </p:val>
                                        </p:tav>
                                        <p:tav tm="100000">
                                          <p:val>
                                            <p:strVal val="#ppt_x"/>
                                          </p:val>
                                        </p:tav>
                                      </p:tavLst>
                                    </p:anim>
                                    <p:anim calcmode="lin" valueType="num">
                                      <p:cBhvr>
                                        <p:cTn id="26" dur="400" accel="100000" fill="hold">
                                          <p:stCondLst>
                                            <p:cond delay="1600"/>
                                          </p:stCondLst>
                                        </p:cTn>
                                        <p:tgtEl>
                                          <p:spTgt spid="9"/>
                                        </p:tgtEl>
                                        <p:attrNameLst>
                                          <p:attrName>ppt_y</p:attrName>
                                        </p:attrNameLst>
                                      </p:cBhvr>
                                      <p:tavLst>
                                        <p:tav tm="0">
                                          <p:val>
                                            <p:strVal val="#ppt_y+0.1"/>
                                          </p:val>
                                        </p:tav>
                                        <p:tav tm="100000">
                                          <p:val>
                                            <p:strVal val="#ppt_y"/>
                                          </p:val>
                                        </p:tav>
                                      </p:tavLst>
                                    </p:anim>
                                  </p:childTnLst>
                                </p:cTn>
                              </p:par>
                              <p:par>
                                <p:cTn id="27" presetID="41" presetClass="entr" presetSubtype="0" fill="hold" grpId="0" nodeType="withEffect">
                                  <p:stCondLst>
                                    <p:cond delay="0"/>
                                  </p:stCondLst>
                                  <p:iterate type="lt">
                                    <p:tmPct val="10000"/>
                                  </p:iterate>
                                  <p:childTnLst>
                                    <p:set>
                                      <p:cBhvr>
                                        <p:cTn id="28" dur="1" fill="hold">
                                          <p:stCondLst>
                                            <p:cond delay="0"/>
                                          </p:stCondLst>
                                        </p:cTn>
                                        <p:tgtEl>
                                          <p:spTgt spid="13"/>
                                        </p:tgtEl>
                                        <p:attrNameLst>
                                          <p:attrName>style.visibility</p:attrName>
                                        </p:attrNameLst>
                                      </p:cBhvr>
                                      <p:to>
                                        <p:strVal val="visible"/>
                                      </p:to>
                                    </p:set>
                                    <p:anim calcmode="lin" valueType="num">
                                      <p:cBhvr>
                                        <p:cTn id="29" dur="500" fill="hold"/>
                                        <p:tgtEl>
                                          <p:spTgt spid="13"/>
                                        </p:tgtEl>
                                        <p:attrNameLst>
                                          <p:attrName>ppt_x</p:attrName>
                                        </p:attrNameLst>
                                      </p:cBhvr>
                                      <p:tavLst>
                                        <p:tav tm="0">
                                          <p:val>
                                            <p:strVal val="#ppt_x"/>
                                          </p:val>
                                        </p:tav>
                                        <p:tav tm="50000">
                                          <p:val>
                                            <p:strVal val="#ppt_x+.1"/>
                                          </p:val>
                                        </p:tav>
                                        <p:tav tm="100000">
                                          <p:val>
                                            <p:strVal val="#ppt_x"/>
                                          </p:val>
                                        </p:tav>
                                      </p:tavLst>
                                    </p:anim>
                                    <p:anim calcmode="lin" valueType="num">
                                      <p:cBhvr>
                                        <p:cTn id="30" dur="500" fill="hold"/>
                                        <p:tgtEl>
                                          <p:spTgt spid="13"/>
                                        </p:tgtEl>
                                        <p:attrNameLst>
                                          <p:attrName>ppt_y</p:attrName>
                                        </p:attrNameLst>
                                      </p:cBhvr>
                                      <p:tavLst>
                                        <p:tav tm="0">
                                          <p:val>
                                            <p:strVal val="#ppt_y"/>
                                          </p:val>
                                        </p:tav>
                                        <p:tav tm="100000">
                                          <p:val>
                                            <p:strVal val="#ppt_y"/>
                                          </p:val>
                                        </p:tav>
                                      </p:tavLst>
                                    </p:anim>
                                    <p:anim calcmode="lin" valueType="num">
                                      <p:cBhvr>
                                        <p:cTn id="31" dur="500" fill="hold"/>
                                        <p:tgtEl>
                                          <p:spTgt spid="13"/>
                                        </p:tgtEl>
                                        <p:attrNameLst>
                                          <p:attrName>ppt_h</p:attrName>
                                        </p:attrNameLst>
                                      </p:cBhvr>
                                      <p:tavLst>
                                        <p:tav tm="0">
                                          <p:val>
                                            <p:strVal val="#ppt_h/10"/>
                                          </p:val>
                                        </p:tav>
                                        <p:tav tm="50000">
                                          <p:val>
                                            <p:strVal val="#ppt_h+.01"/>
                                          </p:val>
                                        </p:tav>
                                        <p:tav tm="100000">
                                          <p:val>
                                            <p:strVal val="#ppt_h"/>
                                          </p:val>
                                        </p:tav>
                                      </p:tavLst>
                                    </p:anim>
                                    <p:anim calcmode="lin" valueType="num">
                                      <p:cBhvr>
                                        <p:cTn id="32" dur="500" fill="hold"/>
                                        <p:tgtEl>
                                          <p:spTgt spid="13"/>
                                        </p:tgtEl>
                                        <p:attrNameLst>
                                          <p:attrName>ppt_w</p:attrName>
                                        </p:attrNameLst>
                                      </p:cBhvr>
                                      <p:tavLst>
                                        <p:tav tm="0">
                                          <p:val>
                                            <p:strVal val="#ppt_w/10"/>
                                          </p:val>
                                        </p:tav>
                                        <p:tav tm="50000">
                                          <p:val>
                                            <p:strVal val="#ppt_w+.01"/>
                                          </p:val>
                                        </p:tav>
                                        <p:tav tm="100000">
                                          <p:val>
                                            <p:strVal val="#ppt_w"/>
                                          </p:val>
                                        </p:tav>
                                      </p:tavLst>
                                    </p:anim>
                                    <p:animEffect transition="in" filter="fade">
                                      <p:cBhvr>
                                        <p:cTn id="33" dur="500" tmFilter="0,0; .5, 1; 1, 1"/>
                                        <p:tgtEl>
                                          <p:spTgt spid="13"/>
                                        </p:tgtEl>
                                      </p:cBhvr>
                                    </p:animEffect>
                                  </p:childTnLst>
                                </p:cTn>
                              </p:par>
                              <p:par>
                                <p:cTn id="34" presetID="30" presetClass="entr" presetSubtype="0" fill="hold"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600" decel="100000"/>
                                        <p:tgtEl>
                                          <p:spTgt spid="11"/>
                                        </p:tgtEl>
                                      </p:cBhvr>
                                    </p:animEffect>
                                    <p:anim calcmode="lin" valueType="num">
                                      <p:cBhvr>
                                        <p:cTn id="37" dur="1600" decel="100000" fill="hold"/>
                                        <p:tgtEl>
                                          <p:spTgt spid="11"/>
                                        </p:tgtEl>
                                        <p:attrNameLst>
                                          <p:attrName>style.rotation</p:attrName>
                                        </p:attrNameLst>
                                      </p:cBhvr>
                                      <p:tavLst>
                                        <p:tav tm="0">
                                          <p:val>
                                            <p:fltVal val="-90"/>
                                          </p:val>
                                        </p:tav>
                                        <p:tav tm="100000">
                                          <p:val>
                                            <p:fltVal val="0"/>
                                          </p:val>
                                        </p:tav>
                                      </p:tavLst>
                                    </p:anim>
                                    <p:anim calcmode="lin" valueType="num">
                                      <p:cBhvr>
                                        <p:cTn id="38" dur="1600" decel="100000" fill="hold"/>
                                        <p:tgtEl>
                                          <p:spTgt spid="11"/>
                                        </p:tgtEl>
                                        <p:attrNameLst>
                                          <p:attrName>ppt_x</p:attrName>
                                        </p:attrNameLst>
                                      </p:cBhvr>
                                      <p:tavLst>
                                        <p:tav tm="0">
                                          <p:val>
                                            <p:strVal val="#ppt_x+0.4"/>
                                          </p:val>
                                        </p:tav>
                                        <p:tav tm="100000">
                                          <p:val>
                                            <p:strVal val="#ppt_x-0.05"/>
                                          </p:val>
                                        </p:tav>
                                      </p:tavLst>
                                    </p:anim>
                                    <p:anim calcmode="lin" valueType="num">
                                      <p:cBhvr>
                                        <p:cTn id="39" dur="1600" decel="100000" fill="hold"/>
                                        <p:tgtEl>
                                          <p:spTgt spid="11"/>
                                        </p:tgtEl>
                                        <p:attrNameLst>
                                          <p:attrName>ppt_y</p:attrName>
                                        </p:attrNameLst>
                                      </p:cBhvr>
                                      <p:tavLst>
                                        <p:tav tm="0">
                                          <p:val>
                                            <p:strVal val="#ppt_y-0.4"/>
                                          </p:val>
                                        </p:tav>
                                        <p:tav tm="100000">
                                          <p:val>
                                            <p:strVal val="#ppt_y+0.1"/>
                                          </p:val>
                                        </p:tav>
                                      </p:tavLst>
                                    </p:anim>
                                    <p:anim calcmode="lin" valueType="num">
                                      <p:cBhvr>
                                        <p:cTn id="40" dur="400" accel="100000" fill="hold">
                                          <p:stCondLst>
                                            <p:cond delay="1600"/>
                                          </p:stCondLst>
                                        </p:cTn>
                                        <p:tgtEl>
                                          <p:spTgt spid="11"/>
                                        </p:tgtEl>
                                        <p:attrNameLst>
                                          <p:attrName>ppt_x</p:attrName>
                                        </p:attrNameLst>
                                      </p:cBhvr>
                                      <p:tavLst>
                                        <p:tav tm="0">
                                          <p:val>
                                            <p:strVal val="#ppt_x-0.05"/>
                                          </p:val>
                                        </p:tav>
                                        <p:tav tm="100000">
                                          <p:val>
                                            <p:strVal val="#ppt_x"/>
                                          </p:val>
                                        </p:tav>
                                      </p:tavLst>
                                    </p:anim>
                                    <p:anim calcmode="lin" valueType="num">
                                      <p:cBhvr>
                                        <p:cTn id="41" dur="400" accel="100000" fill="hold">
                                          <p:stCondLst>
                                            <p:cond delay="1600"/>
                                          </p:stCondLst>
                                        </p:cTn>
                                        <p:tgtEl>
                                          <p:spTgt spid="11"/>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40.jpg"/>
          <p:cNvPicPr>
            <a:picLocks noChangeAspect="1"/>
          </p:cNvPicPr>
          <p:nvPr/>
        </p:nvPicPr>
        <p:blipFill>
          <a:blip r:embed="rId2">
            <a:lum bright="17000"/>
          </a:blip>
          <a:stretch>
            <a:fillRect/>
          </a:stretch>
        </p:blipFill>
        <p:spPr>
          <a:xfrm>
            <a:off x="21771" y="32657"/>
            <a:ext cx="9144000" cy="6825343"/>
          </a:xfrm>
          <a:prstGeom prst="rect">
            <a:avLst/>
          </a:prstGeom>
          <a:noFill/>
          <a:ln>
            <a:noFill/>
          </a:ln>
          <a:scene3d>
            <a:camera prst="orthographicFront">
              <a:rot lat="0" lon="0" rev="0"/>
            </a:camera>
            <a:lightRig rig="threePt" dir="t"/>
          </a:scene3d>
        </p:spPr>
      </p:pic>
      <p:sp>
        <p:nvSpPr>
          <p:cNvPr id="6" name="Subtitle 2"/>
          <p:cNvSpPr>
            <a:spLocks noGrp="1"/>
          </p:cNvSpPr>
          <p:nvPr>
            <p:ph idx="1"/>
          </p:nvPr>
        </p:nvSpPr>
        <p:spPr>
          <a:xfrm>
            <a:off x="1828800" y="381000"/>
            <a:ext cx="7696200" cy="838200"/>
          </a:xfrm>
        </p:spPr>
        <p:txBody>
          <a:bodyPr/>
          <a:lstStyle/>
          <a:p>
            <a:pPr eaLnBrk="1" hangingPunct="1">
              <a:buFont typeface="Arial" panose="020B0604020202020204" pitchFamily="34" charset="0"/>
              <a:buNone/>
            </a:pPr>
            <a:r>
              <a:rPr lang="en-US" altLang="en-US" sz="4800" b="1" u="sng" smtClean="0">
                <a:solidFill>
                  <a:srgbClr val="FF0000"/>
                </a:solidFill>
                <a:latin typeface="Times New Roman" panose="02020603050405020304" pitchFamily="18" charset="0"/>
                <a:cs typeface="Times New Roman" panose="02020603050405020304" pitchFamily="18" charset="0"/>
              </a:rPr>
              <a:t>II. NỘI DUNG BÀI HỌC</a:t>
            </a:r>
          </a:p>
        </p:txBody>
      </p:sp>
      <p:sp>
        <p:nvSpPr>
          <p:cNvPr id="12" name="Rectangle 11"/>
          <p:cNvSpPr/>
          <p:nvPr/>
        </p:nvSpPr>
        <p:spPr>
          <a:xfrm>
            <a:off x="457200" y="1020763"/>
            <a:ext cx="77724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rgbClr val="C00000"/>
                </a:solidFill>
                <a:latin typeface="Times New Roman" panose="02020603050405020304" pitchFamily="18" charset="0"/>
                <a:cs typeface="Times New Roman" panose="02020603050405020304" pitchFamily="18" charset="0"/>
              </a:rPr>
              <a:t>2. </a:t>
            </a:r>
            <a:r>
              <a:rPr lang="en-US" sz="4800" b="1" u="sng" dirty="0">
                <a:solidFill>
                  <a:srgbClr val="C00000"/>
                </a:solidFill>
                <a:latin typeface="Times New Roman" panose="02020603050405020304" pitchFamily="18" charset="0"/>
                <a:cs typeface="Times New Roman" panose="02020603050405020304" pitchFamily="18" charset="0"/>
              </a:rPr>
              <a:t>Ý </a:t>
            </a:r>
            <a:r>
              <a:rPr lang="en-US" sz="4800" b="1" u="sng" dirty="0" err="1">
                <a:solidFill>
                  <a:srgbClr val="C00000"/>
                </a:solidFill>
                <a:latin typeface="Times New Roman" panose="02020603050405020304" pitchFamily="18" charset="0"/>
                <a:cs typeface="Times New Roman" panose="02020603050405020304" pitchFamily="18" charset="0"/>
              </a:rPr>
              <a:t>nghĩa</a:t>
            </a:r>
            <a:r>
              <a:rPr lang="en-US" sz="4800" b="1" u="sng" dirty="0">
                <a:solidFill>
                  <a:srgbClr val="C00000"/>
                </a:solidFill>
                <a:latin typeface="Times New Roman" panose="02020603050405020304" pitchFamily="18" charset="0"/>
                <a:cs typeface="Times New Roman" panose="02020603050405020304" pitchFamily="18" charset="0"/>
              </a:rPr>
              <a:t> </a:t>
            </a:r>
            <a:r>
              <a:rPr lang="en-US" sz="4800" b="1" dirty="0">
                <a:solidFill>
                  <a:srgbClr val="C00000"/>
                </a:solidFill>
                <a:latin typeface="Times New Roman" panose="02020603050405020304" pitchFamily="18" charset="0"/>
                <a:cs typeface="Times New Roman" panose="02020603050405020304" pitchFamily="18" charset="0"/>
              </a:rPr>
              <a:t>: </a:t>
            </a:r>
          </a:p>
        </p:txBody>
      </p:sp>
      <p:sp>
        <p:nvSpPr>
          <p:cNvPr id="13" name="Rectangle 12"/>
          <p:cNvSpPr/>
          <p:nvPr/>
        </p:nvSpPr>
        <p:spPr>
          <a:xfrm>
            <a:off x="273050" y="2549525"/>
            <a:ext cx="8493125"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Đem</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lại</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lợi</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ích</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cho</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tập</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thể</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xã</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hội</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304800" y="3714750"/>
            <a:ext cx="8305800" cy="1524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rgbClr val="17491C"/>
                </a:solidFill>
                <a:latin typeface="Times New Roman" panose="02020603050405020304" pitchFamily="18" charset="0"/>
                <a:cs typeface="Times New Roman" panose="02020603050405020304" pitchFamily="18" charset="0"/>
              </a:rPr>
              <a:t>-</a:t>
            </a:r>
            <a:r>
              <a:rPr lang="en-US" sz="4800" b="1" dirty="0" err="1">
                <a:solidFill>
                  <a:srgbClr val="17491C"/>
                </a:solidFill>
                <a:latin typeface="Times New Roman" panose="02020603050405020304" pitchFamily="18" charset="0"/>
                <a:cs typeface="Times New Roman" panose="02020603050405020304" pitchFamily="18" charset="0"/>
              </a:rPr>
              <a:t>Góp</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phần</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làm</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cho</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đất</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nước</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thêm</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giàu</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mạnh</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văn</a:t>
            </a:r>
            <a:r>
              <a:rPr lang="en-US" sz="4800" b="1" dirty="0">
                <a:solidFill>
                  <a:srgbClr val="17491C"/>
                </a:solidFill>
                <a:latin typeface="Times New Roman" panose="02020603050405020304" pitchFamily="18" charset="0"/>
                <a:cs typeface="Times New Roman" panose="02020603050405020304" pitchFamily="18" charset="0"/>
              </a:rPr>
              <a:t> minh.</a:t>
            </a:r>
          </a:p>
        </p:txBody>
      </p:sp>
      <p:sp>
        <p:nvSpPr>
          <p:cNvPr id="7" name="Rectangle 6"/>
          <p:cNvSpPr/>
          <p:nvPr/>
        </p:nvSpPr>
        <p:spPr>
          <a:xfrm>
            <a:off x="273050" y="5553075"/>
            <a:ext cx="8493125" cy="1066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Được</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mọi</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người</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tin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yêu</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kính</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r>
              <a:rPr lang="en-US" sz="4800" b="1" dirty="0" err="1">
                <a:solidFill>
                  <a:schemeClr val="tx1">
                    <a:lumMod val="95000"/>
                    <a:lumOff val="5000"/>
                  </a:schemeClr>
                </a:solidFill>
                <a:latin typeface="Times New Roman" panose="02020603050405020304" pitchFamily="18" charset="0"/>
                <a:cs typeface="Times New Roman" panose="02020603050405020304" pitchFamily="18" charset="0"/>
              </a:rPr>
              <a:t>trọng</a:t>
            </a:r>
            <a:r>
              <a:rPr lang="en-US" sz="4800" b="1" dirty="0">
                <a:solidFill>
                  <a:schemeClr val="tx1">
                    <a:lumMod val="95000"/>
                    <a:lumOff val="5000"/>
                  </a:schemeClr>
                </a:solidFill>
                <a:latin typeface="Times New Roman" panose="02020603050405020304" pitchFamily="18" charset="0"/>
                <a:cs typeface="Times New Roman" panose="02020603050405020304" pitchFamily="18" charset="0"/>
              </a:rPr>
              <a:t>. </a:t>
            </a:r>
          </a:p>
        </p:txBody>
      </p:sp>
      <p:sp>
        <p:nvSpPr>
          <p:cNvPr id="8" name="Rectangle 7"/>
          <p:cNvSpPr/>
          <p:nvPr/>
        </p:nvSpPr>
        <p:spPr>
          <a:xfrm>
            <a:off x="6386513" y="6289675"/>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1000"/>
                                        <p:tgtEl>
                                          <p:spTgt spid="6">
                                            <p:txEl>
                                              <p:pRg st="0" end="0"/>
                                            </p:txEl>
                                          </p:spTgt>
                                        </p:tgtEl>
                                      </p:cBhvr>
                                    </p:animEffect>
                                  </p:childTnLst>
                                </p:cTn>
                              </p:par>
                            </p:childTnLst>
                          </p:cTn>
                        </p:par>
                        <p:par>
                          <p:cTn id="8" fill="hold" nodeType="afterGroup">
                            <p:stCondLst>
                              <p:cond delay="1000"/>
                            </p:stCondLst>
                            <p:childTnLst>
                              <p:par>
                                <p:cTn id="9" presetID="2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3000" fill="hold"/>
                                        <p:tgtEl>
                                          <p:spTgt spid="12"/>
                                        </p:tgtEl>
                                        <p:attrNameLst>
                                          <p:attrName>ppt_x</p:attrName>
                                        </p:attrNameLst>
                                      </p:cBhvr>
                                      <p:tavLst>
                                        <p:tav tm="0">
                                          <p:val>
                                            <p:strVal val="#ppt_x-.2"/>
                                          </p:val>
                                        </p:tav>
                                        <p:tav tm="100000">
                                          <p:val>
                                            <p:strVal val="#ppt_x"/>
                                          </p:val>
                                        </p:tav>
                                      </p:tavLst>
                                    </p:anim>
                                    <p:anim calcmode="lin" valueType="num">
                                      <p:cBhvr>
                                        <p:cTn id="12" dur="3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3" dur="3000"/>
                                        <p:tgtEl>
                                          <p:spTgt spid="12"/>
                                        </p:tgtEl>
                                      </p:cBhvr>
                                    </p:animEffect>
                                  </p:childTnLst>
                                </p:cTn>
                              </p:par>
                            </p:childTnLst>
                          </p:cTn>
                        </p:par>
                        <p:par>
                          <p:cTn id="14" fill="hold" nodeType="afterGroup">
                            <p:stCondLst>
                              <p:cond delay="4000"/>
                            </p:stCondLst>
                            <p:childTnLst>
                              <p:par>
                                <p:cTn id="15" presetID="2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0" fill="hold"/>
                                        <p:tgtEl>
                                          <p:spTgt spid="13"/>
                                        </p:tgtEl>
                                        <p:attrNameLst>
                                          <p:attrName>ppt_x</p:attrName>
                                        </p:attrNameLst>
                                      </p:cBhvr>
                                      <p:tavLst>
                                        <p:tav tm="0">
                                          <p:val>
                                            <p:strVal val="#ppt_x-.2"/>
                                          </p:val>
                                        </p:tav>
                                        <p:tav tm="100000">
                                          <p:val>
                                            <p:strVal val="#ppt_x"/>
                                          </p:val>
                                        </p:tav>
                                      </p:tavLst>
                                    </p:anim>
                                    <p:anim calcmode="lin" valueType="num">
                                      <p:cBhvr>
                                        <p:cTn id="18" dur="5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5000"/>
                                        <p:tgtEl>
                                          <p:spTgt spid="13"/>
                                        </p:tgtEl>
                                      </p:cBhvr>
                                    </p:animEffect>
                                  </p:childTnLst>
                                </p:cTn>
                              </p:par>
                            </p:childTnLst>
                          </p:cTn>
                        </p:par>
                        <p:par>
                          <p:cTn id="20" fill="hold" nodeType="afterGroup">
                            <p:stCondLst>
                              <p:cond delay="9000"/>
                            </p:stCondLst>
                            <p:childTnLst>
                              <p:par>
                                <p:cTn id="21" presetID="2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0" fill="hold"/>
                                        <p:tgtEl>
                                          <p:spTgt spid="15"/>
                                        </p:tgtEl>
                                        <p:attrNameLst>
                                          <p:attrName>ppt_x</p:attrName>
                                        </p:attrNameLst>
                                      </p:cBhvr>
                                      <p:tavLst>
                                        <p:tav tm="0">
                                          <p:val>
                                            <p:strVal val="#ppt_x-.2"/>
                                          </p:val>
                                        </p:tav>
                                        <p:tav tm="100000">
                                          <p:val>
                                            <p:strVal val="#ppt_x"/>
                                          </p:val>
                                        </p:tav>
                                      </p:tavLst>
                                    </p:anim>
                                    <p:anim calcmode="lin" valueType="num">
                                      <p:cBhvr>
                                        <p:cTn id="24" dur="5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5" dur="5000"/>
                                        <p:tgtEl>
                                          <p:spTgt spid="15"/>
                                        </p:tgtEl>
                                      </p:cBhvr>
                                    </p:animEffect>
                                  </p:childTnLst>
                                </p:cTn>
                              </p:par>
                            </p:childTnLst>
                          </p:cTn>
                        </p:par>
                        <p:par>
                          <p:cTn id="26" fill="hold" nodeType="afterGroup">
                            <p:stCondLst>
                              <p:cond delay="14000"/>
                            </p:stCondLst>
                            <p:childTnLst>
                              <p:par>
                                <p:cTn id="27" presetID="29" presetClass="entr" presetSubtype="0"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 calcmode="lin" valueType="num">
                                      <p:cBhvr>
                                        <p:cTn id="29" dur="5000" fill="hold"/>
                                        <p:tgtEl>
                                          <p:spTgt spid="7"/>
                                        </p:tgtEl>
                                        <p:attrNameLst>
                                          <p:attrName>ppt_x</p:attrName>
                                        </p:attrNameLst>
                                      </p:cBhvr>
                                      <p:tavLst>
                                        <p:tav tm="0">
                                          <p:val>
                                            <p:strVal val="#ppt_x-.2"/>
                                          </p:val>
                                        </p:tav>
                                        <p:tav tm="100000">
                                          <p:val>
                                            <p:strVal val="#ppt_x"/>
                                          </p:val>
                                        </p:tav>
                                      </p:tavLst>
                                    </p:anim>
                                    <p:anim calcmode="lin" valueType="num">
                                      <p:cBhvr>
                                        <p:cTn id="30" dur="5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31"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3" grpId="0"/>
      <p:bldP spid="15"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descr="40.jpg"/>
          <p:cNvPicPr>
            <a:picLocks noChangeAspect="1"/>
          </p:cNvPicPr>
          <p:nvPr/>
        </p:nvPicPr>
        <p:blipFill>
          <a:blip r:embed="rId2">
            <a:lum bright="17000"/>
          </a:blip>
          <a:stretch>
            <a:fillRect/>
          </a:stretch>
        </p:blipFill>
        <p:spPr>
          <a:xfrm>
            <a:off x="0" y="-76200"/>
            <a:ext cx="9144000" cy="6934200"/>
          </a:xfrm>
          <a:prstGeom prst="rect">
            <a:avLst/>
          </a:prstGeom>
          <a:noFill/>
          <a:ln>
            <a:noFill/>
          </a:ln>
          <a:scene3d>
            <a:camera prst="orthographicFront">
              <a:rot lat="0" lon="0" rev="0"/>
            </a:camera>
            <a:lightRig rig="threePt" dir="t"/>
          </a:scene3d>
        </p:spPr>
      </p:pic>
      <p:sp>
        <p:nvSpPr>
          <p:cNvPr id="6" name="Subtitle 2"/>
          <p:cNvSpPr>
            <a:spLocks noGrp="1"/>
          </p:cNvSpPr>
          <p:nvPr>
            <p:ph idx="1"/>
          </p:nvPr>
        </p:nvSpPr>
        <p:spPr>
          <a:xfrm>
            <a:off x="1828800" y="381000"/>
            <a:ext cx="7848600" cy="1066800"/>
          </a:xfrm>
        </p:spPr>
        <p:txBody>
          <a:bodyPr/>
          <a:lstStyle/>
          <a:p>
            <a:pPr eaLnBrk="1" hangingPunct="1">
              <a:buFont typeface="Arial" panose="020B0604020202020204" pitchFamily="34" charset="0"/>
              <a:buNone/>
            </a:pPr>
            <a:r>
              <a:rPr lang="en-US" altLang="en-US" sz="4800" b="1" u="sng" smtClean="0">
                <a:solidFill>
                  <a:srgbClr val="FF0000"/>
                </a:solidFill>
                <a:latin typeface="Times New Roman" panose="02020603050405020304" pitchFamily="18" charset="0"/>
                <a:cs typeface="Times New Roman" panose="02020603050405020304" pitchFamily="18" charset="0"/>
              </a:rPr>
              <a:t>II. NỘI DUNG BÀI HỌC</a:t>
            </a:r>
          </a:p>
        </p:txBody>
      </p:sp>
      <p:sp>
        <p:nvSpPr>
          <p:cNvPr id="12" name="Rectangle 11"/>
          <p:cNvSpPr/>
          <p:nvPr/>
        </p:nvSpPr>
        <p:spPr>
          <a:xfrm>
            <a:off x="609600" y="1357313"/>
            <a:ext cx="77724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rgbClr val="C00000"/>
                </a:solidFill>
                <a:latin typeface="Times New Roman" panose="02020603050405020304" pitchFamily="18" charset="0"/>
                <a:cs typeface="Times New Roman" panose="02020603050405020304" pitchFamily="18" charset="0"/>
              </a:rPr>
              <a:t>3. </a:t>
            </a:r>
            <a:r>
              <a:rPr lang="en-US" sz="4800" b="1" u="sng" dirty="0" err="1">
                <a:solidFill>
                  <a:srgbClr val="C00000"/>
                </a:solidFill>
                <a:latin typeface="Times New Roman" panose="02020603050405020304" pitchFamily="18" charset="0"/>
                <a:cs typeface="Times New Roman" panose="02020603050405020304" pitchFamily="18" charset="0"/>
              </a:rPr>
              <a:t>Rèn</a:t>
            </a:r>
            <a:r>
              <a:rPr lang="en-US" sz="4800" b="1" u="sng" dirty="0">
                <a:solidFill>
                  <a:srgbClr val="C00000"/>
                </a:solidFill>
                <a:latin typeface="Times New Roman" panose="02020603050405020304" pitchFamily="18" charset="0"/>
                <a:cs typeface="Times New Roman" panose="02020603050405020304" pitchFamily="18" charset="0"/>
              </a:rPr>
              <a:t> </a:t>
            </a:r>
            <a:r>
              <a:rPr lang="en-US" sz="4800" b="1" u="sng" dirty="0" err="1">
                <a:solidFill>
                  <a:srgbClr val="C00000"/>
                </a:solidFill>
                <a:latin typeface="Times New Roman" panose="02020603050405020304" pitchFamily="18" charset="0"/>
                <a:cs typeface="Times New Roman" panose="02020603050405020304" pitchFamily="18" charset="0"/>
              </a:rPr>
              <a:t>luyện</a:t>
            </a:r>
            <a:r>
              <a:rPr lang="en-US" sz="4800" b="1" dirty="0">
                <a:solidFill>
                  <a:srgbClr val="C00000"/>
                </a:solidFill>
                <a:latin typeface="Times New Roman" panose="02020603050405020304" pitchFamily="18" charset="0"/>
                <a:cs typeface="Times New Roman" panose="02020603050405020304" pitchFamily="18" charset="0"/>
              </a:rPr>
              <a:t>:</a:t>
            </a:r>
            <a:r>
              <a:rPr lang="en-US" sz="4800" b="1" dirty="0">
                <a:solidFill>
                  <a:srgbClr val="002060"/>
                </a:solidFill>
                <a:latin typeface="Times New Roman" panose="02020603050405020304" pitchFamily="18" charset="0"/>
                <a:cs typeface="Times New Roman" panose="02020603050405020304" pitchFamily="18" charset="0"/>
              </a:rPr>
              <a:t> </a:t>
            </a:r>
          </a:p>
        </p:txBody>
      </p:sp>
      <p:sp>
        <p:nvSpPr>
          <p:cNvPr id="13" name="Rectangle 12"/>
          <p:cNvSpPr/>
          <p:nvPr/>
        </p:nvSpPr>
        <p:spPr>
          <a:xfrm>
            <a:off x="609600" y="2667000"/>
            <a:ext cx="8229600" cy="13525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Ủng</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hộ</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quý</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trọng</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người</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chí</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công</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vô</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r>
              <a:rPr lang="en-US" sz="4800" b="1" dirty="0" err="1">
                <a:solidFill>
                  <a:schemeClr val="accent4">
                    <a:lumMod val="50000"/>
                  </a:schemeClr>
                </a:solidFill>
                <a:latin typeface="Times New Roman" panose="02020603050405020304" pitchFamily="18" charset="0"/>
                <a:cs typeface="Times New Roman" panose="02020603050405020304" pitchFamily="18" charset="0"/>
              </a:rPr>
              <a:t>tư</a:t>
            </a:r>
            <a:r>
              <a:rPr lang="en-US" sz="4800" b="1" dirty="0">
                <a:solidFill>
                  <a:schemeClr val="accent4">
                    <a:lumMod val="50000"/>
                  </a:schemeClr>
                </a:solidFill>
                <a:latin typeface="Times New Roman" panose="02020603050405020304" pitchFamily="18" charset="0"/>
                <a:cs typeface="Times New Roman" panose="02020603050405020304" pitchFamily="18" charset="0"/>
              </a:rPr>
              <a:t>. </a:t>
            </a:r>
          </a:p>
        </p:txBody>
      </p:sp>
      <p:sp>
        <p:nvSpPr>
          <p:cNvPr id="15" name="Rectangle 14"/>
          <p:cNvSpPr/>
          <p:nvPr/>
        </p:nvSpPr>
        <p:spPr>
          <a:xfrm>
            <a:off x="533400" y="4438650"/>
            <a:ext cx="8077200" cy="16002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Phê</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phán</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hành</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động</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vụ</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lợi</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cá</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nhân</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thiếu</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công</a:t>
            </a:r>
            <a:r>
              <a:rPr lang="en-US" sz="4800" b="1" dirty="0">
                <a:solidFill>
                  <a:srgbClr val="17491C"/>
                </a:solidFill>
                <a:latin typeface="Times New Roman" panose="02020603050405020304" pitchFamily="18" charset="0"/>
                <a:cs typeface="Times New Roman" panose="02020603050405020304" pitchFamily="18" charset="0"/>
              </a:rPr>
              <a:t> </a:t>
            </a:r>
            <a:r>
              <a:rPr lang="en-US" sz="4800" b="1" dirty="0" err="1">
                <a:solidFill>
                  <a:srgbClr val="17491C"/>
                </a:solidFill>
                <a:latin typeface="Times New Roman" panose="02020603050405020304" pitchFamily="18" charset="0"/>
                <a:cs typeface="Times New Roman" panose="02020603050405020304" pitchFamily="18" charset="0"/>
              </a:rPr>
              <a:t>bằng</a:t>
            </a:r>
            <a:r>
              <a:rPr lang="en-US" sz="4800" b="1" dirty="0">
                <a:solidFill>
                  <a:srgbClr val="17491C"/>
                </a:solidFill>
                <a:latin typeface="Times New Roman" panose="02020603050405020304" pitchFamily="18" charset="0"/>
                <a:cs typeface="Times New Roman" panose="02020603050405020304" pitchFamily="18" charset="0"/>
              </a:rPr>
              <a:t>.</a:t>
            </a:r>
          </a:p>
        </p:txBody>
      </p:sp>
      <p:sp>
        <p:nvSpPr>
          <p:cNvPr id="7" name="Rectangle 6"/>
          <p:cNvSpPr/>
          <p:nvPr/>
        </p:nvSpPr>
        <p:spPr>
          <a:xfrm>
            <a:off x="6386513" y="6323013"/>
            <a:ext cx="2743200" cy="496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cTn>
                              </p:par>
                            </p:childTnLst>
                          </p:cTn>
                        </p:par>
                        <p:par>
                          <p:cTn id="8" fill="hold" nodeType="afterGroup">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3000" fill="hold"/>
                                        <p:tgtEl>
                                          <p:spTgt spid="12"/>
                                        </p:tgtEl>
                                        <p:attrNameLst>
                                          <p:attrName>ppt_x</p:attrName>
                                        </p:attrNameLst>
                                      </p:cBhvr>
                                      <p:tavLst>
                                        <p:tav tm="0">
                                          <p:val>
                                            <p:strVal val="#ppt_x-.2"/>
                                          </p:val>
                                        </p:tav>
                                        <p:tav tm="100000">
                                          <p:val>
                                            <p:strVal val="#ppt_x"/>
                                          </p:val>
                                        </p:tav>
                                      </p:tavLst>
                                    </p:anim>
                                    <p:anim calcmode="lin" valueType="num">
                                      <p:cBhvr>
                                        <p:cTn id="12" dur="3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13" dur="3000"/>
                                        <p:tgtEl>
                                          <p:spTgt spid="12"/>
                                        </p:tgtEl>
                                      </p:cBhvr>
                                    </p:animEffect>
                                  </p:childTnLst>
                                </p:cTn>
                              </p:par>
                            </p:childTnLst>
                          </p:cTn>
                        </p:par>
                        <p:par>
                          <p:cTn id="14" fill="hold" nodeType="afterGroup">
                            <p:stCondLst>
                              <p:cond delay="5000"/>
                            </p:stCondLst>
                            <p:childTnLst>
                              <p:par>
                                <p:cTn id="15" presetID="2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 calcmode="lin" valueType="num">
                                      <p:cBhvr>
                                        <p:cTn id="17" dur="5000" fill="hold"/>
                                        <p:tgtEl>
                                          <p:spTgt spid="13"/>
                                        </p:tgtEl>
                                        <p:attrNameLst>
                                          <p:attrName>ppt_x</p:attrName>
                                        </p:attrNameLst>
                                      </p:cBhvr>
                                      <p:tavLst>
                                        <p:tav tm="0">
                                          <p:val>
                                            <p:strVal val="#ppt_x-.2"/>
                                          </p:val>
                                        </p:tav>
                                        <p:tav tm="100000">
                                          <p:val>
                                            <p:strVal val="#ppt_x"/>
                                          </p:val>
                                        </p:tav>
                                      </p:tavLst>
                                    </p:anim>
                                    <p:anim calcmode="lin" valueType="num">
                                      <p:cBhvr>
                                        <p:cTn id="18" dur="5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19" dur="5000"/>
                                        <p:tgtEl>
                                          <p:spTgt spid="13"/>
                                        </p:tgtEl>
                                      </p:cBhvr>
                                    </p:animEffect>
                                  </p:childTnLst>
                                </p:cTn>
                              </p:par>
                            </p:childTnLst>
                          </p:cTn>
                        </p:par>
                        <p:par>
                          <p:cTn id="20" fill="hold" nodeType="afterGroup">
                            <p:stCondLst>
                              <p:cond delay="10000"/>
                            </p:stCondLst>
                            <p:childTnLst>
                              <p:par>
                                <p:cTn id="21" presetID="29" presetClass="entr" presetSubtype="0"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p:cTn id="23" dur="5000" fill="hold"/>
                                        <p:tgtEl>
                                          <p:spTgt spid="15"/>
                                        </p:tgtEl>
                                        <p:attrNameLst>
                                          <p:attrName>ppt_x</p:attrName>
                                        </p:attrNameLst>
                                      </p:cBhvr>
                                      <p:tavLst>
                                        <p:tav tm="0">
                                          <p:val>
                                            <p:strVal val="#ppt_x-.2"/>
                                          </p:val>
                                        </p:tav>
                                        <p:tav tm="100000">
                                          <p:val>
                                            <p:strVal val="#ppt_x"/>
                                          </p:val>
                                        </p:tav>
                                      </p:tavLst>
                                    </p:anim>
                                    <p:anim calcmode="lin" valueType="num">
                                      <p:cBhvr>
                                        <p:cTn id="24" dur="5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25" dur="5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12" grpId="0"/>
      <p:bldP spid="13" grpId="0"/>
      <p:bldP spid="15"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endParaRPr lang="en-US" altLang="en-US" smtClean="0"/>
          </a:p>
        </p:txBody>
      </p:sp>
      <p:pic>
        <p:nvPicPr>
          <p:cNvPr id="17411" name="Content Placeholder 3" descr="3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bwMode="auto">
          <a:xfrm>
            <a:off x="1371600" y="762000"/>
            <a:ext cx="441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b="1" u="sng">
                <a:solidFill>
                  <a:srgbClr val="FF0000"/>
                </a:solidFill>
              </a:rPr>
              <a:t>III. BÀI TẬP </a:t>
            </a:r>
          </a:p>
        </p:txBody>
      </p:sp>
      <p:sp>
        <p:nvSpPr>
          <p:cNvPr id="8" name="Rectangle 7"/>
          <p:cNvSpPr/>
          <p:nvPr/>
        </p:nvSpPr>
        <p:spPr>
          <a:xfrm>
            <a:off x="609600" y="1524000"/>
            <a:ext cx="3810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002060"/>
                </a:solidFill>
              </a:rPr>
              <a:t>1/SGK 5</a:t>
            </a:r>
          </a:p>
        </p:txBody>
      </p:sp>
      <p:sp>
        <p:nvSpPr>
          <p:cNvPr id="9" name="Rectangle 8"/>
          <p:cNvSpPr/>
          <p:nvPr/>
        </p:nvSpPr>
        <p:spPr>
          <a:xfrm>
            <a:off x="609600" y="2362200"/>
            <a:ext cx="3886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err="1">
                <a:solidFill>
                  <a:srgbClr val="C00000"/>
                </a:solidFill>
              </a:rPr>
              <a:t>Chí</a:t>
            </a:r>
            <a:r>
              <a:rPr lang="en-US" sz="4000" b="1" dirty="0">
                <a:solidFill>
                  <a:srgbClr val="C00000"/>
                </a:solidFill>
              </a:rPr>
              <a:t> </a:t>
            </a:r>
            <a:r>
              <a:rPr lang="en-US" sz="4000" b="1" dirty="0" err="1">
                <a:solidFill>
                  <a:srgbClr val="C00000"/>
                </a:solidFill>
              </a:rPr>
              <a:t>công</a:t>
            </a:r>
            <a:r>
              <a:rPr lang="en-US" sz="4000" b="1" dirty="0">
                <a:solidFill>
                  <a:srgbClr val="C00000"/>
                </a:solidFill>
              </a:rPr>
              <a:t> </a:t>
            </a:r>
            <a:r>
              <a:rPr lang="en-US" sz="4000" b="1" dirty="0" err="1">
                <a:solidFill>
                  <a:srgbClr val="C00000"/>
                </a:solidFill>
              </a:rPr>
              <a:t>vô</a:t>
            </a:r>
            <a:r>
              <a:rPr lang="en-US" sz="4000" b="1" dirty="0">
                <a:solidFill>
                  <a:srgbClr val="C00000"/>
                </a:solidFill>
              </a:rPr>
              <a:t> </a:t>
            </a:r>
            <a:r>
              <a:rPr lang="en-US" sz="4000" b="1" dirty="0" err="1">
                <a:solidFill>
                  <a:srgbClr val="C00000"/>
                </a:solidFill>
              </a:rPr>
              <a:t>tư</a:t>
            </a:r>
            <a:endParaRPr lang="en-US" sz="4000" b="1" dirty="0">
              <a:solidFill>
                <a:srgbClr val="C00000"/>
              </a:solidFill>
            </a:endParaRPr>
          </a:p>
        </p:txBody>
      </p:sp>
      <p:sp>
        <p:nvSpPr>
          <p:cNvPr id="10" name="Rectangle 9"/>
          <p:cNvSpPr/>
          <p:nvPr/>
        </p:nvSpPr>
        <p:spPr>
          <a:xfrm>
            <a:off x="4495800" y="1981200"/>
            <a:ext cx="3886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err="1">
                <a:solidFill>
                  <a:srgbClr val="C00000"/>
                </a:solidFill>
              </a:rPr>
              <a:t>Không</a:t>
            </a:r>
            <a:r>
              <a:rPr lang="en-US" sz="4000" b="1" dirty="0">
                <a:solidFill>
                  <a:srgbClr val="C00000"/>
                </a:solidFill>
              </a:rPr>
              <a:t> </a:t>
            </a:r>
          </a:p>
          <a:p>
            <a:pPr algn="ctr" eaLnBrk="1" fontAlgn="auto" hangingPunct="1">
              <a:spcBef>
                <a:spcPts val="0"/>
              </a:spcBef>
              <a:spcAft>
                <a:spcPts val="0"/>
              </a:spcAft>
              <a:defRPr/>
            </a:pPr>
            <a:r>
              <a:rPr lang="en-US" sz="4000" b="1" dirty="0" err="1">
                <a:solidFill>
                  <a:srgbClr val="C00000"/>
                </a:solidFill>
              </a:rPr>
              <a:t>Chí</a:t>
            </a:r>
            <a:r>
              <a:rPr lang="en-US" sz="4000" b="1" dirty="0">
                <a:solidFill>
                  <a:srgbClr val="C00000"/>
                </a:solidFill>
              </a:rPr>
              <a:t> </a:t>
            </a:r>
            <a:r>
              <a:rPr lang="en-US" sz="4000" b="1" dirty="0" err="1">
                <a:solidFill>
                  <a:srgbClr val="C00000"/>
                </a:solidFill>
              </a:rPr>
              <a:t>công</a:t>
            </a:r>
            <a:r>
              <a:rPr lang="en-US" sz="4000" b="1" dirty="0">
                <a:solidFill>
                  <a:srgbClr val="C00000"/>
                </a:solidFill>
              </a:rPr>
              <a:t> </a:t>
            </a:r>
            <a:r>
              <a:rPr lang="en-US" sz="4000" b="1" dirty="0" err="1">
                <a:solidFill>
                  <a:srgbClr val="C00000"/>
                </a:solidFill>
              </a:rPr>
              <a:t>vô</a:t>
            </a:r>
            <a:r>
              <a:rPr lang="en-US" sz="4000" b="1" dirty="0">
                <a:solidFill>
                  <a:srgbClr val="C00000"/>
                </a:solidFill>
              </a:rPr>
              <a:t> </a:t>
            </a:r>
            <a:r>
              <a:rPr lang="en-US" sz="4000" b="1" dirty="0" err="1">
                <a:solidFill>
                  <a:srgbClr val="C00000"/>
                </a:solidFill>
              </a:rPr>
              <a:t>tư</a:t>
            </a:r>
            <a:endParaRPr lang="en-US" sz="5400" b="1" dirty="0">
              <a:solidFill>
                <a:srgbClr val="C00000"/>
              </a:solidFill>
            </a:endParaRPr>
          </a:p>
        </p:txBody>
      </p:sp>
      <p:sp>
        <p:nvSpPr>
          <p:cNvPr id="11" name="Rectangle 10"/>
          <p:cNvSpPr/>
          <p:nvPr/>
        </p:nvSpPr>
        <p:spPr>
          <a:xfrm>
            <a:off x="609600" y="32004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17491C"/>
                </a:solidFill>
              </a:rPr>
              <a:t>d.</a:t>
            </a:r>
            <a:endParaRPr lang="en-US" sz="3600" b="1" dirty="0">
              <a:solidFill>
                <a:srgbClr val="17491C"/>
              </a:solidFill>
            </a:endParaRPr>
          </a:p>
        </p:txBody>
      </p:sp>
      <p:sp>
        <p:nvSpPr>
          <p:cNvPr id="12" name="Rectangle 11"/>
          <p:cNvSpPr/>
          <p:nvPr/>
        </p:nvSpPr>
        <p:spPr>
          <a:xfrm>
            <a:off x="609600" y="38862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CC0099"/>
                </a:solidFill>
              </a:rPr>
              <a:t>đ.</a:t>
            </a:r>
            <a:endParaRPr lang="en-US" sz="3600" b="1" dirty="0">
              <a:solidFill>
                <a:srgbClr val="CC0099"/>
              </a:solidFill>
            </a:endParaRPr>
          </a:p>
        </p:txBody>
      </p:sp>
      <p:sp>
        <p:nvSpPr>
          <p:cNvPr id="13" name="Rectangle 12"/>
          <p:cNvSpPr/>
          <p:nvPr/>
        </p:nvSpPr>
        <p:spPr>
          <a:xfrm>
            <a:off x="609600" y="44958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00B0F0"/>
                </a:solidFill>
              </a:rPr>
              <a:t>e.</a:t>
            </a:r>
            <a:endParaRPr lang="en-US" sz="3600" b="1" dirty="0">
              <a:solidFill>
                <a:srgbClr val="00B0F0"/>
              </a:solidFill>
            </a:endParaRPr>
          </a:p>
        </p:txBody>
      </p:sp>
      <p:sp>
        <p:nvSpPr>
          <p:cNvPr id="14" name="Rectangle 13"/>
          <p:cNvSpPr/>
          <p:nvPr/>
        </p:nvSpPr>
        <p:spPr>
          <a:xfrm>
            <a:off x="4572000" y="32004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17491C"/>
                </a:solidFill>
              </a:rPr>
              <a:t>a.</a:t>
            </a:r>
            <a:endParaRPr lang="en-US" sz="3600" b="1" dirty="0">
              <a:solidFill>
                <a:srgbClr val="17491C"/>
              </a:solidFill>
            </a:endParaRPr>
          </a:p>
        </p:txBody>
      </p:sp>
      <p:sp>
        <p:nvSpPr>
          <p:cNvPr id="15" name="Rectangle 14"/>
          <p:cNvSpPr/>
          <p:nvPr/>
        </p:nvSpPr>
        <p:spPr>
          <a:xfrm>
            <a:off x="4572000" y="38862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CC0099"/>
                </a:solidFill>
              </a:rPr>
              <a:t>b.</a:t>
            </a:r>
            <a:endParaRPr lang="en-US" sz="3600" b="1" dirty="0">
              <a:solidFill>
                <a:srgbClr val="CC0099"/>
              </a:solidFill>
            </a:endParaRPr>
          </a:p>
        </p:txBody>
      </p:sp>
      <p:sp>
        <p:nvSpPr>
          <p:cNvPr id="16" name="Rectangle 15"/>
          <p:cNvSpPr/>
          <p:nvPr/>
        </p:nvSpPr>
        <p:spPr>
          <a:xfrm>
            <a:off x="4572000" y="44958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00B0F0"/>
                </a:solidFill>
              </a:rPr>
              <a:t>c.</a:t>
            </a:r>
            <a:endParaRPr lang="en-US" sz="3600" b="1" dirty="0">
              <a:solidFill>
                <a:srgbClr val="00B0F0"/>
              </a:solidFill>
            </a:endParaRPr>
          </a:p>
        </p:txBody>
      </p:sp>
      <p:sp>
        <p:nvSpPr>
          <p:cNvPr id="17" name="Rectangle 16"/>
          <p:cNvSpPr/>
          <p:nvPr/>
        </p:nvSpPr>
        <p:spPr>
          <a:xfrm>
            <a:off x="2514600" y="54102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i="1" dirty="0">
                <a:solidFill>
                  <a:srgbClr val="00B0F0"/>
                </a:solidFill>
              </a:rPr>
              <a:t>HS </a:t>
            </a:r>
            <a:r>
              <a:rPr lang="en-US" sz="3600" b="1" i="1" dirty="0" err="1">
                <a:solidFill>
                  <a:srgbClr val="00B0F0"/>
                </a:solidFill>
              </a:rPr>
              <a:t>tự</a:t>
            </a:r>
            <a:r>
              <a:rPr lang="en-US" sz="3600" b="1" i="1" dirty="0">
                <a:solidFill>
                  <a:srgbClr val="00B0F0"/>
                </a:solidFill>
              </a:rPr>
              <a:t> </a:t>
            </a:r>
            <a:r>
              <a:rPr lang="en-US" sz="3600" b="1" i="1" dirty="0" err="1">
                <a:solidFill>
                  <a:srgbClr val="00B0F0"/>
                </a:solidFill>
              </a:rPr>
              <a:t>giải</a:t>
            </a:r>
            <a:r>
              <a:rPr lang="en-US" sz="3600" b="1" i="1" dirty="0">
                <a:solidFill>
                  <a:srgbClr val="00B0F0"/>
                </a:solidFill>
              </a:rPr>
              <a:t> </a:t>
            </a:r>
            <a:r>
              <a:rPr lang="en-US" sz="3600" b="1" i="1" dirty="0" err="1">
                <a:solidFill>
                  <a:srgbClr val="00B0F0"/>
                </a:solidFill>
              </a:rPr>
              <a:t>thích</a:t>
            </a:r>
            <a:r>
              <a:rPr lang="en-US" sz="3600" b="1" i="1" dirty="0">
                <a:solidFill>
                  <a:srgbClr val="00B0F0"/>
                </a:solidFill>
              </a:rPr>
              <a:t> </a:t>
            </a:r>
            <a:endParaRPr lang="en-US" sz="3200" b="1" i="1" dirty="0">
              <a:solidFill>
                <a:srgbClr val="00B0F0"/>
              </a:solidFill>
            </a:endParaRPr>
          </a:p>
        </p:txBody>
      </p:sp>
      <p:sp>
        <p:nvSpPr>
          <p:cNvPr id="18" name="Rectangle 17"/>
          <p:cNvSpPr/>
          <p:nvPr/>
        </p:nvSpPr>
        <p:spPr>
          <a:xfrm>
            <a:off x="5562600" y="569913"/>
            <a:ext cx="2743200" cy="496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cTn>
                              </p:par>
                            </p:childTnLst>
                          </p:cTn>
                        </p:par>
                        <p:par>
                          <p:cTn id="8" fill="hold" nodeType="afterGroup">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ppt_x</p:attrName>
                                        </p:attrNameLst>
                                      </p:cBhvr>
                                      <p:tavLst>
                                        <p:tav tm="0">
                                          <p:val>
                                            <p:strVal val="#ppt_x-.2"/>
                                          </p:val>
                                        </p:tav>
                                        <p:tav tm="100000">
                                          <p:val>
                                            <p:strVal val="#ppt_x"/>
                                          </p:val>
                                        </p:tav>
                                      </p:tavLst>
                                    </p:anim>
                                    <p:anim calcmode="lin" valueType="num">
                                      <p:cBhvr>
                                        <p:cTn id="12" dur="3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3000"/>
                                        <p:tgtEl>
                                          <p:spTgt spid="8"/>
                                        </p:tgtEl>
                                      </p:cBhvr>
                                    </p:animEffect>
                                  </p:childTnLst>
                                </p:cTn>
                              </p:par>
                            </p:childTnLst>
                          </p:cTn>
                        </p:par>
                        <p:par>
                          <p:cTn id="14" fill="hold" nodeType="afterGroup">
                            <p:stCondLst>
                              <p:cond delay="5000"/>
                            </p:stCondLst>
                            <p:childTnLst>
                              <p:par>
                                <p:cTn id="15" presetID="29"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0" fill="hold"/>
                                        <p:tgtEl>
                                          <p:spTgt spid="9"/>
                                        </p:tgtEl>
                                        <p:attrNameLst>
                                          <p:attrName>ppt_x</p:attrName>
                                        </p:attrNameLst>
                                      </p:cBhvr>
                                      <p:tavLst>
                                        <p:tav tm="0">
                                          <p:val>
                                            <p:strVal val="#ppt_x-.2"/>
                                          </p:val>
                                        </p:tav>
                                        <p:tav tm="100000">
                                          <p:val>
                                            <p:strVal val="#ppt_x"/>
                                          </p:val>
                                        </p:tav>
                                      </p:tavLst>
                                    </p:anim>
                                    <p:anim calcmode="lin" valueType="num">
                                      <p:cBhvr>
                                        <p:cTn id="18" dur="5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5000"/>
                                        <p:tgtEl>
                                          <p:spTgt spid="9"/>
                                        </p:tgtEl>
                                      </p:cBhvr>
                                    </p:animEffect>
                                  </p:childTnLst>
                                </p:cTn>
                              </p:par>
                            </p:childTnLst>
                          </p:cTn>
                        </p:par>
                        <p:par>
                          <p:cTn id="20" fill="hold" nodeType="afterGroup">
                            <p:stCondLst>
                              <p:cond delay="10000"/>
                            </p:stCondLst>
                            <p:childTnLst>
                              <p:par>
                                <p:cTn id="21" presetID="2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0" fill="hold"/>
                                        <p:tgtEl>
                                          <p:spTgt spid="10"/>
                                        </p:tgtEl>
                                        <p:attrNameLst>
                                          <p:attrName>ppt_x</p:attrName>
                                        </p:attrNameLst>
                                      </p:cBhvr>
                                      <p:tavLst>
                                        <p:tav tm="0">
                                          <p:val>
                                            <p:strVal val="#ppt_x-.2"/>
                                          </p:val>
                                        </p:tav>
                                        <p:tav tm="100000">
                                          <p:val>
                                            <p:strVal val="#ppt_x"/>
                                          </p:val>
                                        </p:tav>
                                      </p:tavLst>
                                    </p:anim>
                                    <p:anim calcmode="lin" valueType="num">
                                      <p:cBhvr>
                                        <p:cTn id="24" dur="5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5" dur="50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2000" fill="hold"/>
                                        <p:tgtEl>
                                          <p:spTgt spid="11"/>
                                        </p:tgtEl>
                                        <p:attrNameLst>
                                          <p:attrName>ppt_x</p:attrName>
                                        </p:attrNameLst>
                                      </p:cBhvr>
                                      <p:tavLst>
                                        <p:tav tm="0">
                                          <p:val>
                                            <p:strVal val="#ppt_x-.2"/>
                                          </p:val>
                                        </p:tav>
                                        <p:tav tm="100000">
                                          <p:val>
                                            <p:strVal val="#ppt_x"/>
                                          </p:val>
                                        </p:tav>
                                      </p:tavLst>
                                    </p:anim>
                                    <p:anim calcmode="lin" valueType="num">
                                      <p:cBhvr>
                                        <p:cTn id="31" dur="2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2" dur="2000"/>
                                        <p:tgtEl>
                                          <p:spTgt spid="11"/>
                                        </p:tgtEl>
                                      </p:cBhvr>
                                    </p:animEffect>
                                  </p:childTnLst>
                                </p:cTn>
                              </p:par>
                            </p:childTnLst>
                          </p:cTn>
                        </p:par>
                        <p:par>
                          <p:cTn id="33" fill="hold" nodeType="afterGroup">
                            <p:stCondLst>
                              <p:cond delay="2000"/>
                            </p:stCondLst>
                            <p:childTnLst>
                              <p:par>
                                <p:cTn id="34" presetID="29"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2000" fill="hold"/>
                                        <p:tgtEl>
                                          <p:spTgt spid="12"/>
                                        </p:tgtEl>
                                        <p:attrNameLst>
                                          <p:attrName>ppt_x</p:attrName>
                                        </p:attrNameLst>
                                      </p:cBhvr>
                                      <p:tavLst>
                                        <p:tav tm="0">
                                          <p:val>
                                            <p:strVal val="#ppt_x-.2"/>
                                          </p:val>
                                        </p:tav>
                                        <p:tav tm="100000">
                                          <p:val>
                                            <p:strVal val="#ppt_x"/>
                                          </p:val>
                                        </p:tav>
                                      </p:tavLst>
                                    </p:anim>
                                    <p:anim calcmode="lin" valueType="num">
                                      <p:cBhvr>
                                        <p:cTn id="37" dur="2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8" dur="2000"/>
                                        <p:tgtEl>
                                          <p:spTgt spid="12"/>
                                        </p:tgtEl>
                                      </p:cBhvr>
                                    </p:animEffect>
                                  </p:childTnLst>
                                </p:cTn>
                              </p:par>
                            </p:childTnLst>
                          </p:cTn>
                        </p:par>
                        <p:par>
                          <p:cTn id="39" fill="hold" nodeType="afterGroup">
                            <p:stCondLst>
                              <p:cond delay="4000"/>
                            </p:stCondLst>
                            <p:childTnLst>
                              <p:par>
                                <p:cTn id="40" presetID="29" presetClass="entr" presetSubtype="0"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2000" fill="hold"/>
                                        <p:tgtEl>
                                          <p:spTgt spid="13"/>
                                        </p:tgtEl>
                                        <p:attrNameLst>
                                          <p:attrName>ppt_x</p:attrName>
                                        </p:attrNameLst>
                                      </p:cBhvr>
                                      <p:tavLst>
                                        <p:tav tm="0">
                                          <p:val>
                                            <p:strVal val="#ppt_x-.2"/>
                                          </p:val>
                                        </p:tav>
                                        <p:tav tm="100000">
                                          <p:val>
                                            <p:strVal val="#ppt_x"/>
                                          </p:val>
                                        </p:tav>
                                      </p:tavLst>
                                    </p:anim>
                                    <p:anim calcmode="lin" valueType="num">
                                      <p:cBhvr>
                                        <p:cTn id="43" dur="2000" fill="hold"/>
                                        <p:tgtEl>
                                          <p:spTgt spid="13"/>
                                        </p:tgtEl>
                                        <p:attrNameLst>
                                          <p:attrName>ppt_y</p:attrName>
                                        </p:attrNameLst>
                                      </p:cBhvr>
                                      <p:tavLst>
                                        <p:tav tm="0">
                                          <p:val>
                                            <p:strVal val="#ppt_y"/>
                                          </p:val>
                                        </p:tav>
                                        <p:tav tm="100000">
                                          <p:val>
                                            <p:strVal val="#ppt_y"/>
                                          </p:val>
                                        </p:tav>
                                      </p:tavLst>
                                    </p:anim>
                                    <p:animEffect transition="in" filter="wipe(right)" prLst="gradientSize: 0.1">
                                      <p:cBhvr>
                                        <p:cTn id="44" dur="2000"/>
                                        <p:tgtEl>
                                          <p:spTgt spid="13"/>
                                        </p:tgtEl>
                                      </p:cBhvr>
                                    </p:animEffect>
                                  </p:childTnLst>
                                </p:cTn>
                              </p:par>
                            </p:childTnLst>
                          </p:cTn>
                        </p:par>
                        <p:par>
                          <p:cTn id="45" fill="hold" nodeType="afterGroup">
                            <p:stCondLst>
                              <p:cond delay="6000"/>
                            </p:stCondLst>
                            <p:childTnLst>
                              <p:par>
                                <p:cTn id="46" presetID="29" presetClass="entr" presetSubtype="0" fill="hold" grpId="0" nodeType="after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p:cTn id="48" dur="2000" fill="hold"/>
                                        <p:tgtEl>
                                          <p:spTgt spid="14"/>
                                        </p:tgtEl>
                                        <p:attrNameLst>
                                          <p:attrName>ppt_x</p:attrName>
                                        </p:attrNameLst>
                                      </p:cBhvr>
                                      <p:tavLst>
                                        <p:tav tm="0">
                                          <p:val>
                                            <p:strVal val="#ppt_x-.2"/>
                                          </p:val>
                                        </p:tav>
                                        <p:tav tm="100000">
                                          <p:val>
                                            <p:strVal val="#ppt_x"/>
                                          </p:val>
                                        </p:tav>
                                      </p:tavLst>
                                    </p:anim>
                                    <p:anim calcmode="lin" valueType="num">
                                      <p:cBhvr>
                                        <p:cTn id="49" dur="2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50" dur="2000"/>
                                        <p:tgtEl>
                                          <p:spTgt spid="14"/>
                                        </p:tgtEl>
                                      </p:cBhvr>
                                    </p:animEffect>
                                  </p:childTnLst>
                                </p:cTn>
                              </p:par>
                            </p:childTnLst>
                          </p:cTn>
                        </p:par>
                        <p:par>
                          <p:cTn id="51" fill="hold" nodeType="afterGroup">
                            <p:stCondLst>
                              <p:cond delay="8000"/>
                            </p:stCondLst>
                            <p:childTnLst>
                              <p:par>
                                <p:cTn id="52" presetID="29" presetClass="entr" presetSubtype="0" fill="hold" grpId="0" nodeType="afterEffect">
                                  <p:stCondLst>
                                    <p:cond delay="0"/>
                                  </p:stCondLst>
                                  <p:childTnLst>
                                    <p:set>
                                      <p:cBhvr>
                                        <p:cTn id="53" dur="1" fill="hold">
                                          <p:stCondLst>
                                            <p:cond delay="0"/>
                                          </p:stCondLst>
                                        </p:cTn>
                                        <p:tgtEl>
                                          <p:spTgt spid="15"/>
                                        </p:tgtEl>
                                        <p:attrNameLst>
                                          <p:attrName>style.visibility</p:attrName>
                                        </p:attrNameLst>
                                      </p:cBhvr>
                                      <p:to>
                                        <p:strVal val="visible"/>
                                      </p:to>
                                    </p:set>
                                    <p:anim calcmode="lin" valueType="num">
                                      <p:cBhvr>
                                        <p:cTn id="54" dur="2000" fill="hold"/>
                                        <p:tgtEl>
                                          <p:spTgt spid="15"/>
                                        </p:tgtEl>
                                        <p:attrNameLst>
                                          <p:attrName>ppt_x</p:attrName>
                                        </p:attrNameLst>
                                      </p:cBhvr>
                                      <p:tavLst>
                                        <p:tav tm="0">
                                          <p:val>
                                            <p:strVal val="#ppt_x-.2"/>
                                          </p:val>
                                        </p:tav>
                                        <p:tav tm="100000">
                                          <p:val>
                                            <p:strVal val="#ppt_x"/>
                                          </p:val>
                                        </p:tav>
                                      </p:tavLst>
                                    </p:anim>
                                    <p:anim calcmode="lin" valueType="num">
                                      <p:cBhvr>
                                        <p:cTn id="55" dur="2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6" dur="2000"/>
                                        <p:tgtEl>
                                          <p:spTgt spid="15"/>
                                        </p:tgtEl>
                                      </p:cBhvr>
                                    </p:animEffect>
                                  </p:childTnLst>
                                </p:cTn>
                              </p:par>
                            </p:childTnLst>
                          </p:cTn>
                        </p:par>
                        <p:par>
                          <p:cTn id="57" fill="hold" nodeType="afterGroup">
                            <p:stCondLst>
                              <p:cond delay="10000"/>
                            </p:stCondLst>
                            <p:childTnLst>
                              <p:par>
                                <p:cTn id="58" presetID="29" presetClass="entr" presetSubtype="0" fill="hold" grpId="0" nodeType="afterEffect">
                                  <p:stCondLst>
                                    <p:cond delay="0"/>
                                  </p:stCondLst>
                                  <p:childTnLst>
                                    <p:set>
                                      <p:cBhvr>
                                        <p:cTn id="59" dur="1" fill="hold">
                                          <p:stCondLst>
                                            <p:cond delay="0"/>
                                          </p:stCondLst>
                                        </p:cTn>
                                        <p:tgtEl>
                                          <p:spTgt spid="16"/>
                                        </p:tgtEl>
                                        <p:attrNameLst>
                                          <p:attrName>style.visibility</p:attrName>
                                        </p:attrNameLst>
                                      </p:cBhvr>
                                      <p:to>
                                        <p:strVal val="visible"/>
                                      </p:to>
                                    </p:set>
                                    <p:anim calcmode="lin" valueType="num">
                                      <p:cBhvr>
                                        <p:cTn id="60" dur="2000" fill="hold"/>
                                        <p:tgtEl>
                                          <p:spTgt spid="16"/>
                                        </p:tgtEl>
                                        <p:attrNameLst>
                                          <p:attrName>ppt_x</p:attrName>
                                        </p:attrNameLst>
                                      </p:cBhvr>
                                      <p:tavLst>
                                        <p:tav tm="0">
                                          <p:val>
                                            <p:strVal val="#ppt_x-.2"/>
                                          </p:val>
                                        </p:tav>
                                        <p:tav tm="100000">
                                          <p:val>
                                            <p:strVal val="#ppt_x"/>
                                          </p:val>
                                        </p:tav>
                                      </p:tavLst>
                                    </p:anim>
                                    <p:anim calcmode="lin" valueType="num">
                                      <p:cBhvr>
                                        <p:cTn id="61" dur="2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62" dur="2000"/>
                                        <p:tgtEl>
                                          <p:spTgt spid="16"/>
                                        </p:tgtEl>
                                      </p:cBhvr>
                                    </p:animEffect>
                                  </p:childTnLst>
                                </p:cTn>
                              </p:par>
                            </p:childTnLst>
                          </p:cTn>
                        </p:par>
                        <p:par>
                          <p:cTn id="63" fill="hold" nodeType="afterGroup">
                            <p:stCondLst>
                              <p:cond delay="12000"/>
                            </p:stCondLst>
                            <p:childTnLst>
                              <p:par>
                                <p:cTn id="64" presetID="29" presetClass="entr" presetSubtype="0" fill="hold" grpId="0" nodeType="afterEffect">
                                  <p:stCondLst>
                                    <p:cond delay="0"/>
                                  </p:stCondLst>
                                  <p:childTnLst>
                                    <p:set>
                                      <p:cBhvr>
                                        <p:cTn id="65" dur="1" fill="hold">
                                          <p:stCondLst>
                                            <p:cond delay="0"/>
                                          </p:stCondLst>
                                        </p:cTn>
                                        <p:tgtEl>
                                          <p:spTgt spid="17"/>
                                        </p:tgtEl>
                                        <p:attrNameLst>
                                          <p:attrName>style.visibility</p:attrName>
                                        </p:attrNameLst>
                                      </p:cBhvr>
                                      <p:to>
                                        <p:strVal val="visible"/>
                                      </p:to>
                                    </p:set>
                                    <p:anim calcmode="lin" valueType="num">
                                      <p:cBhvr>
                                        <p:cTn id="66" dur="2000" fill="hold"/>
                                        <p:tgtEl>
                                          <p:spTgt spid="17"/>
                                        </p:tgtEl>
                                        <p:attrNameLst>
                                          <p:attrName>ppt_x</p:attrName>
                                        </p:attrNameLst>
                                      </p:cBhvr>
                                      <p:tavLst>
                                        <p:tav tm="0">
                                          <p:val>
                                            <p:strVal val="#ppt_x-.2"/>
                                          </p:val>
                                        </p:tav>
                                        <p:tav tm="100000">
                                          <p:val>
                                            <p:strVal val="#ppt_x"/>
                                          </p:val>
                                        </p:tav>
                                      </p:tavLst>
                                    </p:anim>
                                    <p:anim calcmode="lin" valueType="num">
                                      <p:cBhvr>
                                        <p:cTn id="67" dur="2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8"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P spid="11" grpId="0"/>
      <p:bldP spid="12" grpId="0"/>
      <p:bldP spid="13" grpId="0"/>
      <p:bldP spid="14" grpId="0"/>
      <p:bldP spid="15" grpId="0"/>
      <p:bldP spid="16" grpId="0"/>
      <p:bldP spid="1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endParaRPr lang="en-US" altLang="en-US" smtClean="0"/>
          </a:p>
        </p:txBody>
      </p:sp>
      <p:pic>
        <p:nvPicPr>
          <p:cNvPr id="18435" name="Content Placeholder 3" descr="31.jpg"/>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0" y="0"/>
            <a:ext cx="9144000" cy="6858000"/>
          </a:xfrm>
        </p:spPr>
      </p:pic>
      <p:sp>
        <p:nvSpPr>
          <p:cNvPr id="6" name="Subtitle 2"/>
          <p:cNvSpPr txBox="1">
            <a:spLocks/>
          </p:cNvSpPr>
          <p:nvPr/>
        </p:nvSpPr>
        <p:spPr bwMode="auto">
          <a:xfrm>
            <a:off x="1371600" y="762000"/>
            <a:ext cx="4419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buFont typeface="Arial" panose="020B0604020202020204" pitchFamily="34" charset="0"/>
              <a:buNone/>
            </a:pPr>
            <a:r>
              <a:rPr lang="en-US" altLang="en-US" b="1" u="sng">
                <a:solidFill>
                  <a:srgbClr val="FF0000"/>
                </a:solidFill>
              </a:rPr>
              <a:t>III. BÀI TẬP </a:t>
            </a:r>
          </a:p>
        </p:txBody>
      </p:sp>
      <p:sp>
        <p:nvSpPr>
          <p:cNvPr id="8" name="Rectangle 7"/>
          <p:cNvSpPr/>
          <p:nvPr/>
        </p:nvSpPr>
        <p:spPr>
          <a:xfrm>
            <a:off x="609600" y="1524000"/>
            <a:ext cx="3810000" cy="609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002060"/>
                </a:solidFill>
              </a:rPr>
              <a:t>2/SGK 5</a:t>
            </a:r>
          </a:p>
        </p:txBody>
      </p:sp>
      <p:sp>
        <p:nvSpPr>
          <p:cNvPr id="9" name="Rectangle 8"/>
          <p:cNvSpPr/>
          <p:nvPr/>
        </p:nvSpPr>
        <p:spPr>
          <a:xfrm>
            <a:off x="609600" y="2362200"/>
            <a:ext cx="3886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err="1">
                <a:solidFill>
                  <a:srgbClr val="C00000"/>
                </a:solidFill>
              </a:rPr>
              <a:t>Tán</a:t>
            </a:r>
            <a:r>
              <a:rPr lang="en-US" sz="4000" b="1" dirty="0">
                <a:solidFill>
                  <a:srgbClr val="C00000"/>
                </a:solidFill>
              </a:rPr>
              <a:t> </a:t>
            </a:r>
            <a:r>
              <a:rPr lang="en-US" sz="4000" b="1" dirty="0" err="1">
                <a:solidFill>
                  <a:srgbClr val="C00000"/>
                </a:solidFill>
              </a:rPr>
              <a:t>thành</a:t>
            </a:r>
            <a:endParaRPr lang="en-US" sz="4000" b="1" dirty="0">
              <a:solidFill>
                <a:srgbClr val="C00000"/>
              </a:solidFill>
            </a:endParaRPr>
          </a:p>
        </p:txBody>
      </p:sp>
      <p:sp>
        <p:nvSpPr>
          <p:cNvPr id="10" name="Rectangle 9"/>
          <p:cNvSpPr/>
          <p:nvPr/>
        </p:nvSpPr>
        <p:spPr>
          <a:xfrm>
            <a:off x="4495800" y="1981200"/>
            <a:ext cx="3886200" cy="9906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4000" b="1" dirty="0" err="1">
                <a:solidFill>
                  <a:srgbClr val="C00000"/>
                </a:solidFill>
              </a:rPr>
              <a:t>Không</a:t>
            </a:r>
            <a:r>
              <a:rPr lang="en-US" sz="4000" b="1" dirty="0">
                <a:solidFill>
                  <a:srgbClr val="C00000"/>
                </a:solidFill>
              </a:rPr>
              <a:t> </a:t>
            </a:r>
          </a:p>
          <a:p>
            <a:pPr algn="ctr" eaLnBrk="1" fontAlgn="auto" hangingPunct="1">
              <a:spcBef>
                <a:spcPts val="0"/>
              </a:spcBef>
              <a:spcAft>
                <a:spcPts val="0"/>
              </a:spcAft>
              <a:defRPr/>
            </a:pPr>
            <a:r>
              <a:rPr lang="en-US" sz="4000" b="1" dirty="0" err="1">
                <a:solidFill>
                  <a:srgbClr val="C00000"/>
                </a:solidFill>
              </a:rPr>
              <a:t>Tán</a:t>
            </a:r>
            <a:r>
              <a:rPr lang="en-US" sz="4000" b="1" dirty="0">
                <a:solidFill>
                  <a:srgbClr val="C00000"/>
                </a:solidFill>
              </a:rPr>
              <a:t> </a:t>
            </a:r>
            <a:r>
              <a:rPr lang="en-US" sz="4000" b="1" dirty="0" err="1">
                <a:solidFill>
                  <a:srgbClr val="C00000"/>
                </a:solidFill>
              </a:rPr>
              <a:t>thành</a:t>
            </a:r>
            <a:endParaRPr lang="en-US" sz="5400" b="1" dirty="0">
              <a:solidFill>
                <a:srgbClr val="C00000"/>
              </a:solidFill>
            </a:endParaRPr>
          </a:p>
        </p:txBody>
      </p:sp>
      <p:sp>
        <p:nvSpPr>
          <p:cNvPr id="11" name="Rectangle 10"/>
          <p:cNvSpPr/>
          <p:nvPr/>
        </p:nvSpPr>
        <p:spPr>
          <a:xfrm>
            <a:off x="609600" y="32004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17491C"/>
                </a:solidFill>
              </a:rPr>
              <a:t>d.</a:t>
            </a:r>
            <a:endParaRPr lang="en-US" sz="3600" b="1" dirty="0">
              <a:solidFill>
                <a:srgbClr val="17491C"/>
              </a:solidFill>
            </a:endParaRPr>
          </a:p>
        </p:txBody>
      </p:sp>
      <p:sp>
        <p:nvSpPr>
          <p:cNvPr id="12" name="Rectangle 11"/>
          <p:cNvSpPr/>
          <p:nvPr/>
        </p:nvSpPr>
        <p:spPr>
          <a:xfrm>
            <a:off x="609600" y="38862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CC0099"/>
                </a:solidFill>
              </a:rPr>
              <a:t>đ.</a:t>
            </a:r>
            <a:endParaRPr lang="en-US" sz="3600" b="1" dirty="0">
              <a:solidFill>
                <a:srgbClr val="CC0099"/>
              </a:solidFill>
            </a:endParaRPr>
          </a:p>
        </p:txBody>
      </p:sp>
      <p:sp>
        <p:nvSpPr>
          <p:cNvPr id="14" name="Rectangle 13"/>
          <p:cNvSpPr/>
          <p:nvPr/>
        </p:nvSpPr>
        <p:spPr>
          <a:xfrm>
            <a:off x="4572000" y="32004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17491C"/>
                </a:solidFill>
              </a:rPr>
              <a:t>a.</a:t>
            </a:r>
            <a:endParaRPr lang="en-US" sz="3600" b="1" dirty="0">
              <a:solidFill>
                <a:srgbClr val="17491C"/>
              </a:solidFill>
            </a:endParaRPr>
          </a:p>
        </p:txBody>
      </p:sp>
      <p:sp>
        <p:nvSpPr>
          <p:cNvPr id="15" name="Rectangle 14"/>
          <p:cNvSpPr/>
          <p:nvPr/>
        </p:nvSpPr>
        <p:spPr>
          <a:xfrm>
            <a:off x="4572000" y="38862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CC0099"/>
                </a:solidFill>
              </a:rPr>
              <a:t>b.</a:t>
            </a:r>
            <a:endParaRPr lang="en-US" sz="3600" b="1" dirty="0">
              <a:solidFill>
                <a:srgbClr val="CC0099"/>
              </a:solidFill>
            </a:endParaRPr>
          </a:p>
        </p:txBody>
      </p:sp>
      <p:sp>
        <p:nvSpPr>
          <p:cNvPr id="16" name="Rectangle 15"/>
          <p:cNvSpPr/>
          <p:nvPr/>
        </p:nvSpPr>
        <p:spPr>
          <a:xfrm>
            <a:off x="4572000" y="44958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00B0F0"/>
                </a:solidFill>
              </a:rPr>
              <a:t>c.</a:t>
            </a:r>
            <a:endParaRPr lang="en-US" sz="3600" b="1" dirty="0">
              <a:solidFill>
                <a:srgbClr val="00B0F0"/>
              </a:solidFill>
            </a:endParaRPr>
          </a:p>
        </p:txBody>
      </p:sp>
      <p:sp>
        <p:nvSpPr>
          <p:cNvPr id="17" name="Rectangle 16"/>
          <p:cNvSpPr/>
          <p:nvPr/>
        </p:nvSpPr>
        <p:spPr>
          <a:xfrm>
            <a:off x="2514600" y="5410200"/>
            <a:ext cx="3810000" cy="685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r>
              <a:rPr lang="en-US" sz="3600" b="1" i="1" dirty="0">
                <a:solidFill>
                  <a:srgbClr val="00B0F0"/>
                </a:solidFill>
              </a:rPr>
              <a:t>HS </a:t>
            </a:r>
            <a:r>
              <a:rPr lang="en-US" sz="3600" b="1" i="1" dirty="0" err="1">
                <a:solidFill>
                  <a:srgbClr val="00B0F0"/>
                </a:solidFill>
              </a:rPr>
              <a:t>tự</a:t>
            </a:r>
            <a:r>
              <a:rPr lang="en-US" sz="3600" b="1" i="1" dirty="0">
                <a:solidFill>
                  <a:srgbClr val="00B0F0"/>
                </a:solidFill>
              </a:rPr>
              <a:t> </a:t>
            </a:r>
            <a:r>
              <a:rPr lang="en-US" sz="3600" b="1" i="1" dirty="0" err="1">
                <a:solidFill>
                  <a:srgbClr val="00B0F0"/>
                </a:solidFill>
              </a:rPr>
              <a:t>giải</a:t>
            </a:r>
            <a:r>
              <a:rPr lang="en-US" sz="3600" b="1" i="1" dirty="0">
                <a:solidFill>
                  <a:srgbClr val="00B0F0"/>
                </a:solidFill>
              </a:rPr>
              <a:t> </a:t>
            </a:r>
            <a:r>
              <a:rPr lang="en-US" sz="3600" b="1" i="1" dirty="0" err="1">
                <a:solidFill>
                  <a:srgbClr val="00B0F0"/>
                </a:solidFill>
              </a:rPr>
              <a:t>thích</a:t>
            </a:r>
            <a:r>
              <a:rPr lang="en-US" sz="3600" b="1" i="1" dirty="0">
                <a:solidFill>
                  <a:srgbClr val="00B0F0"/>
                </a:solidFill>
              </a:rPr>
              <a:t> </a:t>
            </a:r>
            <a:endParaRPr lang="en-US" sz="3200" b="1" i="1" dirty="0">
              <a:solidFill>
                <a:srgbClr val="00B0F0"/>
              </a:solidFill>
            </a:endParaRPr>
          </a:p>
        </p:txBody>
      </p:sp>
      <p:sp>
        <p:nvSpPr>
          <p:cNvPr id="18" name="Rectangle 17"/>
          <p:cNvSpPr/>
          <p:nvPr/>
        </p:nvSpPr>
        <p:spPr>
          <a:xfrm>
            <a:off x="5638800" y="569913"/>
            <a:ext cx="2743200" cy="496887"/>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with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barn(inHorizontal)">
                                      <p:cBhvr>
                                        <p:cTn id="7" dur="2000"/>
                                        <p:tgtEl>
                                          <p:spTgt spid="6">
                                            <p:txEl>
                                              <p:pRg st="0" end="0"/>
                                            </p:txEl>
                                          </p:spTgt>
                                        </p:tgtEl>
                                      </p:cBhvr>
                                    </p:animEffect>
                                  </p:childTnLst>
                                </p:cTn>
                              </p:par>
                            </p:childTnLst>
                          </p:cTn>
                        </p:par>
                        <p:par>
                          <p:cTn id="8" fill="hold" nodeType="afterGroup">
                            <p:stCondLst>
                              <p:cond delay="2000"/>
                            </p:stCondLst>
                            <p:childTnLst>
                              <p:par>
                                <p:cTn id="9" presetID="29"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3000" fill="hold"/>
                                        <p:tgtEl>
                                          <p:spTgt spid="8"/>
                                        </p:tgtEl>
                                        <p:attrNameLst>
                                          <p:attrName>ppt_x</p:attrName>
                                        </p:attrNameLst>
                                      </p:cBhvr>
                                      <p:tavLst>
                                        <p:tav tm="0">
                                          <p:val>
                                            <p:strVal val="#ppt_x-.2"/>
                                          </p:val>
                                        </p:tav>
                                        <p:tav tm="100000">
                                          <p:val>
                                            <p:strVal val="#ppt_x"/>
                                          </p:val>
                                        </p:tav>
                                      </p:tavLst>
                                    </p:anim>
                                    <p:anim calcmode="lin" valueType="num">
                                      <p:cBhvr>
                                        <p:cTn id="12" dur="3000" fill="hold"/>
                                        <p:tgtEl>
                                          <p:spTgt spid="8"/>
                                        </p:tgtEl>
                                        <p:attrNameLst>
                                          <p:attrName>ppt_y</p:attrName>
                                        </p:attrNameLst>
                                      </p:cBhvr>
                                      <p:tavLst>
                                        <p:tav tm="0">
                                          <p:val>
                                            <p:strVal val="#ppt_y"/>
                                          </p:val>
                                        </p:tav>
                                        <p:tav tm="100000">
                                          <p:val>
                                            <p:strVal val="#ppt_y"/>
                                          </p:val>
                                        </p:tav>
                                      </p:tavLst>
                                    </p:anim>
                                    <p:animEffect transition="in" filter="wipe(right)" prLst="gradientSize: 0.1">
                                      <p:cBhvr>
                                        <p:cTn id="13" dur="3000"/>
                                        <p:tgtEl>
                                          <p:spTgt spid="8"/>
                                        </p:tgtEl>
                                      </p:cBhvr>
                                    </p:animEffect>
                                  </p:childTnLst>
                                </p:cTn>
                              </p:par>
                            </p:childTnLst>
                          </p:cTn>
                        </p:par>
                        <p:par>
                          <p:cTn id="14" fill="hold" nodeType="afterGroup">
                            <p:stCondLst>
                              <p:cond delay="5000"/>
                            </p:stCondLst>
                            <p:childTnLst>
                              <p:par>
                                <p:cTn id="15" presetID="29"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 calcmode="lin" valueType="num">
                                      <p:cBhvr>
                                        <p:cTn id="17" dur="5000" fill="hold"/>
                                        <p:tgtEl>
                                          <p:spTgt spid="9"/>
                                        </p:tgtEl>
                                        <p:attrNameLst>
                                          <p:attrName>ppt_x</p:attrName>
                                        </p:attrNameLst>
                                      </p:cBhvr>
                                      <p:tavLst>
                                        <p:tav tm="0">
                                          <p:val>
                                            <p:strVal val="#ppt_x-.2"/>
                                          </p:val>
                                        </p:tav>
                                        <p:tav tm="100000">
                                          <p:val>
                                            <p:strVal val="#ppt_x"/>
                                          </p:val>
                                        </p:tav>
                                      </p:tavLst>
                                    </p:anim>
                                    <p:anim calcmode="lin" valueType="num">
                                      <p:cBhvr>
                                        <p:cTn id="18" dur="5000" fill="hold"/>
                                        <p:tgtEl>
                                          <p:spTgt spid="9"/>
                                        </p:tgtEl>
                                        <p:attrNameLst>
                                          <p:attrName>ppt_y</p:attrName>
                                        </p:attrNameLst>
                                      </p:cBhvr>
                                      <p:tavLst>
                                        <p:tav tm="0">
                                          <p:val>
                                            <p:strVal val="#ppt_y"/>
                                          </p:val>
                                        </p:tav>
                                        <p:tav tm="100000">
                                          <p:val>
                                            <p:strVal val="#ppt_y"/>
                                          </p:val>
                                        </p:tav>
                                      </p:tavLst>
                                    </p:anim>
                                    <p:animEffect transition="in" filter="wipe(right)" prLst="gradientSize: 0.1">
                                      <p:cBhvr>
                                        <p:cTn id="19" dur="5000"/>
                                        <p:tgtEl>
                                          <p:spTgt spid="9"/>
                                        </p:tgtEl>
                                      </p:cBhvr>
                                    </p:animEffect>
                                  </p:childTnLst>
                                </p:cTn>
                              </p:par>
                            </p:childTnLst>
                          </p:cTn>
                        </p:par>
                        <p:par>
                          <p:cTn id="20" fill="hold" nodeType="afterGroup">
                            <p:stCondLst>
                              <p:cond delay="10000"/>
                            </p:stCondLst>
                            <p:childTnLst>
                              <p:par>
                                <p:cTn id="21" presetID="29"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0" fill="hold"/>
                                        <p:tgtEl>
                                          <p:spTgt spid="10"/>
                                        </p:tgtEl>
                                        <p:attrNameLst>
                                          <p:attrName>ppt_x</p:attrName>
                                        </p:attrNameLst>
                                      </p:cBhvr>
                                      <p:tavLst>
                                        <p:tav tm="0">
                                          <p:val>
                                            <p:strVal val="#ppt_x-.2"/>
                                          </p:val>
                                        </p:tav>
                                        <p:tav tm="100000">
                                          <p:val>
                                            <p:strVal val="#ppt_x"/>
                                          </p:val>
                                        </p:tav>
                                      </p:tavLst>
                                    </p:anim>
                                    <p:anim calcmode="lin" valueType="num">
                                      <p:cBhvr>
                                        <p:cTn id="24" dur="5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25" dur="5000"/>
                                        <p:tgtEl>
                                          <p:spTgt spid="10"/>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29" presetClass="entr" presetSubtype="0" fill="hold" grpId="0" nodeType="click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0" fill="hold"/>
                                        <p:tgtEl>
                                          <p:spTgt spid="11"/>
                                        </p:tgtEl>
                                        <p:attrNameLst>
                                          <p:attrName>ppt_x</p:attrName>
                                        </p:attrNameLst>
                                      </p:cBhvr>
                                      <p:tavLst>
                                        <p:tav tm="0">
                                          <p:val>
                                            <p:strVal val="#ppt_x-.2"/>
                                          </p:val>
                                        </p:tav>
                                        <p:tav tm="100000">
                                          <p:val>
                                            <p:strVal val="#ppt_x"/>
                                          </p:val>
                                        </p:tav>
                                      </p:tavLst>
                                    </p:anim>
                                    <p:anim calcmode="lin" valueType="num">
                                      <p:cBhvr>
                                        <p:cTn id="31" dur="5000" fill="hold"/>
                                        <p:tgtEl>
                                          <p:spTgt spid="11"/>
                                        </p:tgtEl>
                                        <p:attrNameLst>
                                          <p:attrName>ppt_y</p:attrName>
                                        </p:attrNameLst>
                                      </p:cBhvr>
                                      <p:tavLst>
                                        <p:tav tm="0">
                                          <p:val>
                                            <p:strVal val="#ppt_y"/>
                                          </p:val>
                                        </p:tav>
                                        <p:tav tm="100000">
                                          <p:val>
                                            <p:strVal val="#ppt_y"/>
                                          </p:val>
                                        </p:tav>
                                      </p:tavLst>
                                    </p:anim>
                                    <p:animEffect transition="in" filter="wipe(right)" prLst="gradientSize: 0.1">
                                      <p:cBhvr>
                                        <p:cTn id="32" dur="5000"/>
                                        <p:tgtEl>
                                          <p:spTgt spid="11"/>
                                        </p:tgtEl>
                                      </p:cBhvr>
                                    </p:animEffect>
                                  </p:childTnLst>
                                </p:cTn>
                              </p:par>
                            </p:childTnLst>
                          </p:cTn>
                        </p:par>
                        <p:par>
                          <p:cTn id="33" fill="hold" nodeType="afterGroup">
                            <p:stCondLst>
                              <p:cond delay="5000"/>
                            </p:stCondLst>
                            <p:childTnLst>
                              <p:par>
                                <p:cTn id="34" presetID="29" presetClass="entr" presetSubtype="0"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0" fill="hold"/>
                                        <p:tgtEl>
                                          <p:spTgt spid="12"/>
                                        </p:tgtEl>
                                        <p:attrNameLst>
                                          <p:attrName>ppt_x</p:attrName>
                                        </p:attrNameLst>
                                      </p:cBhvr>
                                      <p:tavLst>
                                        <p:tav tm="0">
                                          <p:val>
                                            <p:strVal val="#ppt_x-.2"/>
                                          </p:val>
                                        </p:tav>
                                        <p:tav tm="100000">
                                          <p:val>
                                            <p:strVal val="#ppt_x"/>
                                          </p:val>
                                        </p:tav>
                                      </p:tavLst>
                                    </p:anim>
                                    <p:anim calcmode="lin" valueType="num">
                                      <p:cBhvr>
                                        <p:cTn id="37" dur="5000" fill="hold"/>
                                        <p:tgtEl>
                                          <p:spTgt spid="12"/>
                                        </p:tgtEl>
                                        <p:attrNameLst>
                                          <p:attrName>ppt_y</p:attrName>
                                        </p:attrNameLst>
                                      </p:cBhvr>
                                      <p:tavLst>
                                        <p:tav tm="0">
                                          <p:val>
                                            <p:strVal val="#ppt_y"/>
                                          </p:val>
                                        </p:tav>
                                        <p:tav tm="100000">
                                          <p:val>
                                            <p:strVal val="#ppt_y"/>
                                          </p:val>
                                        </p:tav>
                                      </p:tavLst>
                                    </p:anim>
                                    <p:animEffect transition="in" filter="wipe(right)" prLst="gradientSize: 0.1">
                                      <p:cBhvr>
                                        <p:cTn id="38" dur="5000"/>
                                        <p:tgtEl>
                                          <p:spTgt spid="12"/>
                                        </p:tgtEl>
                                      </p:cBhvr>
                                    </p:animEffect>
                                  </p:childTnLst>
                                </p:cTn>
                              </p:par>
                            </p:childTnLst>
                          </p:cTn>
                        </p:par>
                        <p:par>
                          <p:cTn id="39" fill="hold" nodeType="afterGroup">
                            <p:stCondLst>
                              <p:cond delay="10000"/>
                            </p:stCondLst>
                            <p:childTnLst>
                              <p:par>
                                <p:cTn id="40" presetID="29" presetClass="entr" presetSubtype="0"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0" fill="hold"/>
                                        <p:tgtEl>
                                          <p:spTgt spid="14"/>
                                        </p:tgtEl>
                                        <p:attrNameLst>
                                          <p:attrName>ppt_x</p:attrName>
                                        </p:attrNameLst>
                                      </p:cBhvr>
                                      <p:tavLst>
                                        <p:tav tm="0">
                                          <p:val>
                                            <p:strVal val="#ppt_x-.2"/>
                                          </p:val>
                                        </p:tav>
                                        <p:tav tm="100000">
                                          <p:val>
                                            <p:strVal val="#ppt_x"/>
                                          </p:val>
                                        </p:tav>
                                      </p:tavLst>
                                    </p:anim>
                                    <p:anim calcmode="lin" valueType="num">
                                      <p:cBhvr>
                                        <p:cTn id="43" dur="5000" fill="hold"/>
                                        <p:tgtEl>
                                          <p:spTgt spid="14"/>
                                        </p:tgtEl>
                                        <p:attrNameLst>
                                          <p:attrName>ppt_y</p:attrName>
                                        </p:attrNameLst>
                                      </p:cBhvr>
                                      <p:tavLst>
                                        <p:tav tm="0">
                                          <p:val>
                                            <p:strVal val="#ppt_y"/>
                                          </p:val>
                                        </p:tav>
                                        <p:tav tm="100000">
                                          <p:val>
                                            <p:strVal val="#ppt_y"/>
                                          </p:val>
                                        </p:tav>
                                      </p:tavLst>
                                    </p:anim>
                                    <p:animEffect transition="in" filter="wipe(right)" prLst="gradientSize: 0.1">
                                      <p:cBhvr>
                                        <p:cTn id="44" dur="5000"/>
                                        <p:tgtEl>
                                          <p:spTgt spid="14"/>
                                        </p:tgtEl>
                                      </p:cBhvr>
                                    </p:animEffect>
                                  </p:childTnLst>
                                </p:cTn>
                              </p:par>
                            </p:childTnLst>
                          </p:cTn>
                        </p:par>
                        <p:par>
                          <p:cTn id="45" fill="hold" nodeType="afterGroup">
                            <p:stCondLst>
                              <p:cond delay="15000"/>
                            </p:stCondLst>
                            <p:childTnLst>
                              <p:par>
                                <p:cTn id="46" presetID="29" presetClass="entr" presetSubtype="0"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0" fill="hold"/>
                                        <p:tgtEl>
                                          <p:spTgt spid="15"/>
                                        </p:tgtEl>
                                        <p:attrNameLst>
                                          <p:attrName>ppt_x</p:attrName>
                                        </p:attrNameLst>
                                      </p:cBhvr>
                                      <p:tavLst>
                                        <p:tav tm="0">
                                          <p:val>
                                            <p:strVal val="#ppt_x-.2"/>
                                          </p:val>
                                        </p:tav>
                                        <p:tav tm="100000">
                                          <p:val>
                                            <p:strVal val="#ppt_x"/>
                                          </p:val>
                                        </p:tav>
                                      </p:tavLst>
                                    </p:anim>
                                    <p:anim calcmode="lin" valueType="num">
                                      <p:cBhvr>
                                        <p:cTn id="49" dur="5000" fill="hold"/>
                                        <p:tgtEl>
                                          <p:spTgt spid="15"/>
                                        </p:tgtEl>
                                        <p:attrNameLst>
                                          <p:attrName>ppt_y</p:attrName>
                                        </p:attrNameLst>
                                      </p:cBhvr>
                                      <p:tavLst>
                                        <p:tav tm="0">
                                          <p:val>
                                            <p:strVal val="#ppt_y"/>
                                          </p:val>
                                        </p:tav>
                                        <p:tav tm="100000">
                                          <p:val>
                                            <p:strVal val="#ppt_y"/>
                                          </p:val>
                                        </p:tav>
                                      </p:tavLst>
                                    </p:anim>
                                    <p:animEffect transition="in" filter="wipe(right)" prLst="gradientSize: 0.1">
                                      <p:cBhvr>
                                        <p:cTn id="50" dur="5000"/>
                                        <p:tgtEl>
                                          <p:spTgt spid="15"/>
                                        </p:tgtEl>
                                      </p:cBhvr>
                                    </p:animEffect>
                                  </p:childTnLst>
                                </p:cTn>
                              </p:par>
                            </p:childTnLst>
                          </p:cTn>
                        </p:par>
                        <p:par>
                          <p:cTn id="51" fill="hold" nodeType="afterGroup">
                            <p:stCondLst>
                              <p:cond delay="20000"/>
                            </p:stCondLst>
                            <p:childTnLst>
                              <p:par>
                                <p:cTn id="52" presetID="29" presetClass="entr" presetSubtype="0" fill="hold" grpId="0" nodeType="after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p:cTn id="54" dur="5000" fill="hold"/>
                                        <p:tgtEl>
                                          <p:spTgt spid="16"/>
                                        </p:tgtEl>
                                        <p:attrNameLst>
                                          <p:attrName>ppt_x</p:attrName>
                                        </p:attrNameLst>
                                      </p:cBhvr>
                                      <p:tavLst>
                                        <p:tav tm="0">
                                          <p:val>
                                            <p:strVal val="#ppt_x-.2"/>
                                          </p:val>
                                        </p:tav>
                                        <p:tav tm="100000">
                                          <p:val>
                                            <p:strVal val="#ppt_x"/>
                                          </p:val>
                                        </p:tav>
                                      </p:tavLst>
                                    </p:anim>
                                    <p:anim calcmode="lin" valueType="num">
                                      <p:cBhvr>
                                        <p:cTn id="55" dur="5000" fill="hold"/>
                                        <p:tgtEl>
                                          <p:spTgt spid="16"/>
                                        </p:tgtEl>
                                        <p:attrNameLst>
                                          <p:attrName>ppt_y</p:attrName>
                                        </p:attrNameLst>
                                      </p:cBhvr>
                                      <p:tavLst>
                                        <p:tav tm="0">
                                          <p:val>
                                            <p:strVal val="#ppt_y"/>
                                          </p:val>
                                        </p:tav>
                                        <p:tav tm="100000">
                                          <p:val>
                                            <p:strVal val="#ppt_y"/>
                                          </p:val>
                                        </p:tav>
                                      </p:tavLst>
                                    </p:anim>
                                    <p:animEffect transition="in" filter="wipe(right)" prLst="gradientSize: 0.1">
                                      <p:cBhvr>
                                        <p:cTn id="56" dur="5000"/>
                                        <p:tgtEl>
                                          <p:spTgt spid="16"/>
                                        </p:tgtEl>
                                      </p:cBhvr>
                                    </p:animEffect>
                                  </p:childTnLst>
                                </p:cTn>
                              </p:par>
                            </p:childTnLst>
                          </p:cTn>
                        </p:par>
                        <p:par>
                          <p:cTn id="57" fill="hold" nodeType="afterGroup">
                            <p:stCondLst>
                              <p:cond delay="25000"/>
                            </p:stCondLst>
                            <p:childTnLst>
                              <p:par>
                                <p:cTn id="58" presetID="29" presetClass="entr" presetSubtype="0" fill="hold" grpId="0" nodeType="afterEffect">
                                  <p:stCondLst>
                                    <p:cond delay="0"/>
                                  </p:stCondLst>
                                  <p:childTnLst>
                                    <p:set>
                                      <p:cBhvr>
                                        <p:cTn id="59" dur="1" fill="hold">
                                          <p:stCondLst>
                                            <p:cond delay="0"/>
                                          </p:stCondLst>
                                        </p:cTn>
                                        <p:tgtEl>
                                          <p:spTgt spid="17"/>
                                        </p:tgtEl>
                                        <p:attrNameLst>
                                          <p:attrName>style.visibility</p:attrName>
                                        </p:attrNameLst>
                                      </p:cBhvr>
                                      <p:to>
                                        <p:strVal val="visible"/>
                                      </p:to>
                                    </p:set>
                                    <p:anim calcmode="lin" valueType="num">
                                      <p:cBhvr>
                                        <p:cTn id="60" dur="5000" fill="hold"/>
                                        <p:tgtEl>
                                          <p:spTgt spid="17"/>
                                        </p:tgtEl>
                                        <p:attrNameLst>
                                          <p:attrName>ppt_x</p:attrName>
                                        </p:attrNameLst>
                                      </p:cBhvr>
                                      <p:tavLst>
                                        <p:tav tm="0">
                                          <p:val>
                                            <p:strVal val="#ppt_x-.2"/>
                                          </p:val>
                                        </p:tav>
                                        <p:tav tm="100000">
                                          <p:val>
                                            <p:strVal val="#ppt_x"/>
                                          </p:val>
                                        </p:tav>
                                      </p:tavLst>
                                    </p:anim>
                                    <p:anim calcmode="lin" valueType="num">
                                      <p:cBhvr>
                                        <p:cTn id="61" dur="5000" fill="hold"/>
                                        <p:tgtEl>
                                          <p:spTgt spid="17"/>
                                        </p:tgtEl>
                                        <p:attrNameLst>
                                          <p:attrName>ppt_y</p:attrName>
                                        </p:attrNameLst>
                                      </p:cBhvr>
                                      <p:tavLst>
                                        <p:tav tm="0">
                                          <p:val>
                                            <p:strVal val="#ppt_y"/>
                                          </p:val>
                                        </p:tav>
                                        <p:tav tm="100000">
                                          <p:val>
                                            <p:strVal val="#ppt_y"/>
                                          </p:val>
                                        </p:tav>
                                      </p:tavLst>
                                    </p:anim>
                                    <p:animEffect transition="in" filter="wipe(right)" prLst="gradientSize: 0.1">
                                      <p:cBhvr>
                                        <p:cTn id="62" dur="5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8" grpId="0"/>
      <p:bldP spid="9" grpId="0"/>
      <p:bldP spid="10" grpId="0"/>
      <p:bldP spid="11" grpId="0"/>
      <p:bldP spid="12" grpId="0"/>
      <p:bldP spid="14" grpId="0"/>
      <p:bldP spid="15" grpId="0"/>
      <p:bldP spid="16" grpId="0"/>
      <p:bldP spid="1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739775"/>
            <a:ext cx="7772400" cy="1470025"/>
          </a:xfrm>
        </p:spPr>
        <p:txBody>
          <a:bodyPr/>
          <a:lstStyle/>
          <a:p>
            <a:pPr eaLnBrk="1" hangingPunct="1"/>
            <a:r>
              <a:rPr lang="en-US" altLang="en-US" b="1" smtClean="0">
                <a:solidFill>
                  <a:srgbClr val="FF0000"/>
                </a:solidFill>
              </a:rPr>
              <a:t>DẶN DÒ</a:t>
            </a:r>
          </a:p>
        </p:txBody>
      </p:sp>
      <p:sp>
        <p:nvSpPr>
          <p:cNvPr id="4" name="Subtitle 2"/>
          <p:cNvSpPr txBox="1">
            <a:spLocks/>
          </p:cNvSpPr>
          <p:nvPr/>
        </p:nvSpPr>
        <p:spPr>
          <a:xfrm>
            <a:off x="762000" y="457200"/>
            <a:ext cx="3352800" cy="533400"/>
          </a:xfrm>
          <a:prstGeom prst="rect">
            <a:avLst/>
          </a:prstGeom>
        </p:spPr>
        <p:txBody>
          <a:bodyPr>
            <a:normAutofit fontScale="55000" lnSpcReduction="20000"/>
          </a:bodyPr>
          <a:lstStyle/>
          <a:p>
            <a:pPr algn="ctr" eaLnBrk="1" fontAlgn="auto" hangingPunct="1">
              <a:spcBef>
                <a:spcPct val="20000"/>
              </a:spcBef>
              <a:spcAft>
                <a:spcPts val="0"/>
              </a:spcAft>
              <a:buFont typeface="Arial" pitchFamily="34" charset="0"/>
              <a:buNone/>
              <a:defRPr/>
            </a:pPr>
            <a:r>
              <a:rPr lang="en-US" sz="3200" b="1" i="1" dirty="0" err="1">
                <a:solidFill>
                  <a:schemeClr val="tx2">
                    <a:lumMod val="20000"/>
                    <a:lumOff val="80000"/>
                  </a:schemeClr>
                </a:solidFill>
                <a:latin typeface="VNI-Couri" pitchFamily="2" charset="0"/>
              </a:rPr>
              <a:t>Giaùo</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duïc</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coâng</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daân</a:t>
            </a:r>
            <a:r>
              <a:rPr lang="en-US" sz="3200" b="1" i="1" dirty="0">
                <a:solidFill>
                  <a:schemeClr val="tx2">
                    <a:lumMod val="20000"/>
                    <a:lumOff val="80000"/>
                  </a:schemeClr>
                </a:solidFill>
                <a:latin typeface="VNI-Couri" pitchFamily="2" charset="0"/>
              </a:rPr>
              <a:t> 9</a:t>
            </a:r>
          </a:p>
        </p:txBody>
      </p:sp>
      <p:sp>
        <p:nvSpPr>
          <p:cNvPr id="6" name="Rectangle 5"/>
          <p:cNvSpPr/>
          <p:nvPr/>
        </p:nvSpPr>
        <p:spPr>
          <a:xfrm>
            <a:off x="2743200" y="1828800"/>
            <a:ext cx="6400800" cy="1143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002060"/>
                </a:solidFill>
              </a:rPr>
              <a:t>- HB 1. LBT 3/ SGK </a:t>
            </a:r>
            <a:r>
              <a:rPr lang="en-US" sz="4000" b="1" dirty="0" err="1">
                <a:solidFill>
                  <a:srgbClr val="002060"/>
                </a:solidFill>
              </a:rPr>
              <a:t>trang</a:t>
            </a:r>
            <a:r>
              <a:rPr lang="en-US" sz="4000" b="1" dirty="0">
                <a:solidFill>
                  <a:srgbClr val="002060"/>
                </a:solidFill>
              </a:rPr>
              <a:t> 6</a:t>
            </a:r>
          </a:p>
        </p:txBody>
      </p:sp>
      <p:sp>
        <p:nvSpPr>
          <p:cNvPr id="7" name="Rectangle 6"/>
          <p:cNvSpPr/>
          <p:nvPr/>
        </p:nvSpPr>
        <p:spPr>
          <a:xfrm>
            <a:off x="3581400" y="3048000"/>
            <a:ext cx="4724400" cy="2209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just" eaLnBrk="1" fontAlgn="auto" hangingPunct="1">
              <a:spcBef>
                <a:spcPts val="0"/>
              </a:spcBef>
              <a:spcAft>
                <a:spcPts val="0"/>
              </a:spcAft>
              <a:defRPr/>
            </a:pPr>
            <a:r>
              <a:rPr lang="en-US" sz="4000" b="1" dirty="0">
                <a:solidFill>
                  <a:srgbClr val="C00000"/>
                </a:solidFill>
              </a:rPr>
              <a:t>- </a:t>
            </a:r>
            <a:r>
              <a:rPr lang="en-US" sz="4000" b="1" dirty="0" err="1">
                <a:solidFill>
                  <a:srgbClr val="C00000"/>
                </a:solidFill>
              </a:rPr>
              <a:t>Soạn</a:t>
            </a:r>
            <a:r>
              <a:rPr lang="en-US" sz="4000" b="1" dirty="0">
                <a:solidFill>
                  <a:srgbClr val="C00000"/>
                </a:solidFill>
              </a:rPr>
              <a:t> </a:t>
            </a:r>
            <a:r>
              <a:rPr lang="en-US" sz="4000" b="1" dirty="0" err="1">
                <a:solidFill>
                  <a:srgbClr val="C00000"/>
                </a:solidFill>
              </a:rPr>
              <a:t>bài</a:t>
            </a:r>
            <a:r>
              <a:rPr lang="en-US" sz="4000" b="1" dirty="0">
                <a:solidFill>
                  <a:srgbClr val="C00000"/>
                </a:solidFill>
              </a:rPr>
              <a:t> 2 ( </a:t>
            </a:r>
            <a:r>
              <a:rPr lang="en-US" sz="4000" b="1" dirty="0" err="1">
                <a:solidFill>
                  <a:srgbClr val="C00000"/>
                </a:solidFill>
              </a:rPr>
              <a:t>đọc</a:t>
            </a:r>
            <a:r>
              <a:rPr lang="en-US" sz="4000" b="1" dirty="0">
                <a:solidFill>
                  <a:srgbClr val="C00000"/>
                </a:solidFill>
              </a:rPr>
              <a:t> </a:t>
            </a:r>
            <a:r>
              <a:rPr lang="en-US" sz="4000" b="1" dirty="0" err="1">
                <a:solidFill>
                  <a:srgbClr val="C00000"/>
                </a:solidFill>
              </a:rPr>
              <a:t>phần</a:t>
            </a:r>
            <a:r>
              <a:rPr lang="en-US" sz="4000" b="1" dirty="0">
                <a:solidFill>
                  <a:srgbClr val="C00000"/>
                </a:solidFill>
              </a:rPr>
              <a:t> ĐVĐ, </a:t>
            </a:r>
            <a:r>
              <a:rPr lang="en-US" sz="4000" b="1" dirty="0" err="1">
                <a:solidFill>
                  <a:srgbClr val="C00000"/>
                </a:solidFill>
              </a:rPr>
              <a:t>trả</a:t>
            </a:r>
            <a:r>
              <a:rPr lang="en-US" sz="4000" b="1" dirty="0">
                <a:solidFill>
                  <a:srgbClr val="C00000"/>
                </a:solidFill>
              </a:rPr>
              <a:t> </a:t>
            </a:r>
            <a:r>
              <a:rPr lang="en-US" sz="4000" b="1" dirty="0" err="1">
                <a:solidFill>
                  <a:srgbClr val="C00000"/>
                </a:solidFill>
              </a:rPr>
              <a:t>lời</a:t>
            </a:r>
            <a:r>
              <a:rPr lang="en-US" sz="4000" b="1" dirty="0">
                <a:solidFill>
                  <a:srgbClr val="C00000"/>
                </a:solidFill>
              </a:rPr>
              <a:t> </a:t>
            </a:r>
            <a:r>
              <a:rPr lang="en-US" sz="4000" b="1" dirty="0" err="1">
                <a:solidFill>
                  <a:srgbClr val="C00000"/>
                </a:solidFill>
              </a:rPr>
              <a:t>câu</a:t>
            </a:r>
            <a:r>
              <a:rPr lang="en-US" sz="4000" b="1" dirty="0">
                <a:solidFill>
                  <a:srgbClr val="C00000"/>
                </a:solidFill>
              </a:rPr>
              <a:t> </a:t>
            </a:r>
            <a:r>
              <a:rPr lang="en-US" sz="4000" b="1" dirty="0" err="1">
                <a:solidFill>
                  <a:srgbClr val="C00000"/>
                </a:solidFill>
              </a:rPr>
              <a:t>hỏi</a:t>
            </a:r>
            <a:r>
              <a:rPr lang="en-US" sz="4000" b="1" dirty="0">
                <a:solidFill>
                  <a:srgbClr val="C00000"/>
                </a:solidFill>
              </a:rPr>
              <a:t> </a:t>
            </a:r>
            <a:r>
              <a:rPr lang="en-US" sz="4000" b="1" dirty="0" err="1">
                <a:solidFill>
                  <a:srgbClr val="C00000"/>
                </a:solidFill>
              </a:rPr>
              <a:t>gợi</a:t>
            </a:r>
            <a:r>
              <a:rPr lang="en-US" sz="4000" b="1" dirty="0">
                <a:solidFill>
                  <a:srgbClr val="C00000"/>
                </a:solidFill>
              </a:rPr>
              <a:t> ý </a:t>
            </a:r>
            <a:r>
              <a:rPr lang="en-US" sz="4000" b="1" dirty="0" err="1">
                <a:solidFill>
                  <a:srgbClr val="C00000"/>
                </a:solidFill>
              </a:rPr>
              <a:t>trang</a:t>
            </a:r>
            <a:r>
              <a:rPr lang="en-US" sz="4000" b="1" dirty="0">
                <a:solidFill>
                  <a:srgbClr val="C00000"/>
                </a:solidFill>
              </a:rPr>
              <a:t> 7 )</a:t>
            </a:r>
          </a:p>
        </p:txBody>
      </p:sp>
      <p:sp>
        <p:nvSpPr>
          <p:cNvPr id="8" name="Rectangle 7"/>
          <p:cNvSpPr/>
          <p:nvPr/>
        </p:nvSpPr>
        <p:spPr>
          <a:xfrm>
            <a:off x="6400800" y="47625"/>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advTm="10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3000"/>
                                        <p:tgtEl>
                                          <p:spTgt spid="2"/>
                                        </p:tgtEl>
                                      </p:cBhvr>
                                    </p:animEffect>
                                  </p:childTnLst>
                                </p:cTn>
                              </p:par>
                            </p:childTnLst>
                          </p:cTn>
                        </p:par>
                        <p:par>
                          <p:cTn id="8" fill="hold" nodeType="afterGroup">
                            <p:stCondLst>
                              <p:cond delay="3000"/>
                            </p:stCondLst>
                            <p:childTnLst>
                              <p:par>
                                <p:cTn id="9" presetID="29"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ppt_x</p:attrName>
                                        </p:attrNameLst>
                                      </p:cBhvr>
                                      <p:tavLst>
                                        <p:tav tm="0">
                                          <p:val>
                                            <p:strVal val="#ppt_x-.2"/>
                                          </p:val>
                                        </p:tav>
                                        <p:tav tm="100000">
                                          <p:val>
                                            <p:strVal val="#ppt_x"/>
                                          </p:val>
                                        </p:tav>
                                      </p:tavLst>
                                    </p:anim>
                                    <p:anim calcmode="lin" valueType="num">
                                      <p:cBhvr>
                                        <p:cTn id="12" dur="3000" fill="hold"/>
                                        <p:tgtEl>
                                          <p:spTgt spid="6"/>
                                        </p:tgtEl>
                                        <p:attrNameLst>
                                          <p:attrName>ppt_y</p:attrName>
                                        </p:attrNameLst>
                                      </p:cBhvr>
                                      <p:tavLst>
                                        <p:tav tm="0">
                                          <p:val>
                                            <p:strVal val="#ppt_y"/>
                                          </p:val>
                                        </p:tav>
                                        <p:tav tm="100000">
                                          <p:val>
                                            <p:strVal val="#ppt_y"/>
                                          </p:val>
                                        </p:tav>
                                      </p:tavLst>
                                    </p:anim>
                                    <p:animEffect transition="in" filter="wipe(right)" prLst="gradientSize: 0.1">
                                      <p:cBhvr>
                                        <p:cTn id="13" dur="3000"/>
                                        <p:tgtEl>
                                          <p:spTgt spid="6"/>
                                        </p:tgtEl>
                                      </p:cBhvr>
                                    </p:animEffect>
                                  </p:childTnLst>
                                </p:cTn>
                              </p:par>
                            </p:childTnLst>
                          </p:cTn>
                        </p:par>
                        <p:par>
                          <p:cTn id="14" fill="hold" nodeType="afterGroup">
                            <p:stCondLst>
                              <p:cond delay="6000"/>
                            </p:stCondLst>
                            <p:childTnLst>
                              <p:par>
                                <p:cTn id="15" presetID="29" presetClass="entr" presetSubtype="0"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0" fill="hold"/>
                                        <p:tgtEl>
                                          <p:spTgt spid="7"/>
                                        </p:tgtEl>
                                        <p:attrNameLst>
                                          <p:attrName>ppt_x</p:attrName>
                                        </p:attrNameLst>
                                      </p:cBhvr>
                                      <p:tavLst>
                                        <p:tav tm="0">
                                          <p:val>
                                            <p:strVal val="#ppt_x-.2"/>
                                          </p:val>
                                        </p:tav>
                                        <p:tav tm="100000">
                                          <p:val>
                                            <p:strVal val="#ppt_x"/>
                                          </p:val>
                                        </p:tav>
                                      </p:tavLst>
                                    </p:anim>
                                    <p:anim calcmode="lin" valueType="num">
                                      <p:cBhvr>
                                        <p:cTn id="18" dur="5000" fill="hold"/>
                                        <p:tgtEl>
                                          <p:spTgt spid="7"/>
                                        </p:tgtEl>
                                        <p:attrNameLst>
                                          <p:attrName>ppt_y</p:attrName>
                                        </p:attrNameLst>
                                      </p:cBhvr>
                                      <p:tavLst>
                                        <p:tav tm="0">
                                          <p:val>
                                            <p:strVal val="#ppt_y"/>
                                          </p:val>
                                        </p:tav>
                                        <p:tav tm="100000">
                                          <p:val>
                                            <p:strVal val="#ppt_y"/>
                                          </p:val>
                                        </p:tav>
                                      </p:tavLst>
                                    </p:anim>
                                    <p:animEffect transition="in" filter="wipe(right)" prLst="gradientSize: 0.1">
                                      <p:cBhvr>
                                        <p:cTn id="19" dur="5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3"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5" name="Picture 2" descr="C:\Users\NGOCLAN\Desktop\tư liệu\tohienthanh (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381000"/>
            <a:ext cx="4572000" cy="6019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6" name="Picture 3" descr="C:\Users\NGOCLAN\Desktop\tư liệu\tohien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486400" y="381000"/>
            <a:ext cx="3352800" cy="365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7" name="TextBox 7"/>
          <p:cNvSpPr txBox="1">
            <a:spLocks noChangeArrowheads="1"/>
          </p:cNvSpPr>
          <p:nvPr/>
        </p:nvSpPr>
        <p:spPr bwMode="auto">
          <a:xfrm>
            <a:off x="4953000" y="4419600"/>
            <a:ext cx="3962400"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solidFill>
                  <a:srgbClr val="FF0000"/>
                </a:solidFill>
              </a:rPr>
              <a:t>Sinh ngày 22/1 không rõ năm</a:t>
            </a:r>
          </a:p>
        </p:txBody>
      </p:sp>
      <p:sp>
        <p:nvSpPr>
          <p:cNvPr id="3078" name="TextBox 8"/>
          <p:cNvSpPr txBox="1">
            <a:spLocks noChangeArrowheads="1"/>
          </p:cNvSpPr>
          <p:nvPr/>
        </p:nvSpPr>
        <p:spPr bwMode="auto">
          <a:xfrm>
            <a:off x="5029200" y="5029200"/>
            <a:ext cx="3886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sz="2400" b="1"/>
              <a:t>M</a:t>
            </a:r>
            <a:r>
              <a:rPr lang="vi-VN" altLang="en-US" sz="2400" b="1">
                <a:latin typeface="Arial" panose="020B0604020202020204" pitchFamily="34" charset="0"/>
              </a:rPr>
              <a:t>ất năm 1179, phục dịch dưới 2 đời vua Lý, Anh Tông và Cao Tông.</a:t>
            </a:r>
            <a:endParaRPr lang="en-US" altLang="en-US" sz="2400" b="1"/>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381000"/>
            <a:ext cx="8229600" cy="1143000"/>
          </a:xfrm>
        </p:spPr>
        <p:txBody>
          <a:bodyPr rtlCol="0">
            <a:normAutofit fontScale="90000"/>
          </a:bodyPr>
          <a:lstStyle/>
          <a:p>
            <a:pPr eaLnBrk="1" fontAlgn="auto" hangingPunct="1">
              <a:spcAft>
                <a:spcPts val="0"/>
              </a:spcAft>
              <a:defRPr/>
            </a:pPr>
            <a:r>
              <a:rPr lang="vi-VN" b="1" dirty="0" smtClean="0">
                <a:solidFill>
                  <a:srgbClr val="FF0000"/>
                </a:solidFill>
              </a:rPr>
              <a:t>Tô Hiến Thành – Vì nước tiến cử người hiền, không vì ơn riêng</a:t>
            </a:r>
            <a:endParaRPr lang="vi-VN" b="1" dirty="0">
              <a:solidFill>
                <a:srgbClr val="FF0000"/>
              </a:solidFill>
            </a:endParaRPr>
          </a:p>
        </p:txBody>
      </p:sp>
      <p:sp>
        <p:nvSpPr>
          <p:cNvPr id="5" name="TextBox 4"/>
          <p:cNvSpPr txBox="1">
            <a:spLocks noChangeArrowheads="1"/>
          </p:cNvSpPr>
          <p:nvPr/>
        </p:nvSpPr>
        <p:spPr bwMode="auto">
          <a:xfrm>
            <a:off x="381000" y="1800225"/>
            <a:ext cx="8458200" cy="4524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3600" b="1">
                <a:solidFill>
                  <a:srgbClr val="002060"/>
                </a:solidFill>
                <a:latin typeface="Arial" panose="020B0604020202020204" pitchFamily="34" charset="0"/>
              </a:rPr>
              <a:t>Những người yêu lịch sử Việt Nam hẳn khó quên được chuyện Tô Hiến Thành cương quyết tiến cử người có tài năng, đức độ gánh việc nước thay mình lúc lâm chung, nhất định không tiến cử người ngày đêm phục dịch ông chuyện cơm nước, thuốc thang…</a:t>
            </a:r>
            <a:endParaRPr lang="en-US" altLang="en-US" sz="3600" b="1">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nodeType="afterGroup">
                            <p:stCondLst>
                              <p:cond delay="2000"/>
                            </p:stCondLst>
                            <p:childTnLst>
                              <p:par>
                                <p:cTn id="9" presetID="7"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0" fill="hold"/>
                                        <p:tgtEl>
                                          <p:spTgt spid="5"/>
                                        </p:tgtEl>
                                        <p:attrNameLst>
                                          <p:attrName>ppt_x</p:attrName>
                                        </p:attrNameLst>
                                      </p:cBhvr>
                                      <p:tavLst>
                                        <p:tav tm="0">
                                          <p:val>
                                            <p:strVal val="#ppt_x"/>
                                          </p:val>
                                        </p:tav>
                                        <p:tav tm="100000">
                                          <p:val>
                                            <p:strVal val="#ppt_x"/>
                                          </p:val>
                                        </p:tav>
                                      </p:tavLst>
                                    </p:anim>
                                    <p:anim calcmode="lin" valueType="num">
                                      <p:cBhvr additive="base">
                                        <p:cTn id="12" dur="50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667000"/>
            <a:ext cx="8229600" cy="1143000"/>
          </a:xfrm>
        </p:spPr>
        <p:txBody>
          <a:bodyPr/>
          <a:lstStyle/>
          <a:p>
            <a:pPr algn="just" eaLnBrk="1" hangingPunct="1"/>
            <a:r>
              <a:rPr lang="vi-VN" altLang="en-US" sz="2800" b="1" smtClean="0">
                <a:solidFill>
                  <a:srgbClr val="002060"/>
                </a:solidFill>
              </a:rPr>
              <a:t>Ngày bé, Tô Hiến Thành được cha mẹ cho theo học cả văn lẫn võ. Lớn lên, </a:t>
            </a:r>
            <a:r>
              <a:rPr lang="vi-VN" altLang="en-US" sz="2800" b="1" smtClean="0">
                <a:solidFill>
                  <a:srgbClr val="FF0000"/>
                </a:solidFill>
              </a:rPr>
              <a:t>ông trở thành người văn võ toàn tài</a:t>
            </a:r>
            <a:r>
              <a:rPr lang="vi-VN" altLang="en-US" sz="2800" b="1" smtClean="0">
                <a:solidFill>
                  <a:srgbClr val="002060"/>
                </a:solidFill>
              </a:rPr>
              <a:t>. Tô Hiến Thành nổi tiếng tài năng tới mức vua Lý Anh Tông cũng biết tên, </a:t>
            </a:r>
            <a:r>
              <a:rPr lang="vi-VN" altLang="en-US" sz="2800" b="1" smtClean="0">
                <a:solidFill>
                  <a:srgbClr val="FF0000"/>
                </a:solidFill>
              </a:rPr>
              <a:t>được đích thân vua cho vời vào cung </a:t>
            </a:r>
            <a:r>
              <a:rPr lang="vi-VN" altLang="en-US" sz="2800" b="1" smtClean="0">
                <a:solidFill>
                  <a:srgbClr val="002060"/>
                </a:solidFill>
              </a:rPr>
              <a:t>làm việc. Năm 1138, nhân dịp có khoa thi, Tô Hiến Thành xin vua đi thi và đỗ đạt cao. Là người có thực tài, lại ngay thẳng, không lụy tiền tài, danh vọng nên Tô Hiến Thành được vua Lý Anh Tông rất mực tin yêu và trọng dụng. Ở vị trí nào, Tô Hiến Thành cũng </a:t>
            </a:r>
            <a:r>
              <a:rPr lang="vi-VN" altLang="en-US" sz="2800" b="1" smtClean="0">
                <a:solidFill>
                  <a:srgbClr val="FF0000"/>
                </a:solidFill>
              </a:rPr>
              <a:t>hoàn thành xuất sắc nhiệm vụ </a:t>
            </a:r>
            <a:r>
              <a:rPr lang="vi-VN" altLang="en-US" sz="2800" b="1" smtClean="0">
                <a:solidFill>
                  <a:srgbClr val="002060"/>
                </a:solidFill>
              </a:rPr>
              <a:t>được nhà vua ủy thác, nên nhà vua càng thêm phần yêu mến, phong cho ông tới chức </a:t>
            </a:r>
            <a:r>
              <a:rPr lang="vi-VN" altLang="en-US" sz="2800" b="1" smtClean="0">
                <a:solidFill>
                  <a:srgbClr val="FF0000"/>
                </a:solidFill>
              </a:rPr>
              <a:t>Thái phó</a:t>
            </a:r>
            <a:r>
              <a:rPr lang="vi-VN" altLang="en-US" sz="2800" b="1" smtClean="0">
                <a:solidFill>
                  <a:srgbClr val="002060"/>
                </a:solidFill>
              </a:rPr>
              <a:t>. Những mẩu chuyện kể về đức độ và tài năng của Tô Hiến Thành trong chính sử và trong dân gian có rất nhiều, nhưng nổi tiếng nhất là hai chuyện</a:t>
            </a:r>
            <a:r>
              <a:rPr lang="en-US" altLang="en-US" sz="2800" b="1" smtClean="0">
                <a:solidFill>
                  <a:srgbClr val="002060"/>
                </a:solidFill>
              </a:rPr>
              <a:t> : </a:t>
            </a:r>
            <a:endParaRPr lang="vi-VN" altLang="en-US" sz="2600" b="1" smtClean="0">
              <a:solidFill>
                <a:srgbClr val="002060"/>
              </a:solidFil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6" descr="background-16.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609600" y="-228600"/>
            <a:ext cx="8229600" cy="1143000"/>
          </a:xfrm>
        </p:spPr>
        <p:txBody>
          <a:bodyPr/>
          <a:lstStyle/>
          <a:p>
            <a:pPr algn="just" eaLnBrk="1" hangingPunct="1"/>
            <a:r>
              <a:rPr lang="en-US" altLang="en-US" sz="3600" b="1" u="sng" smtClean="0">
                <a:solidFill>
                  <a:srgbClr val="FF0000"/>
                </a:solidFill>
              </a:rPr>
              <a:t>Quyết một lòng trung trinh phò ấu chúa</a:t>
            </a:r>
            <a:endParaRPr lang="vi-VN" altLang="en-US" sz="3600" b="1" u="sng" smtClean="0">
              <a:solidFill>
                <a:srgbClr val="FF0000"/>
              </a:solidFill>
            </a:endParaRPr>
          </a:p>
        </p:txBody>
      </p:sp>
      <p:sp>
        <p:nvSpPr>
          <p:cNvPr id="5" name="TextBox 4"/>
          <p:cNvSpPr txBox="1">
            <a:spLocks noChangeArrowheads="1"/>
          </p:cNvSpPr>
          <p:nvPr/>
        </p:nvSpPr>
        <p:spPr bwMode="auto">
          <a:xfrm>
            <a:off x="228600" y="546100"/>
            <a:ext cx="86868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en-US" altLang="en-US" sz="2800" b="1">
                <a:solidFill>
                  <a:srgbClr val="00B050"/>
                </a:solidFill>
              </a:rPr>
              <a:t>K</a:t>
            </a:r>
            <a:r>
              <a:rPr lang="vi-VN" altLang="en-US" sz="2800" b="1">
                <a:solidFill>
                  <a:srgbClr val="00B050"/>
                </a:solidFill>
                <a:latin typeface="Arial" panose="020B0604020202020204" pitchFamily="34" charset="0"/>
              </a:rPr>
              <a:t>hi vua Lý Anh Tông lâm bệnh nặng, khó qua khỏi đã gọi </a:t>
            </a:r>
            <a:r>
              <a:rPr lang="en-US" altLang="en-US" sz="2800" b="1">
                <a:solidFill>
                  <a:srgbClr val="00B050"/>
                </a:solidFill>
              </a:rPr>
              <a:t>Tô Hiến Thành</a:t>
            </a:r>
            <a:r>
              <a:rPr lang="vi-VN" altLang="en-US" sz="2800" b="1">
                <a:solidFill>
                  <a:srgbClr val="00B050"/>
                </a:solidFill>
                <a:latin typeface="Arial" panose="020B0604020202020204" pitchFamily="34" charset="0"/>
              </a:rPr>
              <a:t> vào dặn dò giao phó việc phò giúp thái tử Long Cán, khi ấy còn quá nhỏ tuổi, lên ngôi báu. </a:t>
            </a:r>
          </a:p>
        </p:txBody>
      </p:sp>
      <p:sp>
        <p:nvSpPr>
          <p:cNvPr id="8" name="TextBox 7"/>
          <p:cNvSpPr txBox="1">
            <a:spLocks noChangeArrowheads="1"/>
          </p:cNvSpPr>
          <p:nvPr/>
        </p:nvSpPr>
        <p:spPr bwMode="auto">
          <a:xfrm>
            <a:off x="304800" y="2298700"/>
            <a:ext cx="8610600" cy="181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800" b="1">
                <a:solidFill>
                  <a:srgbClr val="CC0099"/>
                </a:solidFill>
                <a:latin typeface="Arial" panose="020B0604020202020204" pitchFamily="34" charset="0"/>
              </a:rPr>
              <a:t>Nguyên trước đó, vua Lý Anh Tông lập người con lớn là Long Xưởng làm thái tử. Nhưng do Long Xưởng ăn ở vô đạo, vào cung thông dâm với phi tần của vua cha, nên bị vua cha truất ngôi</a:t>
            </a:r>
            <a:endParaRPr lang="en-US" altLang="en-US" sz="2800" b="1">
              <a:solidFill>
                <a:srgbClr val="002060"/>
              </a:solidFill>
            </a:endParaRPr>
          </a:p>
        </p:txBody>
      </p:sp>
      <p:sp>
        <p:nvSpPr>
          <p:cNvPr id="6150" name="TextBox 8"/>
          <p:cNvSpPr txBox="1">
            <a:spLocks noChangeArrowheads="1"/>
          </p:cNvSpPr>
          <p:nvPr/>
        </p:nvSpPr>
        <p:spPr bwMode="auto">
          <a:xfrm>
            <a:off x="2133600" y="5181600"/>
            <a:ext cx="36576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en-US" altLang="en-US" sz="1800"/>
          </a:p>
        </p:txBody>
      </p:sp>
      <p:sp>
        <p:nvSpPr>
          <p:cNvPr id="10" name="TextBox 9"/>
          <p:cNvSpPr txBox="1"/>
          <p:nvPr/>
        </p:nvSpPr>
        <p:spPr>
          <a:xfrm>
            <a:off x="381000" y="4114800"/>
            <a:ext cx="8458200" cy="2954338"/>
          </a:xfrm>
          <a:prstGeom prst="rect">
            <a:avLst/>
          </a:prstGeom>
          <a:noFill/>
        </p:spPr>
        <p:txBody>
          <a:bodyPr>
            <a:spAutoFit/>
          </a:bodyPr>
          <a:lstStyle/>
          <a:p>
            <a:pPr algn="just" eaLnBrk="1" fontAlgn="auto" hangingPunct="1">
              <a:spcBef>
                <a:spcPts val="0"/>
              </a:spcBef>
              <a:spcAft>
                <a:spcPts val="0"/>
              </a:spcAft>
              <a:defRPr/>
            </a:pPr>
            <a:r>
              <a:rPr lang="vi-VN" sz="2800" dirty="0">
                <a:latin typeface="+mn-lt"/>
              </a:rPr>
              <a:t>Khi Lý Anh Tông băng hà, mẹ Long Xưởng là Chiêu Linh Thái hậu bèn </a:t>
            </a:r>
            <a:r>
              <a:rPr lang="vi-VN" sz="2800" b="1" dirty="0">
                <a:solidFill>
                  <a:schemeClr val="accent6">
                    <a:lumMod val="75000"/>
                  </a:schemeClr>
                </a:solidFill>
                <a:latin typeface="+mn-lt"/>
              </a:rPr>
              <a:t>đem vàng bạc đút lót cho vợ của Tô Hiến Thành để mong Tô Hiến Thành giả di chiếu, phế Long Cán và tái lập Long Xưởng lên ngôi báu</a:t>
            </a:r>
            <a:r>
              <a:rPr lang="vi-VN" sz="2800" dirty="0">
                <a:latin typeface="+mn-lt"/>
              </a:rPr>
              <a:t>. Tô Hiến Thành biết chuyện, bèn khảng khái nói:</a:t>
            </a:r>
            <a:endParaRPr lang="en-US" sz="2800" dirty="0">
              <a:latin typeface="+mn-lt"/>
            </a:endParaRPr>
          </a:p>
          <a:p>
            <a:pPr eaLnBrk="1" fontAlgn="auto" hangingPunct="1">
              <a:spcBef>
                <a:spcPts val="0"/>
              </a:spcBef>
              <a:spcAft>
                <a:spcPts val="0"/>
              </a:spcAft>
              <a:defRPr/>
            </a:pPr>
            <a:endParaRPr lang="en-US" dirty="0">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500"/>
                                        <p:tgtEl>
                                          <p:spTgt spid="2"/>
                                        </p:tgtEl>
                                      </p:cBhvr>
                                    </p:animEffect>
                                  </p:childTnLst>
                                </p:cTn>
                              </p:par>
                            </p:childTnLst>
                          </p:cTn>
                        </p:par>
                        <p:par>
                          <p:cTn id="8" fill="hold" nodeType="afterGroup">
                            <p:stCondLst>
                              <p:cond delay="500"/>
                            </p:stCondLst>
                            <p:childTnLst>
                              <p:par>
                                <p:cTn id="9" presetID="42" presetClass="entr" presetSubtype="0" fill="hold" grpId="0" nodeType="afterEffect">
                                  <p:stCondLst>
                                    <p:cond delay="100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2500"/>
                            </p:stCondLst>
                            <p:childTnLst>
                              <p:par>
                                <p:cTn id="15" presetID="50" presetClass="entr" presetSubtype="0" decel="100000" fill="hold" grpId="0" nodeType="afterEffect">
                                  <p:stCondLst>
                                    <p:cond delay="4400"/>
                                  </p:stCondLst>
                                  <p:childTnLst>
                                    <p:set>
                                      <p:cBhvr>
                                        <p:cTn id="16" dur="1" fill="hold">
                                          <p:stCondLst>
                                            <p:cond delay="0"/>
                                          </p:stCondLst>
                                        </p:cTn>
                                        <p:tgtEl>
                                          <p:spTgt spid="8"/>
                                        </p:tgtEl>
                                        <p:attrNameLst>
                                          <p:attrName>style.visibility</p:attrName>
                                        </p:attrNameLst>
                                      </p:cBhvr>
                                      <p:to>
                                        <p:strVal val="visible"/>
                                      </p:to>
                                    </p:set>
                                    <p:anim calcmode="lin" valueType="num">
                                      <p:cBhvr>
                                        <p:cTn id="17" dur="2100" fill="hold"/>
                                        <p:tgtEl>
                                          <p:spTgt spid="8"/>
                                        </p:tgtEl>
                                        <p:attrNameLst>
                                          <p:attrName>ppt_w</p:attrName>
                                        </p:attrNameLst>
                                      </p:cBhvr>
                                      <p:tavLst>
                                        <p:tav tm="0">
                                          <p:val>
                                            <p:strVal val="#ppt_w+.3"/>
                                          </p:val>
                                        </p:tav>
                                        <p:tav tm="100000">
                                          <p:val>
                                            <p:strVal val="#ppt_w"/>
                                          </p:val>
                                        </p:tav>
                                      </p:tavLst>
                                    </p:anim>
                                    <p:anim calcmode="lin" valueType="num">
                                      <p:cBhvr>
                                        <p:cTn id="18" dur="2100" fill="hold"/>
                                        <p:tgtEl>
                                          <p:spTgt spid="8"/>
                                        </p:tgtEl>
                                        <p:attrNameLst>
                                          <p:attrName>ppt_h</p:attrName>
                                        </p:attrNameLst>
                                      </p:cBhvr>
                                      <p:tavLst>
                                        <p:tav tm="0">
                                          <p:val>
                                            <p:strVal val="#ppt_h"/>
                                          </p:val>
                                        </p:tav>
                                        <p:tav tm="100000">
                                          <p:val>
                                            <p:strVal val="#ppt_h"/>
                                          </p:val>
                                        </p:tav>
                                      </p:tavLst>
                                    </p:anim>
                                    <p:animEffect transition="in" filter="fade">
                                      <p:cBhvr>
                                        <p:cTn id="19" dur="2100"/>
                                        <p:tgtEl>
                                          <p:spTgt spid="8"/>
                                        </p:tgtEl>
                                      </p:cBhvr>
                                    </p:animEffect>
                                  </p:childTnLst>
                                </p:cTn>
                              </p:par>
                            </p:childTnLst>
                          </p:cTn>
                        </p:par>
                        <p:par>
                          <p:cTn id="20" fill="hold" nodeType="afterGroup">
                            <p:stCondLst>
                              <p:cond delay="9000"/>
                            </p:stCondLst>
                            <p:childTnLst>
                              <p:par>
                                <p:cTn id="21" presetID="42" presetClass="entr" presetSubtype="0" fill="hold" grpId="0" nodeType="afterEffect">
                                  <p:stCondLst>
                                    <p:cond delay="2500"/>
                                  </p:stCondLst>
                                  <p:childTnLst>
                                    <p:set>
                                      <p:cBhvr>
                                        <p:cTn id="22" dur="1" fill="hold">
                                          <p:stCondLst>
                                            <p:cond delay="0"/>
                                          </p:stCondLst>
                                        </p:cTn>
                                        <p:tgtEl>
                                          <p:spTgt spid="10"/>
                                        </p:tgtEl>
                                        <p:attrNameLst>
                                          <p:attrName>style.visibility</p:attrName>
                                        </p:attrNameLst>
                                      </p:cBhvr>
                                      <p:to>
                                        <p:strVal val="visible"/>
                                      </p:to>
                                    </p:set>
                                    <p:animEffect transition="in" filter="fade">
                                      <p:cBhvr>
                                        <p:cTn id="23" dur="4000"/>
                                        <p:tgtEl>
                                          <p:spTgt spid="10"/>
                                        </p:tgtEl>
                                      </p:cBhvr>
                                    </p:animEffect>
                                    <p:anim calcmode="lin" valueType="num">
                                      <p:cBhvr>
                                        <p:cTn id="24" dur="4000" fill="hold"/>
                                        <p:tgtEl>
                                          <p:spTgt spid="10"/>
                                        </p:tgtEl>
                                        <p:attrNameLst>
                                          <p:attrName>ppt_x</p:attrName>
                                        </p:attrNameLst>
                                      </p:cBhvr>
                                      <p:tavLst>
                                        <p:tav tm="0">
                                          <p:val>
                                            <p:strVal val="#ppt_x"/>
                                          </p:val>
                                        </p:tav>
                                        <p:tav tm="100000">
                                          <p:val>
                                            <p:strVal val="#ppt_x"/>
                                          </p:val>
                                        </p:tav>
                                      </p:tavLst>
                                    </p:anim>
                                    <p:anim calcmode="lin" valueType="num">
                                      <p:cBhvr>
                                        <p:cTn id="25" dur="4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p:bldP spid="8" grpId="0"/>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0"/>
            <a:ext cx="8534400" cy="1905000"/>
          </a:xfrm>
        </p:spPr>
        <p:txBody>
          <a:bodyPr/>
          <a:lstStyle/>
          <a:p>
            <a:pPr algn="just" eaLnBrk="1" hangingPunct="1"/>
            <a:r>
              <a:rPr lang="vi-VN" altLang="en-US" sz="3600" smtClean="0"/>
              <a:t> </a:t>
            </a:r>
            <a:r>
              <a:rPr lang="vi-VN" altLang="en-US" sz="3200" b="1" i="1" smtClean="0">
                <a:solidFill>
                  <a:srgbClr val="FF0000"/>
                </a:solidFill>
              </a:rPr>
              <a:t>Ta là đại thần, nhận mệnh tiên tổ lo giúp vua còn bé. Nay lại ăn của đút mà làm chuyện phế lập thì còn mặt mũi nào trông thấy tiên đế ở dưới suối vàng?</a:t>
            </a:r>
            <a:endParaRPr lang="vi-VN" altLang="en-US" sz="3600" b="1" i="1" u="sng" smtClean="0">
              <a:solidFill>
                <a:srgbClr val="FF0000"/>
              </a:solidFill>
            </a:endParaRPr>
          </a:p>
        </p:txBody>
      </p:sp>
      <p:sp>
        <p:nvSpPr>
          <p:cNvPr id="6" name="TextBox 5"/>
          <p:cNvSpPr txBox="1">
            <a:spLocks noChangeArrowheads="1"/>
          </p:cNvSpPr>
          <p:nvPr/>
        </p:nvSpPr>
        <p:spPr bwMode="auto">
          <a:xfrm>
            <a:off x="304800" y="1981200"/>
            <a:ext cx="86106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spcBef>
                <a:spcPct val="0"/>
              </a:spcBef>
              <a:buFontTx/>
              <a:buNone/>
            </a:pPr>
            <a:r>
              <a:rPr lang="vi-VN" altLang="en-US" sz="2800" b="1">
                <a:solidFill>
                  <a:srgbClr val="0070C0"/>
                </a:solidFill>
                <a:latin typeface="Arial" panose="020B0604020202020204" pitchFamily="34" charset="0"/>
              </a:rPr>
              <a:t>Biết chuyện, Thái hậu lại cho gọi ông vào cung để dỗ dành, thuyết phục, nhưng Tô Hiến Thành kiên quyết không nghe theo</a:t>
            </a:r>
            <a:endParaRPr lang="en-US" altLang="en-US" sz="2800" b="1">
              <a:solidFill>
                <a:srgbClr val="0070C0"/>
              </a:solidFill>
            </a:endParaRPr>
          </a:p>
        </p:txBody>
      </p:sp>
      <p:sp>
        <p:nvSpPr>
          <p:cNvPr id="7" name="TextBox 6"/>
          <p:cNvSpPr txBox="1"/>
          <p:nvPr/>
        </p:nvSpPr>
        <p:spPr>
          <a:xfrm>
            <a:off x="381000" y="3505200"/>
            <a:ext cx="8534400" cy="2678113"/>
          </a:xfrm>
          <a:prstGeom prst="rect">
            <a:avLst/>
          </a:prstGeom>
          <a:noFill/>
        </p:spPr>
        <p:txBody>
          <a:bodyPr>
            <a:spAutoFit/>
          </a:bodyPr>
          <a:lstStyle/>
          <a:p>
            <a:pPr algn="just" eaLnBrk="1" fontAlgn="auto" hangingPunct="1">
              <a:spcBef>
                <a:spcPts val="0"/>
              </a:spcBef>
              <a:spcAft>
                <a:spcPts val="0"/>
              </a:spcAft>
              <a:defRPr/>
            </a:pPr>
            <a:r>
              <a:rPr lang="vi-VN" sz="2800" b="1" dirty="0">
                <a:solidFill>
                  <a:schemeClr val="accent6">
                    <a:lumMod val="50000"/>
                  </a:schemeClr>
                </a:solidFill>
                <a:latin typeface="+mn-lt"/>
              </a:rPr>
              <a:t>Cuối cùng, Long Cán vẫn được lập lên ngôi thiên tử theo đúng di mệnh. Đó là vua Lý Cao Tông, lên ngôi khi mới được 3 tuổi ta (tính như bây giờ là mới được 2 tuổi). Tô Hiến Thành giữ quyền phụ chính Thái sư, hết lòng hết sức phò giúp ấu chúa nên trong ngoài đều yên ấm.</a:t>
            </a:r>
            <a:endParaRPr lang="en-US" sz="2800" b="1" dirty="0">
              <a:solidFill>
                <a:schemeClr val="accent6">
                  <a:lumMod val="50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par>
                          <p:cTn id="8" fill="hold" nodeType="afterGroup">
                            <p:stCondLst>
                              <p:cond delay="2000"/>
                            </p:stCondLst>
                            <p:childTnLst>
                              <p:par>
                                <p:cTn id="9" presetID="42" presetClass="entr" presetSubtype="0" fill="hold" grpId="0" nodeType="afterEffect">
                                  <p:stCondLst>
                                    <p:cond delay="400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3000"/>
                                        <p:tgtEl>
                                          <p:spTgt spid="6"/>
                                        </p:tgtEl>
                                      </p:cBhvr>
                                    </p:animEffect>
                                    <p:anim calcmode="lin" valueType="num">
                                      <p:cBhvr>
                                        <p:cTn id="12" dur="3000" fill="hold"/>
                                        <p:tgtEl>
                                          <p:spTgt spid="6"/>
                                        </p:tgtEl>
                                        <p:attrNameLst>
                                          <p:attrName>ppt_x</p:attrName>
                                        </p:attrNameLst>
                                      </p:cBhvr>
                                      <p:tavLst>
                                        <p:tav tm="0">
                                          <p:val>
                                            <p:strVal val="#ppt_x"/>
                                          </p:val>
                                        </p:tav>
                                        <p:tav tm="100000">
                                          <p:val>
                                            <p:strVal val="#ppt_x"/>
                                          </p:val>
                                        </p:tav>
                                      </p:tavLst>
                                    </p:anim>
                                    <p:anim calcmode="lin" valueType="num">
                                      <p:cBhvr>
                                        <p:cTn id="13" dur="3000" fill="hold"/>
                                        <p:tgtEl>
                                          <p:spTgt spid="6"/>
                                        </p:tgtEl>
                                        <p:attrNameLst>
                                          <p:attrName>ppt_y</p:attrName>
                                        </p:attrNameLst>
                                      </p:cBhvr>
                                      <p:tavLst>
                                        <p:tav tm="0">
                                          <p:val>
                                            <p:strVal val="#ppt_y+.1"/>
                                          </p:val>
                                        </p:tav>
                                        <p:tav tm="100000">
                                          <p:val>
                                            <p:strVal val="#ppt_y"/>
                                          </p:val>
                                        </p:tav>
                                      </p:tavLst>
                                    </p:anim>
                                  </p:childTnLst>
                                </p:cTn>
                              </p:par>
                            </p:childTnLst>
                          </p:cTn>
                        </p:par>
                        <p:par>
                          <p:cTn id="14" fill="hold" nodeType="afterGroup">
                            <p:stCondLst>
                              <p:cond delay="9000"/>
                            </p:stCondLst>
                            <p:childTnLst>
                              <p:par>
                                <p:cTn id="15" presetID="50" presetClass="entr" presetSubtype="0" decel="100000" fill="hold" grpId="0" nodeType="afterEffect">
                                  <p:stCondLst>
                                    <p:cond delay="4000"/>
                                  </p:stCondLst>
                                  <p:childTnLst>
                                    <p:set>
                                      <p:cBhvr>
                                        <p:cTn id="16" dur="1" fill="hold">
                                          <p:stCondLst>
                                            <p:cond delay="0"/>
                                          </p:stCondLst>
                                        </p:cTn>
                                        <p:tgtEl>
                                          <p:spTgt spid="7"/>
                                        </p:tgtEl>
                                        <p:attrNameLst>
                                          <p:attrName>style.visibility</p:attrName>
                                        </p:attrNameLst>
                                      </p:cBhvr>
                                      <p:to>
                                        <p:strVal val="visible"/>
                                      </p:to>
                                    </p:set>
                                    <p:anim calcmode="lin" valueType="num">
                                      <p:cBhvr>
                                        <p:cTn id="17" dur="3000" fill="hold"/>
                                        <p:tgtEl>
                                          <p:spTgt spid="7"/>
                                        </p:tgtEl>
                                        <p:attrNameLst>
                                          <p:attrName>ppt_w</p:attrName>
                                        </p:attrNameLst>
                                      </p:cBhvr>
                                      <p:tavLst>
                                        <p:tav tm="0">
                                          <p:val>
                                            <p:strVal val="#ppt_w+.3"/>
                                          </p:val>
                                        </p:tav>
                                        <p:tav tm="100000">
                                          <p:val>
                                            <p:strVal val="#ppt_w"/>
                                          </p:val>
                                        </p:tav>
                                      </p:tavLst>
                                    </p:anim>
                                    <p:anim calcmode="lin" valueType="num">
                                      <p:cBhvr>
                                        <p:cTn id="18" dur="3000" fill="hold"/>
                                        <p:tgtEl>
                                          <p:spTgt spid="7"/>
                                        </p:tgtEl>
                                        <p:attrNameLst>
                                          <p:attrName>ppt_h</p:attrName>
                                        </p:attrNameLst>
                                      </p:cBhvr>
                                      <p:tavLst>
                                        <p:tav tm="0">
                                          <p:val>
                                            <p:strVal val="#ppt_h"/>
                                          </p:val>
                                        </p:tav>
                                        <p:tav tm="100000">
                                          <p:val>
                                            <p:strVal val="#ppt_h"/>
                                          </p:val>
                                        </p:tav>
                                      </p:tavLst>
                                    </p:anim>
                                    <p:animEffect transition="in" filter="fade">
                                      <p:cBhvr>
                                        <p:cTn id="19" dur="3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P spid="7"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descr="9.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04800"/>
            <a:ext cx="8534400" cy="1905000"/>
          </a:xfrm>
        </p:spPr>
        <p:txBody>
          <a:bodyPr rtlCol="0">
            <a:noAutofit/>
          </a:bodyPr>
          <a:lstStyle/>
          <a:p>
            <a:pPr algn="just" eaLnBrk="1" fontAlgn="auto" hangingPunct="1">
              <a:spcAft>
                <a:spcPts val="0"/>
              </a:spcAft>
              <a:defRPr/>
            </a:pPr>
            <a:r>
              <a:rPr lang="vi-VN" sz="3600" dirty="0"/>
              <a:t> </a:t>
            </a:r>
            <a:r>
              <a:rPr lang="vi-VN" sz="2800" b="1" dirty="0">
                <a:solidFill>
                  <a:schemeClr val="accent6">
                    <a:lumMod val="50000"/>
                  </a:schemeClr>
                </a:solidFill>
              </a:rPr>
              <a:t> </a:t>
            </a:r>
            <a:r>
              <a:rPr lang="vi-VN" sz="3000" b="1" dirty="0">
                <a:solidFill>
                  <a:schemeClr val="accent6">
                    <a:lumMod val="50000"/>
                  </a:schemeClr>
                </a:solidFill>
              </a:rPr>
              <a:t>Không may, năm Cao Tông lên 7 tuổi ta, Tô Hiến Thành lâm bệnh </a:t>
            </a:r>
            <a:r>
              <a:rPr lang="vi-VN" sz="3000" b="1" dirty="0" smtClean="0">
                <a:solidFill>
                  <a:schemeClr val="accent6">
                    <a:lumMod val="50000"/>
                  </a:schemeClr>
                </a:solidFill>
              </a:rPr>
              <a:t>nặng…</a:t>
            </a:r>
            <a:r>
              <a:rPr lang="en-US" sz="3000" b="1" dirty="0">
                <a:solidFill>
                  <a:schemeClr val="accent6">
                    <a:lumMod val="50000"/>
                  </a:schemeClr>
                </a:solidFill>
              </a:rPr>
              <a:t> </a:t>
            </a:r>
            <a:r>
              <a:rPr lang="en-US" sz="3000" b="1" dirty="0" err="1" smtClean="0">
                <a:solidFill>
                  <a:schemeClr val="accent6">
                    <a:lumMod val="50000"/>
                  </a:schemeClr>
                </a:solidFill>
              </a:rPr>
              <a:t>và</a:t>
            </a:r>
            <a:r>
              <a:rPr lang="en-US" sz="3000" b="1" dirty="0" smtClean="0">
                <a:solidFill>
                  <a:schemeClr val="accent6">
                    <a:lumMod val="50000"/>
                  </a:schemeClr>
                </a:solidFill>
              </a:rPr>
              <a:t> </a:t>
            </a:r>
            <a:r>
              <a:rPr lang="en-US" sz="3000" b="1" dirty="0" err="1" smtClean="0">
                <a:solidFill>
                  <a:schemeClr val="accent6">
                    <a:lumMod val="50000"/>
                  </a:schemeClr>
                </a:solidFill>
              </a:rPr>
              <a:t>mất</a:t>
            </a:r>
            <a:r>
              <a:rPr lang="en-US" sz="3000" b="1" dirty="0" smtClean="0">
                <a:solidFill>
                  <a:schemeClr val="accent6">
                    <a:lumMod val="50000"/>
                  </a:schemeClr>
                </a:solidFill>
              </a:rPr>
              <a:t> </a:t>
            </a:r>
            <a:r>
              <a:rPr lang="vi-VN" sz="3000" b="1" dirty="0">
                <a:solidFill>
                  <a:schemeClr val="accent6">
                    <a:lumMod val="50000"/>
                  </a:schemeClr>
                </a:solidFill>
              </a:rPr>
              <a:t>ngày 12-6 năm Kỷ Hợi (1179). Nghe tin ông mất, Lý Cao Tông bãi chầu bảy ngày, ăn chay 3 ngày để tỏ lòng tiếc thương với ông.</a:t>
            </a:r>
            <a:endParaRPr lang="vi-VN" sz="3000" b="1" i="1" u="sng" dirty="0">
              <a:solidFill>
                <a:schemeClr val="accent6">
                  <a:lumMod val="50000"/>
                </a:schemeClr>
              </a:solidFill>
            </a:endParaRPr>
          </a:p>
        </p:txBody>
      </p:sp>
      <p:sp>
        <p:nvSpPr>
          <p:cNvPr id="6" name="TextBox 5"/>
          <p:cNvSpPr txBox="1"/>
          <p:nvPr/>
        </p:nvSpPr>
        <p:spPr>
          <a:xfrm>
            <a:off x="304800" y="2960688"/>
            <a:ext cx="8610600" cy="2678112"/>
          </a:xfrm>
          <a:prstGeom prst="rect">
            <a:avLst/>
          </a:prstGeom>
          <a:noFill/>
        </p:spPr>
        <p:txBody>
          <a:bodyPr>
            <a:spAutoFit/>
          </a:bodyPr>
          <a:lstStyle/>
          <a:p>
            <a:pPr algn="just" eaLnBrk="1" fontAlgn="auto" hangingPunct="1">
              <a:spcBef>
                <a:spcPts val="0"/>
              </a:spcBef>
              <a:spcAft>
                <a:spcPts val="0"/>
              </a:spcAft>
              <a:defRPr/>
            </a:pPr>
            <a:r>
              <a:rPr lang="en-US" sz="2800" b="1" dirty="0">
                <a:solidFill>
                  <a:schemeClr val="accent6">
                    <a:lumMod val="75000"/>
                  </a:schemeClr>
                </a:solidFill>
                <a:latin typeface="+mn-lt"/>
              </a:rPr>
              <a:t>  </a:t>
            </a:r>
            <a:r>
              <a:rPr lang="vi-VN" sz="2800" b="1" dirty="0">
                <a:solidFill>
                  <a:schemeClr val="accent6">
                    <a:lumMod val="75000"/>
                  </a:schemeClr>
                </a:solidFill>
                <a:latin typeface="+mn-lt"/>
              </a:rPr>
              <a:t>Tiếc rằng, sau này, Đỗ Thái hậu không nghe theo lời ông mà lấy em trai mình là Đỗ An Di thay Tô Hiến Thành giữ quyền phụ chính. Do bất tài, kém đức, Đỗ An Di đã làm hư hỏng Lý Cao Tông, đưa Cao Tông vào con đường trở thành vị vua tăm tối, tạo mầm mống phá vỡ cơ đồ nhà Lý.</a:t>
            </a:r>
            <a:endParaRPr lang="en-US" sz="2800" b="1" dirty="0">
              <a:solidFill>
                <a:schemeClr val="accent6">
                  <a:lumMod val="75000"/>
                </a:schemeClr>
              </a:solidFill>
              <a:latin typeface="+mn-lt"/>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4" presetClass="entr" presetSubtype="16" fill="hold" grpId="0" nodeType="withEffect">
                                  <p:stCondLst>
                                    <p:cond delay="150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1000"/>
                                        <p:tgtEl>
                                          <p:spTgt spid="2"/>
                                        </p:tgtEl>
                                      </p:cBhvr>
                                    </p:animEffect>
                                  </p:childTnLst>
                                </p:cTn>
                              </p:par>
                            </p:childTnLst>
                          </p:cTn>
                        </p:par>
                        <p:par>
                          <p:cTn id="8" fill="hold" nodeType="afterGroup">
                            <p:stCondLst>
                              <p:cond delay="2500"/>
                            </p:stCondLst>
                            <p:childTnLst>
                              <p:par>
                                <p:cTn id="9" presetID="39" presetClass="entr" presetSubtype="0" accel="100000" fill="hold" grpId="0" nodeType="afterEffect">
                                  <p:stCondLst>
                                    <p:cond delay="2500"/>
                                  </p:stCondLst>
                                  <p:childTnLst>
                                    <p:set>
                                      <p:cBhvr>
                                        <p:cTn id="10" dur="1" fill="hold">
                                          <p:stCondLst>
                                            <p:cond delay="0"/>
                                          </p:stCondLst>
                                        </p:cTn>
                                        <p:tgtEl>
                                          <p:spTgt spid="6"/>
                                        </p:tgtEl>
                                        <p:attrNameLst>
                                          <p:attrName>style.visibility</p:attrName>
                                        </p:attrNameLst>
                                      </p:cBhvr>
                                      <p:to>
                                        <p:strVal val="visible"/>
                                      </p:to>
                                    </p:set>
                                    <p:anim calcmode="lin" valueType="num">
                                      <p:cBhvr>
                                        <p:cTn id="11" dur="3000" fill="hold"/>
                                        <p:tgtEl>
                                          <p:spTgt spid="6"/>
                                        </p:tgtEl>
                                        <p:attrNameLst>
                                          <p:attrName>ppt_h</p:attrName>
                                        </p:attrNameLst>
                                      </p:cBhvr>
                                      <p:tavLst>
                                        <p:tav tm="0">
                                          <p:val>
                                            <p:strVal val="#ppt_h/20"/>
                                          </p:val>
                                        </p:tav>
                                        <p:tav tm="50000">
                                          <p:val>
                                            <p:strVal val="#ppt_h/20"/>
                                          </p:val>
                                        </p:tav>
                                        <p:tav tm="100000">
                                          <p:val>
                                            <p:strVal val="#ppt_h"/>
                                          </p:val>
                                        </p:tav>
                                      </p:tavLst>
                                    </p:anim>
                                    <p:anim calcmode="lin" valueType="num">
                                      <p:cBhvr>
                                        <p:cTn id="12" dur="3000" fill="hold"/>
                                        <p:tgtEl>
                                          <p:spTgt spid="6"/>
                                        </p:tgtEl>
                                        <p:attrNameLst>
                                          <p:attrName>ppt_w</p:attrName>
                                        </p:attrNameLst>
                                      </p:cBhvr>
                                      <p:tavLst>
                                        <p:tav tm="0">
                                          <p:val>
                                            <p:strVal val="#ppt_w+.3"/>
                                          </p:val>
                                        </p:tav>
                                        <p:tav tm="50000">
                                          <p:val>
                                            <p:strVal val="#ppt_w+.3"/>
                                          </p:val>
                                        </p:tav>
                                        <p:tav tm="100000">
                                          <p:val>
                                            <p:strVal val="#ppt_w"/>
                                          </p:val>
                                        </p:tav>
                                      </p:tavLst>
                                    </p:anim>
                                    <p:anim calcmode="lin" valueType="num">
                                      <p:cBhvr>
                                        <p:cTn id="13" dur="3000" fill="hold"/>
                                        <p:tgtEl>
                                          <p:spTgt spid="6"/>
                                        </p:tgtEl>
                                        <p:attrNameLst>
                                          <p:attrName>ppt_x</p:attrName>
                                        </p:attrNameLst>
                                      </p:cBhvr>
                                      <p:tavLst>
                                        <p:tav tm="0">
                                          <p:val>
                                            <p:strVal val="#ppt_x-.3"/>
                                          </p:val>
                                        </p:tav>
                                        <p:tav tm="50000">
                                          <p:val>
                                            <p:strVal val="#ppt_x"/>
                                          </p:val>
                                        </p:tav>
                                        <p:tav tm="100000">
                                          <p:val>
                                            <p:strVal val="#ppt_x"/>
                                          </p:val>
                                        </p:tav>
                                      </p:tavLst>
                                    </p:anim>
                                    <p:anim calcmode="lin" valueType="num">
                                      <p:cBhvr>
                                        <p:cTn id="14" dur="3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ần, Kiệm, Liêm, Chính, Chí công vô tư.mp4">
            <a:hlinkClick r:id="" action="ppaction://media"/>
          </p:cNvPr>
          <p:cNvPicPr>
            <a:picLocks noGrp="1" noRot="1" noChangeAspect="1"/>
          </p:cNvPicPr>
          <p:nvPr>
            <p:ph idx="1"/>
            <a:videoFile r:link="rId1"/>
          </p:nvPr>
        </p:nvPicPr>
        <p:blipFill>
          <a:blip r:embed="rId3">
            <a:extLst>
              <a:ext uri="{28A0092B-C50C-407E-A947-70E740481C1C}">
                <a14:useLocalDpi xmlns:a14="http://schemas.microsoft.com/office/drawing/2010/main" val="0"/>
              </a:ext>
            </a:extLst>
          </a:blip>
          <a:srcRect/>
          <a:stretch>
            <a:fillRect/>
          </a:stretch>
        </p:blipFill>
        <p:spPr>
          <a:xfrm>
            <a:off x="-2286000" y="-1279525"/>
            <a:ext cx="13716000" cy="10287000"/>
          </a:xfrm>
        </p:spPr>
      </p:pic>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nodeType="clickPar">
                      <p:stCondLst>
                        <p:cond delay="0"/>
                      </p:stCondLst>
                      <p:childTnLst>
                        <p:par>
                          <p:cTn id="4" fill="hold" nodeType="withGroup">
                            <p:stCondLst>
                              <p:cond delay="0"/>
                            </p:stCondLst>
                            <p:childTnLst>
                              <p:par>
                                <p:cTn id="5" presetID="2" presetClass="mediacall" presetSubtype="0" fill="hold" nodeType="withEffect">
                                  <p:stCondLst>
                                    <p:cond delay="0"/>
                                  </p:stCondLst>
                                  <p:childTnLst>
                                    <p:cmd type="call" cmd="togglePause">
                                      <p:cBhvr>
                                        <p:cTn id="6" dur="1" fill="hold"/>
                                        <p:tgtEl>
                                          <p:spTgt spid="5"/>
                                        </p:tgtEl>
                                      </p:cBhvr>
                                    </p:cmd>
                                  </p:childTnLst>
                                </p:cTn>
                              </p:par>
                            </p:childTnLst>
                          </p:cTn>
                        </p:par>
                      </p:childTnLst>
                    </p:cTn>
                  </p:par>
                </p:childTnLst>
              </p:cTn>
              <p:nextCondLst>
                <p:cond evt="onClick" delay="0">
                  <p:tgtEl>
                    <p:spTgt spid="5"/>
                  </p:tgtEl>
                </p:cond>
              </p:nextCondLst>
            </p:seq>
            <p:video>
              <p:cMediaNode>
                <p:cTn id="7" fill="hold" display="0">
                  <p:stCondLst>
                    <p:cond delay="indefinite"/>
                  </p:stCondLst>
                  <p:endCondLst>
                    <p:cond evt="onNext" delay="0">
                      <p:tgtEl>
                        <p:sldTgt/>
                      </p:tgtEl>
                    </p:cond>
                    <p:cond evt="onPrev" delay="0">
                      <p:tgtEl>
                        <p:sldTgt/>
                      </p:tgtEl>
                    </p:cond>
                  </p:endCondLst>
                </p:cTn>
                <p:tgtEl>
                  <p:spTgt spid="5"/>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133600" y="1066800"/>
            <a:ext cx="3657600" cy="762000"/>
          </a:xfrm>
        </p:spPr>
        <p:txBody>
          <a:bodyPr/>
          <a:lstStyle/>
          <a:p>
            <a:pPr eaLnBrk="1" hangingPunct="1"/>
            <a:r>
              <a:rPr lang="en-US" altLang="en-US" sz="4400" b="1" u="sng" smtClean="0">
                <a:solidFill>
                  <a:srgbClr val="FF0000"/>
                </a:solidFill>
              </a:rPr>
              <a:t>I .ĐẶT VẤN ĐỀ</a:t>
            </a:r>
          </a:p>
        </p:txBody>
      </p:sp>
      <p:sp>
        <p:nvSpPr>
          <p:cNvPr id="4" name="Subtitle 2"/>
          <p:cNvSpPr txBox="1">
            <a:spLocks/>
          </p:cNvSpPr>
          <p:nvPr/>
        </p:nvSpPr>
        <p:spPr>
          <a:xfrm>
            <a:off x="762000" y="457200"/>
            <a:ext cx="3352800" cy="533400"/>
          </a:xfrm>
          <a:prstGeom prst="rect">
            <a:avLst/>
          </a:prstGeom>
        </p:spPr>
        <p:txBody>
          <a:bodyPr>
            <a:normAutofit fontScale="55000" lnSpcReduction="20000"/>
          </a:bodyPr>
          <a:lstStyle/>
          <a:p>
            <a:pPr algn="ctr" eaLnBrk="1" fontAlgn="auto" hangingPunct="1">
              <a:spcBef>
                <a:spcPct val="20000"/>
              </a:spcBef>
              <a:spcAft>
                <a:spcPts val="0"/>
              </a:spcAft>
              <a:buFont typeface="Arial" pitchFamily="34" charset="0"/>
              <a:buNone/>
              <a:defRPr/>
            </a:pPr>
            <a:r>
              <a:rPr lang="en-US" sz="3200" b="1" i="1" dirty="0" err="1">
                <a:solidFill>
                  <a:schemeClr val="tx2">
                    <a:lumMod val="20000"/>
                    <a:lumOff val="80000"/>
                  </a:schemeClr>
                </a:solidFill>
                <a:latin typeface="VNI-Couri" pitchFamily="2" charset="0"/>
              </a:rPr>
              <a:t>Giaùo</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duïc</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coâng</a:t>
            </a:r>
            <a:r>
              <a:rPr lang="en-US" sz="3200" b="1" i="1" dirty="0">
                <a:solidFill>
                  <a:schemeClr val="tx2">
                    <a:lumMod val="20000"/>
                    <a:lumOff val="80000"/>
                  </a:schemeClr>
                </a:solidFill>
                <a:latin typeface="VNI-Couri" pitchFamily="2" charset="0"/>
              </a:rPr>
              <a:t> </a:t>
            </a:r>
            <a:r>
              <a:rPr lang="en-US" sz="3200" b="1" i="1" dirty="0" err="1">
                <a:solidFill>
                  <a:schemeClr val="tx2">
                    <a:lumMod val="20000"/>
                    <a:lumOff val="80000"/>
                  </a:schemeClr>
                </a:solidFill>
                <a:latin typeface="VNI-Couri" pitchFamily="2" charset="0"/>
              </a:rPr>
              <a:t>daân</a:t>
            </a:r>
            <a:r>
              <a:rPr lang="en-US" sz="3200" b="1" i="1" dirty="0">
                <a:solidFill>
                  <a:schemeClr val="tx2">
                    <a:lumMod val="20000"/>
                    <a:lumOff val="80000"/>
                  </a:schemeClr>
                </a:solidFill>
                <a:latin typeface="VNI-Couri" pitchFamily="2" charset="0"/>
              </a:rPr>
              <a:t> 9</a:t>
            </a:r>
          </a:p>
        </p:txBody>
      </p:sp>
      <p:sp>
        <p:nvSpPr>
          <p:cNvPr id="5" name="Subtitle 2"/>
          <p:cNvSpPr txBox="1">
            <a:spLocks/>
          </p:cNvSpPr>
          <p:nvPr/>
        </p:nvSpPr>
        <p:spPr bwMode="auto">
          <a:xfrm>
            <a:off x="2590800" y="1981200"/>
            <a:ext cx="5715000"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gn="just" eaLnBrk="1" hangingPunct="1">
              <a:buFontTx/>
              <a:buNone/>
            </a:pPr>
            <a:r>
              <a:rPr lang="en-US" altLang="en-US" sz="4800" b="1">
                <a:solidFill>
                  <a:srgbClr val="002060"/>
                </a:solidFill>
              </a:rPr>
              <a:t>-Ông Tô Hiến Thành và Chủ tịch Hồ Chí Minh là tấm gương sáng về phẩm chất chí công vô tư.</a:t>
            </a:r>
          </a:p>
        </p:txBody>
      </p:sp>
      <p:sp>
        <p:nvSpPr>
          <p:cNvPr id="6" name="Rectangle 5"/>
          <p:cNvSpPr/>
          <p:nvPr/>
        </p:nvSpPr>
        <p:spPr>
          <a:xfrm>
            <a:off x="6400800" y="0"/>
            <a:ext cx="2743200" cy="496888"/>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r>
              <a:rPr lang="en-US" dirty="0" smtClean="0">
                <a:solidFill>
                  <a:schemeClr val="bg1">
                    <a:lumMod val="50000"/>
                  </a:schemeClr>
                </a:solidFill>
                <a:latin typeface="Times New Roman" panose="02020603050405020304" pitchFamily="18" charset="0"/>
                <a:cs typeface="Times New Roman" panose="02020603050405020304" pitchFamily="18" charset="0"/>
              </a:rPr>
              <a:t>Hs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ghi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bài</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vào</a:t>
            </a:r>
            <a:r>
              <a:rPr lang="en-US" dirty="0" smtClean="0">
                <a:solidFill>
                  <a:schemeClr val="bg1">
                    <a:lumMod val="50000"/>
                  </a:schemeClr>
                </a:solidFill>
                <a:latin typeface="Times New Roman" panose="02020603050405020304" pitchFamily="18" charset="0"/>
                <a:cs typeface="Times New Roman" panose="02020603050405020304" pitchFamily="18" charset="0"/>
              </a:rPr>
              <a:t> </a:t>
            </a:r>
            <a:r>
              <a:rPr lang="en-US" dirty="0" err="1" smtClean="0">
                <a:solidFill>
                  <a:schemeClr val="bg1">
                    <a:lumMod val="50000"/>
                  </a:schemeClr>
                </a:solidFill>
                <a:latin typeface="Times New Roman" panose="02020603050405020304" pitchFamily="18" charset="0"/>
                <a:cs typeface="Times New Roman" panose="02020603050405020304" pitchFamily="18" charset="0"/>
              </a:rPr>
              <a:t>tập</a:t>
            </a:r>
            <a:endParaRPr lang="en-US" dirty="0">
              <a:solidFill>
                <a:schemeClr val="bg1">
                  <a:lumMod val="50000"/>
                </a:schemeClr>
              </a:solidFill>
              <a:latin typeface="Times New Roman" panose="02020603050405020304" pitchFamily="18" charset="0"/>
              <a:cs typeface="Times New Roman" panose="02020603050405020304" pitchFamily="18" charset="0"/>
            </a:endParaRPr>
          </a:p>
        </p:txBody>
      </p:sp>
    </p:spTree>
  </p:cSld>
  <p:clrMapOvr>
    <a:masterClrMapping/>
  </p:clrMapOvr>
  <p:transition advTm="10000">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26"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Horizontal)">
                                      <p:cBhvr>
                                        <p:cTn id="7" dur="2000"/>
                                        <p:tgtEl>
                                          <p:spTgt spid="3">
                                            <p:txEl>
                                              <p:pRg st="0" end="0"/>
                                            </p:txEl>
                                          </p:spTgt>
                                        </p:tgtEl>
                                      </p:cBhvr>
                                    </p:animEffect>
                                  </p:childTnLst>
                                </p:cTn>
                              </p:par>
                            </p:childTnLst>
                          </p:cTn>
                        </p:par>
                        <p:par>
                          <p:cTn id="8" fill="hold" nodeType="afterGroup">
                            <p:stCondLst>
                              <p:cond delay="2000"/>
                            </p:stCondLst>
                            <p:childTnLst>
                              <p:par>
                                <p:cTn id="9" presetID="16" presetClass="entr" presetSubtype="26" fill="hold" grpId="0" nodeType="afterEffect">
                                  <p:stCondLst>
                                    <p:cond delay="0"/>
                                  </p:stCondLst>
                                  <p:childTnLst>
                                    <p:set>
                                      <p:cBhvr>
                                        <p:cTn id="10" dur="1" fill="hold">
                                          <p:stCondLst>
                                            <p:cond delay="0"/>
                                          </p:stCondLst>
                                        </p:cTn>
                                        <p:tgtEl>
                                          <p:spTgt spid="5">
                                            <p:txEl>
                                              <p:pRg st="0" end="0"/>
                                            </p:txEl>
                                          </p:spTgt>
                                        </p:tgtEl>
                                        <p:attrNameLst>
                                          <p:attrName>style.visibility</p:attrName>
                                        </p:attrNameLst>
                                      </p:cBhvr>
                                      <p:to>
                                        <p:strVal val="visible"/>
                                      </p:to>
                                    </p:set>
                                    <p:animEffect transition="in" filter="barn(inHorizontal)">
                                      <p:cBhvr>
                                        <p:cTn id="11" dur="20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5"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1006</TotalTime>
  <Words>1096</Words>
  <Application>Microsoft Office PowerPoint</Application>
  <PresentationFormat>On-screen Show (4:3)</PresentationFormat>
  <Paragraphs>77</Paragraphs>
  <Slides>18</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18</vt:i4>
      </vt:variant>
    </vt:vector>
  </HeadingPairs>
  <TitlesOfParts>
    <vt:vector size="23" baseType="lpstr">
      <vt:lpstr>Calibri</vt:lpstr>
      <vt:lpstr>Arial</vt:lpstr>
      <vt:lpstr>Times New Roman</vt:lpstr>
      <vt:lpstr>VNI-Couri</vt:lpstr>
      <vt:lpstr>Office Theme</vt:lpstr>
      <vt:lpstr>PowerPoint Presentation</vt:lpstr>
      <vt:lpstr>PowerPoint Presentation</vt:lpstr>
      <vt:lpstr>Tô Hiến Thành – Vì nước tiến cử người hiền, không vì ơn riêng</vt:lpstr>
      <vt:lpstr>Ngày bé, Tô Hiến Thành được cha mẹ cho theo học cả văn lẫn võ. Lớn lên, ông trở thành người văn võ toàn tài. Tô Hiến Thành nổi tiếng tài năng tới mức vua Lý Anh Tông cũng biết tên, được đích thân vua cho vời vào cung làm việc. Năm 1138, nhân dịp có khoa thi, Tô Hiến Thành xin vua đi thi và đỗ đạt cao. Là người có thực tài, lại ngay thẳng, không lụy tiền tài, danh vọng nên Tô Hiến Thành được vua Lý Anh Tông rất mực tin yêu và trọng dụng. Ở vị trí nào, Tô Hiến Thành cũng hoàn thành xuất sắc nhiệm vụ được nhà vua ủy thác, nên nhà vua càng thêm phần yêu mến, phong cho ông tới chức Thái phó. Những mẩu chuyện kể về đức độ và tài năng của Tô Hiến Thành trong chính sử và trong dân gian có rất nhiều, nhưng nổi tiếng nhất là hai chuyện : </vt:lpstr>
      <vt:lpstr>Quyết một lòng trung trinh phò ấu chúa</vt:lpstr>
      <vt:lpstr> Ta là đại thần, nhận mệnh tiên tổ lo giúp vua còn bé. Nay lại ăn của đút mà làm chuyện phế lập thì còn mặt mũi nào trông thấy tiên đế ở dưới suối vàng?</vt:lpstr>
      <vt:lpstr>  Không may, năm Cao Tông lên 7 tuổi ta, Tô Hiến Thành lâm bệnh nặng… và mất ngày 12-6 năm Kỷ Hợi (1179). Nghe tin ông mất, Lý Cao Tông bãi chầu bảy ngày, ăn chay 3 ngày để tỏ lòng tiếc thương với ông.</vt:lpstr>
      <vt:lpstr>PowerPoint Presentation</vt:lpstr>
      <vt:lpstr>PowerPoint Presentation</vt:lpstr>
      <vt:lpstr>PowerPoint Presentation</vt:lpstr>
      <vt:lpstr>Cựu Cục trưởng Hàng hải  Dương Chí Dũng lĩnh án tử hình</vt:lpstr>
      <vt:lpstr>Vụ án "Bầu" Kiên” - Nguyên Phó Chủ tịch HĐ quản trị, PCT HĐ sáng lập Ngân hàng ACB)</vt:lpstr>
      <vt:lpstr>Xét xử "đại án tham nhũng" nghìn tỷ ở Đăk Nông</vt:lpstr>
      <vt:lpstr>PowerPoint Presentation</vt:lpstr>
      <vt:lpstr>PowerPoint Presentation</vt:lpstr>
      <vt:lpstr>PowerPoint Presentation</vt:lpstr>
      <vt:lpstr>PowerPoint Presentation</vt:lpstr>
      <vt:lpstr>DẶN DÒ</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NGOCLAN</dc:creator>
  <cp:lastModifiedBy>DELL</cp:lastModifiedBy>
  <cp:revision>93</cp:revision>
  <dcterms:created xsi:type="dcterms:W3CDTF">2016-08-07T12:30:24Z</dcterms:created>
  <dcterms:modified xsi:type="dcterms:W3CDTF">2022-12-06T07:08:10Z</dcterms:modified>
</cp:coreProperties>
</file>