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29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1F4C5F-7145-4797-9CEB-02BF673E395F}" type="datetimeFigureOut">
              <a:rPr lang="en-US" smtClean="0"/>
              <a:t>05/10/2017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F7BFF-0254-45BB-9DE9-A0746E7E2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92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6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186372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8299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78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07876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3961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99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09924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8148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19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 sz="1100">
              <a:ea typeface="ＭＳ Ｐゴシック" pitchFamily="34" charset="-128"/>
            </a:endParaRPr>
          </a:p>
        </p:txBody>
      </p:sp>
      <p:sp>
        <p:nvSpPr>
          <p:cNvPr id="211972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02115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14020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63512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7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17092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8649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0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20164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9451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9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189444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4784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191492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92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5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195588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3418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6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197636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9135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9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199684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1054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1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01732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1188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3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03780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5738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05828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1484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7839C-829A-47B8-ADF7-5ACBE7C8F0BD}" type="datetimeFigureOut">
              <a:rPr lang="en-US" smtClean="0"/>
              <a:t>05/10/2017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8C67-0257-4BD4-84B7-D4CC0C8ED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086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7839C-829A-47B8-ADF7-5ACBE7C8F0BD}" type="datetimeFigureOut">
              <a:rPr lang="en-US" smtClean="0"/>
              <a:t>05/10/2017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8C67-0257-4BD4-84B7-D4CC0C8ED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10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7839C-829A-47B8-ADF7-5ACBE7C8F0BD}" type="datetimeFigureOut">
              <a:rPr lang="en-US" smtClean="0"/>
              <a:t>05/10/2017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8C67-0257-4BD4-84B7-D4CC0C8ED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874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234F1-F471-4F65-91EC-AD40D2CB1BA8}" type="datetime1">
              <a:rPr lang="en-US"/>
              <a:pPr>
                <a:defRPr/>
              </a:pPr>
              <a:t>05/10/2017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C5A995-E58C-44D3-B94D-EE7358E28E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3448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>
            <a:cxnSpLocks noChangeShapeType="1"/>
          </p:cNvCxnSpPr>
          <p:nvPr userDrawn="1"/>
        </p:nvCxnSpPr>
        <p:spPr bwMode="auto">
          <a:xfrm>
            <a:off x="152400" y="533400"/>
            <a:ext cx="6675438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/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5F0E5-5902-4078-AFA9-7D50F6BC009F}" type="datetime1">
              <a:rPr lang="en-US"/>
              <a:pPr>
                <a:defRPr/>
              </a:pPr>
              <a:t>05/10/2017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FDBC7A-C571-4E69-A764-29CEE4F333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8956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>
            <a:cxnSpLocks noChangeShapeType="1"/>
          </p:cNvCxnSpPr>
          <p:nvPr userDrawn="1"/>
        </p:nvCxnSpPr>
        <p:spPr bwMode="auto">
          <a:xfrm>
            <a:off x="152400" y="533400"/>
            <a:ext cx="6675438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/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0EDF8-7924-47EA-BADE-4CE3B17E08AB}" type="datetime1">
              <a:rPr lang="en-US"/>
              <a:pPr>
                <a:defRPr/>
              </a:pPr>
              <a:t>05/10/2017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755D96-4947-4AAD-9292-006F66A710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1401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>
            <a:cxnSpLocks noChangeShapeType="1"/>
          </p:cNvCxnSpPr>
          <p:nvPr userDrawn="1"/>
        </p:nvCxnSpPr>
        <p:spPr bwMode="auto">
          <a:xfrm>
            <a:off x="152400" y="533400"/>
            <a:ext cx="6675438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/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1A7EC-C59B-4C64-AECC-5D6A69ED0DF8}" type="datetime1">
              <a:rPr lang="en-US"/>
              <a:pPr>
                <a:defRPr/>
              </a:pPr>
              <a:t>05/10/2017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84777-BCA1-487A-A5A2-A5AA72F62B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0952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>
            <a:cxnSpLocks noChangeShapeType="1"/>
          </p:cNvCxnSpPr>
          <p:nvPr userDrawn="1"/>
        </p:nvCxnSpPr>
        <p:spPr bwMode="auto">
          <a:xfrm>
            <a:off x="152400" y="533400"/>
            <a:ext cx="6675438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/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DA75B-E7FA-4DD1-8E26-AF367C603FE3}" type="datetime1">
              <a:rPr lang="en-US"/>
              <a:pPr>
                <a:defRPr/>
              </a:pPr>
              <a:t>05/10/2017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4D43B4-F665-4376-8DFF-DD3B569CC5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2795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>
            <a:cxnSpLocks noChangeShapeType="1"/>
          </p:cNvCxnSpPr>
          <p:nvPr userDrawn="1"/>
        </p:nvCxnSpPr>
        <p:spPr bwMode="auto">
          <a:xfrm>
            <a:off x="152400" y="533400"/>
            <a:ext cx="6675438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/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9014B-8D52-4F80-9B02-C340BC1ED1DF}" type="datetime1">
              <a:rPr lang="en-US"/>
              <a:pPr>
                <a:defRPr/>
              </a:pPr>
              <a:t>05/10/2017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D7875F-2400-4DFB-BE98-46986A3D29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322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7839C-829A-47B8-ADF7-5ACBE7C8F0BD}" type="datetimeFigureOut">
              <a:rPr lang="en-US" smtClean="0"/>
              <a:t>05/10/2017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8C67-0257-4BD4-84B7-D4CC0C8ED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597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7839C-829A-47B8-ADF7-5ACBE7C8F0BD}" type="datetimeFigureOut">
              <a:rPr lang="en-US" smtClean="0"/>
              <a:t>05/10/2017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8C67-0257-4BD4-84B7-D4CC0C8ED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75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7839C-829A-47B8-ADF7-5ACBE7C8F0BD}" type="datetimeFigureOut">
              <a:rPr lang="en-US" smtClean="0"/>
              <a:t>05/10/2017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8C67-0257-4BD4-84B7-D4CC0C8ED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739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7839C-829A-47B8-ADF7-5ACBE7C8F0BD}" type="datetimeFigureOut">
              <a:rPr lang="en-US" smtClean="0"/>
              <a:t>05/10/2017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8C67-0257-4BD4-84B7-D4CC0C8ED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083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7839C-829A-47B8-ADF7-5ACBE7C8F0BD}" type="datetimeFigureOut">
              <a:rPr lang="en-US" smtClean="0"/>
              <a:t>05/10/2017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8C67-0257-4BD4-84B7-D4CC0C8ED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250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7839C-829A-47B8-ADF7-5ACBE7C8F0BD}" type="datetimeFigureOut">
              <a:rPr lang="en-US" smtClean="0"/>
              <a:t>05/10/2017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8C67-0257-4BD4-84B7-D4CC0C8ED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21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7839C-829A-47B8-ADF7-5ACBE7C8F0BD}" type="datetimeFigureOut">
              <a:rPr lang="en-US" smtClean="0"/>
              <a:t>05/10/2017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8C67-0257-4BD4-84B7-D4CC0C8ED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280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7839C-829A-47B8-ADF7-5ACBE7C8F0BD}" type="datetimeFigureOut">
              <a:rPr lang="en-US" smtClean="0"/>
              <a:t>05/10/2017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A8C67-0257-4BD4-84B7-D4CC0C8ED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731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7839C-829A-47B8-ADF7-5ACBE7C8F0BD}" type="datetimeFigureOut">
              <a:rPr lang="en-US" smtClean="0"/>
              <a:t>05/10/2017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A8C67-0257-4BD4-84B7-D4CC0C8ED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66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hyperlink" Target="http://www.google.com.vn/imgres?imgurl=http://img.tamtay.vn/files/photo2/2010/5/22/21/647630/4bf7e6cf_4bfaf894_bicycle.jpg&amp;imgrefurl=http://photo.tamtay.vn/photo/prev/272279&amp;usg=__CnwMW5lVwAkf_iYlHVN0M6ANFww=&amp;h=358&amp;w=550&amp;sz=28&amp;hl=vi&amp;start=11&amp;sig2=RgOTeB8c5RrxzlG-Nl1xwA&amp;zoom=1&amp;tbnid=uM-x1s62QTiHlM:&amp;tbnh=87&amp;tbnw=133&amp;ei=NB6AToLiFMK0iQfNzt3ZDg&amp;prev=/search?q=xe+%C4%91%E1%BA%A1p&amp;hl=vi&amp;sa=N&amp;gbv=2&amp;tbm=isch&amp;itbs=1" TargetMode="External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jpeg"/><Relationship Id="rId5" Type="http://schemas.openxmlformats.org/officeDocument/2006/relationships/hyperlink" Target="http://www.honda.com.vn/Portals/0/Gallery/Products/6/_more/Vang_Vision.jpg" TargetMode="External"/><Relationship Id="rId10" Type="http://schemas.openxmlformats.org/officeDocument/2006/relationships/image" Target="../media/image19.jpeg"/><Relationship Id="rId4" Type="http://schemas.openxmlformats.org/officeDocument/2006/relationships/image" Target="../media/image14.jpeg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hyperlink" Target="http://www.google.com.vn/imgres?imgurl=http://nxbgtvt.vn/data/CompanyImages/Product76.jpg&amp;imgrefurl=http://nxbgtvt.vn/default.aspx?portalid=1&amp;tabid=379&amp;productid=76&amp;usg=__Qc9zknqi8oc5q37UabeWmR-CH6I=&amp;h=734&amp;w=500&amp;sz=202&amp;hl=vi&amp;start=2&amp;zoom=1&amp;tbnid=nS__FfuztFUs3M:&amp;tbnh=141&amp;tbnw=96&amp;ei=lQPXT8fTIMe3iQeklbGaAw&amp;prev=/search?q=s%C3%A1ch+lu%E1%BA%ADt+giao+th%C3%B4ng+%C4%91%C6%B0%E1%BB%9Dng+b%E1%BB%99&amp;hl=vi&amp;gbv=2&amp;tbm=isch&amp;itbs=1" TargetMode="External"/><Relationship Id="rId7" Type="http://schemas.openxmlformats.org/officeDocument/2006/relationships/hyperlink" Target="http://www.honda.com.vn/Portals/0/Gallery/Products/6/_more/Vang_Vision.jp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jpeg"/><Relationship Id="rId5" Type="http://schemas.openxmlformats.org/officeDocument/2006/relationships/hyperlink" Target="http://www.honda.com.vn/Portals/0/Gallery/Products/114/_more/Do%20den%20xam.jpg" TargetMode="External"/><Relationship Id="rId4" Type="http://schemas.openxmlformats.org/officeDocument/2006/relationships/image" Target="../media/image20.jpeg"/><Relationship Id="rId9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com.vn/url?sa=i&amp;rct=j&amp;q=&amp;esrc=s&amp;frm=1&amp;source=images&amp;cd=&amp;cad=rja&amp;uact=8&amp;ved=0ahUKEwjr8NzAmpnKAhVGFJQKHVe6BSMQjRwIBw&amp;url=http://news.zing.vn/Xe-may-cho-nguoi-qua-tai-hang-hoa-cong-kenh-len-bao-Anh-post531663.html&amp;psig=AFQjCNFPYXl4YSuxmuxvNBSL7znRV8eiGg&amp;ust=1452307808825218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csgt.vn/" TargetMode="External"/><Relationship Id="rId3" Type="http://schemas.openxmlformats.org/officeDocument/2006/relationships/hyperlink" Target="http://antoangiaothong.gov.vn/" TargetMode="External"/><Relationship Id="rId7" Type="http://schemas.openxmlformats.org/officeDocument/2006/relationships/hyperlink" Target="https://www.google.com.vn/url?sa=t&amp;rct=j&amp;q=&amp;esrc=s&amp;source=web&amp;cd=5&amp;ved=0CFIQFjAE&amp;url=http://www.csgt.vn/&amp;ei=I49iUsHNOcGQkwXvZA&amp;usg=AFQjCNEI3ZqMMNDUSf-eKprk-AnI6OWkOw&amp;sig2=aMiY7VGriV9SvSijx7L_RA" TargetMode="External"/><Relationship Id="rId2" Type="http://schemas.openxmlformats.org/officeDocument/2006/relationships/hyperlink" Target="http://www.chinhphu.vn/portal/page/portal/chinhphu/antoangiaotho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anhsat-ttatxh.bocongan.gov.vn/" TargetMode="External"/><Relationship Id="rId5" Type="http://schemas.openxmlformats.org/officeDocument/2006/relationships/hyperlink" Target="https://www.google.com.vn/url?sa=t&amp;rct=j&amp;q=&amp;esrc=s&amp;source=web&amp;cd=7&amp;ved=0CGcQFjAG&amp;url=http://canhsat-ttatxh.bocongan.gov.vn/&amp;ei=I49iUsHNOcGQkwXvZA&amp;usg=AFQjCNGH9EAEuKteYwARh2syO_yRmDW4zg&amp;sig2=ylmPrOuwKQLYwyE2HG9gvA" TargetMode="External"/><Relationship Id="rId10" Type="http://schemas.openxmlformats.org/officeDocument/2006/relationships/hyperlink" Target="http://giaothongvantai.com.vn/" TargetMode="External"/><Relationship Id="rId4" Type="http://schemas.openxmlformats.org/officeDocument/2006/relationships/hyperlink" Target="http://www.mt.gov.vn/" TargetMode="External"/><Relationship Id="rId9" Type="http://schemas.openxmlformats.org/officeDocument/2006/relationships/hyperlink" Target="https://www.google.com.vn/url?sa=t&amp;rct=j&amp;q=&amp;esrc=s&amp;source=web&amp;cd=1&amp;cad=rja&amp;ved=0CC0QFjAA&amp;url=http://giaothongvantai.com.vn/&amp;ei=I49iUsHNOcGQkwXvZA&amp;usg=AFQjCNFaRjxHtZiA9eiGT2kIOgiW_aKdkg&amp;sig2=2Kv-VIO4kNvxy-GygaOPow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video" Target="file:///D:\A-%20SFD\2-%20Curriculum\7-%20Other%20courses\5-%20Teenager\3-%20Curriculum%202016\16.%20ATGT%20h&#7885;c%20&#273;&#432;&#7901;ng.wmv" TargetMode="Externa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video" Target="file:///D:\HUONG\1.Dealer%20Activities\2013\Teen%202013\Giao%20trinh\Thu%20di%20xe%20may.wmv" TargetMode="Externa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346" name="Group 8"/>
          <p:cNvGrpSpPr>
            <a:grpSpLocks/>
          </p:cNvGrpSpPr>
          <p:nvPr/>
        </p:nvGrpSpPr>
        <p:grpSpPr bwMode="auto">
          <a:xfrm>
            <a:off x="533400" y="1033463"/>
            <a:ext cx="8229600" cy="1328737"/>
            <a:chOff x="0" y="2403147"/>
            <a:chExt cx="8077200" cy="1099914"/>
          </a:xfrm>
          <a:solidFill>
            <a:srgbClr val="FFCC00"/>
          </a:solidFill>
        </p:grpSpPr>
        <p:sp>
          <p:nvSpPr>
            <p:cNvPr id="11" name="Rounded Rectangle 10"/>
            <p:cNvSpPr/>
            <p:nvPr/>
          </p:nvSpPr>
          <p:spPr>
            <a:xfrm>
              <a:off x="0" y="2403147"/>
              <a:ext cx="8077200" cy="109991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1495778" y="2403147"/>
              <a:ext cx="6581422" cy="1099914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91440" bIns="91440" spcCol="1270" anchor="ctr"/>
            <a:lstStyle/>
            <a:p>
              <a:pPr defTabSz="10668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b="1" dirty="0" err="1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rPr>
                <a:t>Chuẩn</a:t>
              </a:r>
              <a:r>
                <a:rPr lang="en-US" sz="2800" b="1" dirty="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rPr>
                <a:t>bị</a:t>
              </a:r>
              <a:r>
                <a:rPr lang="en-US" sz="2800" b="1" dirty="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rPr>
                <a:t>điều</a:t>
              </a:r>
              <a:r>
                <a:rPr lang="en-US" sz="2800" b="1" dirty="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rPr>
                <a:t>khiển</a:t>
              </a:r>
              <a:r>
                <a:rPr lang="en-US" sz="2800" b="1" dirty="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rPr>
                <a:t>xe</a:t>
              </a:r>
              <a:r>
                <a:rPr lang="en-US" sz="2800" b="1" dirty="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rPr>
                <a:t>máy</a:t>
              </a:r>
              <a:r>
                <a:rPr lang="en-US" sz="2800" b="1" dirty="0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rPr>
                <a:t> an </a:t>
              </a:r>
              <a:r>
                <a:rPr lang="en-US" sz="2800" b="1" dirty="0" err="1">
                  <a:solidFill>
                    <a:schemeClr val="tx1"/>
                  </a:solidFill>
                  <a:latin typeface="Tahoma" pitchFamily="34" charset="0"/>
                  <a:cs typeface="Tahoma" pitchFamily="34" charset="0"/>
                </a:rPr>
                <a:t>toàn</a:t>
              </a:r>
              <a:endParaRPr lang="en-US" sz="28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6" name="Sun 5"/>
          <p:cNvSpPr/>
          <p:nvPr/>
        </p:nvSpPr>
        <p:spPr>
          <a:xfrm>
            <a:off x="304800" y="914400"/>
            <a:ext cx="1905000" cy="1600200"/>
          </a:xfrm>
          <a:prstGeom prst="sun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000" b="1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85348" name="TextBox 8"/>
          <p:cNvSpPr txBox="1">
            <a:spLocks noChangeArrowheads="1"/>
          </p:cNvSpPr>
          <p:nvPr/>
        </p:nvSpPr>
        <p:spPr bwMode="auto">
          <a:xfrm>
            <a:off x="457200" y="1504950"/>
            <a:ext cx="1600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000" b="1" dirty="0" err="1">
                <a:latin typeface="Tahoma" pitchFamily="34" charset="0"/>
                <a:cs typeface="Tahoma" pitchFamily="34" charset="0"/>
              </a:rPr>
              <a:t>Bài</a:t>
            </a:r>
            <a:r>
              <a:rPr lang="en-US" altLang="en-US" sz="2000" b="1" dirty="0">
                <a:latin typeface="Tahoma" pitchFamily="34" charset="0"/>
                <a:cs typeface="Tahoma" pitchFamily="34" charset="0"/>
              </a:rPr>
              <a:t> 5</a:t>
            </a:r>
          </a:p>
        </p:txBody>
      </p:sp>
      <p:sp>
        <p:nvSpPr>
          <p:cNvPr id="185349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78B0218-2C8C-4112-B257-3EAD22ED1D76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12646" name="Rectangle 12"/>
          <p:cNvSpPr>
            <a:spLocks noChangeArrowheads="1"/>
          </p:cNvSpPr>
          <p:nvPr/>
        </p:nvSpPr>
        <p:spPr bwMode="auto">
          <a:xfrm>
            <a:off x="774700" y="2979738"/>
            <a:ext cx="77597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/>
            <a:r>
              <a:rPr lang="en-US" altLang="en-US" sz="2400" b="1">
                <a:latin typeface="Tahoma" pitchFamily="34" charset="0"/>
                <a:cs typeface="Tahoma" pitchFamily="34" charset="0"/>
              </a:rPr>
              <a:t>1- Thực trạng điều khiển xe máy của học sinh hiện nay</a:t>
            </a:r>
          </a:p>
        </p:txBody>
      </p:sp>
      <p:sp>
        <p:nvSpPr>
          <p:cNvPr id="112647" name="Rectangle 13"/>
          <p:cNvSpPr>
            <a:spLocks noChangeArrowheads="1"/>
          </p:cNvSpPr>
          <p:nvPr/>
        </p:nvSpPr>
        <p:spPr bwMode="auto">
          <a:xfrm>
            <a:off x="747713" y="3886200"/>
            <a:ext cx="76342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/>
            <a:r>
              <a:rPr lang="en-US" altLang="en-US" sz="2400" b="1">
                <a:latin typeface="Tahoma" pitchFamily="34" charset="0"/>
                <a:cs typeface="Tahoma" pitchFamily="34" charset="0"/>
              </a:rPr>
              <a:t>2- Các điều kiện để được điều khiển xe máy</a:t>
            </a:r>
          </a:p>
        </p:txBody>
      </p:sp>
      <p:sp>
        <p:nvSpPr>
          <p:cNvPr id="112648" name="Rectangle 14"/>
          <p:cNvSpPr>
            <a:spLocks noChangeArrowheads="1"/>
          </p:cNvSpPr>
          <p:nvPr/>
        </p:nvSpPr>
        <p:spPr bwMode="auto">
          <a:xfrm>
            <a:off x="762000" y="4579938"/>
            <a:ext cx="7848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/>
            <a:r>
              <a:rPr lang="en-US" altLang="en-US" sz="2400" b="1">
                <a:latin typeface="Tahoma" pitchFamily="34" charset="0"/>
                <a:cs typeface="Tahoma" pitchFamily="34" charset="0"/>
              </a:rPr>
              <a:t>3- Chuẩn bị để điều khiển xe máy an toàn </a:t>
            </a:r>
          </a:p>
        </p:txBody>
      </p:sp>
    </p:spTree>
    <p:extLst>
      <p:ext uri="{BB962C8B-B14F-4D97-AF65-F5344CB8AC3E}">
        <p14:creationId xmlns:p14="http://schemas.microsoft.com/office/powerpoint/2010/main" val="311837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6" grpId="0" build="allAtOnce"/>
      <p:bldP spid="112647" grpId="0" build="allAtOnce"/>
      <p:bldP spid="112648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34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flowChartAlternateProcess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en-US" b="1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3492" name="Picture 6" descr="http://t3.gstatic.com/images?q=tbn:ANd9GcSu9kr2X0QxTisFIirF5DRpFBRDt5QR9H4AYNhYa2XqyLIbyDQbGAOkvUk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76488" y="990600"/>
            <a:ext cx="1281112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>
            <a:off x="3733800" y="1370013"/>
            <a:ext cx="533400" cy="1587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/>
        </p:spPr>
      </p:cxnSp>
      <p:pic>
        <p:nvPicPr>
          <p:cNvPr id="63494" name="Picture 6" descr="http://www.honda.com.vn/Portals/0/Gallery/Products/6/_thumbs/Vang_Vision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838200"/>
            <a:ext cx="13716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ounded Rectangular Callout 22"/>
          <p:cNvSpPr>
            <a:spLocks noChangeArrowheads="1"/>
          </p:cNvSpPr>
          <p:nvPr/>
        </p:nvSpPr>
        <p:spPr bwMode="auto">
          <a:xfrm>
            <a:off x="6096000" y="762000"/>
            <a:ext cx="2971800" cy="1905000"/>
          </a:xfrm>
          <a:prstGeom prst="wedgeRoundRectCallout">
            <a:avLst>
              <a:gd name="adj1" fmla="val -64051"/>
              <a:gd name="adj2" fmla="val -23750"/>
              <a:gd name="adj3" fmla="val 16667"/>
            </a:avLst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Thuận</a:t>
            </a:r>
            <a:r>
              <a:rPr lang="en-US" sz="16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tiện</a:t>
            </a:r>
            <a:r>
              <a:rPr lang="en-US" sz="16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                         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sz="16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  </a:t>
            </a:r>
            <a:r>
              <a:rPr lang="en-US" sz="16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cho</a:t>
            </a:r>
            <a:r>
              <a:rPr lang="en-US" sz="16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mọi</a:t>
            </a:r>
            <a:r>
              <a:rPr lang="en-US" sz="16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người</a:t>
            </a:r>
            <a:endParaRPr lang="en-US" sz="16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Tốc</a:t>
            </a:r>
            <a:r>
              <a:rPr lang="en-US" sz="16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độ</a:t>
            </a:r>
            <a:r>
              <a:rPr lang="en-US" sz="16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cao</a:t>
            </a:r>
            <a:r>
              <a:rPr lang="en-US" sz="16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                      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sz="16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  </a:t>
            </a:r>
            <a:r>
              <a:rPr lang="en-US" sz="16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Sức</a:t>
            </a:r>
            <a:r>
              <a:rPr lang="en-US" sz="16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mạnh</a:t>
            </a:r>
            <a:r>
              <a:rPr lang="en-US" sz="16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lớn</a:t>
            </a:r>
            <a:r>
              <a:rPr lang="en-US" sz="16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                             </a:t>
            </a:r>
            <a:r>
              <a:rPr lang="en-US" sz="16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=&gt; </a:t>
            </a:r>
            <a:r>
              <a:rPr lang="en-US" sz="16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Rủi</a:t>
            </a:r>
            <a:r>
              <a:rPr lang="en-US" sz="16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ro</a:t>
            </a:r>
            <a:r>
              <a:rPr lang="en-US" sz="16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và</a:t>
            </a:r>
            <a:r>
              <a:rPr lang="en-US" sz="16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tiềm</a:t>
            </a:r>
            <a:r>
              <a:rPr lang="en-US" sz="16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ẩn</a:t>
            </a:r>
            <a:r>
              <a:rPr lang="en-US" sz="16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nhiều</a:t>
            </a:r>
            <a:r>
              <a:rPr lang="en-US" sz="16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mối</a:t>
            </a:r>
            <a:r>
              <a:rPr lang="en-US" sz="16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nguy</a:t>
            </a:r>
            <a:r>
              <a:rPr lang="en-US" sz="16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hiểm</a:t>
            </a:r>
            <a:r>
              <a:rPr lang="en-US" sz="16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nếu</a:t>
            </a:r>
            <a:r>
              <a:rPr lang="en-US" sz="16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không</a:t>
            </a:r>
            <a:r>
              <a:rPr lang="en-US" sz="16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lái</a:t>
            </a:r>
            <a:r>
              <a:rPr lang="en-US" sz="16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xe</a:t>
            </a:r>
            <a:r>
              <a:rPr lang="en-US" sz="16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an </a:t>
            </a:r>
            <a:r>
              <a:rPr lang="en-US" sz="1600" b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toàn</a:t>
            </a:r>
            <a:endParaRPr lang="en-US" sz="16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4" name="Rounded Rectangular Callout 23"/>
          <p:cNvSpPr>
            <a:spLocks noChangeArrowheads="1"/>
          </p:cNvSpPr>
          <p:nvPr/>
        </p:nvSpPr>
        <p:spPr bwMode="auto">
          <a:xfrm>
            <a:off x="304800" y="762000"/>
            <a:ext cx="1676400" cy="1905000"/>
          </a:xfrm>
          <a:prstGeom prst="wedgeRoundRectCallout">
            <a:avLst>
              <a:gd name="adj1" fmla="val 74338"/>
              <a:gd name="adj2" fmla="val -21667"/>
              <a:gd name="adj3" fmla="val 16667"/>
            </a:avLst>
          </a:prstGeom>
          <a:solidFill>
            <a:srgbClr val="F2F2F2"/>
          </a:solidFill>
          <a:ln w="9525">
            <a:solidFill>
              <a:srgbClr val="F69240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eaLnBrk="1" hangingPunct="1">
              <a:defRPr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Tốc độ                xe thô sơ</a:t>
            </a:r>
          </a:p>
          <a:p>
            <a:pPr eaLnBrk="1" hangingPunct="1">
              <a:defRPr/>
            </a:pPr>
            <a: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chậm </a:t>
            </a:r>
            <a:br>
              <a:rPr lang="en-US" sz="16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</a:br>
            <a:r>
              <a:rPr lang="en-US" sz="16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=&gt; Rủi ro</a:t>
            </a:r>
            <a:br>
              <a:rPr lang="en-US" sz="16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</a:br>
            <a:r>
              <a:rPr lang="en-US" sz="16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và khả năng gây tai nạn thấp</a:t>
            </a:r>
          </a:p>
        </p:txBody>
      </p:sp>
      <p:sp>
        <p:nvSpPr>
          <p:cNvPr id="63499" name="TextBox 31"/>
          <p:cNvSpPr txBox="1">
            <a:spLocks noChangeArrowheads="1"/>
          </p:cNvSpPr>
          <p:nvPr/>
        </p:nvSpPr>
        <p:spPr bwMode="auto">
          <a:xfrm>
            <a:off x="0" y="6324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en-US" b="1" i="1">
                <a:latin typeface="Tahoma" pitchFamily="34" charset="0"/>
                <a:cs typeface="Tahoma" pitchFamily="34" charset="0"/>
              </a:rPr>
              <a:t>Các bạn tuyệt đối không được điều khiển xe máy khi chưa đủ 3 điều kiện trên</a:t>
            </a:r>
          </a:p>
        </p:txBody>
      </p:sp>
      <p:sp>
        <p:nvSpPr>
          <p:cNvPr id="31" name="Down Arrow 30"/>
          <p:cNvSpPr/>
          <p:nvPr/>
        </p:nvSpPr>
        <p:spPr>
          <a:xfrm>
            <a:off x="3886200" y="2438400"/>
            <a:ext cx="1219199" cy="304801"/>
          </a:xfrm>
          <a:prstGeom prst="down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0716" name="Text Box 2"/>
          <p:cNvSpPr txBox="1">
            <a:spLocks noChangeArrowheads="1"/>
          </p:cNvSpPr>
          <p:nvPr/>
        </p:nvSpPr>
        <p:spPr bwMode="auto">
          <a:xfrm>
            <a:off x="638175" y="103188"/>
            <a:ext cx="5573713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Clr>
                <a:schemeClr val="accent2"/>
              </a:buClr>
            </a:pPr>
            <a:r>
              <a:rPr lang="en-US" altLang="en-US" sz="2200" b="1">
                <a:latin typeface="Tahoma" pitchFamily="34" charset="0"/>
                <a:cs typeface="Tahoma" pitchFamily="34" charset="0"/>
              </a:rPr>
              <a:t>  Điều kiện để được điều khiển xe máy</a:t>
            </a:r>
            <a:endParaRPr lang="en-US" altLang="en-US" sz="22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8" name="TextBox 4"/>
          <p:cNvSpPr txBox="1">
            <a:spLocks noChangeArrowheads="1"/>
          </p:cNvSpPr>
          <p:nvPr/>
        </p:nvSpPr>
        <p:spPr bwMode="auto">
          <a:xfrm>
            <a:off x="1676400" y="2906713"/>
            <a:ext cx="6019800" cy="4000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Quy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định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đối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với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người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điều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khiển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xe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mô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tô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29" name="TextBox 5"/>
          <p:cNvSpPr txBox="1">
            <a:spLocks noChangeArrowheads="1"/>
          </p:cNvSpPr>
          <p:nvPr/>
        </p:nvSpPr>
        <p:spPr bwMode="auto">
          <a:xfrm>
            <a:off x="76200" y="3848100"/>
            <a:ext cx="3200400" cy="457200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altLang="en-US" b="1">
              <a:latin typeface="Tahoma" pitchFamily="34" charset="0"/>
              <a:cs typeface="Tahoma" pitchFamily="34" charset="0"/>
            </a:endParaRPr>
          </a:p>
          <a:p>
            <a:pPr algn="ctr" eaLnBrk="1" hangingPunct="1"/>
            <a:r>
              <a:rPr lang="en-US" altLang="en-US" b="1">
                <a:latin typeface="Tahoma" pitchFamily="34" charset="0"/>
                <a:cs typeface="Tahoma" pitchFamily="34" charset="0"/>
              </a:rPr>
              <a:t>Tuổi: Từ đủ 18 tuổi trở lên</a:t>
            </a:r>
          </a:p>
          <a:p>
            <a:pPr algn="ctr" eaLnBrk="1" hangingPunct="1"/>
            <a:endParaRPr lang="en-US" altLang="en-US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30" name="TextBox 6"/>
          <p:cNvSpPr txBox="1">
            <a:spLocks noChangeArrowheads="1"/>
          </p:cNvSpPr>
          <p:nvPr/>
        </p:nvSpPr>
        <p:spPr bwMode="auto">
          <a:xfrm>
            <a:off x="3352800" y="3848100"/>
            <a:ext cx="2895600" cy="466725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altLang="en-US" b="1">
                <a:latin typeface="Tahoma" pitchFamily="34" charset="0"/>
                <a:cs typeface="Tahoma" pitchFamily="34" charset="0"/>
              </a:rPr>
              <a:t> Đủ điều kiện sức khỏe</a:t>
            </a:r>
          </a:p>
          <a:p>
            <a:pPr algn="ctr" eaLnBrk="1" hangingPunct="1"/>
            <a:endParaRPr lang="en-US" altLang="en-US" b="1">
              <a:latin typeface="Tahoma" pitchFamily="34" charset="0"/>
              <a:cs typeface="Tahoma" pitchFamily="34" charset="0"/>
            </a:endParaRPr>
          </a:p>
        </p:txBody>
      </p:sp>
      <p:sp>
        <p:nvSpPr>
          <p:cNvPr id="32" name="TextBox 7"/>
          <p:cNvSpPr txBox="1">
            <a:spLocks noChangeArrowheads="1"/>
          </p:cNvSpPr>
          <p:nvPr/>
        </p:nvSpPr>
        <p:spPr bwMode="auto">
          <a:xfrm>
            <a:off x="6324600" y="3848100"/>
            <a:ext cx="2743200" cy="457200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b="1">
                <a:latin typeface="Tahoma" pitchFamily="34" charset="0"/>
                <a:cs typeface="Tahoma" pitchFamily="34" charset="0"/>
              </a:rPr>
              <a:t>Có giấy phép lái xe A1</a:t>
            </a:r>
          </a:p>
          <a:p>
            <a:pPr eaLnBrk="1" hangingPunct="1"/>
            <a:endParaRPr lang="en-US" altLang="en-US" b="1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33" name="Elbow Connector 32"/>
          <p:cNvCxnSpPr>
            <a:cxnSpLocks noChangeShapeType="1"/>
            <a:stCxn id="28" idx="2"/>
            <a:endCxn id="29" idx="0"/>
          </p:cNvCxnSpPr>
          <p:nvPr/>
        </p:nvCxnSpPr>
        <p:spPr bwMode="auto">
          <a:xfrm rot="5400000">
            <a:off x="2910681" y="2072482"/>
            <a:ext cx="541337" cy="30099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34" name="Elbow Connector 33"/>
          <p:cNvCxnSpPr>
            <a:cxnSpLocks noChangeShapeType="1"/>
            <a:stCxn id="28" idx="2"/>
            <a:endCxn id="32" idx="0"/>
          </p:cNvCxnSpPr>
          <p:nvPr/>
        </p:nvCxnSpPr>
        <p:spPr bwMode="auto">
          <a:xfrm rot="16200000" flipH="1">
            <a:off x="5920581" y="2072482"/>
            <a:ext cx="541337" cy="30099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</p:spPr>
      </p:cxnSp>
      <p:pic>
        <p:nvPicPr>
          <p:cNvPr id="38" name="Picture 4" descr="C:\Documents and Settings\D1010\Desktop\images[19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00425" y="4378325"/>
            <a:ext cx="14763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9" name="Elbow Connector 38"/>
          <p:cNvCxnSpPr>
            <a:cxnSpLocks noChangeShapeType="1"/>
            <a:stCxn id="28" idx="2"/>
            <a:endCxn id="30" idx="0"/>
          </p:cNvCxnSpPr>
          <p:nvPr/>
        </p:nvCxnSpPr>
        <p:spPr bwMode="auto">
          <a:xfrm rot="16200000" flipH="1">
            <a:off x="4472781" y="3520282"/>
            <a:ext cx="541337" cy="1143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</p:spPr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5413" y="4370388"/>
            <a:ext cx="25177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38713" y="4691063"/>
            <a:ext cx="2057400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42150" y="4724400"/>
            <a:ext cx="20256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0728" name="Slide Number Placeholder 2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EB3CF81-2E31-4B04-9080-9EB71379E7AA}" type="slidenum">
              <a:rPr lang="en-US" altLang="en-US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48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4" grpId="0" animBg="1"/>
      <p:bldP spid="63499" grpId="0"/>
      <p:bldP spid="28" grpId="0" animBg="1"/>
      <p:bldP spid="29" grpId="0" animBg="1"/>
      <p:bldP spid="30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4"/>
          <p:cNvPicPr>
            <a:picLocks noChangeAspect="1" noChangeArrowheads="1"/>
          </p:cNvPicPr>
          <p:nvPr/>
        </p:nvPicPr>
        <p:blipFill>
          <a:blip r:embed="rId3" cstate="print"/>
          <a:srcRect l="57813" t="26042" r="29688" b="47916"/>
          <a:stretch>
            <a:fillRect/>
          </a:stretch>
        </p:blipFill>
        <p:spPr bwMode="auto">
          <a:xfrm>
            <a:off x="6629400" y="3048000"/>
            <a:ext cx="22923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275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F4A0BBD-7CEE-4198-B6CC-C6DB2CEEEB03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02756" name="TextBox 16"/>
          <p:cNvSpPr txBox="1">
            <a:spLocks noChangeArrowheads="1"/>
          </p:cNvSpPr>
          <p:nvPr/>
        </p:nvSpPr>
        <p:spPr bwMode="auto">
          <a:xfrm>
            <a:off x="914400" y="76200"/>
            <a:ext cx="6705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200" b="1">
                <a:latin typeface="Tahoma" pitchFamily="34" charset="0"/>
                <a:cs typeface="Tahoma" pitchFamily="34" charset="0"/>
              </a:rPr>
              <a:t>3. Chuẩn bị để điều khiển xe máy an toàn: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457200" y="1600200"/>
            <a:ext cx="6934200" cy="1676400"/>
          </a:xfrm>
          <a:prstGeom prst="wedgeRoundRectCallout">
            <a:avLst>
              <a:gd name="adj1" fmla="val 42984"/>
              <a:gd name="adj2" fmla="val 90722"/>
              <a:gd name="adj3" fmla="val 16667"/>
            </a:avLst>
          </a:prstGeom>
          <a:solidFill>
            <a:srgbClr val="92D050"/>
          </a:solidFill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marL="742950" lvl="1" indent="-285750" eaLnBrk="1" hangingPunct="1">
              <a:lnSpc>
                <a:spcPct val="150000"/>
              </a:lnSpc>
              <a:defRPr/>
            </a:pP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Để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đảm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bảo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an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toàn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,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chúng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ta cần trang bị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những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gì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trước khi điều khiển xe máy?</a:t>
            </a:r>
          </a:p>
        </p:txBody>
      </p:sp>
    </p:spTree>
    <p:extLst>
      <p:ext uri="{BB962C8B-B14F-4D97-AF65-F5344CB8AC3E}">
        <p14:creationId xmlns:p14="http://schemas.microsoft.com/office/powerpoint/2010/main" val="4280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utoShape 34"/>
          <p:cNvSpPr>
            <a:spLocks noChangeArrowheads="1"/>
          </p:cNvSpPr>
          <p:nvPr/>
        </p:nvSpPr>
        <p:spPr bwMode="auto">
          <a:xfrm>
            <a:off x="152400" y="6096000"/>
            <a:ext cx="8915400" cy="685800"/>
          </a:xfrm>
          <a:prstGeom prst="flowChartAlternateProcess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en-US" sz="2000" b="1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6200" y="3276600"/>
            <a:ext cx="8991600" cy="2743200"/>
          </a:xfrm>
          <a:prstGeom prst="roundRect">
            <a:avLst/>
          </a:prstGeom>
          <a:solidFill>
            <a:srgbClr val="FFF3FF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065588" y="685800"/>
            <a:ext cx="5029200" cy="2514600"/>
          </a:xfrm>
          <a:prstGeom prst="roundRect">
            <a:avLst/>
          </a:prstGeom>
          <a:solidFill>
            <a:srgbClr val="E7FFFF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6988" y="685800"/>
            <a:ext cx="3962400" cy="2514600"/>
          </a:xfrm>
          <a:prstGeom prst="roundRect">
            <a:avLst/>
          </a:prstGeom>
          <a:solidFill>
            <a:srgbClr val="E7FFE7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84188" y="701675"/>
            <a:ext cx="3429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1600" b="1" dirty="0" err="1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Học</a:t>
            </a:r>
            <a:r>
              <a:rPr lang="en-US" altLang="en-US" sz="1600" b="1" dirty="0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1600" b="1" dirty="0" err="1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và</a:t>
            </a:r>
            <a:r>
              <a:rPr lang="en-US" altLang="en-US" sz="1600" b="1" dirty="0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1600" b="1" dirty="0" err="1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trau</a:t>
            </a:r>
            <a:r>
              <a:rPr lang="en-US" altLang="en-US" sz="1600" b="1" dirty="0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1600" b="1" dirty="0" err="1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dồi</a:t>
            </a:r>
            <a:r>
              <a:rPr lang="en-US" altLang="en-US" sz="1600" b="1" dirty="0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1600" b="1" dirty="0" err="1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Luật</a:t>
            </a:r>
            <a:r>
              <a:rPr lang="en-US" altLang="en-US" sz="1600" b="1" dirty="0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1600" b="1" dirty="0" err="1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Giao</a:t>
            </a:r>
            <a:r>
              <a:rPr lang="en-US" altLang="en-US" sz="1600" b="1" dirty="0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1600" b="1" dirty="0" err="1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thông</a:t>
            </a:r>
            <a:r>
              <a:rPr lang="en-US" altLang="en-US" sz="1600" b="1" dirty="0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1600" b="1" dirty="0" err="1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đường</a:t>
            </a:r>
            <a:r>
              <a:rPr lang="en-US" altLang="en-US" sz="1600" b="1" dirty="0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1600" b="1" dirty="0" err="1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bộ</a:t>
            </a:r>
            <a:endParaRPr lang="en-US" altLang="en-US" sz="1600" b="1" dirty="0">
              <a:solidFill>
                <a:srgbClr val="FF006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79388" y="762000"/>
            <a:ext cx="304800" cy="304800"/>
          </a:xfrm>
          <a:prstGeom prst="ellipse">
            <a:avLst/>
          </a:prstGeom>
          <a:solidFill>
            <a:srgbClr val="FF3399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1</a:t>
            </a:r>
          </a:p>
        </p:txBody>
      </p:sp>
      <p:pic>
        <p:nvPicPr>
          <p:cNvPr id="8" name="Picture 2" descr="http://t3.gstatic.com/images?q=tbn:ANd9GcRfodqVfyo5MNDdW7_6TZnm5UTULgJD7RJvvIF_zdfD65p6sYLPOtOXEl0C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4788" y="1295400"/>
            <a:ext cx="124618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http://www.honda.com.vn/Portals/0/Gallery/Products/114/_thumbs/Do%20den%20xam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8333"/>
          <a:stretch>
            <a:fillRect/>
          </a:stretch>
        </p:blipFill>
        <p:spPr bwMode="auto">
          <a:xfrm>
            <a:off x="4114800" y="1600200"/>
            <a:ext cx="1524000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http://www.honda.com.vn/Portals/0/Gallery/Products/6/_thumbs/Vang_Vision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00" y="1295400"/>
            <a:ext cx="13938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638800" y="1554163"/>
            <a:ext cx="2667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1600" b="1" dirty="0" err="1">
                <a:latin typeface="Tahoma" pitchFamily="34" charset="0"/>
                <a:cs typeface="Tahoma" pitchFamily="34" charset="0"/>
              </a:rPr>
              <a:t>Vận</a:t>
            </a:r>
            <a:r>
              <a:rPr lang="en-US" altLang="en-US" sz="1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1600" b="1" dirty="0" err="1">
                <a:latin typeface="Tahoma" pitchFamily="34" charset="0"/>
                <a:cs typeface="Tahoma" pitchFamily="34" charset="0"/>
              </a:rPr>
              <a:t>tốc</a:t>
            </a:r>
            <a:r>
              <a:rPr lang="en-US" altLang="en-US" sz="1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1600" b="1" dirty="0" err="1">
                <a:latin typeface="Tahoma" pitchFamily="34" charset="0"/>
                <a:cs typeface="Tahoma" pitchFamily="34" charset="0"/>
              </a:rPr>
              <a:t>tối</a:t>
            </a:r>
            <a:r>
              <a:rPr lang="en-US" altLang="en-US" sz="1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1600" b="1" dirty="0" err="1">
                <a:latin typeface="Tahoma" pitchFamily="34" charset="0"/>
                <a:cs typeface="Tahoma" pitchFamily="34" charset="0"/>
              </a:rPr>
              <a:t>đa</a:t>
            </a:r>
            <a:r>
              <a:rPr lang="en-US" altLang="en-US" sz="1600" b="1" dirty="0">
                <a:latin typeface="Tahoma" pitchFamily="34" charset="0"/>
                <a:cs typeface="Tahoma" pitchFamily="34" charset="0"/>
              </a:rPr>
              <a:t>?</a:t>
            </a:r>
          </a:p>
          <a:p>
            <a:pPr eaLnBrk="1" hangingPunct="1"/>
            <a:r>
              <a:rPr lang="en-US" altLang="en-US" sz="1600" b="1" dirty="0" err="1">
                <a:latin typeface="Tahoma" pitchFamily="34" charset="0"/>
                <a:cs typeface="Tahoma" pitchFamily="34" charset="0"/>
              </a:rPr>
              <a:t>Xe</a:t>
            </a:r>
            <a:r>
              <a:rPr lang="en-US" altLang="en-US" sz="1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1600" b="1" dirty="0" err="1">
                <a:latin typeface="Tahoma" pitchFamily="34" charset="0"/>
                <a:cs typeface="Tahoma" pitchFamily="34" charset="0"/>
              </a:rPr>
              <a:t>ga</a:t>
            </a:r>
            <a:r>
              <a:rPr lang="en-US" altLang="en-US" sz="1600" b="1" dirty="0">
                <a:latin typeface="Tahoma" pitchFamily="34" charset="0"/>
                <a:cs typeface="Tahoma" pitchFamily="34" charset="0"/>
              </a:rPr>
              <a:t> hay </a:t>
            </a:r>
            <a:r>
              <a:rPr lang="en-US" altLang="en-US" sz="1600" b="1" dirty="0" err="1">
                <a:latin typeface="Tahoma" pitchFamily="34" charset="0"/>
                <a:cs typeface="Tahoma" pitchFamily="34" charset="0"/>
              </a:rPr>
              <a:t>số</a:t>
            </a:r>
            <a:r>
              <a:rPr lang="en-US" altLang="en-US" sz="1600" b="1" dirty="0">
                <a:latin typeface="Tahoma" pitchFamily="34" charset="0"/>
                <a:cs typeface="Tahoma" pitchFamily="34" charset="0"/>
              </a:rPr>
              <a:t>?</a:t>
            </a:r>
          </a:p>
          <a:p>
            <a:pPr eaLnBrk="1" hangingPunct="1"/>
            <a:r>
              <a:rPr lang="en-US" altLang="en-US" sz="1600" b="1" dirty="0" err="1">
                <a:latin typeface="Tahoma" pitchFamily="34" charset="0"/>
                <a:cs typeface="Tahoma" pitchFamily="34" charset="0"/>
              </a:rPr>
              <a:t>Phanh</a:t>
            </a:r>
            <a:r>
              <a:rPr lang="en-US" altLang="en-US" sz="1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1600" b="1" dirty="0" err="1">
                <a:latin typeface="Tahoma" pitchFamily="34" charset="0"/>
                <a:cs typeface="Tahoma" pitchFamily="34" charset="0"/>
              </a:rPr>
              <a:t>thường</a:t>
            </a:r>
            <a:r>
              <a:rPr lang="en-US" altLang="en-US" sz="1600" b="1" dirty="0">
                <a:latin typeface="Tahoma" pitchFamily="34" charset="0"/>
                <a:cs typeface="Tahoma" pitchFamily="34" charset="0"/>
              </a:rPr>
              <a:t> hay </a:t>
            </a:r>
            <a:r>
              <a:rPr lang="en-US" altLang="en-US" sz="1600" b="1" dirty="0" err="1">
                <a:latin typeface="Tahoma" pitchFamily="34" charset="0"/>
                <a:cs typeface="Tahoma" pitchFamily="34" charset="0"/>
              </a:rPr>
              <a:t>phanh</a:t>
            </a:r>
            <a:r>
              <a:rPr lang="en-US" altLang="en-US" sz="1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1600" b="1" dirty="0" err="1">
                <a:latin typeface="Tahoma" pitchFamily="34" charset="0"/>
                <a:cs typeface="Tahoma" pitchFamily="34" charset="0"/>
              </a:rPr>
              <a:t>kết</a:t>
            </a:r>
            <a:r>
              <a:rPr lang="en-US" altLang="en-US" sz="1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1600" b="1" dirty="0" err="1">
                <a:latin typeface="Tahoma" pitchFamily="34" charset="0"/>
                <a:cs typeface="Tahoma" pitchFamily="34" charset="0"/>
              </a:rPr>
              <a:t>hợp</a:t>
            </a:r>
            <a:r>
              <a:rPr lang="en-US" altLang="en-US" sz="1600" b="1" dirty="0">
                <a:latin typeface="Tahoma" pitchFamily="34" charset="0"/>
                <a:cs typeface="Tahoma" pitchFamily="34" charset="0"/>
              </a:rPr>
              <a:t>?</a:t>
            </a:r>
          </a:p>
          <a:p>
            <a:pPr eaLnBrk="1" hangingPunct="1"/>
            <a:r>
              <a:rPr lang="en-US" altLang="en-US" sz="1600" b="1" dirty="0" err="1">
                <a:latin typeface="Tahoma" pitchFamily="34" charset="0"/>
                <a:cs typeface="Tahoma" pitchFamily="34" charset="0"/>
              </a:rPr>
              <a:t>Có</a:t>
            </a:r>
            <a:r>
              <a:rPr lang="en-US" altLang="en-US" sz="1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1600" b="1" dirty="0" err="1">
                <a:latin typeface="Tahoma" pitchFamily="34" charset="0"/>
                <a:cs typeface="Tahoma" pitchFamily="34" charset="0"/>
              </a:rPr>
              <a:t>những</a:t>
            </a:r>
            <a:r>
              <a:rPr lang="en-US" altLang="en-US" sz="1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1600" b="1" dirty="0" err="1">
                <a:latin typeface="Tahoma" pitchFamily="34" charset="0"/>
                <a:cs typeface="Tahoma" pitchFamily="34" charset="0"/>
              </a:rPr>
              <a:t>tính</a:t>
            </a:r>
            <a:r>
              <a:rPr lang="en-US" altLang="en-US" sz="1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1600" b="1" dirty="0" err="1">
                <a:latin typeface="Tahoma" pitchFamily="34" charset="0"/>
                <a:cs typeface="Tahoma" pitchFamily="34" charset="0"/>
              </a:rPr>
              <a:t>năng</a:t>
            </a:r>
            <a:r>
              <a:rPr lang="en-US" altLang="en-US" sz="1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1600" b="1" dirty="0" err="1">
                <a:latin typeface="Tahoma" pitchFamily="34" charset="0"/>
                <a:cs typeface="Tahoma" pitchFamily="34" charset="0"/>
              </a:rPr>
              <a:t>nào</a:t>
            </a:r>
            <a:r>
              <a:rPr lang="en-US" altLang="en-US" sz="1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1600" b="1" dirty="0" err="1">
                <a:latin typeface="Tahoma" pitchFamily="34" charset="0"/>
                <a:cs typeface="Tahoma" pitchFamily="34" charset="0"/>
              </a:rPr>
              <a:t>giúp</a:t>
            </a:r>
            <a:r>
              <a:rPr lang="en-US" altLang="en-US" sz="1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1600" b="1" dirty="0" err="1">
                <a:latin typeface="Tahoma" pitchFamily="34" charset="0"/>
                <a:cs typeface="Tahoma" pitchFamily="34" charset="0"/>
              </a:rPr>
              <a:t>lái</a:t>
            </a:r>
            <a:r>
              <a:rPr lang="en-US" altLang="en-US" sz="16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1600" b="1" dirty="0" err="1">
                <a:latin typeface="Tahoma" pitchFamily="34" charset="0"/>
                <a:cs typeface="Tahoma" pitchFamily="34" charset="0"/>
              </a:rPr>
              <a:t>xe</a:t>
            </a:r>
            <a:r>
              <a:rPr lang="en-US" altLang="en-US" sz="1600" b="1" dirty="0">
                <a:latin typeface="Tahoma" pitchFamily="34" charset="0"/>
                <a:cs typeface="Tahoma" pitchFamily="34" charset="0"/>
              </a:rPr>
              <a:t> an </a:t>
            </a:r>
            <a:r>
              <a:rPr lang="en-US" altLang="en-US" sz="1600" b="1" dirty="0" err="1">
                <a:latin typeface="Tahoma" pitchFamily="34" charset="0"/>
                <a:cs typeface="Tahoma" pitchFamily="34" charset="0"/>
              </a:rPr>
              <a:t>toàn</a:t>
            </a:r>
            <a:r>
              <a:rPr lang="en-US" altLang="en-US" sz="1600" b="1" dirty="0">
                <a:latin typeface="Tahoma" pitchFamily="34" charset="0"/>
                <a:cs typeface="Tahoma" pitchFamily="34" charset="0"/>
              </a:rPr>
              <a:t>? </a:t>
            </a:r>
            <a:r>
              <a:rPr lang="en-US" altLang="en-US" sz="1600" b="1" dirty="0" err="1">
                <a:latin typeface="Tahoma" pitchFamily="34" charset="0"/>
                <a:cs typeface="Tahoma" pitchFamily="34" charset="0"/>
              </a:rPr>
              <a:t>v.v</a:t>
            </a:r>
            <a:endParaRPr lang="en-US" altLang="en-US" sz="16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217988" y="762000"/>
            <a:ext cx="304800" cy="304800"/>
          </a:xfrm>
          <a:prstGeom prst="ellipse">
            <a:avLst/>
          </a:prstGeom>
          <a:solidFill>
            <a:srgbClr val="FF3399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685800" y="3352800"/>
            <a:ext cx="304800" cy="304800"/>
          </a:xfrm>
          <a:prstGeom prst="ellipse">
            <a:avLst/>
          </a:prstGeom>
          <a:solidFill>
            <a:srgbClr val="FF3399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3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85800" y="3327400"/>
            <a:ext cx="8382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1600" b="1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Học và thi lấy giấy phép lái xe mô tô hạng A1 </a:t>
            </a:r>
            <a:r>
              <a:rPr lang="en-US" altLang="en-US" sz="1400" b="1">
                <a:latin typeface="Tahoma" pitchFamily="34" charset="0"/>
                <a:cs typeface="Tahoma" pitchFamily="34" charset="0"/>
              </a:rPr>
              <a:t>(chỉ khi đủ sức khỏe và 18 tuổi) </a:t>
            </a:r>
            <a:endParaRPr lang="en-US" altLang="en-US" sz="1600" b="1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9" cstate="print"/>
          <a:srcRect t="19608" b="1961"/>
          <a:stretch>
            <a:fillRect/>
          </a:stretch>
        </p:blipFill>
        <p:spPr bwMode="auto">
          <a:xfrm>
            <a:off x="457200" y="3859213"/>
            <a:ext cx="16764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286000" y="3697288"/>
            <a:ext cx="6858000" cy="2169825"/>
          </a:xfrm>
          <a:prstGeom prst="rect">
            <a:avLst/>
          </a:prstGeom>
          <a:noFill/>
          <a:ln w="9525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alt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b="1" dirty="0" err="1">
                <a:latin typeface="Tahoma" pitchFamily="34" charset="0"/>
                <a:cs typeface="Tahoma" pitchFamily="34" charset="0"/>
              </a:rPr>
              <a:t>Học</a:t>
            </a:r>
            <a:r>
              <a:rPr lang="en-US" alt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b="1" dirty="0" err="1">
                <a:latin typeface="Tahoma" pitchFamily="34" charset="0"/>
                <a:cs typeface="Tahoma" pitchFamily="34" charset="0"/>
              </a:rPr>
              <a:t>và</a:t>
            </a:r>
            <a:r>
              <a:rPr lang="en-US" alt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b="1" dirty="0" err="1">
                <a:latin typeface="Tahoma" pitchFamily="34" charset="0"/>
                <a:cs typeface="Tahoma" pitchFamily="34" charset="0"/>
              </a:rPr>
              <a:t>tìm</a:t>
            </a:r>
            <a:r>
              <a:rPr lang="en-US" alt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b="1" dirty="0" err="1">
                <a:latin typeface="Tahoma" pitchFamily="34" charset="0"/>
                <a:cs typeface="Tahoma" pitchFamily="34" charset="0"/>
              </a:rPr>
              <a:t>hiểu</a:t>
            </a:r>
            <a:r>
              <a:rPr lang="en-US" alt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b="1" dirty="0" err="1">
                <a:latin typeface="Tahoma" pitchFamily="34" charset="0"/>
                <a:cs typeface="Tahoma" pitchFamily="34" charset="0"/>
              </a:rPr>
              <a:t>luật</a:t>
            </a:r>
            <a:r>
              <a:rPr lang="en-US" alt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b="1" dirty="0" err="1">
                <a:latin typeface="Tahoma" pitchFamily="34" charset="0"/>
                <a:cs typeface="Tahoma" pitchFamily="34" charset="0"/>
              </a:rPr>
              <a:t>giao</a:t>
            </a:r>
            <a:r>
              <a:rPr lang="en-US" alt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b="1" dirty="0" err="1">
                <a:latin typeface="Tahoma" pitchFamily="34" charset="0"/>
                <a:cs typeface="Tahoma" pitchFamily="34" charset="0"/>
              </a:rPr>
              <a:t>thông</a:t>
            </a:r>
            <a:r>
              <a:rPr lang="en-US" alt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b="1" dirty="0" err="1">
                <a:latin typeface="Tahoma" pitchFamily="34" charset="0"/>
                <a:cs typeface="Tahoma" pitchFamily="34" charset="0"/>
              </a:rPr>
              <a:t>đường</a:t>
            </a:r>
            <a:r>
              <a:rPr lang="en-US" alt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b="1" dirty="0" err="1">
                <a:latin typeface="Tahoma" pitchFamily="34" charset="0"/>
                <a:cs typeface="Tahoma" pitchFamily="34" charset="0"/>
              </a:rPr>
              <a:t>bộ</a:t>
            </a:r>
            <a:endParaRPr lang="en-US" altLang="en-US" b="1" dirty="0"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alt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b="1" dirty="0" err="1">
                <a:latin typeface="Tahoma" pitchFamily="34" charset="0"/>
                <a:cs typeface="Tahoma" pitchFamily="34" charset="0"/>
              </a:rPr>
              <a:t>Học</a:t>
            </a:r>
            <a:r>
              <a:rPr lang="en-US" alt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b="1" dirty="0" err="1">
                <a:latin typeface="Tahoma" pitchFamily="34" charset="0"/>
                <a:cs typeface="Tahoma" pitchFamily="34" charset="0"/>
              </a:rPr>
              <a:t>những</a:t>
            </a:r>
            <a:r>
              <a:rPr lang="en-US" alt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b="1" dirty="0" err="1">
                <a:latin typeface="Tahoma" pitchFamily="34" charset="0"/>
                <a:cs typeface="Tahoma" pitchFamily="34" charset="0"/>
              </a:rPr>
              <a:t>kỹ</a:t>
            </a:r>
            <a:r>
              <a:rPr lang="en-US" alt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b="1" dirty="0" err="1">
                <a:latin typeface="Tahoma" pitchFamily="34" charset="0"/>
                <a:cs typeface="Tahoma" pitchFamily="34" charset="0"/>
              </a:rPr>
              <a:t>năng</a:t>
            </a:r>
            <a:r>
              <a:rPr lang="en-US" alt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b="1" dirty="0" err="1" smtClean="0">
                <a:latin typeface="Tahoma" pitchFamily="34" charset="0"/>
                <a:cs typeface="Tahoma" pitchFamily="34" charset="0"/>
              </a:rPr>
              <a:t>Lái</a:t>
            </a:r>
            <a:r>
              <a:rPr lang="en-US" altLang="en-US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b="1" dirty="0" err="1" smtClean="0">
                <a:latin typeface="Tahoma" pitchFamily="34" charset="0"/>
                <a:cs typeface="Tahoma" pitchFamily="34" charset="0"/>
              </a:rPr>
              <a:t>xe</a:t>
            </a:r>
            <a:r>
              <a:rPr lang="en-US" altLang="en-US" b="1" dirty="0" smtClean="0">
                <a:latin typeface="Tahoma" pitchFamily="34" charset="0"/>
                <a:cs typeface="Tahoma" pitchFamily="34" charset="0"/>
              </a:rPr>
              <a:t> an </a:t>
            </a:r>
            <a:r>
              <a:rPr lang="en-US" altLang="en-US" b="1" dirty="0" err="1" smtClean="0">
                <a:latin typeface="Tahoma" pitchFamily="34" charset="0"/>
                <a:cs typeface="Tahoma" pitchFamily="34" charset="0"/>
              </a:rPr>
              <a:t>toàn</a:t>
            </a:r>
            <a:r>
              <a:rPr lang="en-US" altLang="en-US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b="1" dirty="0" err="1">
                <a:latin typeface="Tahoma" pitchFamily="34" charset="0"/>
                <a:cs typeface="Tahoma" pitchFamily="34" charset="0"/>
              </a:rPr>
              <a:t>cơ</a:t>
            </a:r>
            <a:r>
              <a:rPr lang="en-US" alt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b="1" dirty="0" err="1">
                <a:latin typeface="Tahoma" pitchFamily="34" charset="0"/>
                <a:cs typeface="Tahoma" pitchFamily="34" charset="0"/>
              </a:rPr>
              <a:t>bản</a:t>
            </a:r>
            <a:r>
              <a:rPr lang="en-US" altLang="en-US" b="1" dirty="0">
                <a:latin typeface="Tahoma" pitchFamily="34" charset="0"/>
                <a:cs typeface="Tahoma" pitchFamily="34" charset="0"/>
              </a:rPr>
              <a:t>: </a:t>
            </a:r>
            <a:r>
              <a:rPr lang="en-US" altLang="en-US" dirty="0" err="1">
                <a:latin typeface="Tahoma" pitchFamily="34" charset="0"/>
                <a:cs typeface="Tahoma" pitchFamily="34" charset="0"/>
              </a:rPr>
              <a:t>Kiểm</a:t>
            </a:r>
            <a:r>
              <a:rPr lang="en-US" alt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dirty="0" err="1">
                <a:latin typeface="Tahoma" pitchFamily="34" charset="0"/>
                <a:cs typeface="Tahoma" pitchFamily="34" charset="0"/>
              </a:rPr>
              <a:t>tra</a:t>
            </a:r>
            <a:r>
              <a:rPr lang="en-US" alt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dirty="0" err="1">
                <a:latin typeface="Tahoma" pitchFamily="34" charset="0"/>
                <a:cs typeface="Tahoma" pitchFamily="34" charset="0"/>
              </a:rPr>
              <a:t>xe</a:t>
            </a:r>
            <a:r>
              <a:rPr lang="en-US" altLang="en-US" dirty="0">
                <a:latin typeface="Tahoma" pitchFamily="34" charset="0"/>
                <a:cs typeface="Tahoma" pitchFamily="34" charset="0"/>
              </a:rPr>
              <a:t>,                          </a:t>
            </a: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en-US" altLang="en-US" dirty="0">
                <a:latin typeface="Tahoma" pitchFamily="34" charset="0"/>
                <a:cs typeface="Tahoma" pitchFamily="34" charset="0"/>
              </a:rPr>
              <a:t>  </a:t>
            </a:r>
            <a:r>
              <a:rPr lang="en-US" altLang="en-US" dirty="0" err="1">
                <a:latin typeface="Tahoma" pitchFamily="34" charset="0"/>
                <a:cs typeface="Tahoma" pitchFamily="34" charset="0"/>
              </a:rPr>
              <a:t>tư</a:t>
            </a:r>
            <a:r>
              <a:rPr lang="en-US" alt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dirty="0" err="1">
                <a:latin typeface="Tahoma" pitchFamily="34" charset="0"/>
                <a:cs typeface="Tahoma" pitchFamily="34" charset="0"/>
              </a:rPr>
              <a:t>thế</a:t>
            </a:r>
            <a:r>
              <a:rPr lang="en-US" alt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dirty="0" err="1">
                <a:latin typeface="Tahoma" pitchFamily="34" charset="0"/>
                <a:cs typeface="Tahoma" pitchFamily="34" charset="0"/>
              </a:rPr>
              <a:t>lái</a:t>
            </a:r>
            <a:r>
              <a:rPr lang="en-US" alt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dirty="0" err="1">
                <a:latin typeface="Tahoma" pitchFamily="34" charset="0"/>
                <a:cs typeface="Tahoma" pitchFamily="34" charset="0"/>
              </a:rPr>
              <a:t>xe</a:t>
            </a:r>
            <a:r>
              <a:rPr lang="en-US" altLang="en-US" dirty="0">
                <a:latin typeface="Tahoma" pitchFamily="34" charset="0"/>
                <a:cs typeface="Tahoma" pitchFamily="34" charset="0"/>
              </a:rPr>
              <a:t>, </a:t>
            </a:r>
            <a:r>
              <a:rPr lang="en-US" altLang="en-US" dirty="0" err="1">
                <a:latin typeface="Tahoma" pitchFamily="34" charset="0"/>
                <a:cs typeface="Tahoma" pitchFamily="34" charset="0"/>
              </a:rPr>
              <a:t>cua</a:t>
            </a:r>
            <a:r>
              <a:rPr lang="en-US" alt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dirty="0" err="1">
                <a:latin typeface="Tahoma" pitchFamily="34" charset="0"/>
                <a:cs typeface="Tahoma" pitchFamily="34" charset="0"/>
              </a:rPr>
              <a:t>vòng</a:t>
            </a:r>
            <a:r>
              <a:rPr lang="en-US" altLang="en-US" dirty="0">
                <a:latin typeface="Tahoma" pitchFamily="34" charset="0"/>
                <a:cs typeface="Tahoma" pitchFamily="34" charset="0"/>
              </a:rPr>
              <a:t>, </a:t>
            </a:r>
            <a:r>
              <a:rPr lang="en-US" altLang="en-US" dirty="0" err="1">
                <a:latin typeface="Tahoma" pitchFamily="34" charset="0"/>
                <a:cs typeface="Tahoma" pitchFamily="34" charset="0"/>
              </a:rPr>
              <a:t>thăng</a:t>
            </a:r>
            <a:r>
              <a:rPr lang="en-US" alt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dirty="0" err="1">
                <a:latin typeface="Tahoma" pitchFamily="34" charset="0"/>
                <a:cs typeface="Tahoma" pitchFamily="34" charset="0"/>
              </a:rPr>
              <a:t>bằng</a:t>
            </a:r>
            <a:r>
              <a:rPr lang="en-US" altLang="en-US" dirty="0">
                <a:latin typeface="Tahoma" pitchFamily="34" charset="0"/>
                <a:cs typeface="Tahoma" pitchFamily="34" charset="0"/>
              </a:rPr>
              <a:t>, </a:t>
            </a:r>
            <a:r>
              <a:rPr lang="en-US" altLang="en-US" dirty="0" err="1">
                <a:latin typeface="Tahoma" pitchFamily="34" charset="0"/>
                <a:cs typeface="Tahoma" pitchFamily="34" charset="0"/>
              </a:rPr>
              <a:t>phanh</a:t>
            </a:r>
            <a:r>
              <a:rPr lang="en-US" alt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dirty="0" err="1">
                <a:latin typeface="Tahoma" pitchFamily="34" charset="0"/>
                <a:cs typeface="Tahoma" pitchFamily="34" charset="0"/>
              </a:rPr>
              <a:t>khẩn</a:t>
            </a:r>
            <a:r>
              <a:rPr lang="en-US" alt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dirty="0" err="1">
                <a:latin typeface="Tahoma" pitchFamily="34" charset="0"/>
                <a:cs typeface="Tahoma" pitchFamily="34" charset="0"/>
              </a:rPr>
              <a:t>cấp</a:t>
            </a:r>
            <a:endParaRPr lang="en-US" altLang="en-US" dirty="0"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alt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b="1" dirty="0" err="1">
                <a:latin typeface="Tahoma" pitchFamily="34" charset="0"/>
                <a:cs typeface="Tahoma" pitchFamily="34" charset="0"/>
              </a:rPr>
              <a:t>Thực</a:t>
            </a:r>
            <a:r>
              <a:rPr lang="en-US" alt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b="1" dirty="0" err="1">
                <a:latin typeface="Tahoma" pitchFamily="34" charset="0"/>
                <a:cs typeface="Tahoma" pitchFamily="34" charset="0"/>
              </a:rPr>
              <a:t>hành</a:t>
            </a:r>
            <a:r>
              <a:rPr lang="en-US" alt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b="1" dirty="0" err="1">
                <a:latin typeface="Tahoma" pitchFamily="34" charset="0"/>
                <a:cs typeface="Tahoma" pitchFamily="34" charset="0"/>
              </a:rPr>
              <a:t>lái</a:t>
            </a:r>
            <a:r>
              <a:rPr lang="en-US" alt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b="1" dirty="0" err="1">
                <a:latin typeface="Tahoma" pitchFamily="34" charset="0"/>
                <a:cs typeface="Tahoma" pitchFamily="34" charset="0"/>
              </a:rPr>
              <a:t>xe</a:t>
            </a:r>
            <a:r>
              <a:rPr lang="en-US" altLang="en-US" b="1" dirty="0">
                <a:latin typeface="Tahoma" pitchFamily="34" charset="0"/>
                <a:cs typeface="Tahoma" pitchFamily="34" charset="0"/>
              </a:rPr>
              <a:t> an </a:t>
            </a:r>
            <a:r>
              <a:rPr lang="en-US" altLang="en-US" b="1" dirty="0" err="1">
                <a:latin typeface="Tahoma" pitchFamily="34" charset="0"/>
                <a:cs typeface="Tahoma" pitchFamily="34" charset="0"/>
              </a:rPr>
              <a:t>toàn</a:t>
            </a:r>
            <a:endParaRPr lang="en-US" altLang="en-US" b="1" dirty="0"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en-US" alt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b="1" dirty="0" err="1">
                <a:latin typeface="Tahoma" pitchFamily="34" charset="0"/>
                <a:cs typeface="Tahoma" pitchFamily="34" charset="0"/>
              </a:rPr>
              <a:t>Dự</a:t>
            </a:r>
            <a:r>
              <a:rPr lang="en-US" alt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b="1" dirty="0" err="1">
                <a:latin typeface="Tahoma" pitchFamily="34" charset="0"/>
                <a:cs typeface="Tahoma" pitchFamily="34" charset="0"/>
              </a:rPr>
              <a:t>thi</a:t>
            </a:r>
            <a:r>
              <a:rPr lang="en-US" alt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b="1" dirty="0" err="1">
                <a:latin typeface="Tahoma" pitchFamily="34" charset="0"/>
                <a:cs typeface="Tahoma" pitchFamily="34" charset="0"/>
              </a:rPr>
              <a:t>lấy</a:t>
            </a:r>
            <a:r>
              <a:rPr lang="en-US" alt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b="1" dirty="0" err="1">
                <a:latin typeface="Tahoma" pitchFamily="34" charset="0"/>
                <a:cs typeface="Tahoma" pitchFamily="34" charset="0"/>
              </a:rPr>
              <a:t>giấy</a:t>
            </a:r>
            <a:r>
              <a:rPr lang="en-US" alt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b="1" dirty="0" err="1">
                <a:latin typeface="Tahoma" pitchFamily="34" charset="0"/>
                <a:cs typeface="Tahoma" pitchFamily="34" charset="0"/>
              </a:rPr>
              <a:t>phép</a:t>
            </a:r>
            <a:r>
              <a:rPr lang="en-US" alt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b="1" dirty="0" err="1">
                <a:latin typeface="Tahoma" pitchFamily="34" charset="0"/>
                <a:cs typeface="Tahoma" pitchFamily="34" charset="0"/>
              </a:rPr>
              <a:t>lái</a:t>
            </a:r>
            <a:r>
              <a:rPr lang="en-US" alt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b="1" dirty="0" err="1">
                <a:latin typeface="Tahoma" pitchFamily="34" charset="0"/>
                <a:cs typeface="Tahoma" pitchFamily="34" charset="0"/>
              </a:rPr>
              <a:t>xe</a:t>
            </a:r>
            <a:r>
              <a:rPr lang="en-US" alt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b="1" dirty="0" err="1">
                <a:latin typeface="Tahoma" pitchFamily="34" charset="0"/>
                <a:cs typeface="Tahoma" pitchFamily="34" charset="0"/>
              </a:rPr>
              <a:t>mô</a:t>
            </a:r>
            <a:r>
              <a:rPr lang="en-US" alt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b="1" dirty="0" err="1">
                <a:latin typeface="Tahoma" pitchFamily="34" charset="0"/>
                <a:cs typeface="Tahoma" pitchFamily="34" charset="0"/>
              </a:rPr>
              <a:t>tô</a:t>
            </a:r>
            <a:r>
              <a:rPr lang="en-US" alt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b="1" dirty="0" err="1">
                <a:latin typeface="Tahoma" pitchFamily="34" charset="0"/>
                <a:cs typeface="Tahoma" pitchFamily="34" charset="0"/>
              </a:rPr>
              <a:t>hạng</a:t>
            </a:r>
            <a:r>
              <a:rPr lang="en-US" altLang="en-US" b="1" dirty="0">
                <a:latin typeface="Tahoma" pitchFamily="34" charset="0"/>
                <a:cs typeface="Tahoma" pitchFamily="34" charset="0"/>
              </a:rPr>
              <a:t> A1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6200" y="6151563"/>
            <a:ext cx="89154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1700" b="1" i="1" dirty="0" err="1">
                <a:latin typeface="Tahoma" pitchFamily="34" charset="0"/>
                <a:cs typeface="Tahoma" pitchFamily="34" charset="0"/>
              </a:rPr>
              <a:t>Hãy</a:t>
            </a:r>
            <a:r>
              <a:rPr lang="en-US" altLang="en-US" sz="17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1700" b="1" i="1" dirty="0" err="1">
                <a:latin typeface="Tahoma" pitchFamily="34" charset="0"/>
                <a:cs typeface="Tahoma" pitchFamily="34" charset="0"/>
              </a:rPr>
              <a:t>trang</a:t>
            </a:r>
            <a:r>
              <a:rPr lang="en-US" altLang="en-US" sz="17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1700" b="1" i="1" dirty="0" err="1">
                <a:latin typeface="Tahoma" pitchFamily="34" charset="0"/>
                <a:cs typeface="Tahoma" pitchFamily="34" charset="0"/>
              </a:rPr>
              <a:t>bị</a:t>
            </a:r>
            <a:r>
              <a:rPr lang="en-US" altLang="en-US" sz="17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1700" b="1" i="1" dirty="0" err="1">
                <a:latin typeface="Tahoma" pitchFamily="34" charset="0"/>
                <a:cs typeface="Tahoma" pitchFamily="34" charset="0"/>
              </a:rPr>
              <a:t>cho</a:t>
            </a:r>
            <a:r>
              <a:rPr lang="en-US" altLang="en-US" sz="17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1700" b="1" i="1" dirty="0" err="1">
                <a:latin typeface="Tahoma" pitchFamily="34" charset="0"/>
                <a:cs typeface="Tahoma" pitchFamily="34" charset="0"/>
              </a:rPr>
              <a:t>mình</a:t>
            </a:r>
            <a:r>
              <a:rPr lang="en-US" altLang="en-US" sz="17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1700" b="1" i="1" dirty="0" err="1">
                <a:latin typeface="Tahoma" pitchFamily="34" charset="0"/>
                <a:cs typeface="Tahoma" pitchFamily="34" charset="0"/>
              </a:rPr>
              <a:t>đầy</a:t>
            </a:r>
            <a:r>
              <a:rPr lang="en-US" altLang="en-US" sz="17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1700" b="1" i="1" dirty="0" err="1">
                <a:latin typeface="Tahoma" pitchFamily="34" charset="0"/>
                <a:cs typeface="Tahoma" pitchFamily="34" charset="0"/>
              </a:rPr>
              <a:t>đủ</a:t>
            </a:r>
            <a:r>
              <a:rPr lang="en-US" altLang="en-US" sz="17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1700" b="1" i="1" dirty="0" err="1">
                <a:latin typeface="Tahoma" pitchFamily="34" charset="0"/>
                <a:cs typeface="Tahoma" pitchFamily="34" charset="0"/>
              </a:rPr>
              <a:t>các</a:t>
            </a:r>
            <a:r>
              <a:rPr lang="en-US" altLang="en-US" sz="17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1700" b="1" i="1" dirty="0" err="1">
                <a:latin typeface="Tahoma" pitchFamily="34" charset="0"/>
                <a:cs typeface="Tahoma" pitchFamily="34" charset="0"/>
              </a:rPr>
              <a:t>kiến</a:t>
            </a:r>
            <a:r>
              <a:rPr lang="en-US" altLang="en-US" sz="17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1700" b="1" i="1" dirty="0" err="1">
                <a:latin typeface="Tahoma" pitchFamily="34" charset="0"/>
                <a:cs typeface="Tahoma" pitchFamily="34" charset="0"/>
              </a:rPr>
              <a:t>thức</a:t>
            </a:r>
            <a:r>
              <a:rPr lang="en-US" altLang="en-US" sz="17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1700" b="1" i="1" dirty="0" err="1">
                <a:latin typeface="Tahoma" pitchFamily="34" charset="0"/>
                <a:cs typeface="Tahoma" pitchFamily="34" charset="0"/>
              </a:rPr>
              <a:t>và</a:t>
            </a:r>
            <a:r>
              <a:rPr lang="en-US" altLang="en-US" sz="17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1700" b="1" i="1" dirty="0" err="1">
                <a:latin typeface="Tahoma" pitchFamily="34" charset="0"/>
                <a:cs typeface="Tahoma" pitchFamily="34" charset="0"/>
              </a:rPr>
              <a:t>kỹ</a:t>
            </a:r>
            <a:r>
              <a:rPr lang="en-US" altLang="en-US" sz="17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1700" b="1" i="1" dirty="0" err="1">
                <a:latin typeface="Tahoma" pitchFamily="34" charset="0"/>
                <a:cs typeface="Tahoma" pitchFamily="34" charset="0"/>
              </a:rPr>
              <a:t>năng</a:t>
            </a:r>
            <a:r>
              <a:rPr lang="en-US" altLang="en-US" sz="17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1700" b="1" i="1" dirty="0" err="1" smtClean="0">
                <a:latin typeface="Tahoma" pitchFamily="34" charset="0"/>
                <a:cs typeface="Tahoma" pitchFamily="34" charset="0"/>
              </a:rPr>
              <a:t>Lái</a:t>
            </a:r>
            <a:r>
              <a:rPr lang="en-US" altLang="en-US" sz="1700" b="1" i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1700" b="1" i="1" dirty="0" err="1" smtClean="0">
                <a:latin typeface="Tahoma" pitchFamily="34" charset="0"/>
                <a:cs typeface="Tahoma" pitchFamily="34" charset="0"/>
              </a:rPr>
              <a:t>xe</a:t>
            </a:r>
            <a:r>
              <a:rPr lang="en-US" altLang="en-US" sz="1700" b="1" i="1" dirty="0" smtClean="0">
                <a:latin typeface="Tahoma" pitchFamily="34" charset="0"/>
                <a:cs typeface="Tahoma" pitchFamily="34" charset="0"/>
              </a:rPr>
              <a:t> an </a:t>
            </a:r>
            <a:r>
              <a:rPr lang="en-US" altLang="en-US" sz="1700" b="1" i="1" dirty="0" err="1" smtClean="0">
                <a:latin typeface="Tahoma" pitchFamily="34" charset="0"/>
                <a:cs typeface="Tahoma" pitchFamily="34" charset="0"/>
              </a:rPr>
              <a:t>toàn</a:t>
            </a:r>
            <a:r>
              <a:rPr lang="en-US" altLang="en-US" sz="1700" b="1" i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1700" b="1" i="1" dirty="0" err="1">
                <a:latin typeface="Tahoma" pitchFamily="34" charset="0"/>
                <a:cs typeface="Tahoma" pitchFamily="34" charset="0"/>
              </a:rPr>
              <a:t>cần</a:t>
            </a:r>
            <a:r>
              <a:rPr lang="en-US" altLang="en-US" sz="17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1700" b="1" i="1" dirty="0" err="1">
                <a:latin typeface="Tahoma" pitchFamily="34" charset="0"/>
                <a:cs typeface="Tahoma" pitchFamily="34" charset="0"/>
              </a:rPr>
              <a:t>thiết</a:t>
            </a:r>
            <a:r>
              <a:rPr lang="en-US" altLang="en-US" sz="17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1700" b="1" i="1" dirty="0" err="1">
                <a:latin typeface="Tahoma" pitchFamily="34" charset="0"/>
                <a:cs typeface="Tahoma" pitchFamily="34" charset="0"/>
              </a:rPr>
              <a:t>trước</a:t>
            </a:r>
            <a:r>
              <a:rPr lang="en-US" altLang="en-US" sz="17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1700" b="1" i="1" dirty="0" err="1">
                <a:latin typeface="Tahoma" pitchFamily="34" charset="0"/>
                <a:cs typeface="Tahoma" pitchFamily="34" charset="0"/>
              </a:rPr>
              <a:t>khi</a:t>
            </a:r>
            <a:r>
              <a:rPr lang="en-US" altLang="en-US" sz="17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1700" b="1" i="1" dirty="0" err="1">
                <a:latin typeface="Tahoma" pitchFamily="34" charset="0"/>
                <a:cs typeface="Tahoma" pitchFamily="34" charset="0"/>
              </a:rPr>
              <a:t>có</a:t>
            </a:r>
            <a:r>
              <a:rPr lang="en-US" altLang="en-US" sz="17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1700" b="1" i="1" dirty="0" err="1">
                <a:latin typeface="Tahoma" pitchFamily="34" charset="0"/>
                <a:cs typeface="Tahoma" pitchFamily="34" charset="0"/>
              </a:rPr>
              <a:t>đủ</a:t>
            </a:r>
            <a:r>
              <a:rPr lang="en-US" altLang="en-US" sz="17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1700" b="1" i="1" dirty="0" err="1">
                <a:latin typeface="Tahoma" pitchFamily="34" charset="0"/>
                <a:cs typeface="Tahoma" pitchFamily="34" charset="0"/>
              </a:rPr>
              <a:t>điều</a:t>
            </a:r>
            <a:r>
              <a:rPr lang="en-US" altLang="en-US" sz="17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1700" b="1" i="1" dirty="0" err="1">
                <a:latin typeface="Tahoma" pitchFamily="34" charset="0"/>
                <a:cs typeface="Tahoma" pitchFamily="34" charset="0"/>
              </a:rPr>
              <a:t>kiện</a:t>
            </a:r>
            <a:r>
              <a:rPr lang="en-US" altLang="en-US" sz="17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1700" b="1" i="1" dirty="0" err="1">
                <a:latin typeface="Tahoma" pitchFamily="34" charset="0"/>
                <a:cs typeface="Tahoma" pitchFamily="34" charset="0"/>
              </a:rPr>
              <a:t>tham</a:t>
            </a:r>
            <a:r>
              <a:rPr lang="en-US" altLang="en-US" sz="17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1700" b="1" i="1" dirty="0" err="1">
                <a:latin typeface="Tahoma" pitchFamily="34" charset="0"/>
                <a:cs typeface="Tahoma" pitchFamily="34" charset="0"/>
              </a:rPr>
              <a:t>gia</a:t>
            </a:r>
            <a:r>
              <a:rPr lang="en-US" altLang="en-US" sz="17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1700" b="1" i="1" dirty="0" err="1">
                <a:latin typeface="Tahoma" pitchFamily="34" charset="0"/>
                <a:cs typeface="Tahoma" pitchFamily="34" charset="0"/>
              </a:rPr>
              <a:t>giao</a:t>
            </a:r>
            <a:r>
              <a:rPr lang="en-US" altLang="en-US" sz="17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1700" b="1" i="1" dirty="0" err="1">
                <a:latin typeface="Tahoma" pitchFamily="34" charset="0"/>
                <a:cs typeface="Tahoma" pitchFamily="34" charset="0"/>
              </a:rPr>
              <a:t>thông</a:t>
            </a:r>
            <a:r>
              <a:rPr lang="en-US" altLang="en-US" sz="17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1700" b="1" i="1" dirty="0" err="1">
                <a:latin typeface="Tahoma" pitchFamily="34" charset="0"/>
                <a:cs typeface="Tahoma" pitchFamily="34" charset="0"/>
              </a:rPr>
              <a:t>bằng</a:t>
            </a:r>
            <a:r>
              <a:rPr lang="en-US" altLang="en-US" sz="17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1700" b="1" i="1" dirty="0" err="1">
                <a:latin typeface="Tahoma" pitchFamily="34" charset="0"/>
                <a:cs typeface="Tahoma" pitchFamily="34" charset="0"/>
              </a:rPr>
              <a:t>xe</a:t>
            </a:r>
            <a:r>
              <a:rPr lang="en-US" altLang="en-US" sz="17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1700" b="1" i="1" dirty="0" err="1">
                <a:latin typeface="Tahoma" pitchFamily="34" charset="0"/>
                <a:cs typeface="Tahoma" pitchFamily="34" charset="0"/>
              </a:rPr>
              <a:t>mô</a:t>
            </a:r>
            <a:r>
              <a:rPr lang="en-US" altLang="en-US" sz="17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1700" b="1" i="1" dirty="0" err="1">
                <a:latin typeface="Tahoma" pitchFamily="34" charset="0"/>
                <a:cs typeface="Tahoma" pitchFamily="34" charset="0"/>
              </a:rPr>
              <a:t>tô</a:t>
            </a:r>
            <a:r>
              <a:rPr lang="en-US" altLang="en-US" sz="1700" b="1" i="1" dirty="0">
                <a:latin typeface="Tahoma" pitchFamily="34" charset="0"/>
                <a:cs typeface="Tahoma" pitchFamily="34" charset="0"/>
              </a:rPr>
              <a:t>, </a:t>
            </a:r>
            <a:r>
              <a:rPr lang="en-US" altLang="en-US" sz="1700" b="1" i="1" dirty="0" err="1">
                <a:latin typeface="Tahoma" pitchFamily="34" charset="0"/>
                <a:cs typeface="Tahoma" pitchFamily="34" charset="0"/>
              </a:rPr>
              <a:t>xe</a:t>
            </a:r>
            <a:r>
              <a:rPr lang="en-US" altLang="en-US" sz="17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1700" b="1" i="1" dirty="0" err="1">
                <a:latin typeface="Tahoma" pitchFamily="34" charset="0"/>
                <a:cs typeface="Tahoma" pitchFamily="34" charset="0"/>
              </a:rPr>
              <a:t>gắn</a:t>
            </a:r>
            <a:r>
              <a:rPr lang="en-US" altLang="en-US" sz="17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1700" b="1" i="1" dirty="0" err="1">
                <a:latin typeface="Tahoma" pitchFamily="34" charset="0"/>
                <a:cs typeface="Tahoma" pitchFamily="34" charset="0"/>
              </a:rPr>
              <a:t>máy</a:t>
            </a:r>
            <a:endParaRPr lang="en-US" altLang="en-US" sz="17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4818" name="Slide Number Placeholder 21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5908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CEA85533-F3C2-4550-91BD-3A1F763FF780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04819" name="TextBox 16"/>
          <p:cNvSpPr txBox="1">
            <a:spLocks noChangeArrowheads="1"/>
          </p:cNvSpPr>
          <p:nvPr/>
        </p:nvSpPr>
        <p:spPr bwMode="auto">
          <a:xfrm>
            <a:off x="914400" y="76200"/>
            <a:ext cx="6705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200" b="1">
                <a:latin typeface="Tahoma" pitchFamily="34" charset="0"/>
                <a:cs typeface="Tahoma" pitchFamily="34" charset="0"/>
              </a:rPr>
              <a:t>3. Chuẩn bị để điều khiển xe máy an toàn: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75188" y="711200"/>
            <a:ext cx="3962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1600" b="1" dirty="0" err="1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Tìm</a:t>
            </a:r>
            <a:r>
              <a:rPr lang="en-US" altLang="en-US" sz="1600" b="1" dirty="0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1600" b="1" dirty="0" err="1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hiểu</a:t>
            </a:r>
            <a:r>
              <a:rPr lang="en-US" altLang="en-US" sz="1600" b="1" dirty="0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1600" b="1" dirty="0" err="1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về</a:t>
            </a:r>
            <a:r>
              <a:rPr lang="en-US" altLang="en-US" sz="1600" b="1" dirty="0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1600" b="1" dirty="0" err="1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các</a:t>
            </a:r>
            <a:r>
              <a:rPr lang="en-US" altLang="en-US" sz="1600" b="1" dirty="0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1600" b="1" dirty="0" err="1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tính</a:t>
            </a:r>
            <a:r>
              <a:rPr lang="en-US" altLang="en-US" sz="1600" b="1" dirty="0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1600" b="1" dirty="0" err="1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năng</a:t>
            </a:r>
            <a:r>
              <a:rPr lang="en-US" altLang="en-US" sz="1600" b="1" dirty="0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 an </a:t>
            </a:r>
            <a:r>
              <a:rPr lang="en-US" altLang="en-US" sz="1600" b="1" dirty="0" err="1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toàn</a:t>
            </a:r>
            <a:r>
              <a:rPr lang="en-US" altLang="en-US" sz="1600" b="1" dirty="0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1600" b="1" dirty="0" err="1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cũng</a:t>
            </a:r>
            <a:r>
              <a:rPr lang="en-US" altLang="en-US" sz="1600" b="1" dirty="0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1600" b="1" dirty="0" err="1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như</a:t>
            </a:r>
            <a:r>
              <a:rPr lang="en-US" altLang="en-US" sz="1600" b="1" dirty="0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1600" b="1" dirty="0" err="1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đặc</a:t>
            </a:r>
            <a:r>
              <a:rPr lang="en-US" altLang="en-US" sz="1600" b="1" dirty="0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1600" b="1" dirty="0" err="1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điểm</a:t>
            </a:r>
            <a:r>
              <a:rPr lang="en-US" altLang="en-US" sz="1600" b="1" dirty="0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1600" b="1" dirty="0" err="1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kĩ</a:t>
            </a:r>
            <a:r>
              <a:rPr lang="en-US" altLang="en-US" sz="1600" b="1" dirty="0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1600" b="1" dirty="0" err="1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thuật</a:t>
            </a:r>
            <a:r>
              <a:rPr lang="en-US" altLang="en-US" sz="1600" b="1" dirty="0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algn="ctr" eaLnBrk="1" hangingPunct="1"/>
            <a:r>
              <a:rPr lang="en-US" altLang="en-US" sz="1600" b="1" dirty="0" err="1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của</a:t>
            </a:r>
            <a:r>
              <a:rPr lang="en-US" altLang="en-US" sz="1600" b="1" dirty="0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1600" b="1" dirty="0" err="1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xe</a:t>
            </a:r>
            <a:r>
              <a:rPr lang="en-US" altLang="en-US" sz="1600" b="1" dirty="0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1600" b="1" dirty="0" err="1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máy</a:t>
            </a:r>
            <a:endParaRPr lang="en-US" altLang="en-US" sz="1600" b="1" dirty="0">
              <a:solidFill>
                <a:srgbClr val="FF0066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89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24" grpId="0" animBg="1"/>
      <p:bldP spid="23" grpId="0" animBg="1"/>
      <p:bldP spid="6" grpId="0"/>
      <p:bldP spid="7" grpId="0" animBg="1"/>
      <p:bldP spid="12" grpId="0"/>
      <p:bldP spid="14" grpId="0" animBg="1"/>
      <p:bldP spid="16" grpId="0" animBg="1"/>
      <p:bldP spid="17" grpId="0"/>
      <p:bldP spid="19" grpId="0" animBg="1"/>
      <p:bldP spid="20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Content Placeholder 1"/>
          <p:cNvSpPr>
            <a:spLocks noGrp="1"/>
          </p:cNvSpPr>
          <p:nvPr>
            <p:ph idx="1"/>
          </p:nvPr>
        </p:nvSpPr>
        <p:spPr>
          <a:xfrm>
            <a:off x="533400" y="838200"/>
            <a:ext cx="8001000" cy="1371600"/>
          </a:xfrm>
        </p:spPr>
        <p:txBody>
          <a:bodyPr/>
          <a:lstStyle/>
          <a:p>
            <a:pPr marL="0" indent="0" algn="ctr" eaLnBrk="1" hangingPunct="1">
              <a:lnSpc>
                <a:spcPts val="3100"/>
              </a:lnSpc>
              <a:buFont typeface="Arial" charset="0"/>
              <a:buNone/>
            </a:pPr>
            <a:r>
              <a:rPr lang="en-US" altLang="en-US" sz="2400" b="1" smtClean="0">
                <a:solidFill>
                  <a:srgbClr val="FF0000"/>
                </a:solidFill>
                <a:latin typeface="Tahoma" pitchFamily="34" charset="0"/>
                <a:ea typeface="ＭＳ Ｐゴシック" pitchFamily="34" charset="-128"/>
                <a:cs typeface="Tahoma" pitchFamily="34" charset="0"/>
              </a:rPr>
              <a:t>Để tham gia giao thông bằng xe máy an toàn chúng ta cần phải đội mũ bảo hiểm!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3276600" y="1929305"/>
            <a:ext cx="4953000" cy="1371600"/>
          </a:xfrm>
          <a:prstGeom prst="wedgeRoundRectCallout">
            <a:avLst>
              <a:gd name="adj1" fmla="val -65473"/>
              <a:gd name="adj2" fmla="val 29484"/>
              <a:gd name="adj3" fmla="val 16667"/>
            </a:avLst>
          </a:prstGeom>
          <a:solidFill>
            <a:srgbClr val="92D050"/>
          </a:solidFill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marL="742950" lvl="1" indent="-285750" eaLnBrk="1" hangingPunct="1">
              <a:lnSpc>
                <a:spcPts val="3200"/>
              </a:lnSpc>
              <a:defRPr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Đội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mũ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bảo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hiểm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như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thế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nào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là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đúng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cách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và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an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toàn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?</a:t>
            </a:r>
          </a:p>
        </p:txBody>
      </p:sp>
      <p:sp>
        <p:nvSpPr>
          <p:cNvPr id="20685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8DB140D-276E-49EC-A087-399018812122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206853" name="TextBox 16"/>
          <p:cNvSpPr txBox="1">
            <a:spLocks noChangeArrowheads="1"/>
          </p:cNvSpPr>
          <p:nvPr/>
        </p:nvSpPr>
        <p:spPr bwMode="auto">
          <a:xfrm>
            <a:off x="914400" y="76200"/>
            <a:ext cx="6705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200" b="1">
                <a:latin typeface="Tahoma" pitchFamily="34" charset="0"/>
                <a:cs typeface="Tahoma" pitchFamily="34" charset="0"/>
              </a:rPr>
              <a:t>3. Chuẩn bị để điều khiển xe máy an toàn:</a:t>
            </a:r>
          </a:p>
        </p:txBody>
      </p:sp>
      <p:grpSp>
        <p:nvGrpSpPr>
          <p:cNvPr id="206854" name="Group 7"/>
          <p:cNvGrpSpPr>
            <a:grpSpLocks/>
          </p:cNvGrpSpPr>
          <p:nvPr/>
        </p:nvGrpSpPr>
        <p:grpSpPr bwMode="auto">
          <a:xfrm>
            <a:off x="762000" y="2286000"/>
            <a:ext cx="1676400" cy="3429000"/>
            <a:chOff x="762000" y="2286000"/>
            <a:chExt cx="1676400" cy="3429000"/>
          </a:xfrm>
        </p:grpSpPr>
        <p:pic>
          <p:nvPicPr>
            <p:cNvPr id="20685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30469" t="56250" r="59375" b="16667"/>
            <a:stretch>
              <a:fillRect/>
            </a:stretch>
          </p:blipFill>
          <p:spPr bwMode="auto">
            <a:xfrm>
              <a:off x="762000" y="2362200"/>
              <a:ext cx="1676400" cy="335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1600200" y="2286000"/>
              <a:ext cx="3810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504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Text Box 15"/>
          <p:cNvSpPr txBox="1">
            <a:spLocks noChangeArrowheads="1"/>
          </p:cNvSpPr>
          <p:nvPr/>
        </p:nvSpPr>
        <p:spPr bwMode="auto">
          <a:xfrm>
            <a:off x="990600" y="900113"/>
            <a:ext cx="7239000" cy="523875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800" b="1" i="1">
                <a:latin typeface="Tahoma" pitchFamily="34" charset="0"/>
                <a:cs typeface="Tahoma" pitchFamily="34" charset="0"/>
              </a:rPr>
              <a:t>Mũ bảo hiểm có tác dụng như thế nào?</a:t>
            </a:r>
            <a:endParaRPr lang="en-US" altLang="en-US" i="1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28600" y="1676400"/>
            <a:ext cx="8763000" cy="2133600"/>
            <a:chOff x="152400" y="1536918"/>
            <a:chExt cx="8763000" cy="2133381"/>
          </a:xfrm>
        </p:grpSpPr>
        <p:sp>
          <p:nvSpPr>
            <p:cNvPr id="208906" name="Text Box 9"/>
            <p:cNvSpPr txBox="1">
              <a:spLocks noChangeArrowheads="1"/>
            </p:cNvSpPr>
            <p:nvPr/>
          </p:nvSpPr>
          <p:spPr bwMode="auto">
            <a:xfrm>
              <a:off x="152400" y="1995658"/>
              <a:ext cx="8763000" cy="167464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Aft>
                  <a:spcPts val="1200"/>
                </a:spcAft>
              </a:pPr>
              <a:r>
                <a:rPr lang="en-US" altLang="en-US" sz="2800" b="1">
                  <a:solidFill>
                    <a:srgbClr val="0000FF"/>
                  </a:solidFill>
                  <a:latin typeface="Tahoma" pitchFamily="34" charset="0"/>
                  <a:cs typeface="Tahoma" pitchFamily="34" charset="0"/>
                </a:rPr>
                <a:t>BẢO VỆ ĐẦU</a:t>
              </a:r>
            </a:p>
            <a:p>
              <a:pPr algn="ctr" eaLnBrk="1" hangingPunct="1"/>
              <a:r>
                <a:rPr lang="en-US" altLang="en-US" sz="3200" b="1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giảm nguy cơ chấn thương sọ não</a:t>
              </a:r>
              <a:r>
                <a:rPr lang="en-US" altLang="en-US" sz="3200" b="1">
                  <a:latin typeface="Tahoma" pitchFamily="34" charset="0"/>
                  <a:cs typeface="Tahoma" pitchFamily="34" charset="0"/>
                </a:rPr>
                <a:t> </a:t>
              </a:r>
            </a:p>
            <a:p>
              <a:pPr algn="ctr" eaLnBrk="1" hangingPunct="1"/>
              <a:r>
                <a:rPr lang="en-US" altLang="en-US" sz="3200" b="1">
                  <a:latin typeface="Tahoma" pitchFamily="34" charset="0"/>
                  <a:cs typeface="Tahoma" pitchFamily="34" charset="0"/>
                </a:rPr>
                <a:t>khi xảy ra tai nạn</a:t>
              </a:r>
              <a:endParaRPr lang="en-US" altLang="en-US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08907" name="Notched Right Arrow 8"/>
            <p:cNvSpPr>
              <a:spLocks noChangeArrowheads="1"/>
            </p:cNvSpPr>
            <p:nvPr/>
          </p:nvSpPr>
          <p:spPr bwMode="auto">
            <a:xfrm rot="5400000">
              <a:off x="4183934" y="1207721"/>
              <a:ext cx="380962" cy="1039356"/>
            </a:xfrm>
            <a:prstGeom prst="notchedRightArrow">
              <a:avLst>
                <a:gd name="adj1" fmla="val 50000"/>
                <a:gd name="adj2" fmla="val 50000"/>
              </a:avLst>
            </a:prstGeom>
            <a:solidFill>
              <a:srgbClr val="002060"/>
            </a:solidFill>
            <a:ln w="952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endParaRPr lang="en-US" altLang="en-US" sz="2800"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25960" name="Text Box 11"/>
          <p:cNvSpPr txBox="1">
            <a:spLocks noChangeArrowheads="1"/>
          </p:cNvSpPr>
          <p:nvPr/>
        </p:nvSpPr>
        <p:spPr bwMode="auto">
          <a:xfrm>
            <a:off x="1066800" y="4343400"/>
            <a:ext cx="6835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Nguy hiểm của việc không đội mũ bảo hiểm</a:t>
            </a:r>
            <a:endParaRPr lang="en-US" altLang="en-US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6012" name="Oval 12"/>
          <p:cNvSpPr>
            <a:spLocks noChangeArrowheads="1"/>
          </p:cNvSpPr>
          <p:nvPr/>
        </p:nvSpPr>
        <p:spPr bwMode="auto">
          <a:xfrm>
            <a:off x="1317625" y="4800600"/>
            <a:ext cx="6324600" cy="1828800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500" b="1">
                <a:solidFill>
                  <a:schemeClr val="bg1"/>
                </a:solidFill>
                <a:latin typeface="Tahoma" charset="0"/>
                <a:ea typeface="ＭＳ Ｐゴシック" charset="0"/>
                <a:cs typeface="Tahoma" charset="0"/>
              </a:rPr>
              <a:t> </a:t>
            </a:r>
            <a:r>
              <a:rPr lang="en-US" sz="4100" b="1">
                <a:solidFill>
                  <a:schemeClr val="bg1"/>
                </a:solidFill>
                <a:latin typeface="Tahoma" charset="0"/>
                <a:ea typeface="ＭＳ Ｐゴシック" charset="0"/>
                <a:cs typeface="Tahoma" charset="0"/>
              </a:rPr>
              <a:t>Chấn thương </a:t>
            </a:r>
          </a:p>
          <a:p>
            <a:pPr algn="ctr" eaLnBrk="1" hangingPunct="1">
              <a:defRPr/>
            </a:pPr>
            <a:r>
              <a:rPr lang="en-US" sz="4100" b="1">
                <a:solidFill>
                  <a:schemeClr val="bg1"/>
                </a:solidFill>
                <a:latin typeface="Tahoma" charset="0"/>
                <a:ea typeface="ＭＳ Ｐゴシック" charset="0"/>
                <a:cs typeface="Tahoma" charset="0"/>
              </a:rPr>
              <a:t>sọ não</a:t>
            </a:r>
            <a:endParaRPr lang="en-US">
              <a:latin typeface="Tahoma" charset="0"/>
              <a:ea typeface="ＭＳ Ｐゴシック" charset="0"/>
              <a:cs typeface="Tahoma" charset="0"/>
            </a:endParaRPr>
          </a:p>
        </p:txBody>
      </p:sp>
      <p:sp>
        <p:nvSpPr>
          <p:cNvPr id="125962" name="Notched Right Arrow 9"/>
          <p:cNvSpPr>
            <a:spLocks noChangeArrowheads="1"/>
          </p:cNvSpPr>
          <p:nvPr/>
        </p:nvSpPr>
        <p:spPr bwMode="auto">
          <a:xfrm rot="5400000">
            <a:off x="4214813" y="3611562"/>
            <a:ext cx="336550" cy="1038225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002060"/>
          </a:solidFill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en-US" sz="28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25957" name="Text Box 8"/>
          <p:cNvSpPr txBox="1">
            <a:spLocks noChangeArrowheads="1"/>
          </p:cNvSpPr>
          <p:nvPr/>
        </p:nvSpPr>
        <p:spPr bwMode="auto">
          <a:xfrm>
            <a:off x="381000" y="1905000"/>
            <a:ext cx="2438400" cy="396875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Tầm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quan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trọng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:</a:t>
            </a:r>
            <a:endParaRPr lang="en-US" sz="20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8904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56F21F8-80DA-49E6-9D97-E158B87BC8F2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208905" name="TextBox 16"/>
          <p:cNvSpPr txBox="1">
            <a:spLocks noChangeArrowheads="1"/>
          </p:cNvSpPr>
          <p:nvPr/>
        </p:nvSpPr>
        <p:spPr bwMode="auto">
          <a:xfrm>
            <a:off x="914400" y="76200"/>
            <a:ext cx="6705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200" b="1">
                <a:latin typeface="Tahoma" pitchFamily="34" charset="0"/>
                <a:cs typeface="Tahoma" pitchFamily="34" charset="0"/>
              </a:rPr>
              <a:t>3. Chuẩn bị để điều khiển xe máy an toàn:</a:t>
            </a:r>
          </a:p>
        </p:txBody>
      </p:sp>
    </p:spTree>
    <p:extLst>
      <p:ext uri="{BB962C8B-B14F-4D97-AF65-F5344CB8AC3E}">
        <p14:creationId xmlns:p14="http://schemas.microsoft.com/office/powerpoint/2010/main" val="169340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60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56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56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 animBg="1"/>
      <p:bldP spid="125960" grpId="0"/>
      <p:bldP spid="256012" grpId="0" build="allAtOnce" animBg="1"/>
      <p:bldP spid="125962" grpId="0" animBg="1"/>
      <p:bldP spid="12595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27013" y="5473700"/>
            <a:ext cx="8688387" cy="1308100"/>
            <a:chOff x="143" y="2526"/>
            <a:chExt cx="5473" cy="824"/>
          </a:xfrm>
        </p:grpSpPr>
        <p:pic>
          <p:nvPicPr>
            <p:cNvPr id="210966" name="Picture 30" descr="H D (66)"/>
            <p:cNvPicPr>
              <a:picLocks noChangeAspect="1" noChangeArrowheads="1"/>
            </p:cNvPicPr>
            <p:nvPr/>
          </p:nvPicPr>
          <p:blipFill>
            <a:blip r:embed="rId3" cstate="print"/>
            <a:srcRect t="10098" b="15865"/>
            <a:stretch>
              <a:fillRect/>
            </a:stretch>
          </p:blipFill>
          <p:spPr bwMode="auto">
            <a:xfrm>
              <a:off x="480" y="2526"/>
              <a:ext cx="912" cy="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39700" dir="2700000" algn="tl" rotWithShape="0">
                <a:srgbClr val="333333">
                  <a:alpha val="64998"/>
                </a:srgbClr>
              </a:outerShdw>
            </a:effectLst>
          </p:spPr>
        </p:pic>
        <p:sp>
          <p:nvSpPr>
            <p:cNvPr id="16" name="Rectangle 15"/>
            <p:cNvSpPr/>
            <p:nvPr/>
          </p:nvSpPr>
          <p:spPr>
            <a:xfrm>
              <a:off x="143" y="2563"/>
              <a:ext cx="364" cy="52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0066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ahoma" pitchFamily="34" charset="0"/>
                  <a:ea typeface="+mn-ea"/>
                  <a:cs typeface="Tahoma" pitchFamily="34" charset="0"/>
                </a:rPr>
                <a:t>3</a:t>
              </a:r>
            </a:p>
          </p:txBody>
        </p:sp>
        <p:sp>
          <p:nvSpPr>
            <p:cNvPr id="210968" name="Text Box 35"/>
            <p:cNvSpPr txBox="1">
              <a:spLocks noChangeArrowheads="1"/>
            </p:cNvSpPr>
            <p:nvPr/>
          </p:nvSpPr>
          <p:spPr bwMode="auto">
            <a:xfrm>
              <a:off x="1680" y="2678"/>
              <a:ext cx="3936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eaLnBrk="1" hangingPunct="1"/>
              <a:r>
                <a:rPr lang="vi-VN" altLang="en-US" sz="2000" b="1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Đưa 2 ngón tay xuống dưới</a:t>
              </a:r>
              <a:r>
                <a:rPr lang="en-US" altLang="en-US" sz="2000" b="1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vi-VN" altLang="en-US" sz="2000" b="1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cằm, nếu đưa vừa 2 ngón tay</a:t>
              </a:r>
              <a:r>
                <a:rPr lang="en-US" altLang="en-US" sz="2000" b="1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vi-VN" altLang="en-US" sz="2000" b="1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là được. Không nên cài quai mũ quá chật hoặc quá lỏng</a:t>
              </a:r>
              <a:r>
                <a:rPr lang="en-US" altLang="en-US" sz="2000" b="1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.</a:t>
              </a:r>
              <a:endParaRPr lang="en-US" altLang="en-US" sz="1600">
                <a:latin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23838" y="2743200"/>
            <a:ext cx="8691562" cy="1295400"/>
            <a:chOff x="141" y="806"/>
            <a:chExt cx="5475" cy="816"/>
          </a:xfrm>
        </p:grpSpPr>
        <p:pic>
          <p:nvPicPr>
            <p:cNvPr id="210961" name="Picture 28" descr="H D (64)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0" y="816"/>
              <a:ext cx="963" cy="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39700" dir="2700000" algn="tl" rotWithShape="0">
                <a:srgbClr val="333333">
                  <a:alpha val="64998"/>
                </a:srgbClr>
              </a:outerShdw>
            </a:effectLst>
          </p:spPr>
        </p:pic>
        <p:sp>
          <p:nvSpPr>
            <p:cNvPr id="210962" name="Text Box 35"/>
            <p:cNvSpPr txBox="1">
              <a:spLocks noChangeArrowheads="1"/>
            </p:cNvSpPr>
            <p:nvPr/>
          </p:nvSpPr>
          <p:spPr bwMode="auto">
            <a:xfrm>
              <a:off x="1680" y="886"/>
              <a:ext cx="3936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eaLnBrk="1" hangingPunct="1"/>
              <a:r>
                <a:rPr lang="en-US" altLang="en-US" sz="2000" b="1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Mở dây quai mũ sang 2 bên, đưa mũ lên đầu và kiểm tra xem mũ có vừa đầu không bằng cách xoay đi xoay lại.</a:t>
              </a:r>
              <a:endParaRPr lang="en-US" altLang="en-US" sz="160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41" y="811"/>
              <a:ext cx="364" cy="52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0066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ahoma" pitchFamily="34" charset="0"/>
                  <a:ea typeface="+mn-ea"/>
                  <a:cs typeface="Tahoma" pitchFamily="34" charset="0"/>
                </a:rPr>
                <a:t>1</a:t>
              </a:r>
            </a:p>
          </p:txBody>
        </p:sp>
        <p:cxnSp>
          <p:nvCxnSpPr>
            <p:cNvPr id="21" name="Straight Connector 20"/>
            <p:cNvCxnSpPr>
              <a:cxnSpLocks noChangeShapeType="1"/>
            </p:cNvCxnSpPr>
            <p:nvPr/>
          </p:nvCxnSpPr>
          <p:spPr bwMode="auto">
            <a:xfrm>
              <a:off x="240" y="1622"/>
              <a:ext cx="5376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</p:spPr>
        </p:cxnSp>
        <p:cxnSp>
          <p:nvCxnSpPr>
            <p:cNvPr id="25" name="Straight Connector 24"/>
            <p:cNvCxnSpPr>
              <a:cxnSpLocks noChangeShapeType="1"/>
            </p:cNvCxnSpPr>
            <p:nvPr/>
          </p:nvCxnSpPr>
          <p:spPr bwMode="auto">
            <a:xfrm>
              <a:off x="240" y="806"/>
              <a:ext cx="5376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</p:spPr>
        </p:cxn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223838" y="4130675"/>
            <a:ext cx="8767762" cy="1355725"/>
            <a:chOff x="141" y="1642"/>
            <a:chExt cx="5523" cy="854"/>
          </a:xfrm>
        </p:grpSpPr>
        <p:pic>
          <p:nvPicPr>
            <p:cNvPr id="210957" name="Picture 29" descr="H D (65)"/>
            <p:cNvPicPr>
              <a:picLocks noChangeAspect="1" noChangeArrowheads="1"/>
            </p:cNvPicPr>
            <p:nvPr/>
          </p:nvPicPr>
          <p:blipFill>
            <a:blip r:embed="rId5" cstate="print"/>
            <a:srcRect b="22369"/>
            <a:stretch>
              <a:fillRect/>
            </a:stretch>
          </p:blipFill>
          <p:spPr bwMode="auto">
            <a:xfrm>
              <a:off x="480" y="1642"/>
              <a:ext cx="962" cy="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39700" dir="2700000" algn="tl" rotWithShape="0">
                <a:srgbClr val="333333">
                  <a:alpha val="64998"/>
                </a:srgbClr>
              </a:outerShdw>
            </a:effectLst>
          </p:spPr>
        </p:pic>
        <p:sp>
          <p:nvSpPr>
            <p:cNvPr id="15" name="Rectangle 14"/>
            <p:cNvSpPr/>
            <p:nvPr/>
          </p:nvSpPr>
          <p:spPr>
            <a:xfrm>
              <a:off x="141" y="1728"/>
              <a:ext cx="364" cy="52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0066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Tahoma" pitchFamily="34" charset="0"/>
                  <a:ea typeface="+mn-ea"/>
                  <a:cs typeface="Tahoma" pitchFamily="34" charset="0"/>
                </a:rPr>
                <a:t>2</a:t>
              </a:r>
            </a:p>
          </p:txBody>
        </p:sp>
        <p:sp>
          <p:nvSpPr>
            <p:cNvPr id="210959" name="Text Box 35"/>
            <p:cNvSpPr txBox="1">
              <a:spLocks noChangeArrowheads="1"/>
            </p:cNvSpPr>
            <p:nvPr/>
          </p:nvSpPr>
          <p:spPr bwMode="auto">
            <a:xfrm>
              <a:off x="1632" y="1664"/>
              <a:ext cx="4032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eaLnBrk="1" hangingPunct="1"/>
              <a:r>
                <a:rPr lang="vi-VN" altLang="en-US" sz="2000" b="1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Cài quai mũ. Nếu đội mũ mà không cài quai </a:t>
              </a:r>
              <a:r>
                <a:rPr lang="en-US" altLang="en-US" sz="2000" b="1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       </a:t>
              </a:r>
              <a:r>
                <a:rPr lang="vi-VN" altLang="en-US" sz="2000" b="1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thì mũ sẽ không có tác</a:t>
              </a:r>
              <a:r>
                <a:rPr lang="en-US" altLang="en-US" sz="2000" b="1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vi-VN" altLang="en-US" sz="2000" b="1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dụng bảo vệ vì mũ </a:t>
              </a:r>
              <a:r>
                <a:rPr lang="en-US" altLang="en-US" sz="2000" b="1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                </a:t>
              </a:r>
              <a:r>
                <a:rPr lang="vi-VN" altLang="en-US" sz="2000" b="1">
                  <a:solidFill>
                    <a:srgbClr val="002060"/>
                  </a:solidFill>
                  <a:latin typeface="Tahoma" pitchFamily="34" charset="0"/>
                  <a:cs typeface="Tahoma" pitchFamily="34" charset="0"/>
                </a:rPr>
                <a:t>có thể văng ra  ngoài.</a:t>
              </a:r>
              <a:endParaRPr lang="en-US" altLang="en-US" sz="1600">
                <a:latin typeface="Tahoma" pitchFamily="34" charset="0"/>
                <a:cs typeface="Tahoma" pitchFamily="34" charset="0"/>
              </a:endParaRPr>
            </a:p>
          </p:txBody>
        </p:sp>
        <p:cxnSp>
          <p:nvCxnSpPr>
            <p:cNvPr id="22" name="Straight Connector 21"/>
            <p:cNvCxnSpPr>
              <a:cxnSpLocks noChangeShapeType="1"/>
            </p:cNvCxnSpPr>
            <p:nvPr/>
          </p:nvCxnSpPr>
          <p:spPr bwMode="auto">
            <a:xfrm>
              <a:off x="240" y="2496"/>
              <a:ext cx="5376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</p:spPr>
        </p:cxnSp>
      </p:grp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590800" y="773113"/>
            <a:ext cx="6248400" cy="36988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buFontTx/>
              <a:buChar char="•"/>
              <a:defRPr/>
            </a:pP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Lựa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chọn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mũ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bảo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hiểm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đúng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tiêu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chuẩn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chất</a:t>
            </a:r>
            <a:r>
              <a:rPr lang="en-US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lượng</a:t>
            </a:r>
            <a:endParaRPr lang="en-US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6083" name="Picture 25" descr="IMG_2975 [640x480]"/>
          <p:cNvPicPr>
            <a:picLocks noChangeAspect="1" noChangeArrowheads="1"/>
          </p:cNvPicPr>
          <p:nvPr/>
        </p:nvPicPr>
        <p:blipFill>
          <a:blip r:embed="rId6" cstate="print">
            <a:lum bright="12000" contrast="6000"/>
          </a:blip>
          <a:srcRect l="4256"/>
          <a:stretch>
            <a:fillRect/>
          </a:stretch>
        </p:blipFill>
        <p:spPr bwMode="auto">
          <a:xfrm>
            <a:off x="838200" y="1300163"/>
            <a:ext cx="1524000" cy="1062037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514600" y="1371600"/>
            <a:ext cx="1981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1600" b="1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Có dán tem tiêu chuẩn Việt Nam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943600" y="1397000"/>
            <a:ext cx="2743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1600" b="1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Vỏ mũ nhẵn mịn, có lõi xốp cứng, không bị lõm </a:t>
            </a:r>
          </a:p>
        </p:txBody>
      </p:sp>
      <p:pic>
        <p:nvPicPr>
          <p:cNvPr id="46090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1223963"/>
            <a:ext cx="10525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2743200" y="2452688"/>
            <a:ext cx="4800600" cy="3667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buFontTx/>
              <a:buChar char="•"/>
              <a:defRPr/>
            </a:pPr>
            <a:r>
              <a:rPr lang="en-US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Các bước đội mũ bảo hiểm  đúng cách</a:t>
            </a:r>
          </a:p>
        </p:txBody>
      </p:sp>
      <p:sp>
        <p:nvSpPr>
          <p:cNvPr id="210955" name="Slide Number Placeholder 2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C547FAE-87BB-47D2-BE5C-5A5D9FA5DB9B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210956" name="TextBox 16"/>
          <p:cNvSpPr txBox="1">
            <a:spLocks noChangeArrowheads="1"/>
          </p:cNvSpPr>
          <p:nvPr/>
        </p:nvSpPr>
        <p:spPr bwMode="auto">
          <a:xfrm>
            <a:off x="914400" y="76200"/>
            <a:ext cx="6705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200" b="1">
                <a:latin typeface="Tahoma" pitchFamily="34" charset="0"/>
                <a:cs typeface="Tahoma" pitchFamily="34" charset="0"/>
              </a:rPr>
              <a:t>3. Chuẩn bị để điều khiển xe máy an toàn:</a:t>
            </a:r>
          </a:p>
        </p:txBody>
      </p:sp>
    </p:spTree>
    <p:extLst>
      <p:ext uri="{BB962C8B-B14F-4D97-AF65-F5344CB8AC3E}">
        <p14:creationId xmlns:p14="http://schemas.microsoft.com/office/powerpoint/2010/main" val="186992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allAtOnce" animBg="1"/>
      <p:bldP spid="28" grpId="0"/>
      <p:bldP spid="30" grpId="0"/>
      <p:bldP spid="5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7200" y="990600"/>
            <a:ext cx="8229600" cy="5486400"/>
          </a:xfrm>
          <a:prstGeom prst="rect">
            <a:avLst/>
          </a:prstGeom>
          <a:solidFill>
            <a:srgbClr val="FFCCFF"/>
          </a:solidFill>
          <a:ln w="22225">
            <a:solidFill>
              <a:srgbClr val="8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42900" indent="-342900" algn="just" eaLnBrk="1" hangingPunct="1">
              <a:lnSpc>
                <a:spcPct val="150000"/>
              </a:lnSpc>
              <a:buFontTx/>
              <a:buAutoNum type="arabicPeriod"/>
              <a:defRPr/>
            </a:pPr>
            <a:endParaRPr lang="en-US" sz="1900" b="1" dirty="0">
              <a:solidFill>
                <a:schemeClr val="tx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just"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en-US" sz="2000" b="1" u="sng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Bài</a:t>
            </a:r>
            <a:r>
              <a:rPr lang="en-US" sz="2000" b="1" u="sng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u="sng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tập</a:t>
            </a:r>
            <a:r>
              <a:rPr lang="en-US" sz="2000" b="1" u="sng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u="sng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tình</a:t>
            </a:r>
            <a:r>
              <a:rPr lang="en-US" sz="2000" b="1" u="sng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u="sng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huống</a:t>
            </a:r>
            <a:r>
              <a:rPr lang="en-US" sz="2000" b="1" u="sng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: </a:t>
            </a:r>
            <a:r>
              <a:rPr lang="en-US" sz="1900" b="1" i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Một</a:t>
            </a:r>
            <a:r>
              <a:rPr lang="en-US" sz="1900" b="1" i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b="1" i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buổi</a:t>
            </a:r>
            <a:r>
              <a:rPr lang="en-US" sz="1900" b="1" i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b="1" i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tối</a:t>
            </a:r>
            <a:r>
              <a:rPr lang="en-US" sz="1900" b="1" i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sz="1900" b="1" i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bạn</a:t>
            </a:r>
            <a:r>
              <a:rPr lang="en-US" sz="1900" b="1" i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A (17 </a:t>
            </a:r>
            <a:r>
              <a:rPr lang="en-US" sz="1900" b="1" i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tuổi</a:t>
            </a:r>
            <a:r>
              <a:rPr lang="en-US" sz="1900" b="1" i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) </a:t>
            </a:r>
            <a:r>
              <a:rPr lang="en-US" sz="1900" b="1" i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lấy</a:t>
            </a:r>
            <a:r>
              <a:rPr lang="en-US" sz="1900" b="1" i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b="1" i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xe</a:t>
            </a:r>
            <a:r>
              <a:rPr lang="en-US" sz="1900" b="1" i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b="1" i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mô</a:t>
            </a:r>
            <a:r>
              <a:rPr lang="en-US" sz="1900" b="1" i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b="1" i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tô</a:t>
            </a:r>
            <a:r>
              <a:rPr lang="en-US" sz="1900" b="1" i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b="1" i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của</a:t>
            </a:r>
            <a:r>
              <a:rPr lang="en-US" sz="1900" b="1" i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b="1" i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bố</a:t>
            </a:r>
            <a:r>
              <a:rPr lang="en-US" sz="1900" b="1" i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b="1" i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để</a:t>
            </a:r>
            <a:r>
              <a:rPr lang="en-US" sz="1900" b="1" i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b="1" i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đi</a:t>
            </a:r>
            <a:r>
              <a:rPr lang="en-US" sz="1900" b="1" i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b="1" i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dự</a:t>
            </a:r>
            <a:r>
              <a:rPr lang="en-US" sz="1900" b="1" i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b="1" i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sinh</a:t>
            </a:r>
            <a:r>
              <a:rPr lang="en-US" sz="1900" b="1" i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b="1" i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nhật</a:t>
            </a:r>
            <a:r>
              <a:rPr lang="en-US" sz="1900" b="1" i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b="1" i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bạn</a:t>
            </a:r>
            <a:r>
              <a:rPr lang="en-US" sz="1900" b="1" i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. </a:t>
            </a:r>
            <a:r>
              <a:rPr lang="en-US" sz="1900" b="1" i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Trên đường về, A chở B và C trên xe của mình, chạy với tốc độ cao, lạng lách, đánh võng trên đường. Một</a:t>
            </a:r>
            <a:r>
              <a:rPr lang="en-US" sz="1900" b="1" i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b="1" i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tổ</a:t>
            </a:r>
            <a:r>
              <a:rPr lang="en-US" sz="1900" b="1" i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b="1" i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cảnh</a:t>
            </a:r>
            <a:r>
              <a:rPr lang="en-US" sz="1900" b="1" i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b="1" i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sát</a:t>
            </a:r>
            <a:r>
              <a:rPr lang="en-US" sz="1900" b="1" i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b="1" i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giao</a:t>
            </a:r>
            <a:r>
              <a:rPr lang="en-US" sz="1900" b="1" i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b="1" i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thông</a:t>
            </a:r>
            <a:r>
              <a:rPr lang="en-US" sz="1900" b="1" i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b="1" i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đang</a:t>
            </a:r>
            <a:r>
              <a:rPr lang="en-US" sz="1900" b="1" i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b="1" i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đi</a:t>
            </a:r>
            <a:r>
              <a:rPr lang="en-US" sz="1900" b="1" i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b="1" i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tuần</a:t>
            </a:r>
            <a:r>
              <a:rPr lang="en-US" sz="1900" b="1" i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b="1" i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tra</a:t>
            </a:r>
            <a:r>
              <a:rPr lang="en-US" sz="1900" b="1" i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b="1" i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trên</a:t>
            </a:r>
            <a:r>
              <a:rPr lang="en-US" sz="1900" b="1" i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b="1" i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đường</a:t>
            </a:r>
            <a:r>
              <a:rPr lang="en-US" sz="1900" b="1" i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b="1" i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thấy</a:t>
            </a:r>
            <a:r>
              <a:rPr lang="en-US" sz="1900" b="1" i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b="1" i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vậy</a:t>
            </a:r>
            <a:r>
              <a:rPr lang="en-US" sz="1900" b="1" i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b="1" i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đã</a:t>
            </a:r>
            <a:r>
              <a:rPr lang="en-US" sz="1900" b="1" i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b="1" i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ra</a:t>
            </a:r>
            <a:r>
              <a:rPr lang="en-US" sz="1900" b="1" i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b="1" i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tín</a:t>
            </a:r>
            <a:r>
              <a:rPr lang="en-US" sz="1900" b="1" i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b="1" i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hiệu</a:t>
            </a:r>
            <a:r>
              <a:rPr lang="en-US" sz="1900" b="1" i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b="1" i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yêu</a:t>
            </a:r>
            <a:r>
              <a:rPr lang="en-US" sz="1900" b="1" i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b="1" i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cầu</a:t>
            </a:r>
            <a:r>
              <a:rPr lang="en-US" sz="1900" b="1" i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b="1" i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bạn</a:t>
            </a:r>
            <a:r>
              <a:rPr lang="en-US" sz="1900" b="1" i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A </a:t>
            </a:r>
            <a:r>
              <a:rPr lang="en-US" sz="1900" b="1" i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dừng</a:t>
            </a:r>
            <a:r>
              <a:rPr lang="en-US" sz="1900" b="1" i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b="1" i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xe</a:t>
            </a:r>
            <a:r>
              <a:rPr lang="en-US" sz="1900" b="1" i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b="1" i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để</a:t>
            </a:r>
            <a:r>
              <a:rPr lang="en-US" sz="1900" b="1" i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b="1" i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kiểm</a:t>
            </a:r>
            <a:r>
              <a:rPr lang="en-US" sz="1900" b="1" i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b="1" i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tra</a:t>
            </a:r>
            <a:r>
              <a:rPr lang="en-US" sz="1900" b="1" i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sz="1900" b="1" i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nhưng</a:t>
            </a:r>
            <a:r>
              <a:rPr lang="en-US" sz="1900" b="1" i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A </a:t>
            </a:r>
            <a:r>
              <a:rPr lang="en-US" sz="1900" b="1" i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đã</a:t>
            </a:r>
            <a:r>
              <a:rPr lang="en-US" sz="1900" b="1" i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b="1" i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cho</a:t>
            </a:r>
            <a:r>
              <a:rPr lang="en-US" sz="1900" b="1" i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b="1" i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xe</a:t>
            </a:r>
            <a:r>
              <a:rPr lang="en-US" sz="1900" b="1" i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b="1" i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tăng</a:t>
            </a:r>
            <a:r>
              <a:rPr lang="en-US" sz="1900" b="1" i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b="1" i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tốc</a:t>
            </a:r>
            <a:r>
              <a:rPr lang="en-US" sz="1900" b="1" i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b="1" i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độ</a:t>
            </a:r>
            <a:r>
              <a:rPr lang="en-US" sz="1900" b="1" i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b="1" i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để</a:t>
            </a:r>
            <a:r>
              <a:rPr lang="en-US" sz="1900" b="1" i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b="1" i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chạy</a:t>
            </a:r>
            <a:r>
              <a:rPr lang="en-US" sz="1900" b="1" i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b="1" i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trốn</a:t>
            </a:r>
            <a:r>
              <a:rPr lang="en-US" sz="1900" b="1" i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.</a:t>
            </a:r>
          </a:p>
          <a:p>
            <a:pPr marL="342900" indent="-342900" algn="just" eaLnBrk="1" hangingPunct="1">
              <a:lnSpc>
                <a:spcPct val="150000"/>
              </a:lnSpc>
              <a:defRPr/>
            </a:pPr>
            <a:r>
              <a:rPr lang="en-US" sz="19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	</a:t>
            </a:r>
            <a:r>
              <a:rPr lang="en-US" sz="1900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Hãy</a:t>
            </a:r>
            <a:r>
              <a:rPr lang="en-US" sz="19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nêu</a:t>
            </a:r>
            <a:r>
              <a:rPr lang="en-US" sz="19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các</a:t>
            </a:r>
            <a:r>
              <a:rPr lang="en-US" sz="19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lỗi</a:t>
            </a:r>
            <a:r>
              <a:rPr lang="en-US" sz="19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vi </a:t>
            </a:r>
            <a:r>
              <a:rPr lang="en-US" sz="1900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phạm</a:t>
            </a:r>
            <a:r>
              <a:rPr lang="en-US" sz="19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quy</a:t>
            </a:r>
            <a:r>
              <a:rPr lang="en-US" sz="19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tắc</a:t>
            </a:r>
            <a:r>
              <a:rPr lang="en-US" sz="19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an </a:t>
            </a:r>
            <a:r>
              <a:rPr lang="en-US" sz="1900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toàn</a:t>
            </a:r>
            <a:r>
              <a:rPr lang="en-US" sz="19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giao</a:t>
            </a:r>
            <a:r>
              <a:rPr lang="en-US" sz="19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thông</a:t>
            </a:r>
            <a:r>
              <a:rPr lang="en-US" sz="19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của</a:t>
            </a:r>
            <a:r>
              <a:rPr lang="en-US" sz="19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bạn</a:t>
            </a:r>
            <a:r>
              <a:rPr lang="en-US" sz="19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A, B, C</a:t>
            </a:r>
          </a:p>
          <a:p>
            <a:pPr marL="342900" indent="-342900" algn="just" eaLnBrk="1" hangingPunct="1">
              <a:lnSpc>
                <a:spcPct val="150000"/>
              </a:lnSpc>
              <a:defRPr/>
            </a:pPr>
            <a:r>
              <a:rPr lang="en-US" sz="19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2. </a:t>
            </a:r>
            <a:r>
              <a:rPr lang="en-US" sz="1900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Bạn</a:t>
            </a:r>
            <a:r>
              <a:rPr lang="en-US" sz="19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B </a:t>
            </a:r>
            <a:r>
              <a:rPr lang="en-US" sz="1900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chỉ</a:t>
            </a:r>
            <a:r>
              <a:rPr lang="en-US" sz="19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2 </a:t>
            </a:r>
            <a:r>
              <a:rPr lang="en-US" sz="1900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tuần</a:t>
            </a:r>
            <a:r>
              <a:rPr lang="en-US" sz="19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nữa</a:t>
            </a:r>
            <a:r>
              <a:rPr lang="en-US" sz="19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là</a:t>
            </a:r>
            <a:r>
              <a:rPr lang="en-US" sz="19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tròn</a:t>
            </a:r>
            <a:r>
              <a:rPr lang="en-US" sz="19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18 </a:t>
            </a:r>
            <a:r>
              <a:rPr lang="en-US" sz="1900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tuổi</a:t>
            </a:r>
            <a:r>
              <a:rPr lang="en-US" sz="19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và</a:t>
            </a:r>
            <a:r>
              <a:rPr lang="en-US" sz="19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bạn</a:t>
            </a:r>
            <a:r>
              <a:rPr lang="en-US" sz="19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ấy</a:t>
            </a:r>
            <a:r>
              <a:rPr lang="en-US" sz="19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đủ</a:t>
            </a:r>
            <a:r>
              <a:rPr lang="en-US" sz="19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tiêu</a:t>
            </a:r>
            <a:r>
              <a:rPr lang="en-US" sz="19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chuẩn</a:t>
            </a:r>
            <a:r>
              <a:rPr lang="en-US" sz="19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sức</a:t>
            </a:r>
            <a:r>
              <a:rPr lang="en-US" sz="19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khỏe</a:t>
            </a:r>
            <a:r>
              <a:rPr lang="en-US" sz="19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sz="1900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theo</a:t>
            </a:r>
            <a:r>
              <a:rPr lang="en-US" sz="19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em</a:t>
            </a:r>
            <a:r>
              <a:rPr lang="en-US" sz="19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bạn</a:t>
            </a:r>
            <a:r>
              <a:rPr lang="en-US" sz="19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ấy</a:t>
            </a:r>
            <a:r>
              <a:rPr lang="en-US" sz="19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đã</a:t>
            </a:r>
            <a:r>
              <a:rPr lang="en-US" sz="19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được</a:t>
            </a:r>
            <a:r>
              <a:rPr lang="en-US" sz="19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phép</a:t>
            </a:r>
            <a:r>
              <a:rPr lang="en-US" sz="19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đăng</a:t>
            </a:r>
            <a:r>
              <a:rPr lang="en-US" sz="19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ký</a:t>
            </a:r>
            <a:r>
              <a:rPr lang="en-US" sz="19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khóa</a:t>
            </a:r>
            <a:r>
              <a:rPr lang="en-US" sz="19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học</a:t>
            </a:r>
            <a:r>
              <a:rPr lang="en-US" sz="19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và</a:t>
            </a:r>
            <a:r>
              <a:rPr lang="en-US" sz="19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thi</a:t>
            </a:r>
            <a:r>
              <a:rPr lang="en-US" sz="19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Lấy</a:t>
            </a:r>
            <a:r>
              <a:rPr lang="en-US" sz="19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giấy</a:t>
            </a:r>
            <a:r>
              <a:rPr lang="en-US" sz="19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phép</a:t>
            </a:r>
            <a:r>
              <a:rPr lang="en-US" sz="19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lái</a:t>
            </a:r>
            <a:r>
              <a:rPr lang="en-US" sz="19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xe</a:t>
            </a:r>
            <a:r>
              <a:rPr lang="en-US" sz="19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A1 </a:t>
            </a:r>
            <a:r>
              <a:rPr lang="en-US" sz="1900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chưa</a:t>
            </a:r>
            <a:r>
              <a:rPr lang="en-US" sz="19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? </a:t>
            </a:r>
            <a:r>
              <a:rPr lang="en-US" sz="1900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Vì sao? </a:t>
            </a:r>
          </a:p>
        </p:txBody>
      </p:sp>
      <p:sp>
        <p:nvSpPr>
          <p:cNvPr id="21299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ED46F9-BBCA-49F9-861B-68578A1A0A41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28002" name="TextBox 3"/>
          <p:cNvSpPr txBox="1">
            <a:spLocks noChangeArrowheads="1"/>
          </p:cNvSpPr>
          <p:nvPr/>
        </p:nvSpPr>
        <p:spPr bwMode="auto">
          <a:xfrm>
            <a:off x="838200" y="762000"/>
            <a:ext cx="1676400" cy="430213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2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Luyện</a:t>
            </a:r>
            <a:r>
              <a:rPr lang="en-US" sz="22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tập</a:t>
            </a:r>
            <a:endParaRPr lang="en-US" sz="2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2997" name="TextBox 16"/>
          <p:cNvSpPr txBox="1">
            <a:spLocks noChangeArrowheads="1"/>
          </p:cNvSpPr>
          <p:nvPr/>
        </p:nvSpPr>
        <p:spPr bwMode="auto">
          <a:xfrm>
            <a:off x="914400" y="76200"/>
            <a:ext cx="6705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200" b="1">
                <a:latin typeface="Tahoma" pitchFamily="34" charset="0"/>
                <a:cs typeface="Tahoma" pitchFamily="34" charset="0"/>
              </a:rPr>
              <a:t>3. Chuẩn bị để điều khiển xe máy an toàn:</a:t>
            </a:r>
          </a:p>
        </p:txBody>
      </p:sp>
    </p:spTree>
    <p:extLst>
      <p:ext uri="{BB962C8B-B14F-4D97-AF65-F5344CB8AC3E}">
        <p14:creationId xmlns:p14="http://schemas.microsoft.com/office/powerpoint/2010/main" val="162549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AutoShape 5" descr="data:image/jpeg;base64,/9j/4AAQSkZJRgABAQAAAQABAAD/2wCEAAkGBxQTEhUUExQWFhUXGBoYGBgYGSAgHhwaIBoeHB8YGyAaHSggIBolHB0cIzEhJSorLi4uHx8zODMsNygtLisBCgoKDg0OGxAQGywkICQsLCwsLCwsLCwsLCwsLCwsLCwsLCwsLCwsLCwsLCwsLCwsLCwsLCwsLCwsLCwsLCwsLP/AABEIALcBEwMBIgACEQEDEQH/xAAcAAACAgMBAQAAAAAAAAAAAAAEBQMGAAIHAQj/xABCEAABAgQEBAQEBAUDAwIHAAABAhEAAyExBBJBUQUiYXEGE4GRMkKhsVLB0fAHFCPh8RVicjNDgiSiFmOTssLi8v/EABkBAAMBAQEAAAAAAAAAAAAAAAABAgMEBf/EACQRAAICAgIBBQEBAQAAAAAAAAABAhEDIRIxQQQTIlFhMnEj/9oADAMBAAIRAxEAPwBCrhJpWnQD9DEZ4ebKN2c1ehsWAgqbxXIGZ2P7rEYx/mFYFGUa3pmb9IzLsCn8OQ4e3d/uYB4bxXyMSJgfKklKhqUfm1/QQ6mS6/E/tCY4ZJVMIIDKJIUl6NcKJFKf4h45uMuS8EzgpxcX0zpOGxsudLzyymYC1t/uDCHxNKmHLllJmJqS4BILUIBNTeKbJ4uuX/0qbH82i/eB/FUifNRJxvxLKUoLDIpb0zNV1FgNCaNWPUyepjlxtS06PPxellhkuO1Yu8P+EcfihmQlMqUaEq5RQu6QglyD7F4ucz+GstZJXPFcuYAagXYn4j1EdAGwTQUrp2Gn0jnfi3+J4kLMvDJEwpUQtaiyKGoTV1Vo9Bs8edwVbO9Tk3oW8Q8KYrDHPLlmaiylSubMl7LlFnHoe5vCzC4aWpfnSSSygSiroIobhymp6ixMPeB/xOM0vNkLQPxIPL2ZRrTUbChtFpOMkTck2Zh3zCkxICiQU1qnmy6XMb4ssoytO/wzyYlJU0cF8T4TDSMTMS80EqKuRMv5i9M1WuPSF+IEkJQsS1LzZg8xTGjVIRSr76R0T+JeGw8uQZ3lHMlkS86swdVtAClnUHfXWOV4fMuuVSidgT2DCMZJOTrouNpJPstHhcJzq5QnlzchOl7k3Bi1YfiiZ0tMgqSSgvJmAv8A0zeW9HIP0NiRFY8LcCxompVLklIqFZ2SCGNC+9rXaHJwpDKQjKoE5XDKTpo7A1DU1pGcnSocl96NsHhwpZZQQRZg9VUzClaGqix9YZJ4giUgpzBdbAAXuqgqaXpeFUtM1sqhlUAXD1KbC1gdjtsYEmYNZuWjKEUYNNjWdx0KTlKAzMKmj9XcQBjJgKeVIo7hWh0Nn+/1gRGD2dW5DAe5/J4JRNEv4jJT/wA1k/mK+kayimhqLRphUqCcyZeYbqBy1Lvao094nwOPTzg5gBdAcs1d2Z+lRaPV4gqWnJODJoQlZDHeuVLtoPYwV/LksJnNzMFhny1cKyitdCU3jCq7He9kONVnNL0cBNa/8df3rCk8HUCFFXKaub/46w/w+JkkEJDVLpIZj8LVBD3o/aBjxpOYBQBcnYirXILC1PaEmwc99AOGwwM0BBCZjMc1HHTTQQ1lysnxMbsXoKWpvtePcHgEFalGqlhLAVajkhgzFnZrRJJkGWRnUMiiSwFX/wCIevr9YGxtoGVNzFlULaUB/Mt2/v5w7FTETAzg0Dja+1fppEuKwSVTQrKSwJbvvb2h7wWfh+ZK1tlLFNAxGhq8XBJsOPk2OJzlPmc4GoIBbuRXrDPCCVMIpMrvUe4S3uYFnccw8s/0paVG7q/Kh+4gWb4uUaVSP9oH5mOlNLt2C/A7iPCpaUqTLXMzgZiHKqfRh3MJMLKV1PUqv1GQsB7xuviyVtmWv1A+5ePU4oF2JbfTq5AjOVPoaRImTc5QbUOh1s9ImlzVCgyhmoE/3jVAo4UepNhS5cAkPEsrCKvnJUzv32DAddYmmUrNPiUSqt/bbtGsyQlnyh9KW9bwUmSv/wDqvvEMzBXuDuKH6MITT+wpi5UpL/B/7R+dYyGQlEU8z/2n8qRkRwF7ZV5vDZhcZWBs5H5Vj3/RGWo5wxFmLv8ATWHKZgKXUrLSubTpeJ8NJSpOYKSfdVN+S3vE8pPo6uMV2KZfDUvUqUdhT6Qk8cYZCcOpSEjNmQFKGz6+tIvcvhIWz+ax0TIXajuKuY88Y4jh54bOw+fISEl2GfOkgpzAF3JADAUBIDRcISu5EycapHE8DKUsgdiTsCQH+sMOJ8NMsyyhblQe7EHodntqIuOB/lf5SUZsoLUiWGIpbcjrE0/iqP6Sv5eWQkZUkElxdxyhm6n3vF+42aLCqOiYHjq5/BVYqpnDCzSRtNlpWknYc6Caxxz+HnD0ziudPSFykUSFORmuSRqwb3jsHgRQ/wBO/qZUJmqnKCSa5VrVoaVJJruIoaMBKwkj+XnJUSgnL8oUCSUqVcWuasxaLyS0jLBD5NDjF4jDTEeQSlGYcpoOxDkPBf8AD2dMkS1ycQlRMqapH+1SSAtJD3ookD9CyibxAJTLWmQkFACUFTnOHplZNtcz0+sPcFjVqHmZElKgxFXJHV6MLUjOJrmWrIf4syZeJwCyihlZZtj8KTUKoySEklr3oI554LKpZJRRNHPX/EdJlFc9C5XwzcpIIJZSdC4toDs/tUP5QSFlKmKiAVUua9NoUnSonDFN2NJXiaTnMtJmTV1PKKU0GsMPDEuVjZapk2UmU0w8oBJUPxFTiruGpbWKwviyJSiZclIID2Ic90pUw6axtwvFz5ylrypyukpCiwSWL5XNq676Whxlx3ReWHJU2O/EHhqcJp/khh5SClOeZiJk1yR3CkpApZVWjlYx2InHmWxBKSBQBtmp6/2jqMnHBaFIxOaZhpqSlaEmgdmmBg5ZtDS4DiKtxDwqrCpKpR8yTdMwV5dM7dPmFD0sOr1Hp5YknXZyYHGTorUnha1/9WYo/wDIk/eGcnhMoZg6vhdLA1U1Ks1/ygcY6rKpFm4HNkg5yZUxPzJWCeupy6WPXseO35OxqKjor2CQlDqIUVhwBXsOUfqzQ84XOnJykvl0zEKGg+El0jTtWkb4/DyJh81Jc/hdgD6daM7ROnFSFS1JWlRW4KVlmApymuvR2YbGEjgcH5CVIlLJqc3xM6gMwatGUxe2+wqYJeFBXzHOScpR8KUitQGu/wA3SCsGgKRlQoDZJdvs3pUDtHquGkKCgsWYpDsRqxVpan1iGxezJ9HuD5SwJKh0ozs4DBvy6PA2J4llWkKIKTQKJq4fUFy1feJwJiAwluKCi/c8zVpEOKwKlAAgAF3ANXuxrUDSFasfsS7IsXjlVKQGLOTWjjRrGtCfUxmJlmqjzOfittRzU9tIJlYQAKSpICfViwFR0iHDS0lYkrLPUVFKWL6dRGiWxK1ohn1IytXZvsKxEUK6g9j7RaJnCkS0goLgs5HdtWO9iIybgZYeoWWpnFHrbnsKXv0jbhQ+xBJwKiHIW70ATf8Ae0EpwHK6kzTtyED1O8MRJlgMWdiSE5EpIAqHKCfQmPZCpKXM2XsHLKHd1D7NBSsBVLw60miVvRmYfqTB0jh00jMApzzEgF3NGLsLPvD3/VEsTLbKA5ASn3Lq2F63jXCcTC0uUEkj4RLDpLWvX91i0oj2KZ2EnggkENr5of1dberxJJwiwnnmLJuCEggeynVtaGsvDoIKvJym4cZX9AKerRiMKAeVCgogOp300Kqt2G8PivAKQoViK1f7flGQ/RwxLfAPY/kAI9hcQ5ISYfF+XkUCAlJ/qBv6iiAaIIB5bVUoBrVhxifHiUgCTh1ksTzHIhJOpyg1c6de8UU45KRTN7MD0HNzaaAdY8OJSpystTlAOX7ip9u5jkhklBVFHS4KT2Wfhni7EoSTNKJijukJCegCbhmuYrfiyYeITZAzcudPmrAAyIJYqYmqulTyikCTjyMsrmEg5UpICX9Kh9zDXCDLKaYA+iJVAkGwFXNG5iQCdBeNcblLbY4xUrpUV3xNL/kpn/ppqZ2HJ5A/Oh65FD4iKFlNWouKhS/FKFEebJSEAgLyk5iHY1u24htjcGJiCpBMxBB5VKU5Y1u50qkhwR3Aq3EZBIIU6i3Kstnp8i9JidlAkilWpGjirsp8oqjoHDOIpLLwyUAAcqF1AIsWGvVyfyrXHOKYtGJMyckKCgKAnKwHwp1TqwPWAPBcpU1bBwENmIoeg73+sdGxEiQqTUJ8sAguOtXfV9+8XHGpI9WHpMeXGpw0yr8J8SyVK/pyVhWoJGUPqwuIteFwcxawlE6YgHUJQUigdQoVO5ZhqDYVjmGNkiTNeSos7oOrOaH2I/zDSVxOcCFhROzaa0f/ADe8Qsdujy8jUXxyePovWJ4ugBUnDqUwUQuYsnPMINXVcAH5XGrM0HTPBSpuElTJQCJzKOVScoUCokA6pOoJ/EbQT/DmQcWg4rEpQrIrLLIDZst1qB2VRjqDF7mzCK0P7sb+8OGGm72c2Sai/gz504ljsRhVqlTZBQvZevUUZQ6gkQ9KhLTLAmBZUM9KFOhzB2BowIuAYs/jLBYqe3nJkqlodpaAav8AO6nIWA231L84TNyLmFlcqikApqyTlAIDsW63JrG2P065fLomWduOuyXE48SD/TNC5KC+U9jXKWh1wHxIZZCk80pV0uHD3IFQ+6damKxi/wCsDykHQlv19Ir+DISsmrodwKFSPpUU/Yju97iuMlcWc6j58nU5uDwq58nESJS0uSViqUj5cyAQ4UKlhSlrxXMUFqKgpby6hJawBo40tZ7wN4b8YjDrzImEDMCqXNBKToSGNC1Hv3tEHA+KjP5aleZmIHmBxXdi1TRyOkebmxri+J1QntWTJwJSQcxNauRUgXY9NSYJkSS4VLUUu9DX0+8OZOGUSaAgaEFx6CrHe0TS8iXJASlydVPq2WgHdyftHDyNnFdkGFklIdaXpdJHvQu/SkNJMslJqANlKSxeof5j707QKMXLUnlzbhyQ1ahmL96RqqSqakBcspJ0dwALOdT00hXfYfz0ETVFJ5XIIFgCO4KQ97P9I2xjlLhWRQoSkh+xANd4DTLMtDZDlFxmNtGBBamsRTFy2JTLlpueckK9Gs7u5t7wuEexTytKmT4bCqQkhc4KBtdNXvmJqe3tAql5TmmPZsyk1pmDF2rfS27wvxXFvLACUkKT8QUtmBcElSwzHuBBE/iakpUZaP8ApnLosgGpIZb0O4FSO8aU0ccnsbrxCEkNMQmxyGpqGCjej9P7kYvJRYBIuWO4FWJc9ormA4tMUol1M9qpavwkkNUNQVZ7Qyl8Qy8qkM7sSUFNLgalqs/eDZKbTMlzfNUpBAGUgpP4nFQKwbKwRJSzVoNGPp/+XSIZUxRBCEFYJAcMKWsCKs/vBCpokrSkMo5SXcVo9CCTm6U1pWGpD5fQXIwaCoqIUCCSrzAwLAkkAku/50rEqMUjlyBioCzFiLC7hz112eFk3GrqC/wvcEelB99qawGlKyWllWVWYqWKAAs4Pw0sLhiR6tS8IOY2l8czILgu4BUwoN2dx6BgYJlA8olTykak5VPq7hmrpFUmYwsxKnBcOHoW5lVcly7Mb+kbYPiAZSSS6VGoYEWdj8TFhsG0rFqYkx7ME8EgY0gdcOD9SuseRDLxSSB/UI6FaQ3RmpGQ+ZfMriuKJW6ZagGoQEgJAJqHN+zVMTSZklByqOY3zknMwqUgAZSWG0JJ2FmS5oloQAs2yipY1vUsdqCPMLw2cSeRRV8RGVzS5ykEgB7xhSKipeGPZGIQZgKctAAAVHM3W4Z22o5pG2LxScxSolKi7PR62FGYG1elbRBhsMsJdWYEl0ihdj8SmqBWjWjXFoBvmbYJJTbUaU1EbY38aOzE/jRpIxZRNIJpMLg5Sl1jXKQKkUdN2DHSJ8ThpcxTqoSQ5GujkWLbsFCEfEZBABTzBJBSoVto98pD3hthZ6XCpr5Wc2oGoTuxLt9dI1vRf4WLCGVhElKRLawXMIBX3ORS1XYBIAFhC7G47ykTCyeYFWUOUilAyq627CkBYTEz1gTJSHTVOZLZlAUPMat0G0B8UUlKCUoXmIL+YoBi2xHNCx2lbPW9LjlCDm/rRX52OC1ACgDt6nM0H8OxwS6VBxcdNaRVZU0hjFx4B4SxeMQZkhCfLDspasoURdKaF9ntcO4irp2eFObyybfk7n4bGXCYYJoPKQqhIqoZiXHUm7/nDgTzY+9H9QPuPaFXhmStODw8uYAJqJKELDg8yUhJFCQbPDaTPDMqo+o7x0re0cbT6Yh4zjhLUAuj/Ub+n5xyDj6imfPWg0E81FaLQhXs8de8cS0qkkgFSgxTlFEgGr7uBbtHG8Lis65sspBCkFSaag2L6u2kdGKpOvsl9ES8UlaCqqSL0p6RWsfNSJyVpLg3+xFYccXx8tGZCakhiE6f3hYOGTFSyQlxcZgyvQVLRE/k6KjomxGHDEMKhgWhdwucZcxCgWKVj0qDFuwuGRNkpVl5gAC30tFU4lhciyAGB/K8Xn9LKEeXgUJp6L1M4ipc0DzVhQVQUpS4qHroySO8M5WNClfCEml1jXVw9DuTroYQYADFSkKuoJCVjUrHzCmtDBfkIkqAWhfNYuTo7XPRz1tWPEnjcXtG0dbTGsxz8C0ggGoUA3cn7xrh5M/Nmft5as1xSrEhN6k+o11SiVKTkSErUS7SzU1HKa8yq/CHOjQZxFCpYAnSlJSdQFM7AXCeU3sBrSIUX4CeRtkOHUVqyZVZhZRt1AF2rsaVeBsVLXLckoSzBRCQwfqGvcFwadIjxOLlnMAsMSHKSNQaALUQS4uwvZzDPA4+ZImpW7hKDlSocyqgkpYsRQlwxu7w6ofPloRY3FJCwmYtZdsoX8WmtUmtnj0cPzJUUrXlFS6Q5O5v+VnPRrxvH+ZMLocKJUHZnPdqWvt0iBaDLdSEpbLStzehBBYgEu5qNAYXLyS6XkV4bDy1JDKW3wk5QWYMHAlhiaMqvcmA8bi5eZAICgipILK0YOCQXBpaoaH8mWVscqgQzLdN2tnylRsRRzUiAOK8ImLSVqlui+XMm7M1WIYaP3ioy3shIMw2IVMzIUpOQAul1hTOygalRubfrGnEZyfMUtBAS6UqU8xaszO6c4DOsBylnr6psPyrAzJUS2VOYfAxoShTkmz/AJQeuaM4VkzTGIU+Z/holTMaaMS5o5EU+xUTSsQPMACkzCSagPqzXqLajqzGGCJRUsAuCSyHfKTYmjBJs5YtS9IWS52dQATdTshKeUlgwAQp0k1KW23iWVxJGehSQVg8o0SAEkgoBAyvoCdhqqBo3my50uaGzJU9VUSnKRlJIdypnFB3NY3xWC8sFJUoJU5YXelVMmvYXhimcFJZQcLICQCxFQbC6dn9zHsvCTMwVLUEpD5wSAGrQVBzVNnZ4V+AYsRKxaabOLp0PQs2x1Eewd5pQ4dYqSwKGqX/AAdYyHyRnoI8lQSXmpr0dNdnDDteseqWE/MnMlgp0hLdQ5fsNX9gpspKiWlK2bmIOjgBRT6ACNJUtSHzAKUzJCw4Gg+I9qCMTq4X0EBMpSs+UKLEh2SBYkqYM/r/AGT4+ZkJa7ukHcm9WOUU7+tXWNVMQMyaqIdiCW9QKNppFV4sjEN5i0kZRvmDO73J3BdtI2xaZWH4yohWUA+ZM51M9TYGlBQAjsDAqcZ5iVJCn5WrT5gbdnr2hZiOIkKzUIDUUAQaChFiOkBYTGFKnAcEZfq793joN3PZ0HhOAUZcpKFDNlAykPpYHM2j20JJo8S47wdiFUUuVKTupT01IYO/S0Vzh/GzLShQZ0hqX1D92b2gnH+JwR8eY7f2iJyd6R6uf1FRSXVDXAeHeF4d/PmKnrDMDyIJ7JLn1UQdonn/AMSPKVkShBlJASmWkMWFmIoI5xjsUuYrMT2ERJW/Q/u0UoN/0zx3kUf5R3zwf4kGJkjEqIQApSVIzOQRty1oUlutNRFv89Kh5iCCDdo4L/CnjXkYoyVjNLnhiDYLS6gr2zD1G0dWxSlSmmYajmo0bUER14klHRz5JOT2P8chJQbtRwL3FKbxzLxbPkJlqWmUhEyXOBzpSxUFqIUFqus8wJJ1i3TvE8sJWFslaBzJYsKPrRvWOTeMuKmYDoFKHKLZQXfqSdemzRfucdkKNizEIWhXR6KCQ/qw+sHYbEn5vreBMDiypIqxFD1HV94ixa1JLS2L3BD/ALEdcseucOiPxjZXF/LL/E9GAcq6DtuYg4tKTNQFihoWVsXoWpYP0pCNEpZXmmOP06NYdoZYmcCSEqCnC2CLuQMoAvQPELNPi4vp+GPirsj4Bw/EqmGXJSp1A1CmSLVKnYAU6+tItM/wxisFLExakrQ3OZZUrI5dSiGBy2qLPVrwr8JeKRICkLDOrmqUkskgJJSQoDNdt9bRYpHjeYAnQKWQCuoZywf8QTe8efPI4/59HVDHGWvI08Mz8Fn/AKUxpzVYJTl/8QSQTufpaLVhZCZhPmYkhJtkQghmD5yrM9dgAzd441wjh0mZPnpxIzTBzyRKmolhTLU5lrWMoSAHAo7AUZoM8L/xLnSVJRPV52HfKUzRnKUPcE1Kkp6h4akkqRi47OheLP4dSRK8yQpa25mTkrT5AE5H0YjsxilHGS5aQJallROVJZIAJF3BD0D1FLUizT/4jYMYhCcGJkxKlJEwFJTKKCoBRyrJUhSUkkLDCjNE/GsZhkzVhKJc65cMQQ5Icgitj0pHPliu0CTboUysZMKSlSmUlI5yOwzA2BLb0aBjPQkmhCg1RV6vm3d3q7F+kA47jmRSiJUtgKs3Wrk/ukeo8QcwQZcq2bKlLPTUBJPvGCiHth2JxWUstQVmAcJBL2FACGU7Xc0uI8l8WlA+WPl5SxGRmDElXLXQA6+++H48SAfKl8tflJI2Y8x2tp0gmb4uSDzSkJZjRI26BvrCaQ1jV9kfEsKmahZlspeXlGagUxqCk0UQYrow5AGcEEXuXBFnBJBHYu3rF1l+MZYl5syHOwt6PC7D+M1jEKmhZMtQCcjKytuAE/FW/wBYaNPbT8lVnKdIISp8w5g4URcEuSABVmLxNw/DrUSofGkZihIUoGtlOpgEghmdx2i+o8bINMqwG/DMv2bbWM/+MpegmeiVw1JA8a+yr4WaVZlkhSiHSokpNDdOf4xT5VG0McPjGzFRckBqEgpu4duYM1a94n4j4sJIyecFBQuF21FtoMR40ajzPRKoHT2J4v0VK4mN0j/x/tGQ0V4tX/8AO/8AprjINfZPsL7EyJagXWljQMsEUahIA1PSHGEmpQCJiUB2YJCg1Ku9x2hVJkhAH9QXehJbQVWv6Pba0a4grAAQAlRc5lgFNak5aElyL+rxBsmjXinGWmFCQMptyEnq2ovWNfOORzNQgEkjM+XYuSSAw0ECTuEFbmYrOo1UokiwowDMOgeBkYFaVAyw+Ylj8OUepc0o7flA6XRzSdPQixuATMWokcwJBFvWn7P0gVeGSgC3Rv8AMO/EGHnIALJAtmoW7vag194TYSUGzKBVmJqdQGqfekdeNc+jqlkjXIX4nMocqFd2P0pC0IIJdwesXA4UqTuNxC/F8NCg1tjHS8FdHO8t9idCxHk1Sd/aIpsgoUUqFR+3HSMCXjEYb4emNi8ORRp0ux/3iPouVIURnD10Z0kdxr9to+aUkpUFJukhQ7isfUOBKVITNlJBTNSF5ks7KSCnvcRti8kTKrx7gCZxmHWYmz1SpILHcOmh7JO8c24j4ZWkKepDsXrHccTISUlZKRlCg7NdJDO96xRuL4RCkZ15lpcC4Qkk2GZZDv0eLlFCTZyDzimxILQw4bxZSfiAI13iPjmE8uctOQAPmArQGrX0tAKGsXEViyyxytMbSaLFi+MobkNSLtbpCxOIq7sdxAYQk/M0erwStD9RG+T1cpu2SopG/EFpKgTV/iOr7mGfhjFsFSVVCuZALNmFC4INw21oRLwpFyPeD+AAhZmZcwQlXZ1DIH11NquxpHDm/wCl2qsutGnGZBlkIYFFTLJqQHLoe9FE0O76wulhL1g/jOO82YSx0YZiQCzFnt6QT4awEucspmEgioSCz1rd7bRlFPorwPPA/BhOJKJiklhmCEGg2KyMtw7AQTxzAz5SxKxMsgLKihYYhaaGj2NH0u/WLfwYpkS8spGVOybPuauT1NYNxGLROQZakproqxOnUV9do1lhTX6ZN2zm2HmB2yqUCWuGYaEKAblDX7bwdMkYZLf0gp3qAfqVECGmM4MEkAsAQAHJPNfLysCdib1ppHqeFJUHJcWFGI1et0kF9ReOGVxdMvkVydnCgC2TM6RuLP8ADfTVoMl4ZRBpQEOQQ/S1BQgaC0PpWCRLqEqKidDQ93cC3SNkpSo1CXuxAcdQRVhWM+YrFMtSw6RpXckaHWnbrDiQvkBoGuxP21NDtYx4ZK3GQhtQHrQfWg6wPOwkwKcJzKGrW6mjO3T1h3YJjKUoM7KG4PUU9/SEnF5k0VGcoFQAyQP1+x6xrh8WtSsigU0sw3LMxcDvqWpWDQS2h03D7PBQ3+iKTjpoUhQpmckO4rSqWcHsG9Is3DU55eVXxczrcPU3t2gAggUQlgahgAYJw05L0dJf0PT27QNlJG87CqBISlRA1CgAaXj2JxiyKHN7GMiRcEeTE8pUnKlWxIepYVAb1NQ9og/ly7rLE/Dlf4u4DEdNd41mYpDOqYkVZyQ9uqo9TKSWUK9RtvX9iMnJmbZvLmIBZzr79kgnU0aN/PQn4Rt37tp2iNctTmoY3dnr6dNY9QtILvY2v+zEqTEiJaUKCxNsflcnWrvQHoPpCWfw9SC4SSguyu/4h6M8McRxIBRCctCKPZ4yRxkqVQWNHs+vYx0Y88sb0DYrlHIkfh1b3cfdo2mpSUuPeGs3BCYXStKTc5vhPdrEb1hCqYAopBGZNFAH9/u8eti9RHIg46tAXFMAJiaM4sfy7RWlJKSQQxFxFumqYQi4ylyF+h/KDLHyioPwANHYv4TeKM8lOEWohcpwmtVSlGjdUOR2yxxxJiSXNUhQUglKhYj2+1IyjKtltWfTeLkHLnWcktIogFj2fQm0UXxn4nlyJQTJSfOmB0+YxMpJusgkjOo0SLUzV+ZXJ/iBhkYZKxKKpoSyZalAjzGqWHy5quakN2HPJuKVNmKmTVlcxRdSjcntYbNoGGkVKf0SommKmKd1KUo7kknfXvEHmJIqT7QaoA3gKfh2qPaJtlEsmWCafQV+v5Q+wXBEtziu127kvWE/C8QEl7n7dofYfiEPkFGo8MIMxKsx8sHmSBX6XH7rBnGMbhkyfIlZUTHSFIyqBatQpSA+guenQ7C4tJ1rBeJ4dKnpaYkHY6jsbwDOeKwGZQA1oLXYs7m1N4G/mVZ/MScqnzdj+f5x0UcGSlCJCkmYkq5VjJmSvKrmBUBU8qWJL8rZSkPzrH4VUtZQsF7/ALYnUHWIaoEXjg3ixKuUhi1R926Q4w2PQssFJruR+ccpSqJAotcts8WsrXZLgjrXHcMlUvKJykpFcwVQdwqhSC1aKSzgtZbwTHGelWZXMh0KANDfKQw1a/Q6RznCkrWzKUNEpuezg/Yx0LwUtMqSRPlBKytwUkJLN8wYg9H3MZ5IvL0tiqhqCkJDoUon1pq4SGNRrG6VM4LEGwCC/c0G4+vSJQnDH4FqQWbmSlQrQ0Tl0MTfy6vlUiYCBYkKcBn5np6+8c0vT5EuiXQHLmgnmz1YPYULPq3aN0LNip+hSR9/tQxpNnkFiFpZtXJDXYB2fXUvEqsYigJ9FCpPT+0ZpVplIMwoQfjKabae2saYrASlDkIBOrM/sLX/ALRFNT5gLBs3zFsp1FQf79I2RwecsAoWgkhloJIbpuBowi0votWyI8Jo4zKobEk9mJH7baAJ0jKQklQVcBSVE7uzOWGrfaHmG4LMzBuXqM2W1hzlrXKQLVgqdLUhGVSwS7lGZKTdz8Rbf9RBwGkyuImzG/7Z75gfVkxkPETJLfCodKU6UpGQuAcCpJxUuVzZWVagiT+dmLDsd3ajbw0lSZUtnZK9iQddiBpAuLnTEkzvPm+WTViPrm+VgBXpEe0vLF7ZBIK1FwCEvU19h+kB8Y4kTypBYUar9y4e0O8OjBzUpzTJqRoCsoBI/wCND7mJzIwUu0tKzZnKtK/ESO/2h8EkJwRSJqX+HWoa4YUFrmp9oKMlai0p1KvlAqRrb99oe4qWFHNLkyJYH4KE92Sx7NEkqQUK5WI2FwX1Bu+z1gcV5HxXkr6lqSgqWgpCcxUSWoH96UbU6xUMWU5yqS4To++rat3i1fxE4hSXh0kfjWwa/wAI7a+0U9asgA1jpxxSVj/EWKQsrQD+LmL7jlb1J+8A4qSShQ7+8T8CmHylZrhX0UKfUH3iScNI7Y7iZPTK3LVEoiHEy8qztG6FxzmhpMDViWXiNKiPUzCkhQuCCPT8osWI4bg8UM+HX/LzG5pUz/plX+1afh7GnaCgsSyl93ggVgTG4CdIVlmy1J2Oh6pIoR2MbS5h2buDAB5iJLVERy8YR3iczHH7/KPeFhJmspIUNr/TW2tB1goETYbiZ2JbbT99YsHD+KKsQpjtcnbp3MSSZCUoCfsWr6QFOp8xA0TnJf0/xD6GP53FgEENUBw9fd7+sVxAlGaClmKQaAgAaMkijpY3IcmF2Pn8uRPzbbRD5igguS7N7/50g5CoDmLzKKtyT7l40mmlP3v9I9EQz7tGYy5+EpkpUsoSkIWGrcnqTtekRcR40ZaijIXG9B+sVrhmLMtQULp03G0WnimEGJShaDU9NO0bKXxIrYAnxCr8Psf7RNK8SzE/Ck+/9oYYPgEoJBKc6rnMpST2ASyfcmsFTuFyreSlSgAWQVimnMlTO70d6VAjL3X9lcEZgvHVMs5PL/uBb309Ghnh+KIQnzJPlFBqUrFT2Nzs4qOsBo8KTVgmXLnovdKlIpo7OB15oCwcpEtZRNR5ajXMm3/NIFDX+9qEpcltBxroc4jxnNUVJloloAuRLJcHcqemjQJhvHuLCWHlqALABAcNQA5SG6Q1/wBOlCV/1Zqi2Yy5Eo81wHJzuLtWr20BvBOByxLC53myVOyULHM2+UEkOdLxjTRohavjGInIeZmSVaZrXtlDAdb/AEiFc1W59b+vX7xZjwvDqJIOIX/wS3RiSkMR1MSDg6ABkw6lHebNb1ZLvBTAqbnX7xkW5XDyLSsM3/BR+sZBTAQ4Tg0ts4XnmuWCH8pOgKs4C1KbViNmqY9xOCSQfMmA5QTkBfR2DAmraBzaBU8PoeYpetyx6XBvv9IJHB2AImBqgAgu/UE69/eJaYP8I1Wyp5ARd/p07RqcOiW5JzlnDCo/KPJvC1gOWKrMGcehp0vrHq8KscpA5hRwGP1LxnxZnTNJePBJoD1o9njzzEEhTnahpf32iLG4YhNeSlGQa9A36tCrE0TygE2YJZI0zEk0D6HXW8L2232HER+KZaUzlLKs6iSVFw2mVNNheFWCwilqcglSiyRudItOH4WhLTZiguYHLH4N2FHJ606M0B4NGXOr5koCRvnmUfvlzx1J+CqCMFhUJSpIIZmUtvjP+0/KgG34mL9BlSmv779oYo4YoAiqSNCNGoQXsfpGcRwRRLCynlSoBR2zBw7UvtRyN4vBkadMiUSsYxIDgi9j179oAVSJsTOzF4gSCohIuS0XKrBGilRNgsOtagJd9wWYamGON4UhKBlUc+r2UegFm/z0Z8CkiUCfmNzGUpUawg5MCUshABUS1WfXdrP1gOZOFjbcRNxEBKix5Tbp0hYqbtFqVohxp0yWatheGnh6SQDMIqqiR03hRgcKZqwkdz0EWUrKRlQwUKB7f5hclY1F1ZmKxJF4ETzOTRPWJhg1kuo321/tAPFsWARLFhUkRTES4rEeQplJdRALDbSu3Z4WYnGqmGoAGwhx/pi5qAUkFQHK9lDZ/sYSlJzEEMRQjYije8SwPE0rtEEoOXjeeqjbxNhJVIQDLgHAjiZjA5U7kt+R321EdP8ABPhKTLM6Us+ZOS5QX5ShQrlFGUzhzYgwo4TwRSZSORTN8SCx66P8QJpD3C4VclQmyksqWflPxDUEE3LUIuQISlsbWiadw2RLJT5KlkAg1JcOwuQ1Ben0jVeFw5QB5akkizgt0CspILdaUi0/ysvEhE1LMoUYm53bSr29Q7wViOAysnIljXmoS2jb+4EVwfgnkhBLwyMgTzqCQAHUQaU+Vj9YRcY4DnQrlSAHJyu73zJf5xVxV7dnePk+WsJKCrYgODdqgZu+zRJh1zD8KRlFnzuep5KdniOiyj+HuLLkLKVEsmhaoI3G4IqPyi+zp5pVCheqtPQGmusUDxVgzJnJVR3ylrV5gG6HMPSLZ4anLmSkuEskZQeoe+tmgAaqxWoD1oxp629oyUty5KkuWZSgz9Ad4k/llu4UBuG/O8bBGUgOQT3b9IAPGUahSW05T+kZEhT+6xkMBBh5Rey0m+YpbowuQPUxJ5JNtSeZn71cavaGHnJd83YUbvvGsxaSMzjo5IBNgP28TQxecAArUUuKvr+wbd4mmSUgOUl7U/8A2DN9YkTheYqLglnyhw2zs5EZOlMDzBKRqU2gAXLUHcJcgM9C243H+I8RhxmcoFRdQB00etugg5GISg+WZgCqcuape3L16CIP5ShJQn/xYa0u2otaFQCvGcFlFMxQSc+RSgXN2e3eKXLkKSJhWlXxyTUEOGmUD3uPcR0fhuHaYnzE/wBPOCsZjRJNSz97BqRbU4jATHCwkqSwMwUJS1FFmJLUNLg9IqMSWyijCG3KR+FJBB7PV/QRTfFnFDLl+TKI/qGYJtP+PKHJahYlnpQ3jrsvhGDmuJc8yiCwTOYuKVRmILEag194pH8TfBqkoT5KkrUCVhCSWKVBiRmURn5Rs4HaGlxYVfRx9Rh5w/wzOVJE9KCoGuUAvlGo3OrDRr2ibwrwDzMTKGJQpMnPlIIIKiA+QP6O243jsPGuIyZKQlM6TIlABiZiQomoygVIalg9+0DkOMbZxZMhYmemu0e8UmKQhw92rFu4h5WIWiZJdeZxmAd1Bv8Ayc9QHglHg+bMTmmDINAoVURUBtB3Y9Izs6HSjpnMpWGmTAVhKlAfEpqDudLiDpfh+cQ+Qju49Wv7xbZWIZWSbhESyg1VLWQFDWhL5tQQehGzTifGUDDApWskqCUiYkOkPUkg8wA0f1pGyo5diPw3wjy0kNmUqpOvQdoX+LMKuWnMxAJEdNweACylSChVPjR8KhvWx6G3UVh2jw3JWhsQgLKh8KvhHQtcilaj7xzc1dnU6UaRwORxchJSsHMKONeh2MT8L4bLnOolajqlNPoxMWnxr4MOHK1hGaSt2WHzS1moRMahSbBdKsCTR6PwnFmRMTM+WyhuP11EdCkns5mqLdj8RLwkgCWhiXCXLsblRepimKSNC7/eLD43npUZOVQIyZh1CjQ9uWFPBsIqZMQlIclQCRuXtWnrBYhgvhqU4KfMusGWg6sMwL2cOSBcfDq8C8IkuXOi0j7frHQ+OcHEvhM6WDzgCYut1BaVG4qAB9HirYvB5PKUKCbIQsEfjRyKF7hkv3gYHQOGY5SJRJSnKl+ZLU7hZFexiX/V86cyZZINAoeWKeiyfXSAOFmUuUFlXlqUCSoaijpILhwaW2iT+ZlZygTJigASWRLIc9kX0t62hUMa8DxgRNMpVJc0unTItzb1q/fRoKw/iMGYUJWFpAvkKVJUCxSqrEG4oCGO4isz5K1JzpQtKQaZ2Be4IqzWp9IJx+PWoS1TJYlkJIKlKYK2JBHRn1ilKiaLH56VqNWPYVGne0elTj5h7fZnhBgOIIBKvNQqgJ6AFjQke+rCN/8A4jAUpk5mFAFJd3sWBAp1gexoUeO5dUElzy+4KqWG5PrDbwFWSsksBMIAt8qd4r/izGebNSLAc1QxAAYfdW0WLwefLwyHQecqWTQXNL3GVrOIl9jLJykAuPeNUpA+H9+4jQzRsWePROGkMRJXf7xkaiZGQqGCKkp2HsIjEkU5WaztTs8QHGzGHIH/AOQAfo/7tHn84v8AAXaziJtFBKpSnoo9qN9A8eKQT/3KWoB96wIvHKaiHL6qDftvyiE8TKRWW2wBG/8AiABnLlgD4ifX7x6Pv1eFieKqP/aX+/S0RzONBPyrB7Pr6aV7QaENCHoRQ7fn/aKt4iwEzDpM6QssCSpNwlJ1H+17jQdoZS+Pp1SsUd6fbtXpEc3jKFO6iGejA0+unSHYFcwXHpk0cxl5nAIWWvyuHBepZhF3mYMJlZUgACwAYDUmmrxzri2BkhRVLmZagpBSeU92+Haha3aySvFs6YhP9NCDZbnKSWvLzpUgpJILk6ENqE1y0jTHJR2ytcR4fOWOdU3y3JSDLKkgEvRlUcxAnhmFAaYkAmhJKgT6KTfsoQ9wvG8gVLxailYUFAykvmSeaxJarVDDs1VvFvFKMhRJQs0Ul1lgUkuxSlRBbemsWloyk9kXBsGnDLzSZrO+YKL2FMuWjk3c7d46bwPiKsSkhRSSFBIbZrkHc7BqXMcIw8ibPmlMpyo1LUSnqWoB+6mLVKwSZKQFlal6qdq9ADQbUMRKDe0NS1TGniib58ycjMiUJanSs3YanKCSVCt6AgXd1XEuEzxJBYFNFCagFUsg0CgoAirin2LiPVYurZ1Us5JbdntE65ZmOETVBRcFbAjZmDHpSHCLXYSaYmwHFJ2GyGTMzFSy6MyWodgXSdOZncx0Twz/ABGwykn+YmBMwEuF07MfhYClPzipYrhE+aM0zFBSkHMgl0sodRzA7HS7GCsHhcSlAfFhLBsuW2l3/Kv1glhsFkodK41g1rXMmz0zXUouhalKyqWSEZEigCTly2PaKz4d4RKStUxaZ0uWCfJC0KcpJopykJYI5dySdGgnD8KT5udU4zBXMMuXN/5IL3D62aG8xMq5lpWrVa+ZXqpVYI43Ec8nIovjAJXOBl5iAlILgAu5Nk7uD3eOieDeAS8PJl5wPNqVK1BV8oIqzMG3EL0ZPhZwCDkajguCGSC4Pe0M8PjgqjgbMYsgb8SwqJkubK/GhaWcvzJIuaA1ivY3w/mwUtCR/wColJCxV3W3OgHZRJA6hO0PJK+jaxugPQEhu8NoVlK8K8VTLISqktRdyKoVYuDUbHYgGLvNJo5OZgaAVHdvh7ekV3xD4aKyZ0hvMNVy7Bf+4PRK+9Fbg1hbwbxGuT/TICkpLGVMcFPRJumvRoXWmMtuE4YErUrMpRO6i1tHdm02jydwqUo1Soualzpe5NXiHDeI8Op85XLJNlJKhYaywTd7jaCzxjDConptQZJnr8vaHQWbSOGSUHMmUOhpA3FcdLkIUSEAggM3Mpw4SOvXS+0BYzxIOcS0ZwojKVDKkBqu9VOT/t+piupE7EzSr41Bw/8A20dDtvlFT9QnoDXA4ReJn5TdXNMI+VDsw0DjlH9jF4Tw9mZUwgMKzFNQM2UUto0RcEwiJCMqXUpVVrIqpXvQDQadamGqSS+j7H+36wkvLGCpw7u6lp1Zx7ctYIkYRIsokHck/eNiekboR0/fvAB75I/DGRKE9T7iMgAQSsUnlJmM45jlscyXAoT8Ln00tGypssFkrVla7WL2YioZzpaMjImhnipsguDNLhmGR3GpqlgfU96sF82ZIcAziN3lksWswDXvWjau4yMgpAAiWpSByyzUgGo1NANyBu0SS5Cnby0s/wCI/r1P6RkZE0MIRhkgKZ0hqsfYfnAmIwqDlYlibOa++vrGRkMBVxHBtQOfX11hOcGpPwlaX/CsivofvHsZE+QIsTw+Yqqlk9Sr67wtxXDyLk+8ZGRVUgPMNiFywEhSgkF8r0feDFYws7uTegjyMgtioiTO0aDZOLUBQnp9tRsYyMg5MKCZeKNBnJF2++kYoq0WaDQn7/lGRkVyYqNZSiTVZvervBC8WbmYe+UH0FoyMhcmFEsqYAGJBB0aG+GxAQASWGhb3HSMjIExtDaTOUwUVMDVNL+r2to8bHi0tJ+Jq5bGhNNoyMirJPF8STL5lKobUP2A73ireIZ/ngALKlA0OUBugJcj0pGRkTOTRUVsU4bCTg7TPQjX0gxWGnD4pjDp+zGRkZpso1mYFSxzzFqfdTf/AGgQz4bjly2Qk0SKA2YRkZD6EWPhvFkqYLFVFgw6PDhOMGmpYRkZGiZLJUzwqN5c4E5RcVjIyAPARnPT1jIyMhDP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20650" y="-1744663"/>
            <a:ext cx="5457825" cy="364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15043" name="TextBox 16"/>
          <p:cNvSpPr txBox="1">
            <a:spLocks noChangeArrowheads="1"/>
          </p:cNvSpPr>
          <p:nvPr/>
        </p:nvSpPr>
        <p:spPr bwMode="auto">
          <a:xfrm>
            <a:off x="914400" y="76200"/>
            <a:ext cx="6705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200" b="1">
                <a:latin typeface="Tahoma" pitchFamily="34" charset="0"/>
                <a:cs typeface="Tahoma" pitchFamily="34" charset="0"/>
              </a:rPr>
              <a:t>3. Chuẩn bị để điều khiển xe máy an toàn: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" y="685800"/>
            <a:ext cx="64389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Chỉ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ra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những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lỗi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vi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phạm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trong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bức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hình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là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gì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? </a:t>
            </a:r>
          </a:p>
          <a:p>
            <a:pPr eaLnBrk="1" hangingPunct="1">
              <a:defRPr/>
            </a:pP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Liên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hệ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thực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tế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ở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địa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phương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em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.</a:t>
            </a:r>
          </a:p>
        </p:txBody>
      </p:sp>
      <p:sp>
        <p:nvSpPr>
          <p:cNvPr id="131078" name="TextBox 10"/>
          <p:cNvSpPr txBox="1">
            <a:spLocks noChangeArrowheads="1"/>
          </p:cNvSpPr>
          <p:nvPr/>
        </p:nvSpPr>
        <p:spPr bwMode="auto">
          <a:xfrm>
            <a:off x="1323975" y="3668713"/>
            <a:ext cx="2057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u="sng"/>
              <a:t>pda.vietbao.vn</a:t>
            </a:r>
          </a:p>
        </p:txBody>
      </p:sp>
      <p:sp>
        <p:nvSpPr>
          <p:cNvPr id="131080" name="TextBox 10"/>
          <p:cNvSpPr txBox="1">
            <a:spLocks noChangeArrowheads="1"/>
          </p:cNvSpPr>
          <p:nvPr/>
        </p:nvSpPr>
        <p:spPr bwMode="auto">
          <a:xfrm>
            <a:off x="5219700" y="3640138"/>
            <a:ext cx="2057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u="sng"/>
              <a:t>infonet.vn</a:t>
            </a:r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1400175" y="6335713"/>
            <a:ext cx="1981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u="sng"/>
              <a:t>pose.com.vn</a:t>
            </a:r>
          </a:p>
        </p:txBody>
      </p:sp>
      <p:sp>
        <p:nvSpPr>
          <p:cNvPr id="131083" name="TextBox 10"/>
          <p:cNvSpPr txBox="1">
            <a:spLocks noChangeArrowheads="1"/>
          </p:cNvSpPr>
          <p:nvPr/>
        </p:nvSpPr>
        <p:spPr bwMode="auto">
          <a:xfrm>
            <a:off x="5181600" y="630555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u="sng"/>
              <a:t>tinmoi.vn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55" y="1487488"/>
            <a:ext cx="3448050" cy="21526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459706"/>
            <a:ext cx="3303560" cy="22090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87" y="4107520"/>
            <a:ext cx="3152775" cy="2295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086499"/>
            <a:ext cx="3324225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885254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1078" grpId="0"/>
      <p:bldP spid="131080" grpId="0"/>
      <p:bldP spid="16" grpId="0"/>
      <p:bldP spid="13108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066" name="Group 14"/>
          <p:cNvGrpSpPr>
            <a:grpSpLocks/>
          </p:cNvGrpSpPr>
          <p:nvPr/>
        </p:nvGrpSpPr>
        <p:grpSpPr bwMode="auto">
          <a:xfrm>
            <a:off x="6410325" y="1752600"/>
            <a:ext cx="2505075" cy="4548188"/>
            <a:chOff x="6410325" y="1752600"/>
            <a:chExt cx="2505075" cy="4548188"/>
          </a:xfrm>
        </p:grpSpPr>
        <p:pic>
          <p:nvPicPr>
            <p:cNvPr id="21607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10325" y="2133600"/>
              <a:ext cx="2505075" cy="4167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6858000" y="1752600"/>
              <a:ext cx="9144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216067" name="TextBox 3"/>
          <p:cNvSpPr txBox="1">
            <a:spLocks noChangeArrowheads="1"/>
          </p:cNvSpPr>
          <p:nvPr/>
        </p:nvSpPr>
        <p:spPr bwMode="auto">
          <a:xfrm>
            <a:off x="936625" y="76200"/>
            <a:ext cx="5029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400" b="1">
                <a:latin typeface="Tahoma" pitchFamily="34" charset="0"/>
                <a:cs typeface="Tahoma" pitchFamily="34" charset="0"/>
              </a:rPr>
              <a:t>Tổng kết bài học</a:t>
            </a:r>
          </a:p>
        </p:txBody>
      </p:sp>
      <p:sp>
        <p:nvSpPr>
          <p:cNvPr id="8" name="Rectangle 7"/>
          <p:cNvSpPr/>
          <p:nvPr/>
        </p:nvSpPr>
        <p:spPr>
          <a:xfrm>
            <a:off x="6553200" y="1752600"/>
            <a:ext cx="990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48400" y="5943600"/>
            <a:ext cx="1143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24600" y="4419600"/>
            <a:ext cx="8382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16071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4E6AB36-6731-4994-B01E-0698D429E3AE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1" name="Rectangle 10"/>
          <p:cNvSpPr/>
          <p:nvPr/>
        </p:nvSpPr>
        <p:spPr>
          <a:xfrm>
            <a:off x="304800" y="838200"/>
            <a:ext cx="7239000" cy="784225"/>
          </a:xfrm>
          <a:prstGeom prst="rect">
            <a:avLst/>
          </a:prstGeom>
          <a:solidFill>
            <a:srgbClr val="FFCC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342900" indent="-342900" eaLnBrk="1" hangingPunct="1">
              <a:lnSpc>
                <a:spcPts val="2700"/>
              </a:lnSpc>
              <a:defRPr/>
            </a:pPr>
            <a:r>
              <a:rPr lang="en-US" sz="2200" b="1" i="1" dirty="0">
                <a:latin typeface="Tahoma" pitchFamily="34" charset="0"/>
                <a:cs typeface="Tahoma" pitchFamily="34" charset="0"/>
              </a:rPr>
              <a:t>	</a:t>
            </a:r>
            <a:r>
              <a:rPr lang="en-US" sz="2200" b="1" i="1" dirty="0" err="1">
                <a:latin typeface="Tahoma" pitchFamily="34" charset="0"/>
                <a:cs typeface="Tahoma" pitchFamily="34" charset="0"/>
              </a:rPr>
              <a:t>Thực</a:t>
            </a:r>
            <a:r>
              <a:rPr lang="en-US" sz="22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i="1" dirty="0" err="1">
                <a:latin typeface="Tahoma" pitchFamily="34" charset="0"/>
                <a:cs typeface="Tahoma" pitchFamily="34" charset="0"/>
              </a:rPr>
              <a:t>trạng</a:t>
            </a:r>
            <a:r>
              <a:rPr lang="en-US" sz="22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i="1" dirty="0" err="1">
                <a:latin typeface="Tahoma" pitchFamily="34" charset="0"/>
                <a:cs typeface="Tahoma" pitchFamily="34" charset="0"/>
              </a:rPr>
              <a:t>học</a:t>
            </a:r>
            <a:r>
              <a:rPr lang="en-US" sz="22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i="1" dirty="0" err="1">
                <a:latin typeface="Tahoma" pitchFamily="34" charset="0"/>
                <a:cs typeface="Tahoma" pitchFamily="34" charset="0"/>
              </a:rPr>
              <a:t>sinh</a:t>
            </a:r>
            <a:r>
              <a:rPr lang="en-US" sz="22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i="1" dirty="0" err="1">
                <a:latin typeface="Tahoma" pitchFamily="34" charset="0"/>
                <a:cs typeface="Tahoma" pitchFamily="34" charset="0"/>
              </a:rPr>
              <a:t>đi</a:t>
            </a:r>
            <a:r>
              <a:rPr lang="en-US" sz="22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i="1" dirty="0" err="1">
                <a:latin typeface="Tahoma" pitchFamily="34" charset="0"/>
                <a:cs typeface="Tahoma" pitchFamily="34" charset="0"/>
              </a:rPr>
              <a:t>xe</a:t>
            </a:r>
            <a:r>
              <a:rPr lang="en-US" sz="22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i="1" dirty="0" err="1">
                <a:latin typeface="Tahoma" pitchFamily="34" charset="0"/>
                <a:cs typeface="Tahoma" pitchFamily="34" charset="0"/>
              </a:rPr>
              <a:t>máy</a:t>
            </a:r>
            <a:r>
              <a:rPr lang="en-US" sz="22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khi</a:t>
            </a:r>
            <a:r>
              <a:rPr lang="en-US" sz="2200" b="1" i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chưa</a:t>
            </a:r>
            <a:r>
              <a:rPr lang="en-US" sz="2200" b="1" i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đủ</a:t>
            </a:r>
            <a:r>
              <a:rPr lang="en-US" sz="2200" b="1" i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tuổi</a:t>
            </a:r>
            <a:r>
              <a:rPr lang="en-US" sz="2200" b="1" i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i="1" dirty="0" err="1">
                <a:latin typeface="Tahoma" pitchFamily="34" charset="0"/>
                <a:cs typeface="Tahoma" pitchFamily="34" charset="0"/>
              </a:rPr>
              <a:t>gây</a:t>
            </a:r>
            <a:r>
              <a:rPr lang="en-US" sz="22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i="1" dirty="0" err="1">
                <a:latin typeface="Tahoma" pitchFamily="34" charset="0"/>
                <a:cs typeface="Tahoma" pitchFamily="34" charset="0"/>
              </a:rPr>
              <a:t>nên</a:t>
            </a:r>
            <a:r>
              <a:rPr lang="en-US" sz="22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i="1" dirty="0" err="1">
                <a:latin typeface="Tahoma" pitchFamily="34" charset="0"/>
                <a:cs typeface="Tahoma" pitchFamily="34" charset="0"/>
              </a:rPr>
              <a:t>những</a:t>
            </a:r>
            <a:r>
              <a:rPr lang="en-US" sz="22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i="1" dirty="0" err="1">
                <a:latin typeface="Tahoma" pitchFamily="34" charset="0"/>
                <a:cs typeface="Tahoma" pitchFamily="34" charset="0"/>
              </a:rPr>
              <a:t>hậu</a:t>
            </a:r>
            <a:r>
              <a:rPr lang="en-US" sz="22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i="1" dirty="0" err="1">
                <a:latin typeface="Tahoma" pitchFamily="34" charset="0"/>
                <a:cs typeface="Tahoma" pitchFamily="34" charset="0"/>
              </a:rPr>
              <a:t>quả</a:t>
            </a:r>
            <a:r>
              <a:rPr lang="en-US" sz="22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i="1" dirty="0" err="1">
                <a:latin typeface="Tahoma" pitchFamily="34" charset="0"/>
                <a:cs typeface="Tahoma" pitchFamily="34" charset="0"/>
              </a:rPr>
              <a:t>rất</a:t>
            </a:r>
            <a:r>
              <a:rPr lang="en-US" sz="22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i="1" dirty="0" err="1">
                <a:latin typeface="Tahoma" pitchFamily="34" charset="0"/>
                <a:cs typeface="Tahoma" pitchFamily="34" charset="0"/>
              </a:rPr>
              <a:t>nghiêm</a:t>
            </a:r>
            <a:r>
              <a:rPr lang="en-US" sz="22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200" b="1" i="1" dirty="0" err="1">
                <a:latin typeface="Tahoma" pitchFamily="34" charset="0"/>
                <a:cs typeface="Tahoma" pitchFamily="34" charset="0"/>
              </a:rPr>
              <a:t>trọng</a:t>
            </a:r>
            <a:r>
              <a:rPr lang="en-US" sz="2200" b="1" i="1" dirty="0">
                <a:latin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4800" y="2832100"/>
            <a:ext cx="5943600" cy="11303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342900" indent="-342900" eaLnBrk="1" hangingPunct="1">
              <a:lnSpc>
                <a:spcPts val="2700"/>
              </a:lnSpc>
              <a:defRPr/>
            </a:pPr>
            <a:endParaRPr lang="en-US" sz="2000" b="1" i="1" dirty="0">
              <a:latin typeface="Tahoma" pitchFamily="34" charset="0"/>
              <a:cs typeface="Tahoma" pitchFamily="34" charset="0"/>
            </a:endParaRPr>
          </a:p>
          <a:p>
            <a:pPr marL="342900" indent="-342900" eaLnBrk="1" hangingPunct="1">
              <a:lnSpc>
                <a:spcPts val="2700"/>
              </a:lnSpc>
              <a:defRPr/>
            </a:pP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Cần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có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3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điều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kiện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: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Đủ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18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tuổi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,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có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sức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khỏe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tốt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và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có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giấy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phép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lái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xe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mô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tô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hạng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A1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" y="4876800"/>
            <a:ext cx="6477000" cy="17891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342900" indent="-342900" eaLnBrk="1" hangingPunct="1">
              <a:lnSpc>
                <a:spcPts val="2700"/>
              </a:lnSpc>
              <a:buFont typeface="Wingdings" pitchFamily="2" charset="2"/>
              <a:buChar char="§"/>
              <a:defRPr/>
            </a:pPr>
            <a:endParaRPr lang="en-US" sz="2000" b="1" i="1" dirty="0">
              <a:latin typeface="Tahoma" pitchFamily="34" charset="0"/>
              <a:cs typeface="Tahoma" pitchFamily="34" charset="0"/>
            </a:endParaRPr>
          </a:p>
          <a:p>
            <a:pPr marL="342900" indent="-342900" eaLnBrk="1" hangingPunct="1">
              <a:lnSpc>
                <a:spcPts val="2700"/>
              </a:lnSpc>
              <a:buFont typeface="Wingdings" pitchFamily="2" charset="2"/>
              <a:buChar char="§"/>
              <a:defRPr/>
            </a:pP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Cần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trau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dồi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kiến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thức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Luật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giao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thông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,</a:t>
            </a:r>
          </a:p>
          <a:p>
            <a:pPr marL="342900" indent="-342900" eaLnBrk="1" hangingPunct="1">
              <a:lnSpc>
                <a:spcPts val="2700"/>
              </a:lnSpc>
              <a:buFont typeface="Wingdings" pitchFamily="2" charset="2"/>
              <a:buChar char="§"/>
              <a:defRPr/>
            </a:pP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Tìm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hiểu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các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đặc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tính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an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toàn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của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xe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máy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,</a:t>
            </a:r>
          </a:p>
          <a:p>
            <a:pPr marL="342900" indent="-342900" eaLnBrk="1" hangingPunct="1">
              <a:lnSpc>
                <a:spcPts val="2700"/>
              </a:lnSpc>
              <a:buFont typeface="Wingdings" pitchFamily="2" charset="2"/>
              <a:buChar char="§"/>
              <a:defRPr/>
            </a:pP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Tham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gia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đào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tạo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và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thi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lấy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giấy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phép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lái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xe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A1</a:t>
            </a:r>
          </a:p>
          <a:p>
            <a:pPr marL="342900" indent="-342900" eaLnBrk="1" hangingPunct="1">
              <a:lnSpc>
                <a:spcPts val="2700"/>
              </a:lnSpc>
              <a:buFont typeface="Wingdings" pitchFamily="2" charset="2"/>
              <a:buChar char="§"/>
              <a:defRPr/>
            </a:pP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Đội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mũ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bảo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hiểm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khi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điều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khiển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xe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máy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2324100" y="1898918"/>
            <a:ext cx="1905000" cy="304800"/>
          </a:xfrm>
          <a:prstGeom prst="downArrow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2319338" y="4231783"/>
            <a:ext cx="1905000" cy="304800"/>
          </a:xfrm>
          <a:prstGeom prst="downArrow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61975" y="2622550"/>
            <a:ext cx="3933825" cy="400050"/>
          </a:xfrm>
          <a:prstGeom prst="rect">
            <a:avLst/>
          </a:prstGeom>
          <a:solidFill>
            <a:srgbClr val="FFCC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="1" dirty="0" err="1">
                <a:latin typeface="Tahoma" pitchFamily="34" charset="0"/>
                <a:cs typeface="Tahoma" pitchFamily="34" charset="0"/>
              </a:rPr>
              <a:t>Điều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latin typeface="Tahoma" pitchFamily="34" charset="0"/>
                <a:cs typeface="Tahoma" pitchFamily="34" charset="0"/>
              </a:rPr>
              <a:t>kiện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latin typeface="Tahoma" pitchFamily="34" charset="0"/>
                <a:cs typeface="Tahoma" pitchFamily="34" charset="0"/>
              </a:rPr>
              <a:t>điều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latin typeface="Tahoma" pitchFamily="34" charset="0"/>
                <a:cs typeface="Tahoma" pitchFamily="34" charset="0"/>
              </a:rPr>
              <a:t>khiển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latin typeface="Tahoma" pitchFamily="34" charset="0"/>
                <a:cs typeface="Tahoma" pitchFamily="34" charset="0"/>
              </a:rPr>
              <a:t>xe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latin typeface="Tahoma" pitchFamily="34" charset="0"/>
                <a:cs typeface="Tahoma" pitchFamily="34" charset="0"/>
              </a:rPr>
              <a:t>máy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: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09600" y="4705350"/>
            <a:ext cx="2743200" cy="400050"/>
          </a:xfrm>
          <a:prstGeom prst="rect">
            <a:avLst/>
          </a:prstGeom>
          <a:solidFill>
            <a:srgbClr val="FFCC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="1" dirty="0" err="1">
                <a:latin typeface="Tahoma" pitchFamily="34" charset="0"/>
                <a:cs typeface="Tahoma" pitchFamily="34" charset="0"/>
              </a:rPr>
              <a:t>Chuẩn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latin typeface="Tahoma" pitchFamily="34" charset="0"/>
                <a:cs typeface="Tahoma" pitchFamily="34" charset="0"/>
              </a:rPr>
              <a:t>bị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latin typeface="Tahoma" pitchFamily="34" charset="0"/>
                <a:cs typeface="Tahoma" pitchFamily="34" charset="0"/>
              </a:rPr>
              <a:t>lái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latin typeface="Tahoma" pitchFamily="34" charset="0"/>
                <a:cs typeface="Tahoma" pitchFamily="34" charset="0"/>
              </a:rPr>
              <a:t>xe</a:t>
            </a:r>
            <a:r>
              <a:rPr lang="en-US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latin typeface="Tahoma" pitchFamily="34" charset="0"/>
                <a:cs typeface="Tahoma" pitchFamily="34" charset="0"/>
              </a:rPr>
              <a:t>máy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26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 animBg="1"/>
      <p:bldP spid="12" grpId="0" build="allAtOnce" animBg="1"/>
      <p:bldP spid="13" grpId="0" build="p" animBg="1"/>
      <p:bldP spid="16" grpId="0" animBg="1"/>
      <p:bldP spid="17" grpId="0" animBg="1"/>
      <p:bldP spid="18" grpId="0" build="allAtOnce" animBg="1"/>
      <p:bldP spid="19" grpId="0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931796A-22AA-4F23-AB40-B34B6D7B7DA2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218115" name="TextBox 3"/>
          <p:cNvSpPr txBox="1">
            <a:spLocks noChangeArrowheads="1"/>
          </p:cNvSpPr>
          <p:nvPr/>
        </p:nvSpPr>
        <p:spPr bwMode="auto">
          <a:xfrm>
            <a:off x="914400" y="76200"/>
            <a:ext cx="6248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400" b="1" i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PHỤ LỤC </a:t>
            </a:r>
          </a:p>
        </p:txBody>
      </p:sp>
      <p:sp>
        <p:nvSpPr>
          <p:cNvPr id="131076" name="TextBox 5"/>
          <p:cNvSpPr txBox="1">
            <a:spLocks noChangeArrowheads="1"/>
          </p:cNvSpPr>
          <p:nvPr/>
        </p:nvSpPr>
        <p:spPr bwMode="auto">
          <a:xfrm>
            <a:off x="533400" y="762000"/>
            <a:ext cx="815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Một</a:t>
            </a:r>
            <a:r>
              <a:rPr lang="en-US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trang</a:t>
            </a:r>
            <a:r>
              <a:rPr lang="en-US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mạng</a:t>
            </a:r>
            <a:r>
              <a:rPr lang="en-US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tìm</a:t>
            </a:r>
            <a:r>
              <a:rPr lang="en-US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kiếm</a:t>
            </a:r>
            <a:r>
              <a:rPr lang="en-US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thông</a:t>
            </a:r>
            <a:r>
              <a:rPr lang="en-US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tin </a:t>
            </a:r>
            <a:r>
              <a:rPr lang="en-US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về</a:t>
            </a:r>
            <a:r>
              <a:rPr lang="en-US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 </a:t>
            </a:r>
            <a:r>
              <a:rPr lang="en-US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toàn</a:t>
            </a:r>
            <a:r>
              <a:rPr lang="en-US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giao</a:t>
            </a:r>
            <a:r>
              <a:rPr lang="en-US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thông</a:t>
            </a:r>
            <a:r>
              <a:rPr lang="en-US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" y="1371600"/>
          <a:ext cx="8153400" cy="4805363"/>
        </p:xfrm>
        <a:graphic>
          <a:graphicData uri="http://schemas.openxmlformats.org/drawingml/2006/table">
            <a:tbl>
              <a:tblPr/>
              <a:tblGrid>
                <a:gridCol w="3581400"/>
                <a:gridCol w="4572000"/>
              </a:tblGrid>
              <a:tr h="685825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tabLst>
                          <a:tab pos="270510" algn="l"/>
                        </a:tabLst>
                      </a:pPr>
                      <a:r>
                        <a:rPr lang="vi-VN" sz="1600" b="1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1. Chính phủ</a:t>
                      </a:r>
                      <a:endParaRPr lang="en-US" sz="16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tabLst>
                          <a:tab pos="270510" algn="l"/>
                        </a:tabLst>
                      </a:pPr>
                      <a:r>
                        <a:rPr lang="vi-VN" sz="1600" b="1" i="1" u="sng">
                          <a:solidFill>
                            <a:srgbClr val="00802A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  <a:hlinkClick r:id="rId2"/>
                        </a:rPr>
                        <a:t>www.chinhphu.vn/portal/page/portal/chinhphu/antoangiaothong</a:t>
                      </a:r>
                      <a:endParaRPr lang="en-US" sz="1600" b="1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85825"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b="1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2. </a:t>
                      </a:r>
                      <a:r>
                        <a:rPr lang="en-US" sz="1600" b="1" dirty="0" err="1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Ủy</a:t>
                      </a:r>
                      <a:r>
                        <a:rPr lang="en-US" sz="1600" b="1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ban </a:t>
                      </a:r>
                      <a:r>
                        <a:rPr lang="en-US" sz="1600" b="1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An </a:t>
                      </a:r>
                      <a:r>
                        <a:rPr lang="en-US" sz="1600" b="1" dirty="0" err="1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toàn</a:t>
                      </a:r>
                      <a:r>
                        <a:rPr lang="en-US" sz="1600" b="1" baseline="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giao</a:t>
                      </a:r>
                      <a:r>
                        <a:rPr lang="en-US" sz="1600" b="1" baseline="0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thông</a:t>
                      </a:r>
                      <a:r>
                        <a:rPr lang="en-US" sz="1600" b="1" dirty="0" smtClean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</a:t>
                      </a:r>
                      <a:r>
                        <a:rPr lang="en-US" sz="1600" b="1" dirty="0" err="1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quốc</a:t>
                      </a:r>
                      <a:r>
                        <a:rPr lang="en-US" sz="1600" b="1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</a:t>
                      </a:r>
                      <a:r>
                        <a:rPr lang="en-US" sz="1600" b="1" dirty="0" err="1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gia</a:t>
                      </a:r>
                      <a:endParaRPr lang="en-US" sz="16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b="1" u="sng">
                          <a:solidFill>
                            <a:srgbClr val="0000FF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  <a:hlinkClick r:id="rId3"/>
                        </a:rPr>
                        <a:t>http://antoangiaothong.gov.vn/</a:t>
                      </a:r>
                      <a:endParaRPr lang="en-US" sz="1600" b="1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87587"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b="1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3. </a:t>
                      </a:r>
                      <a:r>
                        <a:rPr lang="en-US" sz="1600" b="1" dirty="0" err="1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Trang</a:t>
                      </a:r>
                      <a:r>
                        <a:rPr lang="en-US" sz="1600" b="1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</a:t>
                      </a:r>
                      <a:r>
                        <a:rPr lang="en-US" sz="1600" b="1" dirty="0" err="1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thông</a:t>
                      </a:r>
                      <a:r>
                        <a:rPr lang="en-US" sz="1600" b="1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tin </a:t>
                      </a:r>
                      <a:r>
                        <a:rPr lang="en-US" sz="1600" b="1" dirty="0" err="1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điện</a:t>
                      </a:r>
                      <a:r>
                        <a:rPr lang="en-US" sz="1600" b="1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</a:t>
                      </a:r>
                      <a:r>
                        <a:rPr lang="en-US" sz="1600" b="1" dirty="0" err="1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tử</a:t>
                      </a:r>
                      <a:r>
                        <a:rPr lang="en-US" sz="1600" b="1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</a:t>
                      </a:r>
                      <a:r>
                        <a:rPr lang="en-US" sz="1600" b="1" dirty="0" err="1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Bộ</a:t>
                      </a:r>
                      <a:r>
                        <a:rPr lang="en-US" sz="1600" b="1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</a:t>
                      </a:r>
                      <a:r>
                        <a:rPr lang="en-US" sz="1600" b="1" dirty="0" err="1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Giao</a:t>
                      </a:r>
                      <a:r>
                        <a:rPr lang="en-US" sz="1600" b="1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</a:t>
                      </a:r>
                      <a:r>
                        <a:rPr lang="en-US" sz="1600" b="1" dirty="0" err="1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thông</a:t>
                      </a:r>
                      <a:r>
                        <a:rPr lang="en-US" sz="1600" b="1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</a:t>
                      </a:r>
                      <a:r>
                        <a:rPr lang="en-US" sz="1600" b="1" dirty="0" err="1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vận</a:t>
                      </a:r>
                      <a:r>
                        <a:rPr lang="en-US" sz="1600" b="1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</a:t>
                      </a:r>
                      <a:r>
                        <a:rPr lang="en-US" sz="1600" b="1" dirty="0" err="1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tải</a:t>
                      </a:r>
                      <a:endParaRPr lang="en-US" sz="16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b="1" u="sng">
                          <a:solidFill>
                            <a:srgbClr val="0000FF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  <a:hlinkClick r:id="rId4"/>
                        </a:rPr>
                        <a:t>http://www.mt.gov.vn/</a:t>
                      </a:r>
                      <a:endParaRPr lang="en-US" sz="1600" b="1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53838"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b="1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4. </a:t>
                      </a:r>
                      <a:r>
                        <a:rPr lang="en-US" sz="1600" b="1" u="none" strike="noStrike">
                          <a:solidFill>
                            <a:srgbClr val="0000FF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  <a:hlinkClick r:id="rId5"/>
                        </a:rPr>
                        <a:t>Trang thông tin của Tổng cục cảnh sát QLHC về TTATXH</a:t>
                      </a:r>
                      <a:endParaRPr lang="en-US" sz="1600" b="1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b="1" u="sng">
                          <a:solidFill>
                            <a:srgbClr val="0000FF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  <a:hlinkClick r:id="rId6"/>
                        </a:rPr>
                        <a:t>http://canhsat–ttatxh.bocongan.gov.vn/</a:t>
                      </a:r>
                      <a:endParaRPr lang="en-US" sz="1600" b="1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53838"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b="1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5. </a:t>
                      </a:r>
                      <a:r>
                        <a:rPr lang="en-US" sz="1600" b="1" u="none" strike="noStrike" dirty="0" err="1" smtClean="0">
                          <a:solidFill>
                            <a:srgbClr val="0000FF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  <a:hlinkClick r:id="rId7"/>
                        </a:rPr>
                        <a:t>Cục</a:t>
                      </a:r>
                      <a:r>
                        <a:rPr lang="en-US" sz="1600" b="1" u="none" strike="noStrike" baseline="0" dirty="0">
                          <a:solidFill>
                            <a:srgbClr val="0000FF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  <a:hlinkClick r:id="rId7"/>
                        </a:rPr>
                        <a:t> </a:t>
                      </a:r>
                      <a:r>
                        <a:rPr lang="en-US" sz="1600" b="1" u="none" strike="noStrike" dirty="0" err="1" smtClean="0">
                          <a:solidFill>
                            <a:srgbClr val="0000FF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  <a:hlinkClick r:id="rId7"/>
                        </a:rPr>
                        <a:t>Cảnh</a:t>
                      </a:r>
                      <a:r>
                        <a:rPr lang="en-US" sz="1600" b="1" u="none" strike="noStrike" dirty="0" smtClean="0">
                          <a:solidFill>
                            <a:srgbClr val="0000FF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  <a:hlinkClick r:id="rId7"/>
                        </a:rPr>
                        <a:t> </a:t>
                      </a:r>
                      <a:r>
                        <a:rPr lang="en-US" sz="1600" b="1" u="none" strike="noStrike" dirty="0" err="1">
                          <a:solidFill>
                            <a:srgbClr val="0000FF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  <a:hlinkClick r:id="rId7"/>
                        </a:rPr>
                        <a:t>sát</a:t>
                      </a:r>
                      <a:r>
                        <a:rPr lang="en-US" sz="1600" b="1" u="none" strike="noStrike" dirty="0">
                          <a:solidFill>
                            <a:srgbClr val="0000FF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  <a:hlinkClick r:id="rId7"/>
                        </a:rPr>
                        <a:t> </a:t>
                      </a:r>
                      <a:r>
                        <a:rPr lang="en-US" sz="1600" b="1" u="none" strike="noStrike" dirty="0" err="1">
                          <a:solidFill>
                            <a:srgbClr val="0000FF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  <a:hlinkClick r:id="rId7"/>
                        </a:rPr>
                        <a:t>giao</a:t>
                      </a:r>
                      <a:r>
                        <a:rPr lang="en-US" sz="1600" b="1" u="none" strike="noStrike" dirty="0">
                          <a:solidFill>
                            <a:srgbClr val="0000FF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  <a:hlinkClick r:id="rId7"/>
                        </a:rPr>
                        <a:t> </a:t>
                      </a:r>
                      <a:r>
                        <a:rPr lang="en-US" sz="1600" b="1" u="none" strike="noStrike" dirty="0" err="1">
                          <a:solidFill>
                            <a:srgbClr val="0000FF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  <a:hlinkClick r:id="rId7"/>
                        </a:rPr>
                        <a:t>thông</a:t>
                      </a:r>
                      <a:r>
                        <a:rPr lang="en-US" sz="1600" b="1" u="none" strike="noStrike" dirty="0">
                          <a:solidFill>
                            <a:srgbClr val="0000FF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  <a:hlinkClick r:id="rId7"/>
                        </a:rPr>
                        <a:t> </a:t>
                      </a:r>
                      <a:endParaRPr lang="en-US" sz="1600" b="1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b="1" u="sng">
                          <a:solidFill>
                            <a:srgbClr val="0000FF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  <a:hlinkClick r:id="rId8"/>
                        </a:rPr>
                        <a:t>http://csgt.vn</a:t>
                      </a:r>
                      <a:endParaRPr lang="en-US" sz="1600" b="1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69225"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b="1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6. </a:t>
                      </a:r>
                      <a:r>
                        <a:rPr lang="en-US" sz="1600" b="1" u="none" strike="noStrike">
                          <a:solidFill>
                            <a:srgbClr val="0000FF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  <a:hlinkClick r:id="rId9"/>
                        </a:rPr>
                        <a:t>Báo Giao thông Vận tải điện tử</a:t>
                      </a:r>
                      <a:endParaRPr lang="en-US" sz="1600" b="1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b="1" u="sng">
                          <a:solidFill>
                            <a:srgbClr val="0000FF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  <a:hlinkClick r:id="rId10"/>
                        </a:rPr>
                        <a:t>http://giaothongvantai.com.vn/</a:t>
                      </a:r>
                      <a:endParaRPr lang="en-US" sz="1600" b="1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69225"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b="1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7. </a:t>
                      </a:r>
                      <a:r>
                        <a:rPr lang="en-US" sz="1600" b="1" dirty="0" err="1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Giao</a:t>
                      </a:r>
                      <a:r>
                        <a:rPr lang="en-US" sz="1600" b="1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</a:t>
                      </a:r>
                      <a:r>
                        <a:rPr lang="en-US" sz="1600" b="1" dirty="0" err="1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thông</a:t>
                      </a:r>
                      <a:r>
                        <a:rPr lang="en-US" sz="1600" b="1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</a:t>
                      </a:r>
                      <a:r>
                        <a:rPr lang="en-US" sz="1600" b="1" dirty="0" err="1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thông</a:t>
                      </a:r>
                      <a:r>
                        <a:rPr lang="en-US" sz="1600" b="1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 minh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1600" b="1" dirty="0"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http://gttm.go.vn/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036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70C6D7-FC66-4E6D-8D47-7F1380DCC603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7" name="Oval 6"/>
          <p:cNvSpPr/>
          <p:nvPr/>
        </p:nvSpPr>
        <p:spPr>
          <a:xfrm>
            <a:off x="838200" y="25908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990600"/>
            <a:ext cx="2895600" cy="646113"/>
          </a:xfrm>
          <a:prstGeom prst="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2400" b="1" dirty="0" err="1">
                <a:solidFill>
                  <a:schemeClr val="bg1"/>
                </a:solidFill>
                <a:cs typeface="Arial" charset="0"/>
              </a:rPr>
              <a:t>Mục</a:t>
            </a:r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cs typeface="Arial" charset="0"/>
              </a:rPr>
              <a:t>tiêu</a:t>
            </a:r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cs typeface="Arial" charset="0"/>
              </a:rPr>
              <a:t>bài</a:t>
            </a:r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học</a:t>
            </a:r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:</a:t>
            </a:r>
            <a:endParaRPr lang="en-US" sz="2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87399" name="Rectangle 13"/>
          <p:cNvSpPr>
            <a:spLocks noChangeArrowheads="1"/>
          </p:cNvSpPr>
          <p:nvPr/>
        </p:nvSpPr>
        <p:spPr bwMode="auto">
          <a:xfrm>
            <a:off x="533400" y="1981200"/>
            <a:ext cx="3822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000" b="1" i="1" u="sng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Sau bài học này, học sinh:</a:t>
            </a:r>
            <a:endParaRPr lang="en-US" altLang="en-US" sz="2000" b="1" u="sng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0"/>
            <a:ext cx="5410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</a:rPr>
              <a:t>Tầm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</a:rPr>
              <a:t>quan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</a:rPr>
              <a:t>trọng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113673" name="Rectangle 13"/>
          <p:cNvSpPr>
            <a:spLocks noChangeArrowheads="1"/>
          </p:cNvSpPr>
          <p:nvPr/>
        </p:nvSpPr>
        <p:spPr bwMode="auto">
          <a:xfrm>
            <a:off x="838200" y="2492375"/>
            <a:ext cx="74580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20000"/>
              </a:spcBef>
            </a:pPr>
            <a:r>
              <a:rPr lang="en-US" altLang="en-US" sz="2000">
                <a:latin typeface="Tahoma" pitchFamily="34" charset="0"/>
                <a:cs typeface="Tahoma" pitchFamily="34" charset="0"/>
              </a:rPr>
              <a:t>	Biết được thực trạng học sinh đi xe máy đến trường khi chưa đủ điều kiện hiện nay;</a:t>
            </a:r>
          </a:p>
        </p:txBody>
      </p:sp>
      <p:sp>
        <p:nvSpPr>
          <p:cNvPr id="113674" name="Rectangle 14"/>
          <p:cNvSpPr>
            <a:spLocks noChangeArrowheads="1"/>
          </p:cNvSpPr>
          <p:nvPr/>
        </p:nvSpPr>
        <p:spPr bwMode="auto">
          <a:xfrm>
            <a:off x="762000" y="3352800"/>
            <a:ext cx="7696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20000"/>
              </a:spcBef>
            </a:pPr>
            <a:r>
              <a:rPr lang="en-US" altLang="en-US" sz="2000">
                <a:latin typeface="Tahoma" pitchFamily="34" charset="0"/>
                <a:cs typeface="Tahoma" pitchFamily="34" charset="0"/>
              </a:rPr>
              <a:t>	Biết được điều kiện để được điều khiển xe máy theo quy định của pháp luật;</a:t>
            </a:r>
          </a:p>
        </p:txBody>
      </p:sp>
      <p:sp>
        <p:nvSpPr>
          <p:cNvPr id="113675" name="Rectangle 15"/>
          <p:cNvSpPr>
            <a:spLocks noChangeArrowheads="1"/>
          </p:cNvSpPr>
          <p:nvPr/>
        </p:nvSpPr>
        <p:spPr bwMode="auto">
          <a:xfrm>
            <a:off x="762000" y="4191000"/>
            <a:ext cx="7696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spcBef>
                <a:spcPct val="20000"/>
              </a:spcBef>
            </a:pPr>
            <a:r>
              <a:rPr lang="en-US" altLang="en-US" sz="2000" dirty="0">
                <a:latin typeface="Tahoma" pitchFamily="34" charset="0"/>
                <a:cs typeface="Tahoma" pitchFamily="34" charset="0"/>
              </a:rPr>
              <a:t>	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Hiểu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được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những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nội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dung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cần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chuẩn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bị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để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có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thể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điều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khiển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xe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máy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an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toàn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;</a:t>
            </a:r>
          </a:p>
        </p:txBody>
      </p:sp>
      <p:sp>
        <p:nvSpPr>
          <p:cNvPr id="113676" name="Rectangle 16"/>
          <p:cNvSpPr>
            <a:spLocks noChangeArrowheads="1"/>
          </p:cNvSpPr>
          <p:nvPr/>
        </p:nvSpPr>
        <p:spPr bwMode="auto">
          <a:xfrm>
            <a:off x="1143000" y="5029200"/>
            <a:ext cx="7315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Nghiêm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chỉnh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chấp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hành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những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quy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định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của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pháp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luật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về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smtClean="0">
                <a:latin typeface="Tahoma" pitchFamily="34" charset="0"/>
                <a:cs typeface="Tahoma" pitchFamily="34" charset="0"/>
              </a:rPr>
              <a:t>An </a:t>
            </a:r>
            <a:r>
              <a:rPr lang="en-US" altLang="en-US" sz="2000" dirty="0" err="1" smtClean="0">
                <a:latin typeface="Tahoma" pitchFamily="34" charset="0"/>
                <a:cs typeface="Tahoma" pitchFamily="34" charset="0"/>
              </a:rPr>
              <a:t>toàn</a:t>
            </a:r>
            <a:r>
              <a:rPr lang="en-US" altLang="en-US" sz="2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cs typeface="Tahoma" pitchFamily="34" charset="0"/>
              </a:rPr>
              <a:t>giao</a:t>
            </a:r>
            <a:r>
              <a:rPr lang="en-US" altLang="en-US" sz="2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 smtClean="0">
                <a:latin typeface="Tahoma" pitchFamily="34" charset="0"/>
                <a:cs typeface="Tahoma" pitchFamily="34" charset="0"/>
              </a:rPr>
              <a:t>thông</a:t>
            </a:r>
            <a:r>
              <a:rPr lang="en-US" altLang="en-US" sz="2000" dirty="0" smtClean="0">
                <a:latin typeface="Tahoma" pitchFamily="34" charset="0"/>
                <a:cs typeface="Tahoma" pitchFamily="34" charset="0"/>
              </a:rPr>
              <a:t>: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không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điều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khiển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xe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máy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khi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chưa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đủ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điều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kiện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;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tích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cực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chuẩn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bị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các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điều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kiện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trước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khi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đủ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tuổi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điều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khiển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xe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sz="2000" dirty="0" err="1">
                <a:latin typeface="Tahoma" pitchFamily="34" charset="0"/>
                <a:cs typeface="Tahoma" pitchFamily="34" charset="0"/>
              </a:rPr>
              <a:t>máy</a:t>
            </a:r>
            <a:r>
              <a:rPr lang="en-US" altLang="en-US" sz="2000" dirty="0">
                <a:latin typeface="Tahoma" pitchFamily="34" charset="0"/>
                <a:cs typeface="Tahoma" pitchFamily="34" charset="0"/>
              </a:rPr>
              <a:t>.</a:t>
            </a:r>
            <a:endParaRPr lang="en-US" altLang="en-US" dirty="0"/>
          </a:p>
        </p:txBody>
      </p:sp>
      <p:sp>
        <p:nvSpPr>
          <p:cNvPr id="19" name="Oval 18"/>
          <p:cNvSpPr/>
          <p:nvPr/>
        </p:nvSpPr>
        <p:spPr>
          <a:xfrm>
            <a:off x="838200" y="34290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38200" y="42672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38200" y="5105400"/>
            <a:ext cx="228600" cy="228600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87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3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3" grpId="0"/>
      <p:bldP spid="113674" grpId="0"/>
      <p:bldP spid="113675" grpId="0"/>
      <p:bldP spid="11367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AC61106-F562-4F93-ADD1-A7BF3EE701F4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219139" name="TextBox 9"/>
          <p:cNvSpPr txBox="1">
            <a:spLocks noChangeArrowheads="1"/>
          </p:cNvSpPr>
          <p:nvPr/>
        </p:nvSpPr>
        <p:spPr bwMode="auto">
          <a:xfrm>
            <a:off x="1371600" y="71438"/>
            <a:ext cx="5029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400" b="1">
                <a:solidFill>
                  <a:srgbClr val="0000FF"/>
                </a:solidFill>
                <a:latin typeface="Comic Sans MS" pitchFamily="66" charset="0"/>
              </a:rPr>
              <a:t>“Safety for Everyone”</a:t>
            </a:r>
          </a:p>
        </p:txBody>
      </p:sp>
      <p:grpSp>
        <p:nvGrpSpPr>
          <p:cNvPr id="219140" name="Group 5"/>
          <p:cNvGrpSpPr>
            <a:grpSpLocks/>
          </p:cNvGrpSpPr>
          <p:nvPr/>
        </p:nvGrpSpPr>
        <p:grpSpPr bwMode="auto">
          <a:xfrm>
            <a:off x="6410325" y="1752600"/>
            <a:ext cx="2505075" cy="4548188"/>
            <a:chOff x="6410325" y="1752600"/>
            <a:chExt cx="2505075" cy="4548188"/>
          </a:xfrm>
        </p:grpSpPr>
        <p:pic>
          <p:nvPicPr>
            <p:cNvPr id="21914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10325" y="2133600"/>
              <a:ext cx="2505075" cy="4167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6858000" y="1752600"/>
              <a:ext cx="9144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9" name="Rounded Rectangular Callout 8"/>
          <p:cNvSpPr/>
          <p:nvPr/>
        </p:nvSpPr>
        <p:spPr>
          <a:xfrm>
            <a:off x="304800" y="990600"/>
            <a:ext cx="6705600" cy="3581400"/>
          </a:xfrm>
          <a:prstGeom prst="wedgeRoundRectCallout">
            <a:avLst>
              <a:gd name="adj1" fmla="val 46715"/>
              <a:gd name="adj2" fmla="val 58663"/>
              <a:gd name="adj3" fmla="val 16667"/>
            </a:avLst>
          </a:prstGeom>
          <a:solidFill>
            <a:srgbClr val="92D050"/>
          </a:solidFill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just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Hãy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nghiêm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chỉnh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chấp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hành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luật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giao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thông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đường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bộ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và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luôn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chú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ý an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toàn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khi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tham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gia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giao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thông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!</a:t>
            </a:r>
          </a:p>
          <a:p>
            <a:pPr marL="342900" indent="-342900" algn="just" eaLnBrk="1" hangingPunct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Chúc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các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bạn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tham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gia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giao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thông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                   an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toàn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và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là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những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tuyên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truyền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viên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xuất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sắc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về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An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toàn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giao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thông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!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" y="5894388"/>
            <a:ext cx="7239000" cy="461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Honda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Việt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Nam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hết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lòng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vì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sự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toàn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của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bạn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8015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Text Box 2"/>
          <p:cNvSpPr txBox="1">
            <a:spLocks noChangeArrowheads="1"/>
          </p:cNvSpPr>
          <p:nvPr/>
        </p:nvSpPr>
        <p:spPr bwMode="auto">
          <a:xfrm>
            <a:off x="776288" y="98425"/>
            <a:ext cx="670718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Clr>
                <a:schemeClr val="accent2"/>
              </a:buClr>
            </a:pPr>
            <a:r>
              <a:rPr lang="en-US" altLang="en-US" sz="2200" b="1">
                <a:latin typeface="Tahoma" pitchFamily="34" charset="0"/>
                <a:cs typeface="Tahoma" pitchFamily="34" charset="0"/>
              </a:rPr>
              <a:t>1. Thực trạng điều khiển xe máy của học sinh:</a:t>
            </a:r>
            <a:endParaRPr lang="en-US" altLang="en-US" sz="22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8419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2D499D-3BA7-4ACF-8EA9-E9C6FAF1D51B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14692" name="TextBox 10"/>
          <p:cNvSpPr txBox="1">
            <a:spLocks noChangeArrowheads="1"/>
          </p:cNvSpPr>
          <p:nvPr/>
        </p:nvSpPr>
        <p:spPr bwMode="auto">
          <a:xfrm>
            <a:off x="457200" y="838200"/>
            <a:ext cx="8305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a)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Xem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phim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và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cho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biết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thực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trạng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đi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xe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máy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đến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trường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hiện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nay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của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học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sinh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như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thế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nào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?</a:t>
            </a:r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0" y="6149975"/>
            <a:ext cx="9144000" cy="70802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Thực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trạng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các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em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học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sinh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đi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xe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máy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đến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trường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br>
              <a:rPr lang="en-US" sz="2000" b="1" i="1" dirty="0">
                <a:latin typeface="Tahoma" pitchFamily="34" charset="0"/>
                <a:cs typeface="Tahoma" pitchFamily="34" charset="0"/>
              </a:rPr>
            </a:b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khá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phổ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biến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hiện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nay</a:t>
            </a:r>
          </a:p>
        </p:txBody>
      </p:sp>
      <p:pic>
        <p:nvPicPr>
          <p:cNvPr id="2" name="16. ATGT học đường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1690688"/>
            <a:ext cx="5654675" cy="42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179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4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2"/>
          <p:cNvSpPr>
            <a:spLocks noChangeArrowheads="1"/>
          </p:cNvSpPr>
          <p:nvPr/>
        </p:nvSpPr>
        <p:spPr bwMode="auto">
          <a:xfrm>
            <a:off x="304800" y="815975"/>
            <a:ext cx="838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b)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Xem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phim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và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cho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biết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hậu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quả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của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việc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điều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khiển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xe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máy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ở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lứa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tuổi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học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sinh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: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6149975"/>
            <a:ext cx="9144000" cy="70802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Điều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khiển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xe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máy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ở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lứa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tuổi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học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sinh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có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thể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gây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ra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hậu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 smtClean="0">
                <a:latin typeface="Tahoma" pitchFamily="34" charset="0"/>
                <a:cs typeface="Tahoma" pitchFamily="34" charset="0"/>
              </a:rPr>
              <a:t>quả</a:t>
            </a:r>
            <a:endParaRPr lang="en-US" sz="2000" b="1" i="1" dirty="0"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defRPr/>
            </a:pPr>
            <a:r>
              <a:rPr lang="en-US" sz="2000" b="1" i="1" dirty="0" err="1" smtClean="0">
                <a:latin typeface="Tahoma" pitchFamily="34" charset="0"/>
                <a:cs typeface="Tahoma" pitchFamily="34" charset="0"/>
              </a:rPr>
              <a:t>rất</a:t>
            </a:r>
            <a:r>
              <a:rPr lang="en-US" sz="2000" b="1" i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nghiêm</a:t>
            </a:r>
            <a:r>
              <a:rPr lang="en-US" sz="20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i="1" dirty="0" err="1">
                <a:latin typeface="Tahoma" pitchFamily="34" charset="0"/>
                <a:cs typeface="Tahoma" pitchFamily="34" charset="0"/>
              </a:rPr>
              <a:t>trọng</a:t>
            </a:r>
            <a:endParaRPr lang="en-US" sz="20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0469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8DEE4D6-9C0F-455C-8257-8B6DE18E3B4C}" type="slidenum">
              <a:rPr lang="en-US" altLang="en-US"/>
              <a:pPr/>
              <a:t>4</a:t>
            </a:fld>
            <a:endParaRPr lang="en-US" altLang="en-US"/>
          </a:p>
        </p:txBody>
      </p:sp>
      <p:pic>
        <p:nvPicPr>
          <p:cNvPr id="8" name="Thu%20di%20xe%20may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1676400"/>
            <a:ext cx="5562600" cy="388778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0471" name="Text Box 2"/>
          <p:cNvSpPr txBox="1">
            <a:spLocks noChangeArrowheads="1"/>
          </p:cNvSpPr>
          <p:nvPr/>
        </p:nvSpPr>
        <p:spPr bwMode="auto">
          <a:xfrm>
            <a:off x="776288" y="98425"/>
            <a:ext cx="670718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Clr>
                <a:schemeClr val="accent2"/>
              </a:buClr>
            </a:pPr>
            <a:r>
              <a:rPr lang="en-US" altLang="en-US" sz="2200" b="1">
                <a:latin typeface="Tahoma" pitchFamily="34" charset="0"/>
                <a:cs typeface="Tahoma" pitchFamily="34" charset="0"/>
              </a:rPr>
              <a:t>1. Thực trạng điều khiển xe máy của học sinh:</a:t>
            </a:r>
            <a:endParaRPr lang="en-US" altLang="en-US" sz="220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72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304800" y="617220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CC"/>
                </a:solidFill>
                <a:latin typeface="Times New Roman" pitchFamily="18" charset="0"/>
              </a:rPr>
              <a:t>Tư</a:t>
            </a:r>
            <a:r>
              <a:rPr lang="en-US" altLang="en-US" sz="2400" b="1" dirty="0">
                <a:solidFill>
                  <a:srgbClr val="0000CC"/>
                </a:solidFill>
                <a:latin typeface="Times New Roman" pitchFamily="18" charset="0"/>
              </a:rPr>
              <a:t>̀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itchFamily="18" charset="0"/>
              </a:rPr>
              <a:t>những</a:t>
            </a:r>
            <a:r>
              <a:rPr lang="en-US" alt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itchFamily="18" charset="0"/>
              </a:rPr>
              <a:t>chiếc</a:t>
            </a:r>
            <a:r>
              <a:rPr lang="en-US" alt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itchFamily="18" charset="0"/>
              </a:rPr>
              <a:t>xe</a:t>
            </a:r>
            <a:r>
              <a:rPr lang="en-US" alt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itchFamily="18" charset="0"/>
              </a:rPr>
              <a:t>bốc</a:t>
            </a:r>
            <a:r>
              <a:rPr lang="en-US" alt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itchFamily="18" charset="0"/>
              </a:rPr>
              <a:t>đầu</a:t>
            </a:r>
            <a:r>
              <a:rPr lang="en-US" alt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itchFamily="18" charset="0"/>
              </a:rPr>
              <a:t>trên</a:t>
            </a:r>
            <a:r>
              <a:rPr lang="en-US" altLang="en-US" sz="24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CC"/>
                </a:solidFill>
                <a:latin typeface="Times New Roman" pitchFamily="18" charset="0"/>
              </a:rPr>
              <a:t>đường</a:t>
            </a:r>
            <a:r>
              <a:rPr lang="en-US" altLang="en-US" sz="2400" b="1" dirty="0">
                <a:solidFill>
                  <a:srgbClr val="0000CC"/>
                </a:solidFill>
                <a:latin typeface="Times New Roman" pitchFamily="18" charset="0"/>
              </a:rPr>
              <a:t>…</a:t>
            </a:r>
          </a:p>
        </p:txBody>
      </p:sp>
      <p:sp>
        <p:nvSpPr>
          <p:cNvPr id="192516" name="Text Box 2"/>
          <p:cNvSpPr txBox="1">
            <a:spLocks noChangeArrowheads="1"/>
          </p:cNvSpPr>
          <p:nvPr/>
        </p:nvSpPr>
        <p:spPr bwMode="auto">
          <a:xfrm>
            <a:off x="776288" y="98425"/>
            <a:ext cx="670718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Clr>
                <a:schemeClr val="accent2"/>
              </a:buClr>
            </a:pPr>
            <a:r>
              <a:rPr lang="en-US" altLang="en-US" sz="2200" b="1">
                <a:latin typeface="Tahoma" pitchFamily="34" charset="0"/>
                <a:cs typeface="Tahoma" pitchFamily="34" charset="0"/>
              </a:rPr>
              <a:t>1. Thực trạng điều khiển xe máy của học sinh:</a:t>
            </a:r>
            <a:endParaRPr lang="en-US" altLang="en-US" sz="22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85482" y="724489"/>
            <a:ext cx="838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b)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Xem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hình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ảnh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dưới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đây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và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cho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biết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những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hành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vi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không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đúng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khi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đi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xe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máy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là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gì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?</a:t>
            </a:r>
          </a:p>
        </p:txBody>
      </p:sp>
      <p:sp>
        <p:nvSpPr>
          <p:cNvPr id="118790" name="TextBox 14"/>
          <p:cNvSpPr txBox="1">
            <a:spLocks noChangeArrowheads="1"/>
          </p:cNvSpPr>
          <p:nvPr/>
        </p:nvSpPr>
        <p:spPr bwMode="auto">
          <a:xfrm>
            <a:off x="561975" y="5811838"/>
            <a:ext cx="2362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/>
              <a:t>baogiaothong.vn</a:t>
            </a:r>
          </a:p>
        </p:txBody>
      </p:sp>
      <p:sp>
        <p:nvSpPr>
          <p:cNvPr id="118793" name="TextBox 15"/>
          <p:cNvSpPr txBox="1">
            <a:spLocks noChangeArrowheads="1"/>
          </p:cNvSpPr>
          <p:nvPr/>
        </p:nvSpPr>
        <p:spPr bwMode="auto">
          <a:xfrm>
            <a:off x="3448050" y="5800725"/>
            <a:ext cx="236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/>
              <a:t>duongbo.vn</a:t>
            </a:r>
          </a:p>
        </p:txBody>
      </p:sp>
      <p:sp>
        <p:nvSpPr>
          <p:cNvPr id="118794" name="TextBox 15"/>
          <p:cNvSpPr txBox="1">
            <a:spLocks noChangeArrowheads="1"/>
          </p:cNvSpPr>
          <p:nvPr/>
        </p:nvSpPr>
        <p:spPr bwMode="auto">
          <a:xfrm>
            <a:off x="3533775" y="3476625"/>
            <a:ext cx="236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/>
              <a:t>baogiaothong.vn</a:t>
            </a:r>
          </a:p>
        </p:txBody>
      </p:sp>
      <p:sp>
        <p:nvSpPr>
          <p:cNvPr id="118795" name="TextBox 15"/>
          <p:cNvSpPr txBox="1">
            <a:spLocks noChangeArrowheads="1"/>
          </p:cNvSpPr>
          <p:nvPr/>
        </p:nvSpPr>
        <p:spPr bwMode="auto">
          <a:xfrm>
            <a:off x="647700" y="3476625"/>
            <a:ext cx="236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/>
              <a:t>24h.vn</a:t>
            </a:r>
          </a:p>
        </p:txBody>
      </p:sp>
      <p:pic>
        <p:nvPicPr>
          <p:cNvPr id="118796" name="Picture 19" descr="D:\HOANG MAI LINH\Teen\BOOK\Noi dung chinh sua\nghe d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552575"/>
            <a:ext cx="2514600" cy="1885950"/>
          </a:xfrm>
          <a:prstGeom prst="rect">
            <a:avLst/>
          </a:prstGeom>
          <a:noFill/>
          <a:ln w="317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18797" name="TextBox 15"/>
          <p:cNvSpPr txBox="1">
            <a:spLocks noChangeArrowheads="1"/>
          </p:cNvSpPr>
          <p:nvPr/>
        </p:nvSpPr>
        <p:spPr bwMode="auto">
          <a:xfrm>
            <a:off x="6248400" y="3438525"/>
            <a:ext cx="236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/>
              <a:t>ictnews.vn</a:t>
            </a:r>
          </a:p>
        </p:txBody>
      </p:sp>
      <p:pic>
        <p:nvPicPr>
          <p:cNvPr id="118798" name="Picture 20" descr="D:\HOANG MAI LINH\Teen\BOOK\Noi dung chinh sua\di xe may vuot den d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2675" y="4008438"/>
            <a:ext cx="2590800" cy="1773237"/>
          </a:xfrm>
          <a:prstGeom prst="rect">
            <a:avLst/>
          </a:prstGeom>
          <a:noFill/>
          <a:ln w="317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18799" name="TextBox 15"/>
          <p:cNvSpPr txBox="1">
            <a:spLocks noChangeArrowheads="1"/>
          </p:cNvSpPr>
          <p:nvPr/>
        </p:nvSpPr>
        <p:spPr bwMode="auto">
          <a:xfrm>
            <a:off x="5962650" y="5781675"/>
            <a:ext cx="2895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/>
              <a:t>antoangiaothong.gov.vn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38" y="1552575"/>
            <a:ext cx="2887324" cy="19311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937" y="1552575"/>
            <a:ext cx="2638425" cy="1943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16" y="4013610"/>
            <a:ext cx="2724150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562" y="4018372"/>
            <a:ext cx="272415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16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8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8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8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8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8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8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8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/>
      <p:bldP spid="7" grpId="0"/>
      <p:bldP spid="118790" grpId="0"/>
      <p:bldP spid="118793" grpId="0"/>
      <p:bldP spid="118794" grpId="0"/>
      <p:bldP spid="118795" grpId="0"/>
      <p:bldP spid="118797" grpId="0"/>
      <p:bldP spid="11879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2933700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193539" name="Text Box 2"/>
          <p:cNvSpPr txBox="1">
            <a:spLocks noChangeArrowheads="1"/>
          </p:cNvSpPr>
          <p:nvPr/>
        </p:nvSpPr>
        <p:spPr bwMode="auto">
          <a:xfrm>
            <a:off x="776288" y="98425"/>
            <a:ext cx="670718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Clr>
                <a:schemeClr val="accent2"/>
              </a:buClr>
            </a:pPr>
            <a:r>
              <a:rPr lang="en-US" altLang="en-US" sz="2200" b="1">
                <a:latin typeface="Tahoma" pitchFamily="34" charset="0"/>
                <a:cs typeface="Tahoma" pitchFamily="34" charset="0"/>
              </a:rPr>
              <a:t>1. Thực trạng điều khiển xe máy của học sinh:</a:t>
            </a:r>
            <a:endParaRPr lang="en-US" altLang="en-US" sz="22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04800" y="815975"/>
            <a:ext cx="838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b)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Xem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hình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ảnh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dưới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đây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và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cho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biết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những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hậu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quả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gì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có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thể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xảy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ra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nếu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đi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xe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máy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xe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đạp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điện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119813" name="TextBox 6"/>
          <p:cNvSpPr txBox="1">
            <a:spLocks noChangeArrowheads="1"/>
          </p:cNvSpPr>
          <p:nvPr/>
        </p:nvSpPr>
        <p:spPr bwMode="auto">
          <a:xfrm>
            <a:off x="4600575" y="350520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/>
              <a:t>news.zing.vn</a:t>
            </a:r>
          </a:p>
        </p:txBody>
      </p:sp>
      <p:sp>
        <p:nvSpPr>
          <p:cNvPr id="119814" name="TextBox 8"/>
          <p:cNvSpPr txBox="1">
            <a:spLocks noChangeArrowheads="1"/>
          </p:cNvSpPr>
          <p:nvPr/>
        </p:nvSpPr>
        <p:spPr bwMode="auto">
          <a:xfrm>
            <a:off x="1009650" y="592455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/>
              <a:t>baomoi.com</a:t>
            </a:r>
          </a:p>
        </p:txBody>
      </p:sp>
      <p:sp>
        <p:nvSpPr>
          <p:cNvPr id="119815" name="TextBox 10"/>
          <p:cNvSpPr txBox="1">
            <a:spLocks noChangeArrowheads="1"/>
          </p:cNvSpPr>
          <p:nvPr/>
        </p:nvSpPr>
        <p:spPr bwMode="auto">
          <a:xfrm>
            <a:off x="4572000" y="5972175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/>
              <a:t>pda.vietbao.vn</a:t>
            </a:r>
          </a:p>
        </p:txBody>
      </p:sp>
      <p:pic>
        <p:nvPicPr>
          <p:cNvPr id="119817" name="Picture 12" descr="D:\HOANG MAI LINH\Teen\BOOK\Noi dung chinh sua\hs tai nan giao tho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1475" y="3962400"/>
            <a:ext cx="2905125" cy="1931988"/>
          </a:xfrm>
          <a:prstGeom prst="rect">
            <a:avLst/>
          </a:prstGeom>
          <a:noFill/>
          <a:ln w="317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19819" name="TextBox 8"/>
          <p:cNvSpPr txBox="1">
            <a:spLocks noChangeArrowheads="1"/>
          </p:cNvSpPr>
          <p:nvPr/>
        </p:nvSpPr>
        <p:spPr bwMode="auto">
          <a:xfrm>
            <a:off x="1066800" y="350520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/>
              <a:t>baomoi.com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734" y="1600200"/>
            <a:ext cx="2867025" cy="1952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" y="3971925"/>
            <a:ext cx="28384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93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9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9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9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9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9813" grpId="0"/>
      <p:bldP spid="119814" grpId="0"/>
      <p:bldP spid="119815" grpId="0"/>
      <p:bldP spid="1198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A68D6E3-F1E5-4D2B-A87C-B9D34D8E4C17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94563" name="Text Box 2"/>
          <p:cNvSpPr txBox="1">
            <a:spLocks noChangeArrowheads="1"/>
          </p:cNvSpPr>
          <p:nvPr/>
        </p:nvSpPr>
        <p:spPr bwMode="auto">
          <a:xfrm>
            <a:off x="776288" y="98425"/>
            <a:ext cx="670718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Clr>
                <a:schemeClr val="accent2"/>
              </a:buClr>
            </a:pPr>
            <a:r>
              <a:rPr lang="en-US" altLang="en-US" sz="2200" b="1">
                <a:latin typeface="Tahoma" pitchFamily="34" charset="0"/>
                <a:cs typeface="Tahoma" pitchFamily="34" charset="0"/>
              </a:rPr>
              <a:t>1. Thực trạng điều khiển xe máy của học sinh:</a:t>
            </a:r>
            <a:endParaRPr lang="en-US" altLang="en-US" sz="22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0865" y="1275243"/>
            <a:ext cx="5257800" cy="892175"/>
          </a:xfrm>
          <a:prstGeom prst="rect">
            <a:avLst/>
          </a:prstGeom>
          <a:solidFill>
            <a:srgbClr val="FFCC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rgbClr val="FF0000"/>
                </a:solidFill>
                <a:latin typeface="Calibri" pitchFamily="34" charset="0"/>
              </a:rPr>
              <a:t>Hậu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itchFamily="34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</a:rPr>
              <a:t>của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</a:rPr>
              <a:t>việc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</a:rPr>
              <a:t>tham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</a:rPr>
              <a:t>gia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</a:rPr>
              <a:t>giao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</a:rPr>
              <a:t>thông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</a:rPr>
              <a:t>bằng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</a:rPr>
              <a:t>xe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</a:rPr>
              <a:t>máy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</a:rPr>
              <a:t>khi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</a:rPr>
              <a:t>chưa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</a:rPr>
              <a:t>đủ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</a:rPr>
              <a:t>tuổi</a:t>
            </a:r>
            <a:r>
              <a:rPr lang="en-US" sz="2400" b="1" dirty="0">
                <a:latin typeface="Calibri" pitchFamily="34" charset="0"/>
              </a:rPr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1000" y="3581400"/>
            <a:ext cx="2743200" cy="2215991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</a:rPr>
              <a:t>Gây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</a:rPr>
              <a:t>ra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</a:rPr>
              <a:t>những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</a:rPr>
              <a:t>vụ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 tai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</a:rPr>
              <a:t>nạn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</a:rPr>
              <a:t>thương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</a:rPr>
              <a:t>tâm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</a:rPr>
              <a:t>cho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</a:rPr>
              <a:t>chính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</a:rPr>
              <a:t>bản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alibri" pitchFamily="34" charset="0"/>
              </a:rPr>
              <a:t>thân</a:t>
            </a:r>
            <a:endParaRPr lang="en-US" sz="24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>
              <a:defRPr/>
            </a:pPr>
            <a:endParaRPr lang="en-US" sz="2400" b="1" dirty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>
              <a:defRPr/>
            </a:pPr>
            <a:endParaRPr lang="en-US" sz="2400" b="1" dirty="0">
              <a:solidFill>
                <a:schemeClr val="bg1"/>
              </a:solidFill>
              <a:latin typeface="Calibri" pitchFamily="34" charset="0"/>
            </a:endParaRPr>
          </a:p>
          <a:p>
            <a:pPr eaLnBrk="1" hangingPunct="1"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29000" y="3581400"/>
            <a:ext cx="2895600" cy="2215991"/>
          </a:xfrm>
          <a:prstGeom prst="rect">
            <a:avLst/>
          </a:prstGeom>
          <a:solidFill>
            <a:srgbClr val="00B0F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</a:rPr>
              <a:t>Gây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</a:rPr>
              <a:t>thương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</a:rPr>
              <a:t>vong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</a:rPr>
              <a:t>và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</a:rPr>
              <a:t>thậm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</a:rPr>
              <a:t>chí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</a:rPr>
              <a:t>cướp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</a:rPr>
              <a:t>đi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</a:rPr>
              <a:t>tính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</a:rPr>
              <a:t>mạng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</a:rPr>
              <a:t>nhiều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</a:rPr>
              <a:t>người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</a:rPr>
              <a:t>tham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</a:rPr>
              <a:t>gia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</a:rPr>
              <a:t>giao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</a:rPr>
              <a:t>thông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</a:rPr>
              <a:t>khác</a:t>
            </a:r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.</a:t>
            </a:r>
          </a:p>
          <a:p>
            <a:pPr eaLnBrk="1" hangingPunct="1"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 rot="2674291" flipH="1">
            <a:off x="2235880" y="2261273"/>
            <a:ext cx="551500" cy="1185904"/>
          </a:xfrm>
          <a:prstGeom prst="downArrow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Down Arrow 9"/>
          <p:cNvSpPr/>
          <p:nvPr/>
        </p:nvSpPr>
        <p:spPr>
          <a:xfrm rot="19265229" flipH="1">
            <a:off x="3543834" y="2315699"/>
            <a:ext cx="512651" cy="1117420"/>
          </a:xfrm>
          <a:prstGeom prst="downArrow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194569" name="Group 11"/>
          <p:cNvGrpSpPr>
            <a:grpSpLocks/>
          </p:cNvGrpSpPr>
          <p:nvPr/>
        </p:nvGrpSpPr>
        <p:grpSpPr bwMode="auto">
          <a:xfrm>
            <a:off x="6934200" y="2971800"/>
            <a:ext cx="2193925" cy="3733800"/>
            <a:chOff x="6934200" y="2971800"/>
            <a:chExt cx="2193925" cy="3733800"/>
          </a:xfrm>
        </p:grpSpPr>
        <p:pic>
          <p:nvPicPr>
            <p:cNvPr id="19457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57813" t="26042" r="29688" b="47916"/>
            <a:stretch>
              <a:fillRect/>
            </a:stretch>
          </p:blipFill>
          <p:spPr bwMode="auto">
            <a:xfrm>
              <a:off x="6934200" y="3276600"/>
              <a:ext cx="2193925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7162800" y="2971800"/>
              <a:ext cx="5334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689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7" grpId="0" build="allAtOnce" animBg="1"/>
      <p:bldP spid="8" grpId="0" build="allAtOnce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Picture 4"/>
          <p:cNvPicPr>
            <a:picLocks noChangeAspect="1" noChangeArrowheads="1"/>
          </p:cNvPicPr>
          <p:nvPr/>
        </p:nvPicPr>
        <p:blipFill>
          <a:blip r:embed="rId3" cstate="print"/>
          <a:srcRect l="57813" t="26042" r="29688" b="47916"/>
          <a:stretch>
            <a:fillRect/>
          </a:stretch>
        </p:blipFill>
        <p:spPr bwMode="auto">
          <a:xfrm>
            <a:off x="6629400" y="3048000"/>
            <a:ext cx="22923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ular Callout 3"/>
          <p:cNvSpPr/>
          <p:nvPr/>
        </p:nvSpPr>
        <p:spPr>
          <a:xfrm>
            <a:off x="381000" y="1295400"/>
            <a:ext cx="6553200" cy="1905000"/>
          </a:xfrm>
          <a:prstGeom prst="wedgeRoundRectCallout">
            <a:avLst>
              <a:gd name="adj1" fmla="val 40875"/>
              <a:gd name="adj2" fmla="val 90910"/>
              <a:gd name="adj3" fmla="val 16667"/>
            </a:avLst>
          </a:prstGeom>
          <a:solidFill>
            <a:srgbClr val="92D050"/>
          </a:solidFill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marL="742950" lvl="1" indent="-285750" eaLnBrk="1" hangingPunct="1">
              <a:lnSpc>
                <a:spcPct val="150000"/>
              </a:lnSpc>
              <a:defRPr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	Theo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quy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định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của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pháp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luật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thì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để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được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điều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khiển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xe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máy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phải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đáp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ứng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những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điều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kiện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gì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?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	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sp>
        <p:nvSpPr>
          <p:cNvPr id="19661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4E705E1-8E3E-43E7-9A48-3E83DCEF5E8A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96613" name="Rectangle 13"/>
          <p:cNvSpPr>
            <a:spLocks noChangeArrowheads="1"/>
          </p:cNvSpPr>
          <p:nvPr/>
        </p:nvSpPr>
        <p:spPr bwMode="auto">
          <a:xfrm>
            <a:off x="823913" y="71438"/>
            <a:ext cx="7634287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/>
            <a:r>
              <a:rPr lang="en-US" altLang="en-US" sz="2200" b="1">
                <a:latin typeface="Tahoma" pitchFamily="34" charset="0"/>
                <a:cs typeface="Tahoma" pitchFamily="34" charset="0"/>
              </a:rPr>
              <a:t>2- Điều kiện để được điều khiển xe máy:</a:t>
            </a:r>
          </a:p>
        </p:txBody>
      </p:sp>
    </p:spTree>
    <p:extLst>
      <p:ext uri="{BB962C8B-B14F-4D97-AF65-F5344CB8AC3E}">
        <p14:creationId xmlns:p14="http://schemas.microsoft.com/office/powerpoint/2010/main" val="279677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09343F6-BD50-4148-9F7C-BC01EA1C38AB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20836" name="TextBox 10"/>
          <p:cNvSpPr txBox="1">
            <a:spLocks noChangeArrowheads="1"/>
          </p:cNvSpPr>
          <p:nvPr/>
        </p:nvSpPr>
        <p:spPr bwMode="auto">
          <a:xfrm>
            <a:off x="457200" y="685800"/>
            <a:ext cx="8077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a)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Đọc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thông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tin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sau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và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trả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lời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câu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hỏi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:</a:t>
            </a:r>
          </a:p>
          <a:p>
            <a:pPr eaLnBrk="1" hangingPunct="1">
              <a:buFontTx/>
              <a:buChar char="-"/>
              <a:defRPr/>
            </a:pPr>
            <a:r>
              <a:rPr lang="en-US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Pháp</a:t>
            </a:r>
            <a:r>
              <a:rPr lang="en-US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luật</a:t>
            </a:r>
            <a:r>
              <a:rPr lang="en-US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quy</a:t>
            </a:r>
            <a:r>
              <a:rPr lang="en-US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định</a:t>
            </a:r>
            <a:r>
              <a:rPr lang="en-US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điều</a:t>
            </a:r>
            <a:r>
              <a:rPr lang="en-US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kiện</a:t>
            </a:r>
            <a:r>
              <a:rPr lang="en-US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như</a:t>
            </a:r>
            <a:r>
              <a:rPr lang="en-US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thế</a:t>
            </a:r>
            <a:r>
              <a:rPr lang="en-US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nào</a:t>
            </a:r>
            <a:r>
              <a:rPr lang="en-US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để</a:t>
            </a:r>
            <a:r>
              <a:rPr lang="en-US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được</a:t>
            </a:r>
            <a:r>
              <a:rPr lang="en-US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điều</a:t>
            </a:r>
            <a:r>
              <a:rPr lang="en-US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khiển</a:t>
            </a:r>
            <a:r>
              <a:rPr lang="en-US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xe</a:t>
            </a:r>
            <a:r>
              <a:rPr lang="en-US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máy</a:t>
            </a:r>
            <a:r>
              <a:rPr lang="en-US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?</a:t>
            </a:r>
          </a:p>
          <a:p>
            <a:pPr eaLnBrk="1" hangingPunct="1">
              <a:buFontTx/>
              <a:buChar char="-"/>
              <a:defRPr/>
            </a:pPr>
            <a:r>
              <a:rPr lang="en-US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Theo </a:t>
            </a:r>
            <a:r>
              <a:rPr lang="en-US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em</a:t>
            </a:r>
            <a:r>
              <a:rPr lang="en-US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tại</a:t>
            </a:r>
            <a:r>
              <a:rPr lang="en-US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sao</a:t>
            </a:r>
            <a:r>
              <a:rPr lang="en-US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pháp</a:t>
            </a:r>
            <a:r>
              <a:rPr lang="en-US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luật</a:t>
            </a:r>
            <a:r>
              <a:rPr lang="en-US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phải</a:t>
            </a:r>
            <a:r>
              <a:rPr lang="en-US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quy</a:t>
            </a:r>
            <a:r>
              <a:rPr lang="en-US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định</a:t>
            </a:r>
            <a:r>
              <a:rPr lang="en-US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như</a:t>
            </a:r>
            <a:r>
              <a:rPr lang="en-US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vậy</a:t>
            </a:r>
            <a:r>
              <a:rPr lang="en-US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?</a:t>
            </a:r>
          </a:p>
        </p:txBody>
      </p:sp>
      <p:sp>
        <p:nvSpPr>
          <p:cNvPr id="198660" name="Rectangle 13"/>
          <p:cNvSpPr>
            <a:spLocks noChangeArrowheads="1"/>
          </p:cNvSpPr>
          <p:nvPr/>
        </p:nvSpPr>
        <p:spPr bwMode="auto">
          <a:xfrm>
            <a:off x="823913" y="71438"/>
            <a:ext cx="7634287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/>
            <a:r>
              <a:rPr lang="en-US" altLang="en-US" sz="2200" b="1">
                <a:latin typeface="Tahoma" pitchFamily="34" charset="0"/>
                <a:cs typeface="Tahoma" pitchFamily="34" charset="0"/>
              </a:rPr>
              <a:t>2- Điều kiện để được điều khiển xe máy: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4800" y="2133600"/>
            <a:ext cx="8534400" cy="4495800"/>
          </a:xfrm>
          <a:prstGeom prst="rect">
            <a:avLst/>
          </a:prstGeom>
          <a:noFill/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just" eaLnBrk="1" hangingPunct="1">
              <a:lnSpc>
                <a:spcPct val="150000"/>
              </a:lnSpc>
              <a:defRPr/>
            </a:pPr>
            <a:r>
              <a:rPr lang="en-US" sz="1900" b="1" u="sng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Điều</a:t>
            </a:r>
            <a:r>
              <a:rPr lang="en-US" sz="1900" b="1" u="sng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58.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 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Điều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kiện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của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người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lái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xe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khi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tham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gia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giao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thông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:</a:t>
            </a:r>
          </a:p>
          <a:p>
            <a:pPr marL="342900" indent="-342900" algn="just"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Người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lái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xe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tham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gia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giao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thông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phải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đủ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độ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tuổi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sức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khoẻ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quy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định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và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 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có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giấy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phép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lái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xe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phù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hợp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với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loại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xe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được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phép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điều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khiển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do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cơ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quan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nhà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nước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có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thẩm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quyền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cấp</a:t>
            </a:r>
            <a:endParaRPr lang="en-US" sz="1900" dirty="0">
              <a:solidFill>
                <a:schemeClr val="tx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just" eaLnBrk="1" hangingPunct="1">
              <a:lnSpc>
                <a:spcPct val="150000"/>
              </a:lnSpc>
              <a:defRPr/>
            </a:pPr>
            <a:r>
              <a:rPr lang="en-US" sz="1900" b="1" u="sng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Điều</a:t>
            </a:r>
            <a:r>
              <a:rPr lang="en-US" sz="1900" b="1" u="sng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60.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 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Tuổi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sức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khỏe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của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người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lái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xe</a:t>
            </a:r>
            <a:endParaRPr lang="en-US" sz="1900" dirty="0">
              <a:solidFill>
                <a:schemeClr val="tx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342900" indent="-342900" algn="just" eaLnBrk="1" hangingPunct="1">
              <a:lnSpc>
                <a:spcPct val="150000"/>
              </a:lnSpc>
              <a:defRPr/>
            </a:pP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1.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Độ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tuổi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của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người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lái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xe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quy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định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như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sau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:</a:t>
            </a:r>
          </a:p>
          <a:p>
            <a:pPr marL="342900" indent="-342900" algn="just" eaLnBrk="1" hangingPunct="1">
              <a:lnSpc>
                <a:spcPct val="150000"/>
              </a:lnSpc>
              <a:defRPr/>
            </a:pP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a)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Người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đủ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16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tuổi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trở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lên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được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lái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xe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gắn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máy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có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dung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tích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xi-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lanh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dưới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50 cm3;</a:t>
            </a:r>
          </a:p>
          <a:p>
            <a:pPr marL="342900" indent="-342900" algn="just" eaLnBrk="1" hangingPunct="1">
              <a:lnSpc>
                <a:spcPct val="150000"/>
              </a:lnSpc>
              <a:defRPr/>
            </a:pP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b)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Người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đủ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18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tuổi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trở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lên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được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lái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xe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mô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tô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hai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bánh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xe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mô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tô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ba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bánh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có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dung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tích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xi-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lanh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từ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50 cm3 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trở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lên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và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các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loại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xe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có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kết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cấu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tương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9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tự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....</a:t>
            </a:r>
            <a:endParaRPr lang="en-US" sz="1900" dirty="0" err="1">
              <a:solidFill>
                <a:schemeClr val="tx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1701800"/>
            <a:ext cx="4038600" cy="451406"/>
          </a:xfrm>
          <a:prstGeom prst="rect">
            <a:avLst/>
          </a:prstGeom>
          <a:solidFill>
            <a:srgbClr val="FFCC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342900" indent="-342900" algn="just" eaLnBrk="1" hangingPunct="1">
              <a:lnSpc>
                <a:spcPct val="150000"/>
              </a:lnSpc>
              <a:defRPr/>
            </a:pPr>
            <a:r>
              <a:rPr lang="en-US" b="1" dirty="0" err="1">
                <a:latin typeface="Tahoma" pitchFamily="34" charset="0"/>
                <a:cs typeface="Tahoma" pitchFamily="34" charset="0"/>
              </a:rPr>
              <a:t>Luật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Giao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thông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đường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 err="1">
                <a:latin typeface="Tahoma" pitchFamily="34" charset="0"/>
                <a:cs typeface="Tahoma" pitchFamily="34" charset="0"/>
              </a:rPr>
              <a:t>bộ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 2008:</a:t>
            </a:r>
          </a:p>
        </p:txBody>
      </p:sp>
    </p:spTree>
    <p:extLst>
      <p:ext uri="{BB962C8B-B14F-4D97-AF65-F5344CB8AC3E}">
        <p14:creationId xmlns:p14="http://schemas.microsoft.com/office/powerpoint/2010/main" val="318630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build="allAtOnce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1364</Words>
  <Application>Microsoft Office PowerPoint</Application>
  <PresentationFormat>On-screen Show (4:3)</PresentationFormat>
  <Paragraphs>169</Paragraphs>
  <Slides>20</Slides>
  <Notes>15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IK</dc:creator>
  <cp:lastModifiedBy>IK</cp:lastModifiedBy>
  <cp:revision>1</cp:revision>
  <dcterms:created xsi:type="dcterms:W3CDTF">2017-10-05T15:31:31Z</dcterms:created>
  <dcterms:modified xsi:type="dcterms:W3CDTF">2017-10-05T15:32:29Z</dcterms:modified>
</cp:coreProperties>
</file>