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63" r:id="rId3"/>
    <p:sldId id="264" r:id="rId4"/>
    <p:sldId id="265" r:id="rId5"/>
    <p:sldId id="259" r:id="rId6"/>
    <p:sldId id="256" r:id="rId7"/>
    <p:sldId id="257" r:id="rId8"/>
    <p:sldId id="261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6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75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02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43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6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0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14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5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3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D7999-29DC-4CBC-B48B-5005706530B2}" type="datetimeFigureOut">
              <a:rPr lang="en-US" smtClean="0"/>
              <a:t>08/04/2020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D2E84-7DF7-4133-BA0D-5FB26E1B2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4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6000" b="1" smtClean="0">
                <a:solidFill>
                  <a:srgbClr val="0070C0"/>
                </a:solidFill>
              </a:rPr>
              <a:t>CÂU HỎI ÔN TẬP</a:t>
            </a:r>
            <a:endParaRPr lang="en-US" sz="6000" b="1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0"/>
            <a:ext cx="8229600" cy="114300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err="1" smtClean="0">
                <a:solidFill>
                  <a:srgbClr val="FF0000"/>
                </a:solidFill>
              </a:rPr>
              <a:t>Nút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lệnh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nào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sau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đây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dùng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để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sao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chép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phần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văn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bản</a:t>
            </a:r>
            <a:r>
              <a:rPr lang="en-US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276600"/>
            <a:ext cx="8229600" cy="3429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000" b="1" smtClean="0">
                <a:solidFill>
                  <a:srgbClr val="FF0000"/>
                </a:solidFill>
              </a:rPr>
              <a:t>A.</a:t>
            </a:r>
          </a:p>
          <a:p>
            <a:pPr algn="l"/>
            <a:r>
              <a:rPr lang="en-US" sz="6000" b="1" smtClean="0">
                <a:solidFill>
                  <a:srgbClr val="FF0000"/>
                </a:solidFill>
              </a:rPr>
              <a:t>B.</a:t>
            </a:r>
          </a:p>
          <a:p>
            <a:pPr algn="l"/>
            <a:r>
              <a:rPr lang="en-US" sz="6000" b="1" smtClean="0">
                <a:solidFill>
                  <a:srgbClr val="FF0000"/>
                </a:solidFill>
              </a:rPr>
              <a:t>C.</a:t>
            </a:r>
          </a:p>
          <a:p>
            <a:pPr algn="l"/>
            <a:r>
              <a:rPr lang="en-US" sz="6000" b="1" smtClean="0">
                <a:solidFill>
                  <a:srgbClr val="FF0000"/>
                </a:solidFill>
              </a:rPr>
              <a:t>D.</a:t>
            </a:r>
            <a:endParaRPr lang="en-US" sz="6000" b="1">
              <a:solidFill>
                <a:srgbClr val="FF0000"/>
              </a:solidFill>
            </a:endParaRPr>
          </a:p>
        </p:txBody>
      </p:sp>
      <p:pic>
        <p:nvPicPr>
          <p:cNvPr id="3074" name="Picture 2" descr="D:\ion\new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00400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ion\sav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104" y="4274395"/>
            <a:ext cx="605847" cy="602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D:\ion\cut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845" y="5105220"/>
            <a:ext cx="596106" cy="59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D:\ion\copy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246" y="5970949"/>
            <a:ext cx="734651" cy="734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304800" y="5970949"/>
            <a:ext cx="1066800" cy="734651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972752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4572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3505200" y="1295400"/>
            <a:ext cx="5229367" cy="1828800"/>
          </a:xfrm>
          <a:prstGeom prst="cloudCallout">
            <a:avLst>
              <a:gd name="adj1" fmla="val -36890"/>
              <a:gd name="adj2" fmla="val 718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Mục đích định dạng văn bản là gì?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799" y="4267200"/>
            <a:ext cx="8429767" cy="175432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Mục đích là nhằm làm cho văn bản đẹp, dễ đọc dễ nhớ.</a:t>
            </a:r>
          </a:p>
        </p:txBody>
      </p:sp>
    </p:spTree>
    <p:extLst>
      <p:ext uri="{BB962C8B-B14F-4D97-AF65-F5344CB8AC3E}">
        <p14:creationId xmlns:p14="http://schemas.microsoft.com/office/powerpoint/2010/main" val="143005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4572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721" y="1447800"/>
            <a:ext cx="8429767" cy="230832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Lưu ý: Nên định dạng văn bản sau khi đã soạn thảo xong toàn bộ phần nội dung của văn bản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2895600" y="3886200"/>
            <a:ext cx="5229367" cy="1828800"/>
          </a:xfrm>
          <a:prstGeom prst="cloudCallout">
            <a:avLst>
              <a:gd name="adj1" fmla="val -36890"/>
              <a:gd name="adj2" fmla="val 718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Vì sao vậy ta?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97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4572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721" y="1447800"/>
            <a:ext cx="8429767" cy="212365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Lưu ý: Nên định dạng văn bản sau khi đã soạn thảo xong toàn bộ phần nội dung của văn bản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721" y="3962400"/>
            <a:ext cx="8429767" cy="255454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Vì:</a:t>
            </a:r>
          </a:p>
          <a:p>
            <a:r>
              <a:rPr 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Thứ nhất, để tiết kiệm thời gian</a:t>
            </a:r>
          </a:p>
          <a:p>
            <a:r>
              <a:rPr 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Thứ hai, sẽ giúp cho văn bản có một định dạng thống nhất, hợp lí, không phải chỉnh sửa lại nhiều lần.</a:t>
            </a:r>
            <a:endParaRPr lang="en-US" sz="48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01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4572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kí tự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4619767" y="838200"/>
            <a:ext cx="4114800" cy="1371600"/>
          </a:xfrm>
          <a:prstGeom prst="cloudCallout">
            <a:avLst>
              <a:gd name="adj1" fmla="val -36890"/>
              <a:gd name="adj2" fmla="val 718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kí tự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619767" y="2514600"/>
            <a:ext cx="4191000" cy="1371600"/>
          </a:xfrm>
          <a:prstGeom prst="cloudCallout">
            <a:avLst>
              <a:gd name="adj1" fmla="val -36486"/>
              <a:gd name="adj2" fmla="val 6292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Làm như thế nào?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26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4572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kí tự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721" y="1447800"/>
            <a:ext cx="8429767" cy="132343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Định dạng là thay đổi dáng vẻ của một hay các kí tự trong văn bản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3200400" y="3009331"/>
            <a:ext cx="5229367" cy="1828800"/>
          </a:xfrm>
          <a:prstGeom prst="cloudCallout">
            <a:avLst>
              <a:gd name="adj1" fmla="val -36890"/>
              <a:gd name="adj2" fmla="val 718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Để thực hiện định dạng ta dùng lệnh gì?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ion\fo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44" y="5410200"/>
            <a:ext cx="4097606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839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4572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kí tự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721" y="1447800"/>
            <a:ext cx="8429767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Để định dạng kí tự ta quan tâm các thành phần cơ bản trong nhóm lệnh Font của dãy lệnh Home</a:t>
            </a:r>
          </a:p>
        </p:txBody>
      </p:sp>
      <p:pic>
        <p:nvPicPr>
          <p:cNvPr id="1026" name="Picture 2" descr="D:\ion\fo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660" y="3810000"/>
            <a:ext cx="4715495" cy="137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ular Callout 1"/>
          <p:cNvSpPr/>
          <p:nvPr/>
        </p:nvSpPr>
        <p:spPr>
          <a:xfrm>
            <a:off x="1371600" y="2819400"/>
            <a:ext cx="2590800" cy="609600"/>
          </a:xfrm>
          <a:prstGeom prst="wedgeRectCallout">
            <a:avLst>
              <a:gd name="adj1" fmla="val -1342"/>
              <a:gd name="adj2" fmla="val 11847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Phông chữ (Font)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4535604" y="2763672"/>
            <a:ext cx="2590800" cy="609600"/>
          </a:xfrm>
          <a:prstGeom prst="wedgeRectCallout">
            <a:avLst>
              <a:gd name="adj1" fmla="val -57181"/>
              <a:gd name="adj2" fmla="val 13190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Cỡ chữ (Size)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5257800" y="5486400"/>
            <a:ext cx="2590800" cy="609600"/>
          </a:xfrm>
          <a:prstGeom prst="wedgeRectCallout">
            <a:avLst>
              <a:gd name="adj1" fmla="val -7664"/>
              <a:gd name="adj2" fmla="val -16138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 chữ (Font Color)</a:t>
            </a:r>
            <a:endParaRPr lang="en-US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ular Callout 9"/>
          <p:cNvSpPr/>
          <p:nvPr/>
        </p:nvSpPr>
        <p:spPr>
          <a:xfrm>
            <a:off x="1752600" y="5562600"/>
            <a:ext cx="2590800" cy="609600"/>
          </a:xfrm>
          <a:prstGeom prst="wedgeRectCallout">
            <a:avLst>
              <a:gd name="adj1" fmla="val -7664"/>
              <a:gd name="adj2" fmla="val -16138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Kiểu chữ </a:t>
            </a:r>
            <a:endParaRPr lang="en-US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Bracket 5"/>
          <p:cNvSpPr/>
          <p:nvPr/>
        </p:nvSpPr>
        <p:spPr>
          <a:xfrm rot="5400000">
            <a:off x="2774332" y="4321938"/>
            <a:ext cx="133351" cy="9144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6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4572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kí tự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721" y="1447800"/>
            <a:ext cx="8429767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Để định dạng kí tự ta quan tâm các thành phần cơ bản trong nhóm lệnh Font của dãy lệnh Home</a:t>
            </a:r>
          </a:p>
        </p:txBody>
      </p:sp>
      <p:pic>
        <p:nvPicPr>
          <p:cNvPr id="1026" name="Picture 2" descr="D:\ion\fo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660" y="3810000"/>
            <a:ext cx="4715495" cy="137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ular Callout 1"/>
          <p:cNvSpPr/>
          <p:nvPr/>
        </p:nvSpPr>
        <p:spPr>
          <a:xfrm>
            <a:off x="2514600" y="2743200"/>
            <a:ext cx="2590800" cy="609600"/>
          </a:xfrm>
          <a:prstGeom prst="wedgeRectCallout">
            <a:avLst>
              <a:gd name="adj1" fmla="val 40801"/>
              <a:gd name="adj2" fmla="val 14085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Tăng cỡ chữ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5791200" y="2763672"/>
            <a:ext cx="2590800" cy="609600"/>
          </a:xfrm>
          <a:prstGeom prst="wedgeRectCallout">
            <a:avLst>
              <a:gd name="adj1" fmla="val -61922"/>
              <a:gd name="adj2" fmla="val 13414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Giảm cỡ chữ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5029200" y="5562600"/>
            <a:ext cx="2590800" cy="609600"/>
          </a:xfrm>
          <a:prstGeom prst="wedgeRectCallout">
            <a:avLst>
              <a:gd name="adj1" fmla="val -114600"/>
              <a:gd name="adj2" fmla="val -190486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Gạch chân (Underline)</a:t>
            </a:r>
            <a:endParaRPr lang="en-US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ular Callout 9"/>
          <p:cNvSpPr/>
          <p:nvPr/>
        </p:nvSpPr>
        <p:spPr>
          <a:xfrm>
            <a:off x="762000" y="5562600"/>
            <a:ext cx="1981200" cy="609600"/>
          </a:xfrm>
          <a:prstGeom prst="wedgeRectCallout">
            <a:avLst>
              <a:gd name="adj1" fmla="val 32615"/>
              <a:gd name="adj2" fmla="val -188246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 đậm (Bold)</a:t>
            </a:r>
            <a:endParaRPr lang="en-US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2971800" y="5562600"/>
            <a:ext cx="1792406" cy="609600"/>
          </a:xfrm>
          <a:prstGeom prst="wedgeRectCallout">
            <a:avLst>
              <a:gd name="adj1" fmla="val -55632"/>
              <a:gd name="adj2" fmla="val -188246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 nghiêng (Italic)</a:t>
            </a:r>
            <a:endParaRPr lang="en-US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17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4572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kí tự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721" y="1447800"/>
            <a:ext cx="8429767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Để định dạng kí tự ta quan tâm các thành phần cơ bản trong nhóm lệnh Font của dãy lệnh Home</a:t>
            </a:r>
          </a:p>
        </p:txBody>
      </p:sp>
      <p:pic>
        <p:nvPicPr>
          <p:cNvPr id="1026" name="Picture 2" descr="D:\ion\fo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660" y="3810000"/>
            <a:ext cx="4715495" cy="137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ular Callout 1"/>
          <p:cNvSpPr/>
          <p:nvPr/>
        </p:nvSpPr>
        <p:spPr>
          <a:xfrm>
            <a:off x="6159688" y="2590800"/>
            <a:ext cx="2590800" cy="609600"/>
          </a:xfrm>
          <a:prstGeom prst="wedgeRectCallout">
            <a:avLst>
              <a:gd name="adj1" fmla="val -32949"/>
              <a:gd name="adj2" fmla="val 15876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Cục gôm xóa định dạng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3150358" y="2763672"/>
            <a:ext cx="2590800" cy="609600"/>
          </a:xfrm>
          <a:prstGeom prst="wedgeRectCallout">
            <a:avLst>
              <a:gd name="adj1" fmla="val 51862"/>
              <a:gd name="adj2" fmla="val 14309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Thay đổi kiểu chữ hoa thường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5029200" y="5562600"/>
            <a:ext cx="2590800" cy="609600"/>
          </a:xfrm>
          <a:prstGeom prst="wedgeRectCallout">
            <a:avLst>
              <a:gd name="adj1" fmla="val -58235"/>
              <a:gd name="adj2" fmla="val -190486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 số trên</a:t>
            </a:r>
            <a:endParaRPr lang="en-US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ular Callout 9"/>
          <p:cNvSpPr/>
          <p:nvPr/>
        </p:nvSpPr>
        <p:spPr>
          <a:xfrm>
            <a:off x="762000" y="5562600"/>
            <a:ext cx="1981200" cy="609600"/>
          </a:xfrm>
          <a:prstGeom prst="wedgeRectCallout">
            <a:avLst>
              <a:gd name="adj1" fmla="val 99435"/>
              <a:gd name="adj2" fmla="val -192724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Gạch giữa chữ</a:t>
            </a:r>
            <a:endParaRPr lang="en-US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2971800" y="5562600"/>
            <a:ext cx="1792406" cy="609600"/>
          </a:xfrm>
          <a:prstGeom prst="wedgeRectCallout">
            <a:avLst>
              <a:gd name="adj1" fmla="val 25840"/>
              <a:gd name="adj2" fmla="val -18600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 số dưới</a:t>
            </a:r>
            <a:endParaRPr lang="en-US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53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4606" y="304800"/>
            <a:ext cx="3541594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kí tự</a:t>
            </a:r>
            <a:endParaRPr lang="en-US" sz="36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721" y="1295400"/>
            <a:ext cx="8429767" cy="35394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Trong nhóm lệnh Font của dãy lệnh Home</a:t>
            </a:r>
          </a:p>
          <a:p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Các bước để định dạng: Phông chữ, cỡ chữ, màu chữ: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- Bước 1: Chọn phần văn bản cần định dạng.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- Bước 2: Thực hiện các lệnh cần định dạng: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Phông chữ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: Nháy mũi tên bên phải hộp Font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Cỡ chữ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: Nháy mũi tên bên phải hộp Font size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 chữ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: Nháy mũi tên ở bên phải hộp Font color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- Bước 3: Chọn Font chữ, cỡ chữ hoặc màu chữ thích hợp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720" y="4953000"/>
            <a:ext cx="8518480" cy="120032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 ý</a:t>
            </a: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Ta có thể dùng phím tắt tối đa nếu được trong khi định dạng</a:t>
            </a:r>
          </a:p>
          <a:p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Tăng cỡ chữ: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Ctrl + ]</a:t>
            </a:r>
          </a:p>
          <a:p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Giảm cỡ chữ: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Ctrl + [</a:t>
            </a:r>
            <a:endParaRPr lang="en-US" sz="40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ion\tim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048000"/>
            <a:ext cx="1568356" cy="353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ion\1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456296"/>
            <a:ext cx="755196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ion\A ma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3914908"/>
            <a:ext cx="457474" cy="330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716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4606" y="304800"/>
            <a:ext cx="3541594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kí tự</a:t>
            </a:r>
            <a:endParaRPr lang="en-US" sz="36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721" y="1295400"/>
            <a:ext cx="8429767" cy="35394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Trong nhóm lệnh Font của dãy lệnh Home</a:t>
            </a:r>
          </a:p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Các bước để định dạng: Kiểu chữ: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- Bước 1: Chọn phần văn bản cần định dạng.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- Bước 2: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Kiểu chữ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: Nháy các nút: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Bold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: 	(chữ đậm) hoặc nhấn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Ctrl+B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Italic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: 	(chữ nghiêng) hoặc nhấn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Ctrl+I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Underline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	(Chữ gạch chân) hoặc nhấn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Ctrl+U</a:t>
            </a:r>
          </a:p>
        </p:txBody>
      </p:sp>
      <p:pic>
        <p:nvPicPr>
          <p:cNvPr id="2050" name="Picture 2" descr="D:\ion\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456296"/>
            <a:ext cx="439003" cy="349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ion\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886200"/>
            <a:ext cx="439003" cy="400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ion\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331384"/>
            <a:ext cx="381000" cy="36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20720" y="4953000"/>
            <a:ext cx="8518480" cy="138499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Trong khi thực hiện định dạng kiểu chữ ta có thể dùng nhiều kiểu chữ một lúc.</a:t>
            </a:r>
          </a:p>
          <a:p>
            <a:r>
              <a:rPr lang="en-US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Để hủy lệnh ta chỉ cần nháy lại lệnh đó một lần nữa</a:t>
            </a:r>
            <a:endParaRPr lang="en-US" sz="4400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77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6000" b="1" smtClean="0">
                <a:solidFill>
                  <a:srgbClr val="0070C0"/>
                </a:solidFill>
              </a:rPr>
              <a:t>CÂU HỎI ÔN TẬP</a:t>
            </a:r>
            <a:endParaRPr lang="en-US" sz="6000" b="1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600200"/>
            <a:ext cx="8229600" cy="160020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smtClean="0">
                <a:solidFill>
                  <a:srgbClr val="FF0000"/>
                </a:solidFill>
              </a:rPr>
              <a:t>Con </a:t>
            </a:r>
            <a:r>
              <a:rPr lang="en-US" sz="3200" b="1" err="1" smtClean="0">
                <a:solidFill>
                  <a:srgbClr val="FF0000"/>
                </a:solidFill>
              </a:rPr>
              <a:t>trỏ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chuột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nằm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ngay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tại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vị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trí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như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hình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dưới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đây</a:t>
            </a:r>
            <a:r>
              <a:rPr lang="en-US" sz="3200" b="1" smtClean="0">
                <a:solidFill>
                  <a:srgbClr val="FF0000"/>
                </a:solidFill>
              </a:rPr>
              <a:t>, </a:t>
            </a:r>
            <a:r>
              <a:rPr lang="en-US" sz="3200" b="1" err="1" smtClean="0">
                <a:solidFill>
                  <a:srgbClr val="FF0000"/>
                </a:solidFill>
              </a:rPr>
              <a:t>để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chọn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một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dòng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đầu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tiên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văn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bản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sau</a:t>
            </a:r>
            <a:r>
              <a:rPr lang="en-US" sz="3200" b="1" smtClean="0">
                <a:solidFill>
                  <a:srgbClr val="FF0000"/>
                </a:solidFill>
              </a:rPr>
              <a:t>? Ta </a:t>
            </a:r>
            <a:r>
              <a:rPr lang="en-US" sz="3200" b="1" err="1" smtClean="0">
                <a:solidFill>
                  <a:srgbClr val="FF0000"/>
                </a:solidFill>
              </a:rPr>
              <a:t>phải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làm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như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thế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nào</a:t>
            </a:r>
            <a:r>
              <a:rPr lang="en-US" sz="3200" b="1" smtClean="0">
                <a:solidFill>
                  <a:srgbClr val="FF0000"/>
                </a:solidFill>
              </a:rPr>
              <a:t>? </a:t>
            </a:r>
            <a:r>
              <a:rPr lang="en-US" sz="3200" b="1" err="1" smtClean="0">
                <a:solidFill>
                  <a:srgbClr val="FF0000"/>
                </a:solidFill>
              </a:rPr>
              <a:t>Có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mấy</a:t>
            </a:r>
            <a:r>
              <a:rPr lang="en-US" sz="3200" b="1" smtClean="0">
                <a:solidFill>
                  <a:srgbClr val="FF0000"/>
                </a:solidFill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</a:rPr>
              <a:t>cách</a:t>
            </a:r>
            <a:r>
              <a:rPr lang="en-US" sz="3200" b="1" smtClean="0">
                <a:solidFill>
                  <a:srgbClr val="FF0000"/>
                </a:solidFill>
              </a:rPr>
              <a:t>?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3429000"/>
            <a:ext cx="3962400" cy="181588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ơi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Mênh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lúa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495800" y="3429000"/>
            <a:ext cx="4419600" cy="30480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err="1" smtClean="0"/>
              <a:t>Có</a:t>
            </a:r>
            <a:r>
              <a:rPr lang="en-US" sz="2800" b="1" smtClean="0"/>
              <a:t> 2 </a:t>
            </a:r>
            <a:r>
              <a:rPr lang="en-US" sz="2800" b="1" err="1" smtClean="0"/>
              <a:t>cách</a:t>
            </a:r>
            <a:r>
              <a:rPr lang="en-US" sz="2800" b="1" smtClean="0"/>
              <a:t>: </a:t>
            </a:r>
            <a:r>
              <a:rPr lang="en-US" sz="2800" b="1" err="1" smtClean="0"/>
              <a:t>Phím</a:t>
            </a:r>
            <a:r>
              <a:rPr lang="en-US" sz="2800" b="1" smtClean="0"/>
              <a:t> </a:t>
            </a:r>
            <a:r>
              <a:rPr lang="en-US" sz="2800" b="1" err="1" smtClean="0"/>
              <a:t>và</a:t>
            </a:r>
            <a:r>
              <a:rPr lang="en-US" sz="2800" b="1" smtClean="0"/>
              <a:t> </a:t>
            </a:r>
            <a:r>
              <a:rPr lang="en-US" sz="2800" b="1" err="1" smtClean="0"/>
              <a:t>Chuột</a:t>
            </a:r>
            <a:endParaRPr lang="en-US" sz="2800" b="1" smtClean="0"/>
          </a:p>
          <a:p>
            <a:pPr algn="ctr"/>
            <a:r>
              <a:rPr lang="en-US" sz="2800" b="1" smtClean="0"/>
              <a:t>+ </a:t>
            </a:r>
            <a:r>
              <a:rPr lang="en-US" sz="2800" b="1" err="1" smtClean="0">
                <a:solidFill>
                  <a:srgbClr val="FF0000"/>
                </a:solidFill>
              </a:rPr>
              <a:t>Phím</a:t>
            </a:r>
            <a:r>
              <a:rPr lang="en-US" sz="2800" b="1" smtClean="0"/>
              <a:t>: </a:t>
            </a:r>
            <a:r>
              <a:rPr lang="en-US" sz="2800" b="1" err="1" smtClean="0"/>
              <a:t>Nhấn</a:t>
            </a:r>
            <a:r>
              <a:rPr lang="en-US" sz="2800" b="1" smtClean="0"/>
              <a:t> </a:t>
            </a:r>
            <a:r>
              <a:rPr lang="en-US" sz="2800" b="1" err="1" smtClean="0"/>
              <a:t>giữ</a:t>
            </a:r>
            <a:r>
              <a:rPr lang="en-US" sz="2800" b="1" smtClean="0"/>
              <a:t> Shift +  End (</a:t>
            </a:r>
            <a:r>
              <a:rPr lang="en-US" sz="2800" b="1" err="1" smtClean="0"/>
              <a:t>hoặc</a:t>
            </a:r>
            <a:r>
              <a:rPr lang="en-US" sz="2800" b="1" smtClean="0"/>
              <a:t> </a:t>
            </a:r>
            <a:r>
              <a:rPr lang="en-US" sz="2800" b="1" err="1" smtClean="0"/>
              <a:t>mũi</a:t>
            </a:r>
            <a:r>
              <a:rPr lang="en-US" sz="2800" b="1" smtClean="0"/>
              <a:t> </a:t>
            </a:r>
            <a:r>
              <a:rPr lang="en-US" sz="2800" b="1" err="1" smtClean="0"/>
              <a:t>tên</a:t>
            </a:r>
            <a:r>
              <a:rPr lang="en-US" sz="2800" b="1" smtClean="0"/>
              <a:t> 	)</a:t>
            </a:r>
          </a:p>
          <a:p>
            <a:pPr algn="ctr"/>
            <a:r>
              <a:rPr lang="en-US" sz="2800" b="1" smtClean="0"/>
              <a:t>+ </a:t>
            </a:r>
            <a:r>
              <a:rPr lang="en-US" sz="2800" b="1" err="1" smtClean="0">
                <a:solidFill>
                  <a:srgbClr val="FF0000"/>
                </a:solidFill>
              </a:rPr>
              <a:t>Chuột</a:t>
            </a:r>
            <a:r>
              <a:rPr lang="en-US" sz="2800" b="1" smtClean="0"/>
              <a:t>: </a:t>
            </a:r>
            <a:r>
              <a:rPr lang="en-US" sz="2800" b="1" err="1" smtClean="0"/>
              <a:t>Nhấn</a:t>
            </a:r>
            <a:r>
              <a:rPr lang="en-US" sz="2800" b="1" smtClean="0"/>
              <a:t> </a:t>
            </a:r>
            <a:r>
              <a:rPr lang="en-US" sz="2800" b="1" err="1" smtClean="0"/>
              <a:t>giữ</a:t>
            </a:r>
            <a:r>
              <a:rPr lang="en-US" sz="2800" b="1" smtClean="0"/>
              <a:t> </a:t>
            </a:r>
            <a:r>
              <a:rPr lang="en-US" sz="2800" b="1" err="1" smtClean="0"/>
              <a:t>chuột</a:t>
            </a:r>
            <a:r>
              <a:rPr lang="en-US" sz="2800" b="1" smtClean="0"/>
              <a:t> </a:t>
            </a:r>
            <a:r>
              <a:rPr lang="en-US" sz="2800" b="1" err="1" smtClean="0"/>
              <a:t>và</a:t>
            </a:r>
            <a:r>
              <a:rPr lang="en-US" sz="2800" b="1"/>
              <a:t> </a:t>
            </a:r>
            <a:r>
              <a:rPr lang="en-US" sz="2800" b="1" err="1" smtClean="0"/>
              <a:t>kéo</a:t>
            </a:r>
            <a:r>
              <a:rPr lang="en-US" sz="2800" b="1" smtClean="0"/>
              <a:t> </a:t>
            </a:r>
            <a:r>
              <a:rPr lang="en-US" sz="2800" b="1" err="1" smtClean="0"/>
              <a:t>hết</a:t>
            </a:r>
            <a:r>
              <a:rPr lang="en-US" sz="2800" b="1" smtClean="0"/>
              <a:t> </a:t>
            </a:r>
            <a:r>
              <a:rPr lang="en-US" sz="2800" b="1" err="1" smtClean="0"/>
              <a:t>dòng</a:t>
            </a:r>
            <a:r>
              <a:rPr lang="en-US" sz="2800" b="1" smtClean="0"/>
              <a:t> 1</a:t>
            </a:r>
            <a:endParaRPr lang="en-US" sz="2800" b="1"/>
          </a:p>
        </p:txBody>
      </p:sp>
      <p:sp>
        <p:nvSpPr>
          <p:cNvPr id="7" name="Right Arrow 6"/>
          <p:cNvSpPr/>
          <p:nvPr/>
        </p:nvSpPr>
        <p:spPr>
          <a:xfrm>
            <a:off x="7848600" y="4925290"/>
            <a:ext cx="228600" cy="1524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4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4572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kí tự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721" y="1447800"/>
            <a:ext cx="6689679" cy="193899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Ví dụ: Ta chỉ có nhu cầu sử dụng định dạng như sau: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- Font: Time New Roman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- Cỡ chữ: 16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- Kiểu chữ: In đậm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- Màu chữ: Màu đỏ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4191000" y="3457178"/>
            <a:ext cx="4800600" cy="2548334"/>
          </a:xfrm>
          <a:prstGeom prst="cloudCallout">
            <a:avLst>
              <a:gd name="adj1" fmla="val -36890"/>
              <a:gd name="adj2" fmla="val 718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Ta muốn tạo mặc định cho một loại định dạng nào đó được không?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ion\fo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25" y="5181600"/>
            <a:ext cx="4097606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3886200" y="6110287"/>
            <a:ext cx="457200" cy="3667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3998794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kí tự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2206" y="1447799"/>
            <a:ext cx="4175079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Bước 1: Ta tiến hành tùy chỉnh như yêu cầu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Bước 2: Nhấn Set As Default</a:t>
            </a:r>
          </a:p>
        </p:txBody>
      </p:sp>
      <p:pic>
        <p:nvPicPr>
          <p:cNvPr id="3074" name="Picture 2" descr="D:\ion\bang fo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57200"/>
            <a:ext cx="4378467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2206" y="3048000"/>
            <a:ext cx="4175079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Ta cũng có thể tùy biến có định dạng trong hộp thoại này.</a:t>
            </a:r>
          </a:p>
        </p:txBody>
      </p:sp>
    </p:spTree>
    <p:extLst>
      <p:ext uri="{BB962C8B-B14F-4D97-AF65-F5344CB8AC3E}">
        <p14:creationId xmlns:p14="http://schemas.microsoft.com/office/powerpoint/2010/main" val="303881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3998794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kí tự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2206" y="1447799"/>
            <a:ext cx="8646994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Lưu ý: Một công cụ hỗ trợ đắt lực việc định dạng nhanh nữa là Format Painter 		trong dãy lệnh Home, nhóm lệnh Clipboard</a:t>
            </a:r>
          </a:p>
        </p:txBody>
      </p:sp>
      <p:pic>
        <p:nvPicPr>
          <p:cNvPr id="4098" name="Picture 2" descr="D:\ion\forma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05000"/>
            <a:ext cx="1463722" cy="341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83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52400" y="4876800"/>
            <a:ext cx="685800" cy="533400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6000" b="1" smtClean="0">
                <a:solidFill>
                  <a:srgbClr val="0070C0"/>
                </a:solidFill>
              </a:rPr>
              <a:t>CÂU HỎI CỦNG CỐ</a:t>
            </a:r>
            <a:endParaRPr lang="en-US" sz="6000" b="1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0"/>
            <a:ext cx="8229600" cy="114300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smtClean="0">
                <a:solidFill>
                  <a:srgbClr val="FF0000"/>
                </a:solidFill>
              </a:rPr>
              <a:t>Ta cần định dạng văn bản với cỡ chữ: 20, ta cần thực hiện thao tác nào đầu tiên?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3124200"/>
            <a:ext cx="8610600" cy="3429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smtClean="0">
                <a:solidFill>
                  <a:srgbClr val="0070C0"/>
                </a:solidFill>
              </a:rPr>
              <a:t>A. Nháy nút mũi tên ở hộp Font</a:t>
            </a: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B. Nháy nút mũi tên ở hộp Size</a:t>
            </a: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C. Chọn phần văn bản cần định dạng</a:t>
            </a: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D. Gõ số 20 vào ô Font Size</a:t>
            </a:r>
            <a:endParaRPr lang="en-US" sz="3600" b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03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52400" y="3810000"/>
            <a:ext cx="685800" cy="533400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6000" b="1" smtClean="0">
                <a:solidFill>
                  <a:srgbClr val="0070C0"/>
                </a:solidFill>
              </a:rPr>
              <a:t>CÂU HỎI CỦNG CỐ</a:t>
            </a:r>
            <a:endParaRPr lang="en-US" sz="6000" b="1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0"/>
            <a:ext cx="8229600" cy="129540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mtClean="0">
                <a:solidFill>
                  <a:srgbClr val="FF0000"/>
                </a:solidFill>
              </a:rPr>
              <a:t>Nếu ta chọn phần văn bản đã được định dạng như sau: “</a:t>
            </a:r>
            <a:r>
              <a:rPr lang="en-US" b="1" smtClean="0">
                <a:solidFill>
                  <a:srgbClr val="FF0000"/>
                </a:solidFill>
              </a:rPr>
              <a:t>HẠT GẠO</a:t>
            </a:r>
            <a:r>
              <a:rPr lang="en-US" smtClean="0">
                <a:solidFill>
                  <a:srgbClr val="FF0000"/>
                </a:solidFill>
              </a:rPr>
              <a:t>” và nháy nút 	thì kết quả sẽ như thế nào?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3124200"/>
            <a:ext cx="8610600" cy="3429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smtClean="0">
                <a:solidFill>
                  <a:srgbClr val="0070C0"/>
                </a:solidFill>
              </a:rPr>
              <a:t>A. Chữ sẽ không in đậm</a:t>
            </a: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B. Chữ sẽ đậm hơn</a:t>
            </a: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C. Chữ sẽ in nghiêng</a:t>
            </a: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D. Chữ gạch chân</a:t>
            </a:r>
            <a:endParaRPr lang="en-US" sz="3600" b="1">
              <a:solidFill>
                <a:srgbClr val="0070C0"/>
              </a:solidFill>
            </a:endParaRPr>
          </a:p>
        </p:txBody>
      </p:sp>
      <p:pic>
        <p:nvPicPr>
          <p:cNvPr id="5122" name="Picture 2" descr="D:\ion\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25843"/>
            <a:ext cx="381000" cy="44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33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52400" y="5181600"/>
            <a:ext cx="685800" cy="533400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6000" b="1" smtClean="0">
                <a:solidFill>
                  <a:srgbClr val="0070C0"/>
                </a:solidFill>
              </a:rPr>
              <a:t>CÂU HỎI CỦNG CỐ</a:t>
            </a:r>
            <a:endParaRPr lang="en-US" sz="6000" b="1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524000"/>
            <a:ext cx="8229600" cy="198120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mtClean="0">
                <a:solidFill>
                  <a:srgbClr val="FF0000"/>
                </a:solidFill>
              </a:rPr>
              <a:t>Để thực hiện in nghiêng cho chữ “</a:t>
            </a:r>
            <a:r>
              <a:rPr lang="en-US" i="1" smtClean="0">
                <a:solidFill>
                  <a:srgbClr val="FF0000"/>
                </a:solidFill>
              </a:rPr>
              <a:t>văn bản</a:t>
            </a:r>
            <a:r>
              <a:rPr lang="en-US" smtClean="0">
                <a:solidFill>
                  <a:srgbClr val="FF0000"/>
                </a:solidFill>
              </a:rPr>
              <a:t>” ta dùng lệnh nào sau đây?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3733800"/>
            <a:ext cx="8610600" cy="2819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smtClean="0">
                <a:solidFill>
                  <a:srgbClr val="0070C0"/>
                </a:solidFill>
              </a:rPr>
              <a:t>A. Ctrl + U (Underline)</a:t>
            </a: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B. Ctrl + B (Bold)</a:t>
            </a: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C. Ctrl + I (Italic)</a:t>
            </a: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D. Ctrl + [</a:t>
            </a:r>
            <a:endParaRPr lang="en-US" sz="3600" b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2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6000" b="1" smtClean="0">
                <a:solidFill>
                  <a:srgbClr val="0070C0"/>
                </a:solidFill>
              </a:rPr>
              <a:t>CÂU HỎI CỦNG CỐ</a:t>
            </a:r>
            <a:endParaRPr lang="en-US" sz="6000" b="1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0"/>
            <a:ext cx="8229600" cy="114300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smtClean="0">
                <a:solidFill>
                  <a:srgbClr val="FF0000"/>
                </a:solidFill>
              </a:rPr>
              <a:t>Mục đích của việc định dạng văn bản là gì?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40391" y="3810000"/>
            <a:ext cx="7772400" cy="12954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u="sng" smtClean="0">
                <a:solidFill>
                  <a:srgbClr val="002060"/>
                </a:solidFill>
              </a:rPr>
              <a:t>Trả lời:</a:t>
            </a:r>
            <a:r>
              <a:rPr lang="en-US" sz="3600" b="1" smtClean="0">
                <a:solidFill>
                  <a:srgbClr val="002060"/>
                </a:solidFill>
              </a:rPr>
              <a:t> Mục đích là nhằm làm cho văn bản đẹp, dễ đọc dễ nhớ.</a:t>
            </a:r>
            <a:endParaRPr lang="en-US" sz="3600" b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2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100" y="4038600"/>
            <a:ext cx="8534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smtClean="0">
                <a:solidFill>
                  <a:srgbClr val="FF0000"/>
                </a:solidFill>
              </a:rPr>
              <a:t>HƯỚNG DẪN VỀ NHÀ</a:t>
            </a:r>
          </a:p>
          <a:p>
            <a:pPr marL="285750" indent="-285750">
              <a:buFontTx/>
              <a:buChar char="-"/>
            </a:pPr>
            <a:r>
              <a:rPr lang="en-US" sz="3600" b="1" smtClean="0">
                <a:solidFill>
                  <a:srgbClr val="FF0000"/>
                </a:solidFill>
              </a:rPr>
              <a:t>Học hết và học kỹ bài lý thuyết đã học.</a:t>
            </a:r>
          </a:p>
          <a:p>
            <a:pPr marL="285750" indent="-285750">
              <a:buFontTx/>
              <a:buChar char="-"/>
            </a:pPr>
            <a:r>
              <a:rPr lang="en-US" sz="3600" b="1" smtClean="0">
                <a:solidFill>
                  <a:srgbClr val="FF0000"/>
                </a:solidFill>
              </a:rPr>
              <a:t>Xem trước bài tiếp theo.</a:t>
            </a:r>
            <a:endParaRPr lang="en-US" sz="3600" b="1">
              <a:solidFill>
                <a:srgbClr val="FF0000"/>
              </a:solidFill>
            </a:endParaRPr>
          </a:p>
        </p:txBody>
      </p:sp>
      <p:pic>
        <p:nvPicPr>
          <p:cNvPr id="6148" name="Picture 4" descr="C:\Program Files\Microsoft Office\MEDIA\CAGCAT10\j0234657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57200"/>
            <a:ext cx="64770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61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52400" y="3886200"/>
            <a:ext cx="685800" cy="533400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6000" b="1" smtClean="0">
                <a:solidFill>
                  <a:srgbClr val="0070C0"/>
                </a:solidFill>
              </a:rPr>
              <a:t>CÂU HỎI ÔN TẬP</a:t>
            </a:r>
            <a:endParaRPr lang="en-US" sz="6000" b="1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0"/>
            <a:ext cx="8229600" cy="114300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err="1" smtClean="0">
                <a:solidFill>
                  <a:srgbClr val="FF0000"/>
                </a:solidFill>
              </a:rPr>
              <a:t>Để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chọn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toàn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bộ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văn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bản</a:t>
            </a:r>
            <a:r>
              <a:rPr lang="en-US" b="1" smtClean="0">
                <a:solidFill>
                  <a:srgbClr val="FF0000"/>
                </a:solidFill>
              </a:rPr>
              <a:t> ta </a:t>
            </a:r>
            <a:r>
              <a:rPr lang="en-US" b="1" err="1" smtClean="0">
                <a:solidFill>
                  <a:srgbClr val="FF0000"/>
                </a:solidFill>
              </a:rPr>
              <a:t>dùng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lệnh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nào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sau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đây</a:t>
            </a:r>
            <a:r>
              <a:rPr lang="en-US" b="1" smtClean="0">
                <a:solidFill>
                  <a:srgbClr val="FF0000"/>
                </a:solidFill>
              </a:rPr>
              <a:t>?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3276600"/>
            <a:ext cx="8610600" cy="3429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smtClean="0">
                <a:solidFill>
                  <a:srgbClr val="0070C0"/>
                </a:solidFill>
              </a:rPr>
              <a:t>A. </a:t>
            </a:r>
            <a:r>
              <a:rPr lang="en-US" sz="3600" b="1" err="1" smtClean="0">
                <a:solidFill>
                  <a:srgbClr val="0070C0"/>
                </a:solidFill>
              </a:rPr>
              <a:t>Nháy</a:t>
            </a:r>
            <a:r>
              <a:rPr lang="en-US" sz="3600" b="1" smtClean="0">
                <a:solidFill>
                  <a:srgbClr val="0070C0"/>
                </a:solidFill>
              </a:rPr>
              <a:t> 3 </a:t>
            </a:r>
            <a:r>
              <a:rPr lang="en-US" sz="3600" b="1" err="1" smtClean="0">
                <a:solidFill>
                  <a:srgbClr val="0070C0"/>
                </a:solidFill>
              </a:rPr>
              <a:t>lần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chuột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tại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biên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trái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của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văn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bản</a:t>
            </a:r>
            <a:endParaRPr lang="en-US" sz="3600" b="1" smtClean="0">
              <a:solidFill>
                <a:srgbClr val="0070C0"/>
              </a:solidFill>
            </a:endParaRP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B. </a:t>
            </a:r>
            <a:r>
              <a:rPr lang="en-US" sz="3600" b="1" err="1" smtClean="0">
                <a:solidFill>
                  <a:srgbClr val="0070C0"/>
                </a:solidFill>
              </a:rPr>
              <a:t>Nhấn</a:t>
            </a:r>
            <a:r>
              <a:rPr lang="en-US" sz="3600" b="1" smtClean="0">
                <a:solidFill>
                  <a:srgbClr val="0070C0"/>
                </a:solidFill>
              </a:rPr>
              <a:t> Ctrl + C</a:t>
            </a: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C. </a:t>
            </a:r>
            <a:r>
              <a:rPr lang="en-US" sz="3600" b="1" err="1" smtClean="0">
                <a:solidFill>
                  <a:srgbClr val="0070C0"/>
                </a:solidFill>
              </a:rPr>
              <a:t>Nhấn</a:t>
            </a:r>
            <a:r>
              <a:rPr lang="en-US" sz="3600" b="1" smtClean="0">
                <a:solidFill>
                  <a:srgbClr val="0070C0"/>
                </a:solidFill>
              </a:rPr>
              <a:t> Ctrl + V</a:t>
            </a:r>
          </a:p>
          <a:p>
            <a:pPr algn="l"/>
            <a:r>
              <a:rPr lang="en-US" sz="3600" b="1" smtClean="0">
                <a:solidFill>
                  <a:srgbClr val="0070C0"/>
                </a:solidFill>
              </a:rPr>
              <a:t>D. </a:t>
            </a:r>
            <a:r>
              <a:rPr lang="en-US" sz="3600" b="1" err="1" smtClean="0">
                <a:solidFill>
                  <a:srgbClr val="0070C0"/>
                </a:solidFill>
              </a:rPr>
              <a:t>Nháy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giữ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chuột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và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kéo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từ</a:t>
            </a:r>
            <a:r>
              <a:rPr lang="en-US" sz="3600" b="1" smtClean="0">
                <a:solidFill>
                  <a:srgbClr val="0070C0"/>
                </a:solidFill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</a:rPr>
              <a:t>trái</a:t>
            </a:r>
            <a:r>
              <a:rPr lang="en-US" sz="3600" b="1" smtClean="0">
                <a:solidFill>
                  <a:srgbClr val="0070C0"/>
                </a:solidFill>
              </a:rPr>
              <a:t> sang </a:t>
            </a:r>
            <a:r>
              <a:rPr lang="en-US" sz="3600" b="1" err="1" smtClean="0">
                <a:solidFill>
                  <a:srgbClr val="0070C0"/>
                </a:solidFill>
              </a:rPr>
              <a:t>phải</a:t>
            </a:r>
            <a:endParaRPr lang="en-US" sz="3600" b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6000" b="1" smtClean="0">
                <a:solidFill>
                  <a:srgbClr val="0070C0"/>
                </a:solidFill>
              </a:rPr>
              <a:t>CÂU HỎI ÔN TẬP</a:t>
            </a:r>
            <a:endParaRPr lang="en-US" sz="6000" b="1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0"/>
            <a:ext cx="8229600" cy="114300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err="1" smtClean="0">
                <a:solidFill>
                  <a:srgbClr val="FF0000"/>
                </a:solidFill>
              </a:rPr>
              <a:t>Để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tìm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một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từ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nào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đó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trong</a:t>
            </a:r>
            <a:r>
              <a:rPr lang="en-US" b="1" smtClean="0">
                <a:solidFill>
                  <a:srgbClr val="FF0000"/>
                </a:solidFill>
              </a:rPr>
              <a:t> word ta </a:t>
            </a:r>
            <a:r>
              <a:rPr lang="en-US" b="1" err="1" smtClean="0">
                <a:solidFill>
                  <a:srgbClr val="FF0000"/>
                </a:solidFill>
              </a:rPr>
              <a:t>dùng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lệnh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nào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sau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err="1" smtClean="0">
                <a:solidFill>
                  <a:srgbClr val="FF0000"/>
                </a:solidFill>
              </a:rPr>
              <a:t>đây</a:t>
            </a:r>
            <a:r>
              <a:rPr lang="en-US" b="1" smtClean="0">
                <a:solidFill>
                  <a:srgbClr val="FF0000"/>
                </a:solidFill>
              </a:rPr>
              <a:t>?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276600"/>
            <a:ext cx="8229600" cy="3429000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000" b="1" smtClean="0">
                <a:solidFill>
                  <a:srgbClr val="FF0000"/>
                </a:solidFill>
              </a:rPr>
              <a:t>A.</a:t>
            </a:r>
          </a:p>
          <a:p>
            <a:pPr algn="l"/>
            <a:r>
              <a:rPr lang="en-US" sz="6000" b="1" smtClean="0">
                <a:solidFill>
                  <a:srgbClr val="FF0000"/>
                </a:solidFill>
              </a:rPr>
              <a:t>B.</a:t>
            </a:r>
          </a:p>
          <a:p>
            <a:pPr algn="l"/>
            <a:r>
              <a:rPr lang="en-US" sz="6000" b="1" smtClean="0">
                <a:solidFill>
                  <a:srgbClr val="FF0000"/>
                </a:solidFill>
              </a:rPr>
              <a:t>C.</a:t>
            </a:r>
          </a:p>
          <a:p>
            <a:pPr algn="l"/>
            <a:r>
              <a:rPr lang="en-US" sz="6000" b="1" smtClean="0">
                <a:solidFill>
                  <a:srgbClr val="FF0000"/>
                </a:solidFill>
              </a:rPr>
              <a:t>D.</a:t>
            </a:r>
            <a:endParaRPr lang="en-US" sz="6000" b="1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04800" y="4142149"/>
            <a:ext cx="1066800" cy="734651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pic>
        <p:nvPicPr>
          <p:cNvPr id="4098" name="Picture 2" descr="D:\ion\selec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853" y="3382421"/>
            <a:ext cx="1892445" cy="59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D:\ion\selec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853" y="4213851"/>
            <a:ext cx="1922752" cy="66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D:\ion\relac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105400"/>
            <a:ext cx="1869498" cy="631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D:\ion\relace al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880" y="6019800"/>
            <a:ext cx="1847418" cy="577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96654" y="381000"/>
            <a:ext cx="6172200" cy="646331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  <a:softEdge rad="635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Bandit" pitchFamily="2" charset="0"/>
                <a:cs typeface="Times New Roman" pitchFamily="18" charset="0"/>
              </a:rPr>
              <a:t>VIEÄT NAM QUEÂ HÖÔNG TA</a:t>
            </a:r>
            <a:endParaRPr lang="en-US" sz="3600" b="1">
              <a:solidFill>
                <a:srgbClr val="FF0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NI-Bandit" pitchFamily="2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88771" y="1066800"/>
            <a:ext cx="6172200" cy="646331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  <a:softEdge rad="635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600" err="1" smtClean="0">
                <a:solidFill>
                  <a:srgbClr val="FF0000"/>
                </a:solidFill>
                <a:latin typeface="VNI-Ariston" pitchFamily="2" charset="0"/>
              </a:rPr>
              <a:t>Vieät</a:t>
            </a:r>
            <a:r>
              <a:rPr lang="en-US" sz="3600" smtClean="0">
                <a:solidFill>
                  <a:srgbClr val="FF0000"/>
                </a:solidFill>
                <a:latin typeface="VNI-Ariston" pitchFamily="2" charset="0"/>
              </a:rPr>
              <a:t> Nam </a:t>
            </a:r>
            <a:r>
              <a:rPr lang="en-US" sz="3600" err="1" smtClean="0">
                <a:solidFill>
                  <a:srgbClr val="FF0000"/>
                </a:solidFill>
                <a:latin typeface="VNI-Ariston" pitchFamily="2" charset="0"/>
              </a:rPr>
              <a:t>queâ</a:t>
            </a:r>
            <a:r>
              <a:rPr lang="en-US" sz="360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3600" err="1" smtClean="0">
                <a:solidFill>
                  <a:srgbClr val="FF0000"/>
                </a:solidFill>
                <a:latin typeface="VNI-Ariston" pitchFamily="2" charset="0"/>
              </a:rPr>
              <a:t>höông</a:t>
            </a:r>
            <a:r>
              <a:rPr lang="en-US" sz="3600" smtClean="0">
                <a:solidFill>
                  <a:srgbClr val="FF0000"/>
                </a:solidFill>
                <a:latin typeface="VNI-Ariston" pitchFamily="2" charset="0"/>
              </a:rPr>
              <a:t> ta</a:t>
            </a:r>
            <a:endParaRPr lang="en-US" sz="3600">
              <a:solidFill>
                <a:srgbClr val="FF0000"/>
              </a:solidFill>
              <a:latin typeface="VNI-Aristo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9400" y="2514600"/>
            <a:ext cx="6172200" cy="646331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  <a:softEdge rad="635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600" b="1" err="1" smtClean="0">
                <a:solidFill>
                  <a:srgbClr val="00B050"/>
                </a:solidFill>
                <a:latin typeface="VNI-Cooper" pitchFamily="2" charset="0"/>
              </a:rPr>
              <a:t>Vieät</a:t>
            </a:r>
            <a:r>
              <a:rPr lang="en-US" sz="3600" b="1" smtClean="0">
                <a:solidFill>
                  <a:srgbClr val="00B050"/>
                </a:solidFill>
                <a:latin typeface="VNI-Cooper" pitchFamily="2" charset="0"/>
              </a:rPr>
              <a:t> Nam </a:t>
            </a:r>
            <a:r>
              <a:rPr lang="en-US" sz="3600" b="1" err="1" smtClean="0">
                <a:solidFill>
                  <a:srgbClr val="00B050"/>
                </a:solidFill>
                <a:latin typeface="VNI-Cooper" pitchFamily="2" charset="0"/>
              </a:rPr>
              <a:t>queâ</a:t>
            </a:r>
            <a:r>
              <a:rPr lang="en-US" sz="3600" b="1" smtClean="0">
                <a:solidFill>
                  <a:srgbClr val="00B050"/>
                </a:solidFill>
                <a:latin typeface="VNI-Cooper" pitchFamily="2" charset="0"/>
              </a:rPr>
              <a:t> höông</a:t>
            </a:r>
            <a:endParaRPr lang="en-US" sz="3600" b="1">
              <a:solidFill>
                <a:srgbClr val="00B050"/>
              </a:solidFill>
              <a:latin typeface="VNI-Cooper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88771" y="3163669"/>
            <a:ext cx="6172200" cy="646331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  <a:softEdge rad="635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smtClean="0">
                <a:solidFill>
                  <a:srgbClr val="0070C0"/>
                </a:solidFill>
                <a:latin typeface="VNI-Avo" pitchFamily="2" charset="0"/>
              </a:rPr>
              <a:t>Taùc giaû Toâ Hoaøi</a:t>
            </a:r>
            <a:endParaRPr lang="en-US" sz="3600" b="1" u="sng">
              <a:solidFill>
                <a:srgbClr val="0070C0"/>
              </a:solidFill>
              <a:latin typeface="VNI-Avo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13713" y="4038600"/>
            <a:ext cx="6172200" cy="2308324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  <a:softEdge rad="635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600" b="1" u="dbl" smtClean="0">
                <a:solidFill>
                  <a:srgbClr val="C00000"/>
                </a:solidFill>
                <a:latin typeface="VNI-Script" pitchFamily="2" charset="0"/>
              </a:rPr>
              <a:t>Khoâng coù vieäc gì khoù</a:t>
            </a:r>
          </a:p>
          <a:p>
            <a:pPr algn="ctr"/>
            <a:r>
              <a:rPr lang="en-US" sz="3600" b="1" smtClean="0">
                <a:solidFill>
                  <a:srgbClr val="FF33CC"/>
                </a:solidFill>
                <a:latin typeface="VNI-Script" pitchFamily="2" charset="0"/>
              </a:rPr>
              <a:t>Chæ sôï loøng khoâng beàn</a:t>
            </a:r>
          </a:p>
          <a:p>
            <a:pPr algn="ctr"/>
            <a:r>
              <a:rPr lang="en-US" sz="3600" b="1" smtClean="0">
                <a:solidFill>
                  <a:srgbClr val="99CC00"/>
                </a:solidFill>
                <a:latin typeface="VNI-Script" pitchFamily="2" charset="0"/>
              </a:rPr>
              <a:t>Ñaøo nuùi vaø laép bieån</a:t>
            </a:r>
          </a:p>
          <a:p>
            <a:pPr algn="ctr"/>
            <a:r>
              <a:rPr lang="en-US" sz="3600" b="1" smtClean="0">
                <a:solidFill>
                  <a:schemeClr val="accent6">
                    <a:lumMod val="75000"/>
                  </a:schemeClr>
                </a:solidFill>
                <a:latin typeface="VNI-Script" pitchFamily="2" charset="0"/>
              </a:rPr>
              <a:t>Quyeát chí aét laøm neân</a:t>
            </a:r>
            <a:endParaRPr lang="en-US" sz="3600" b="1">
              <a:solidFill>
                <a:schemeClr val="accent6">
                  <a:lumMod val="75000"/>
                </a:schemeClr>
              </a:solidFill>
              <a:latin typeface="VNI-Script" pitchFamily="2" charset="0"/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228600" y="3352800"/>
            <a:ext cx="3657600" cy="2660871"/>
          </a:xfrm>
          <a:prstGeom prst="cloudCallout">
            <a:avLst>
              <a:gd name="adj1" fmla="val -36890"/>
              <a:gd name="adj2" fmla="val 718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FF00"/>
                </a:solidFill>
                <a:latin typeface="VNI-Times" pitchFamily="2" charset="0"/>
                <a:cs typeface="Times New Roman" pitchFamily="18" charset="0"/>
              </a:rPr>
              <a:t>Laøm sao ñeå ñònh daïng ñöôïc nhö theá naøy</a:t>
            </a:r>
            <a:endParaRPr lang="en-US" sz="2800" b="1">
              <a:solidFill>
                <a:srgbClr val="FFFF00"/>
              </a:solidFill>
              <a:latin typeface="VNI-Times" pitchFamily="2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19400" y="1828800"/>
            <a:ext cx="6172200" cy="646331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  <a:softEdge rad="635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VNI-Times" pitchFamily="2" charset="0"/>
              </a:rPr>
              <a:t>H</a:t>
            </a:r>
            <a:r>
              <a:rPr lang="en-US" sz="3600" b="1" baseline="-25000" smtClean="0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lang="en-US" sz="3600" b="1" smtClean="0">
                <a:solidFill>
                  <a:srgbClr val="FF0000"/>
                </a:solidFill>
                <a:latin typeface="VNI-Times" pitchFamily="2" charset="0"/>
              </a:rPr>
              <a:t>O + O</a:t>
            </a:r>
            <a:r>
              <a:rPr lang="en-US" sz="3600" b="1" baseline="30000" smtClean="0">
                <a:solidFill>
                  <a:srgbClr val="FF0000"/>
                </a:solidFill>
                <a:latin typeface="VNI-Times" pitchFamily="2" charset="0"/>
              </a:rPr>
              <a:t>2</a:t>
            </a:r>
            <a:endParaRPr lang="en-US" sz="3600" b="1" baseline="30000">
              <a:solidFill>
                <a:srgbClr val="FF000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00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21175"/>
            <a:ext cx="7772400" cy="1470025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16</a:t>
            </a:r>
            <a:br>
              <a:rPr 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 DẠNG VĂN BẢN</a:t>
            </a:r>
            <a:endParaRPr lang="en-US" sz="4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ion\w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450" y="730250"/>
            <a:ext cx="3003550" cy="300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59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>
          <a:xfrm>
            <a:off x="838200" y="741218"/>
            <a:ext cx="3124200" cy="1981200"/>
          </a:xfrm>
          <a:prstGeom prst="wedgeRoundRectCallout">
            <a:avLst>
              <a:gd name="adj1" fmla="val -20042"/>
              <a:gd name="adj2" fmla="val 114947"/>
              <a:gd name="adj3" fmla="val 16667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FF0000"/>
                </a:solidFill>
              </a:rPr>
              <a:t>ĐỊNH DẠNG VĂN BẢN LÀ GÌ?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5486400" y="3048000"/>
            <a:ext cx="3124200" cy="1981200"/>
          </a:xfrm>
          <a:prstGeom prst="wedgeRoundRectCallout">
            <a:avLst>
              <a:gd name="adj1" fmla="val -125141"/>
              <a:gd name="adj2" fmla="val 79982"/>
              <a:gd name="adj3" fmla="val 16667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FF0000"/>
                </a:solidFill>
              </a:rPr>
              <a:t>CÓ NHỮNG THAO TÁC ĐỊNH DẠNG NÀO?</a:t>
            </a:r>
            <a:endParaRPr lang="en-US" sz="3200" b="1">
              <a:solidFill>
                <a:srgbClr val="FF0000"/>
              </a:solidFill>
            </a:endParaRPr>
          </a:p>
        </p:txBody>
      </p:sp>
      <p:pic>
        <p:nvPicPr>
          <p:cNvPr id="2050" name="Picture 2" descr="C:\Program Files\Microsoft Office\MEDIA\CAGCAT10\j0300520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038600"/>
            <a:ext cx="248093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8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mtClean="0">
                <a:latin typeface="Times New Roman" pitchFamily="18" charset="0"/>
                <a:cs typeface="Times New Roman" pitchFamily="18" charset="0"/>
              </a:rPr>
            </a:b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95400" y="2057400"/>
            <a:ext cx="5638800" cy="1143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95400" y="3657600"/>
            <a:ext cx="5638800" cy="1143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65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206" y="304800"/>
            <a:ext cx="4572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4619767" y="838200"/>
            <a:ext cx="4114800" cy="1371600"/>
          </a:xfrm>
          <a:prstGeom prst="cloudCallout">
            <a:avLst>
              <a:gd name="adj1" fmla="val -36890"/>
              <a:gd name="adj2" fmla="val 718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619767" y="2514600"/>
            <a:ext cx="4191000" cy="1371600"/>
          </a:xfrm>
          <a:prstGeom prst="cloudCallout">
            <a:avLst>
              <a:gd name="adj1" fmla="val -36486"/>
              <a:gd name="adj2" fmla="val 6292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799" y="4267200"/>
            <a:ext cx="8429767" cy="224676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dáng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58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1193</Words>
  <Application>Microsoft Office PowerPoint</Application>
  <PresentationFormat>On-screen Show (4:3)</PresentationFormat>
  <Paragraphs>145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CÂU HỎI ÔN TẬP</vt:lpstr>
      <vt:lpstr>CÂU HỎI ÔN TẬP</vt:lpstr>
      <vt:lpstr>CÂU HỎI ÔN TẬP</vt:lpstr>
      <vt:lpstr>CÂU HỎI ÔN TẬP</vt:lpstr>
      <vt:lpstr>PowerPoint Presentation</vt:lpstr>
      <vt:lpstr>BÀI 16 ĐỊNH DẠNG VĂN BẢN</vt:lpstr>
      <vt:lpstr>PowerPoint Presentation</vt:lpstr>
      <vt:lpstr>Mục tiêu Nội dung bài học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CÂU HỎI CỦNG CỐ</vt:lpstr>
      <vt:lpstr>CÂU HỎI CỦNG CỐ</vt:lpstr>
      <vt:lpstr>CÂU HỎI CỦNG CỐ</vt:lpstr>
      <vt:lpstr>CÂU HỎI CỦNG CỐ</vt:lpstr>
      <vt:lpstr>PowerPoint Presentation</vt:lpstr>
    </vt:vector>
  </TitlesOfParts>
  <Company>CKK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16 ĐỊNH DẠNG VĂN BẢN</dc:title>
  <dc:creator>ACER</dc:creator>
  <cp:lastModifiedBy>ACER</cp:lastModifiedBy>
  <cp:revision>32</cp:revision>
  <dcterms:created xsi:type="dcterms:W3CDTF">2020-01-26T06:13:53Z</dcterms:created>
  <dcterms:modified xsi:type="dcterms:W3CDTF">2020-04-08T05:31:23Z</dcterms:modified>
</cp:coreProperties>
</file>