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8" r:id="rId2"/>
    <p:sldId id="295" r:id="rId3"/>
    <p:sldId id="257" r:id="rId4"/>
    <p:sldId id="256" r:id="rId5"/>
    <p:sldId id="261" r:id="rId6"/>
    <p:sldId id="266" r:id="rId7"/>
    <p:sldId id="267" r:id="rId8"/>
    <p:sldId id="298" r:id="rId9"/>
    <p:sldId id="307" r:id="rId10"/>
    <p:sldId id="308" r:id="rId11"/>
    <p:sldId id="302" r:id="rId12"/>
    <p:sldId id="303" r:id="rId13"/>
    <p:sldId id="309" r:id="rId14"/>
    <p:sldId id="304" r:id="rId15"/>
    <p:sldId id="310" r:id="rId16"/>
    <p:sldId id="311" r:id="rId17"/>
    <p:sldId id="292" r:id="rId18"/>
    <p:sldId id="312" r:id="rId19"/>
    <p:sldId id="281" r:id="rId20"/>
    <p:sldId id="290" r:id="rId21"/>
    <p:sldId id="262"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00"/>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0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6CD7999-29DC-4CBC-B48B-5005706530B2}" type="datetimeFigureOut">
              <a:rPr lang="en-US" smtClean="0"/>
              <a:t>13/04/2021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FD2E84-7DF7-4133-BA0D-5FB26E1B2205}" type="slidenum">
              <a:rPr lang="en-US" smtClean="0"/>
              <a:t>‹#›</a:t>
            </a:fld>
            <a:endParaRPr lang="en-US"/>
          </a:p>
        </p:txBody>
      </p:sp>
    </p:spTree>
    <p:extLst>
      <p:ext uri="{BB962C8B-B14F-4D97-AF65-F5344CB8AC3E}">
        <p14:creationId xmlns:p14="http://schemas.microsoft.com/office/powerpoint/2010/main" val="1536375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CD7999-29DC-4CBC-B48B-5005706530B2}" type="datetimeFigureOut">
              <a:rPr lang="en-US" smtClean="0"/>
              <a:t>13/04/2021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FD2E84-7DF7-4133-BA0D-5FB26E1B2205}" type="slidenum">
              <a:rPr lang="en-US" smtClean="0"/>
              <a:t>‹#›</a:t>
            </a:fld>
            <a:endParaRPr lang="en-US"/>
          </a:p>
        </p:txBody>
      </p:sp>
    </p:spTree>
    <p:extLst>
      <p:ext uri="{BB962C8B-B14F-4D97-AF65-F5344CB8AC3E}">
        <p14:creationId xmlns:p14="http://schemas.microsoft.com/office/powerpoint/2010/main" val="2353020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CD7999-29DC-4CBC-B48B-5005706530B2}" type="datetimeFigureOut">
              <a:rPr lang="en-US" smtClean="0"/>
              <a:t>13/04/2021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FD2E84-7DF7-4133-BA0D-5FB26E1B2205}" type="slidenum">
              <a:rPr lang="en-US" smtClean="0"/>
              <a:t>‹#›</a:t>
            </a:fld>
            <a:endParaRPr lang="en-US"/>
          </a:p>
        </p:txBody>
      </p:sp>
    </p:spTree>
    <p:extLst>
      <p:ext uri="{BB962C8B-B14F-4D97-AF65-F5344CB8AC3E}">
        <p14:creationId xmlns:p14="http://schemas.microsoft.com/office/powerpoint/2010/main" val="3971643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CD7999-29DC-4CBC-B48B-5005706530B2}" type="datetimeFigureOut">
              <a:rPr lang="en-US" smtClean="0"/>
              <a:t>13/04/2021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FD2E84-7DF7-4133-BA0D-5FB26E1B2205}" type="slidenum">
              <a:rPr lang="en-US" smtClean="0"/>
              <a:t>‹#›</a:t>
            </a:fld>
            <a:endParaRPr lang="en-US"/>
          </a:p>
        </p:txBody>
      </p:sp>
    </p:spTree>
    <p:extLst>
      <p:ext uri="{BB962C8B-B14F-4D97-AF65-F5344CB8AC3E}">
        <p14:creationId xmlns:p14="http://schemas.microsoft.com/office/powerpoint/2010/main" val="3198468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CD7999-29DC-4CBC-B48B-5005706530B2}" type="datetimeFigureOut">
              <a:rPr lang="en-US" smtClean="0"/>
              <a:t>13/04/2021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FD2E84-7DF7-4133-BA0D-5FB26E1B2205}" type="slidenum">
              <a:rPr lang="en-US" smtClean="0"/>
              <a:t>‹#›</a:t>
            </a:fld>
            <a:endParaRPr lang="en-US"/>
          </a:p>
        </p:txBody>
      </p:sp>
    </p:spTree>
    <p:extLst>
      <p:ext uri="{BB962C8B-B14F-4D97-AF65-F5344CB8AC3E}">
        <p14:creationId xmlns:p14="http://schemas.microsoft.com/office/powerpoint/2010/main" val="112222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6CD7999-29DC-4CBC-B48B-5005706530B2}" type="datetimeFigureOut">
              <a:rPr lang="en-US" smtClean="0"/>
              <a:t>13/04/2021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FD2E84-7DF7-4133-BA0D-5FB26E1B2205}" type="slidenum">
              <a:rPr lang="en-US" smtClean="0"/>
              <a:t>‹#›</a:t>
            </a:fld>
            <a:endParaRPr lang="en-US"/>
          </a:p>
        </p:txBody>
      </p:sp>
    </p:spTree>
    <p:extLst>
      <p:ext uri="{BB962C8B-B14F-4D97-AF65-F5344CB8AC3E}">
        <p14:creationId xmlns:p14="http://schemas.microsoft.com/office/powerpoint/2010/main" val="526901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6CD7999-29DC-4CBC-B48B-5005706530B2}" type="datetimeFigureOut">
              <a:rPr lang="en-US" smtClean="0"/>
              <a:t>13/04/2021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FD2E84-7DF7-4133-BA0D-5FB26E1B2205}" type="slidenum">
              <a:rPr lang="en-US" smtClean="0"/>
              <a:t>‹#›</a:t>
            </a:fld>
            <a:endParaRPr lang="en-US"/>
          </a:p>
        </p:txBody>
      </p:sp>
    </p:spTree>
    <p:extLst>
      <p:ext uri="{BB962C8B-B14F-4D97-AF65-F5344CB8AC3E}">
        <p14:creationId xmlns:p14="http://schemas.microsoft.com/office/powerpoint/2010/main" val="4147414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6CD7999-29DC-4CBC-B48B-5005706530B2}" type="datetimeFigureOut">
              <a:rPr lang="en-US" smtClean="0"/>
              <a:t>13/04/2021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FD2E84-7DF7-4133-BA0D-5FB26E1B2205}" type="slidenum">
              <a:rPr lang="en-US" smtClean="0"/>
              <a:t>‹#›</a:t>
            </a:fld>
            <a:endParaRPr lang="en-US"/>
          </a:p>
        </p:txBody>
      </p:sp>
    </p:spTree>
    <p:extLst>
      <p:ext uri="{BB962C8B-B14F-4D97-AF65-F5344CB8AC3E}">
        <p14:creationId xmlns:p14="http://schemas.microsoft.com/office/powerpoint/2010/main" val="120775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CD7999-29DC-4CBC-B48B-5005706530B2}" type="datetimeFigureOut">
              <a:rPr lang="en-US" smtClean="0"/>
              <a:t>13/04/2021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FD2E84-7DF7-4133-BA0D-5FB26E1B2205}" type="slidenum">
              <a:rPr lang="en-US" smtClean="0"/>
              <a:t>‹#›</a:t>
            </a:fld>
            <a:endParaRPr lang="en-US"/>
          </a:p>
        </p:txBody>
      </p:sp>
    </p:spTree>
    <p:extLst>
      <p:ext uri="{BB962C8B-B14F-4D97-AF65-F5344CB8AC3E}">
        <p14:creationId xmlns:p14="http://schemas.microsoft.com/office/powerpoint/2010/main" val="145989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CD7999-29DC-4CBC-B48B-5005706530B2}" type="datetimeFigureOut">
              <a:rPr lang="en-US" smtClean="0"/>
              <a:t>13/04/2021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FD2E84-7DF7-4133-BA0D-5FB26E1B2205}" type="slidenum">
              <a:rPr lang="en-US" smtClean="0"/>
              <a:t>‹#›</a:t>
            </a:fld>
            <a:endParaRPr lang="en-US"/>
          </a:p>
        </p:txBody>
      </p:sp>
    </p:spTree>
    <p:extLst>
      <p:ext uri="{BB962C8B-B14F-4D97-AF65-F5344CB8AC3E}">
        <p14:creationId xmlns:p14="http://schemas.microsoft.com/office/powerpoint/2010/main" val="2226351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CD7999-29DC-4CBC-B48B-5005706530B2}" type="datetimeFigureOut">
              <a:rPr lang="en-US" smtClean="0"/>
              <a:t>13/04/2021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FD2E84-7DF7-4133-BA0D-5FB26E1B2205}" type="slidenum">
              <a:rPr lang="en-US" smtClean="0"/>
              <a:t>‹#›</a:t>
            </a:fld>
            <a:endParaRPr lang="en-US"/>
          </a:p>
        </p:txBody>
      </p:sp>
    </p:spTree>
    <p:extLst>
      <p:ext uri="{BB962C8B-B14F-4D97-AF65-F5344CB8AC3E}">
        <p14:creationId xmlns:p14="http://schemas.microsoft.com/office/powerpoint/2010/main" val="1954733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D7999-29DC-4CBC-B48B-5005706530B2}" type="datetimeFigureOut">
              <a:rPr lang="en-US" smtClean="0"/>
              <a:t>13/04/2021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FD2E84-7DF7-4133-BA0D-5FB26E1B2205}" type="slidenum">
              <a:rPr lang="en-US" smtClean="0"/>
              <a:t>‹#›</a:t>
            </a:fld>
            <a:endParaRPr lang="en-US"/>
          </a:p>
        </p:txBody>
      </p:sp>
    </p:spTree>
    <p:extLst>
      <p:ext uri="{BB962C8B-B14F-4D97-AF65-F5344CB8AC3E}">
        <p14:creationId xmlns:p14="http://schemas.microsoft.com/office/powerpoint/2010/main" val="410354551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s>
</file>

<file path=ppt/slides/_rels/slide21.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normAutofit/>
          </a:bodyPr>
          <a:lstStyle/>
          <a:p>
            <a:r>
              <a:rPr lang="en-US" sz="6000" b="1" smtClean="0">
                <a:solidFill>
                  <a:srgbClr val="0070C0"/>
                </a:solidFill>
              </a:rPr>
              <a:t>CÂU HỎI ÔN TẬP</a:t>
            </a:r>
            <a:endParaRPr lang="en-US" sz="6000" b="1">
              <a:solidFill>
                <a:srgbClr val="0070C0"/>
              </a:solidFill>
            </a:endParaRPr>
          </a:p>
        </p:txBody>
      </p:sp>
      <p:sp>
        <p:nvSpPr>
          <p:cNvPr id="4" name="Title 1"/>
          <p:cNvSpPr txBox="1">
            <a:spLocks/>
          </p:cNvSpPr>
          <p:nvPr/>
        </p:nvSpPr>
        <p:spPr>
          <a:xfrm>
            <a:off x="457200" y="1828800"/>
            <a:ext cx="8229600" cy="1143000"/>
          </a:xfrm>
          <a:prstGeom prst="rect">
            <a:avLst/>
          </a:prstGeom>
          <a:solidFill>
            <a:srgbClr val="92D050"/>
          </a:solidFill>
        </p:spPr>
        <p:txBody>
          <a:bodyPr vert="horz" lIns="91440" tIns="45720" rIns="91440" bIns="45720" rtlCol="0" anchor="ctr">
            <a:normAutofit fontScale="85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b="1" smtClean="0">
                <a:solidFill>
                  <a:srgbClr val="FF0000"/>
                </a:solidFill>
              </a:rPr>
              <a:t>Để căn đều hai bên cho đoạn văn bản, ta sử dụng công cụ nào sau đây?</a:t>
            </a:r>
            <a:endParaRPr lang="en-US" b="1">
              <a:solidFill>
                <a:srgbClr val="FF0000"/>
              </a:solidFill>
            </a:endParaRPr>
          </a:p>
        </p:txBody>
      </p:sp>
      <p:sp>
        <p:nvSpPr>
          <p:cNvPr id="6" name="Title 1"/>
          <p:cNvSpPr txBox="1">
            <a:spLocks/>
          </p:cNvSpPr>
          <p:nvPr/>
        </p:nvSpPr>
        <p:spPr>
          <a:xfrm>
            <a:off x="675564" y="3657600"/>
            <a:ext cx="7997588" cy="2209800"/>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smtClean="0">
                <a:solidFill>
                  <a:srgbClr val="0070C0"/>
                </a:solidFill>
              </a:rPr>
              <a:t>A. </a:t>
            </a:r>
            <a:r>
              <a:rPr lang="en-US" sz="3600" b="1">
                <a:solidFill>
                  <a:srgbClr val="0070C0"/>
                </a:solidFill>
              </a:rPr>
              <a:t>	</a:t>
            </a:r>
            <a:r>
              <a:rPr lang="en-US" sz="3600" b="1" smtClean="0">
                <a:solidFill>
                  <a:srgbClr val="0070C0"/>
                </a:solidFill>
              </a:rPr>
              <a:t>	</a:t>
            </a:r>
          </a:p>
          <a:p>
            <a:pPr algn="l"/>
            <a:r>
              <a:rPr lang="en-US" sz="3600" b="1" smtClean="0">
                <a:solidFill>
                  <a:srgbClr val="0070C0"/>
                </a:solidFill>
              </a:rPr>
              <a:t>B. 		</a:t>
            </a:r>
          </a:p>
          <a:p>
            <a:pPr algn="l"/>
            <a:r>
              <a:rPr lang="en-US" sz="3600" b="1" smtClean="0">
                <a:solidFill>
                  <a:srgbClr val="0070C0"/>
                </a:solidFill>
              </a:rPr>
              <a:t>C.		</a:t>
            </a:r>
          </a:p>
          <a:p>
            <a:pPr algn="l"/>
            <a:r>
              <a:rPr lang="en-US" sz="3600" b="1" smtClean="0">
                <a:solidFill>
                  <a:srgbClr val="0070C0"/>
                </a:solidFill>
              </a:rPr>
              <a:t>D. </a:t>
            </a:r>
            <a:endParaRPr lang="en-US" sz="3600" b="1">
              <a:solidFill>
                <a:srgbClr val="0070C0"/>
              </a:solidFill>
            </a:endParaRPr>
          </a:p>
        </p:txBody>
      </p:sp>
      <p:pic>
        <p:nvPicPr>
          <p:cNvPr id="9" name="Picture 2" descr="D:\ion\111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36268" y="4780128"/>
            <a:ext cx="556757" cy="440766"/>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3" descr="D:\ion\222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8335" y="3657600"/>
            <a:ext cx="482887" cy="46189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D:\ion\333.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51251" y="5367829"/>
            <a:ext cx="595506" cy="576896"/>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D:\ion\14.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14615" y="4173620"/>
            <a:ext cx="573846" cy="573846"/>
          </a:xfrm>
          <a:prstGeom prst="rect">
            <a:avLst/>
          </a:prstGeom>
          <a:noFill/>
          <a:extLst>
            <a:ext uri="{909E8E84-426E-40DD-AFC4-6F175D3DCCD1}">
              <a14:hiddenFill xmlns:a14="http://schemas.microsoft.com/office/drawing/2010/main">
                <a:solidFill>
                  <a:srgbClr val="FFFFFF"/>
                </a:solidFill>
              </a14:hiddenFill>
            </a:ext>
          </a:extLst>
        </p:spPr>
      </p:pic>
      <p:sp>
        <p:nvSpPr>
          <p:cNvPr id="12" name="Oval 11"/>
          <p:cNvSpPr/>
          <p:nvPr/>
        </p:nvSpPr>
        <p:spPr>
          <a:xfrm>
            <a:off x="545910" y="4800600"/>
            <a:ext cx="685800" cy="533400"/>
          </a:xfrm>
          <a:prstGeom prst="ellipse">
            <a:avLst/>
          </a:prstGeom>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b="1">
              <a:solidFill>
                <a:srgbClr val="FF0000"/>
              </a:solidFill>
            </a:endParaRPr>
          </a:p>
        </p:txBody>
      </p:sp>
    </p:spTree>
    <p:extLst>
      <p:ext uri="{BB962C8B-B14F-4D97-AF65-F5344CB8AC3E}">
        <p14:creationId xmlns:p14="http://schemas.microsoft.com/office/powerpoint/2010/main" val="972752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heel(1)">
                                      <p:cBhvr>
                                        <p:cTn id="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2206" y="152400"/>
            <a:ext cx="8265994" cy="1828800"/>
          </a:xfrm>
          <a:prstGeom prst="rect">
            <a:avLst/>
          </a:prstGeom>
          <a:solidFill>
            <a:schemeClr val="accent6">
              <a:lumMod val="75000"/>
            </a:schemeClr>
          </a:solidFill>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200" u="sng" smtClean="0">
                <a:solidFill>
                  <a:srgbClr val="0070C0"/>
                </a:solidFill>
                <a:latin typeface="Times New Roman" pitchFamily="18" charset="0"/>
                <a:cs typeface="Times New Roman" pitchFamily="18" charset="0"/>
              </a:rPr>
              <a:t>Chú ý:</a:t>
            </a:r>
          </a:p>
          <a:p>
            <a:pPr algn="l"/>
            <a:r>
              <a:rPr lang="en-US" sz="3200" smtClean="0">
                <a:solidFill>
                  <a:schemeClr val="bg1"/>
                </a:solidFill>
                <a:latin typeface="Times New Roman" pitchFamily="18" charset="0"/>
                <a:cs typeface="Times New Roman" pitchFamily="18" charset="0"/>
              </a:rPr>
              <a:t>Ta có thể xóa hình ảnh bằng cách:</a:t>
            </a:r>
          </a:p>
          <a:p>
            <a:pPr algn="l"/>
            <a:r>
              <a:rPr lang="en-US" sz="3200" smtClean="0">
                <a:solidFill>
                  <a:schemeClr val="bg1"/>
                </a:solidFill>
                <a:latin typeface="Times New Roman" pitchFamily="18" charset="0"/>
                <a:cs typeface="Times New Roman" pitchFamily="18" charset="0"/>
              </a:rPr>
              <a:t>+ B1: Chọn hình ảnh cần xóa.</a:t>
            </a:r>
          </a:p>
          <a:p>
            <a:pPr algn="l"/>
            <a:r>
              <a:rPr lang="en-US" sz="3200" smtClean="0">
                <a:solidFill>
                  <a:schemeClr val="bg1"/>
                </a:solidFill>
                <a:latin typeface="Times New Roman" pitchFamily="18" charset="0"/>
                <a:cs typeface="Times New Roman" pitchFamily="18" charset="0"/>
              </a:rPr>
              <a:t>+ B2: Nhấn phím Delete trên bàn phím</a:t>
            </a:r>
            <a:endParaRPr lang="en-US" sz="3200">
              <a:solidFill>
                <a:schemeClr val="bg1"/>
              </a:solidFill>
              <a:latin typeface="Times New Roman" pitchFamily="18" charset="0"/>
              <a:cs typeface="Times New Roman" pitchFamily="18" charset="0"/>
            </a:endParaRPr>
          </a:p>
        </p:txBody>
      </p:sp>
      <p:pic>
        <p:nvPicPr>
          <p:cNvPr id="2050" name="Picture 2" descr="C:\Users\ACER\Desktop\tải xuống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549" y="2057400"/>
            <a:ext cx="2705100" cy="16859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715000" y="2484863"/>
            <a:ext cx="1828800" cy="83099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2400" smtClean="0"/>
              <a:t>Nhấn phím Delete</a:t>
            </a:r>
            <a:endParaRPr lang="en-US" sz="2400"/>
          </a:p>
        </p:txBody>
      </p:sp>
      <p:sp>
        <p:nvSpPr>
          <p:cNvPr id="5" name="Right Arrow 4"/>
          <p:cNvSpPr/>
          <p:nvPr/>
        </p:nvSpPr>
        <p:spPr>
          <a:xfrm>
            <a:off x="3810000" y="2574262"/>
            <a:ext cx="1447800" cy="838200"/>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7" name="Title 1"/>
          <p:cNvSpPr txBox="1">
            <a:spLocks/>
          </p:cNvSpPr>
          <p:nvPr/>
        </p:nvSpPr>
        <p:spPr>
          <a:xfrm>
            <a:off x="186519" y="3810000"/>
            <a:ext cx="8265994" cy="1219200"/>
          </a:xfrm>
          <a:prstGeom prst="rect">
            <a:avLst/>
          </a:prstGeom>
          <a:solidFill>
            <a:schemeClr val="accent6">
              <a:lumMod val="75000"/>
            </a:schemeClr>
          </a:solidFill>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200" smtClean="0">
                <a:solidFill>
                  <a:schemeClr val="bg1"/>
                </a:solidFill>
                <a:latin typeface="Times New Roman" pitchFamily="18" charset="0"/>
                <a:cs typeface="Times New Roman" pitchFamily="18" charset="0"/>
              </a:rPr>
              <a:t>Ta có thể vẽ thêm đối tượng hình ảnh bằng công cụ Shapes để tăng thêm độ hấp dẫn cho văn bản</a:t>
            </a:r>
            <a:endParaRPr lang="en-US" sz="3200">
              <a:solidFill>
                <a:schemeClr val="bg1"/>
              </a:solidFill>
              <a:latin typeface="Times New Roman" pitchFamily="18" charset="0"/>
              <a:cs typeface="Times New Roman" pitchFamily="18" charset="0"/>
            </a:endParaRPr>
          </a:p>
        </p:txBody>
      </p:sp>
      <p:pic>
        <p:nvPicPr>
          <p:cNvPr id="2051" name="Picture 3" descr="D:\ion\pic.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90775" y="5257800"/>
            <a:ext cx="4186061" cy="1295400"/>
          </a:xfrm>
          <a:prstGeom prst="rect">
            <a:avLst/>
          </a:prstGeom>
          <a:noFill/>
          <a:extLst>
            <a:ext uri="{909E8E84-426E-40DD-AFC4-6F175D3DCCD1}">
              <a14:hiddenFill xmlns:a14="http://schemas.microsoft.com/office/drawing/2010/main">
                <a:solidFill>
                  <a:srgbClr val="FFFFFF"/>
                </a:solidFill>
              </a14:hiddenFill>
            </a:ext>
          </a:extLst>
        </p:spPr>
      </p:pic>
      <p:sp>
        <p:nvSpPr>
          <p:cNvPr id="6" name="Oval 5"/>
          <p:cNvSpPr/>
          <p:nvPr/>
        </p:nvSpPr>
        <p:spPr>
          <a:xfrm>
            <a:off x="4114800" y="5486400"/>
            <a:ext cx="609600" cy="838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48177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nodeType="withEffect">
                                  <p:stCondLst>
                                    <p:cond delay="0"/>
                                  </p:stCondLst>
                                  <p:childTnLst>
                                    <p:set>
                                      <p:cBhvr>
                                        <p:cTn id="9" dur="1" fill="hold">
                                          <p:stCondLst>
                                            <p:cond delay="0"/>
                                          </p:stCondLst>
                                        </p:cTn>
                                        <p:tgtEl>
                                          <p:spTgt spid="2051"/>
                                        </p:tgtEl>
                                        <p:attrNameLst>
                                          <p:attrName>style.visibility</p:attrName>
                                        </p:attrNameLst>
                                      </p:cBhvr>
                                      <p:to>
                                        <p:strVal val="visible"/>
                                      </p:to>
                                    </p:set>
                                    <p:animEffect transition="in" filter="wipe(down)">
                                      <p:cBhvr>
                                        <p:cTn id="10" dur="500"/>
                                        <p:tgtEl>
                                          <p:spTgt spid="2051"/>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down)">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Callout 2"/>
          <p:cNvSpPr/>
          <p:nvPr/>
        </p:nvSpPr>
        <p:spPr>
          <a:xfrm>
            <a:off x="1447800" y="1752600"/>
            <a:ext cx="6477000" cy="2895600"/>
          </a:xfrm>
          <a:prstGeom prst="cloudCallout">
            <a:avLst>
              <a:gd name="adj1" fmla="val -41849"/>
              <a:gd name="adj2" fmla="val 8382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smtClean="0">
                <a:latin typeface="Times New Roman" pitchFamily="18" charset="0"/>
                <a:cs typeface="Times New Roman" pitchFamily="18" charset="0"/>
              </a:rPr>
              <a:t>Để thay đổi kích thước hình ảnh ta làm như thế nào?</a:t>
            </a:r>
            <a:endParaRPr lang="en-US" sz="3600">
              <a:latin typeface="Times New Roman" pitchFamily="18" charset="0"/>
              <a:cs typeface="Times New Roman" pitchFamily="18" charset="0"/>
            </a:endParaRPr>
          </a:p>
        </p:txBody>
      </p:sp>
    </p:spTree>
    <p:extLst>
      <p:ext uri="{BB962C8B-B14F-4D97-AF65-F5344CB8AC3E}">
        <p14:creationId xmlns:p14="http://schemas.microsoft.com/office/powerpoint/2010/main" val="33095289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2206" y="228600"/>
            <a:ext cx="5598994" cy="685800"/>
          </a:xfrm>
          <a:prstGeom prst="rect">
            <a:avLst/>
          </a:prstGeom>
          <a:solidFill>
            <a:schemeClr val="accent6">
              <a:lumMod val="75000"/>
            </a:schemeClr>
          </a:solidFill>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200">
                <a:solidFill>
                  <a:schemeClr val="bg1"/>
                </a:solidFill>
                <a:latin typeface="Times New Roman" pitchFamily="18" charset="0"/>
                <a:cs typeface="Times New Roman" pitchFamily="18" charset="0"/>
              </a:rPr>
              <a:t>2</a:t>
            </a:r>
            <a:r>
              <a:rPr lang="en-US" sz="3200" smtClean="0">
                <a:solidFill>
                  <a:schemeClr val="bg1"/>
                </a:solidFill>
                <a:latin typeface="Times New Roman" pitchFamily="18" charset="0"/>
                <a:cs typeface="Times New Roman" pitchFamily="18" charset="0"/>
              </a:rPr>
              <a:t>. Thay đổi kích thước hình ảnh</a:t>
            </a:r>
            <a:endParaRPr lang="en-US" sz="3200">
              <a:solidFill>
                <a:schemeClr val="bg1"/>
              </a:solidFill>
              <a:latin typeface="Times New Roman" pitchFamily="18" charset="0"/>
              <a:cs typeface="Times New Roman" pitchFamily="18" charset="0"/>
            </a:endParaRPr>
          </a:p>
        </p:txBody>
      </p:sp>
      <p:sp>
        <p:nvSpPr>
          <p:cNvPr id="7" name="TextBox 6"/>
          <p:cNvSpPr txBox="1"/>
          <p:nvPr/>
        </p:nvSpPr>
        <p:spPr>
          <a:xfrm>
            <a:off x="381000" y="990600"/>
            <a:ext cx="8429767" cy="4401205"/>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r>
              <a:rPr lang="en-US" sz="2800" u="sng" smtClean="0">
                <a:solidFill>
                  <a:schemeClr val="tx2">
                    <a:lumMod val="75000"/>
                  </a:schemeClr>
                </a:solidFill>
                <a:latin typeface="Times New Roman" pitchFamily="18" charset="0"/>
                <a:cs typeface="Times New Roman" pitchFamily="18" charset="0"/>
              </a:rPr>
              <a:t>Để thay đổi kích thước ảnh ta làm như sau:</a:t>
            </a:r>
          </a:p>
          <a:p>
            <a:pPr marL="457200" indent="-457200">
              <a:buFontTx/>
              <a:buChar char="-"/>
            </a:pPr>
            <a:r>
              <a:rPr lang="en-US" sz="2800" smtClean="0">
                <a:solidFill>
                  <a:srgbClr val="FFFF00"/>
                </a:solidFill>
                <a:latin typeface="Times New Roman" pitchFamily="18" charset="0"/>
                <a:cs typeface="Times New Roman" pitchFamily="18" charset="0"/>
              </a:rPr>
              <a:t>Bước 1: Nháy chuột lên ảnh</a:t>
            </a:r>
          </a:p>
          <a:p>
            <a:pPr marL="457200" indent="-457200">
              <a:buFontTx/>
              <a:buChar char="-"/>
            </a:pPr>
            <a:endParaRPr lang="en-US" sz="2800">
              <a:solidFill>
                <a:srgbClr val="FFFF00"/>
              </a:solidFill>
              <a:latin typeface="Times New Roman" pitchFamily="18" charset="0"/>
              <a:cs typeface="Times New Roman" pitchFamily="18" charset="0"/>
            </a:endParaRPr>
          </a:p>
          <a:p>
            <a:pPr marL="457200" indent="-457200">
              <a:buFontTx/>
              <a:buChar char="-"/>
            </a:pPr>
            <a:endParaRPr lang="en-US" sz="2800" smtClean="0">
              <a:solidFill>
                <a:srgbClr val="FFFF00"/>
              </a:solidFill>
              <a:latin typeface="Times New Roman" pitchFamily="18" charset="0"/>
              <a:cs typeface="Times New Roman" pitchFamily="18" charset="0"/>
            </a:endParaRPr>
          </a:p>
          <a:p>
            <a:pPr marL="457200" indent="-457200">
              <a:buFontTx/>
              <a:buChar char="-"/>
            </a:pPr>
            <a:endParaRPr lang="en-US" sz="2800">
              <a:solidFill>
                <a:srgbClr val="FFFF00"/>
              </a:solidFill>
              <a:latin typeface="Times New Roman" pitchFamily="18" charset="0"/>
              <a:cs typeface="Times New Roman" pitchFamily="18" charset="0"/>
            </a:endParaRPr>
          </a:p>
          <a:p>
            <a:pPr marL="457200" indent="-457200">
              <a:buFontTx/>
              <a:buChar char="-"/>
            </a:pPr>
            <a:endParaRPr lang="en-US" sz="2800" smtClean="0">
              <a:solidFill>
                <a:srgbClr val="FFFF00"/>
              </a:solidFill>
              <a:latin typeface="Times New Roman" pitchFamily="18" charset="0"/>
              <a:cs typeface="Times New Roman" pitchFamily="18" charset="0"/>
            </a:endParaRPr>
          </a:p>
          <a:p>
            <a:pPr marL="457200" indent="-457200">
              <a:buFontTx/>
              <a:buChar char="-"/>
            </a:pPr>
            <a:endParaRPr lang="en-US" sz="2800" smtClean="0">
              <a:solidFill>
                <a:srgbClr val="FFFF00"/>
              </a:solidFill>
              <a:latin typeface="Times New Roman" pitchFamily="18" charset="0"/>
              <a:cs typeface="Times New Roman" pitchFamily="18" charset="0"/>
            </a:endParaRPr>
          </a:p>
          <a:p>
            <a:r>
              <a:rPr lang="en-US" sz="2800" smtClean="0">
                <a:solidFill>
                  <a:srgbClr val="FFFF00"/>
                </a:solidFill>
                <a:latin typeface="Times New Roman" pitchFamily="18" charset="0"/>
                <a:cs typeface="Times New Roman" pitchFamily="18" charset="0"/>
              </a:rPr>
              <a:t>- Bước 2: Đưa con trỏ lên một trong 8 nút trên cạnh của ảnh, khi con chuột thành dạng mũi tên thì kéo thả chuột đến khi có kích thước như ý muốn</a:t>
            </a:r>
          </a:p>
        </p:txBody>
      </p:sp>
      <p:pic>
        <p:nvPicPr>
          <p:cNvPr id="3074" name="Picture 2" descr="C:\Users\ACER\Desktop\tải xuống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43333" y="2133598"/>
            <a:ext cx="2705100" cy="1685925"/>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Arrow Connector 5"/>
          <p:cNvCxnSpPr/>
          <p:nvPr/>
        </p:nvCxnSpPr>
        <p:spPr>
          <a:xfrm>
            <a:off x="5638800" y="2819400"/>
            <a:ext cx="685800" cy="0"/>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12" name="Straight Arrow Connector 11"/>
          <p:cNvCxnSpPr/>
          <p:nvPr/>
        </p:nvCxnSpPr>
        <p:spPr>
          <a:xfrm>
            <a:off x="4953000" y="1828800"/>
            <a:ext cx="0" cy="609600"/>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14" name="Straight Arrow Connector 13"/>
          <p:cNvCxnSpPr/>
          <p:nvPr/>
        </p:nvCxnSpPr>
        <p:spPr>
          <a:xfrm flipV="1">
            <a:off x="5638800" y="1828798"/>
            <a:ext cx="609600" cy="609600"/>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6181635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Callout 2"/>
          <p:cNvSpPr/>
          <p:nvPr/>
        </p:nvSpPr>
        <p:spPr>
          <a:xfrm>
            <a:off x="1447800" y="1752600"/>
            <a:ext cx="6477000" cy="2895600"/>
          </a:xfrm>
          <a:prstGeom prst="cloudCallout">
            <a:avLst>
              <a:gd name="adj1" fmla="val -41849"/>
              <a:gd name="adj2" fmla="val 8382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smtClean="0">
                <a:latin typeface="Times New Roman" pitchFamily="18" charset="0"/>
                <a:cs typeface="Times New Roman" pitchFamily="18" charset="0"/>
              </a:rPr>
              <a:t>Để hình ảnh đẹp trên văn bản ta phải bố trí như thế nào?</a:t>
            </a:r>
            <a:endParaRPr lang="en-US" sz="3600">
              <a:latin typeface="Times New Roman" pitchFamily="18" charset="0"/>
              <a:cs typeface="Times New Roman" pitchFamily="18" charset="0"/>
            </a:endParaRPr>
          </a:p>
        </p:txBody>
      </p:sp>
    </p:spTree>
    <p:extLst>
      <p:ext uri="{BB962C8B-B14F-4D97-AF65-F5344CB8AC3E}">
        <p14:creationId xmlns:p14="http://schemas.microsoft.com/office/powerpoint/2010/main" val="17099977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81000" y="228600"/>
            <a:ext cx="8429766" cy="685800"/>
          </a:xfrm>
          <a:prstGeom prst="rect">
            <a:avLst/>
          </a:prstGeom>
          <a:solidFill>
            <a:schemeClr val="accent6">
              <a:lumMod val="75000"/>
            </a:schemeClr>
          </a:solidFill>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200">
                <a:solidFill>
                  <a:schemeClr val="bg1"/>
                </a:solidFill>
                <a:latin typeface="Times New Roman" pitchFamily="18" charset="0"/>
                <a:cs typeface="Times New Roman" pitchFamily="18" charset="0"/>
              </a:rPr>
              <a:t>3</a:t>
            </a:r>
            <a:r>
              <a:rPr lang="en-US" sz="3200" smtClean="0">
                <a:solidFill>
                  <a:schemeClr val="bg1"/>
                </a:solidFill>
                <a:latin typeface="Times New Roman" pitchFamily="18" charset="0"/>
                <a:cs typeface="Times New Roman" pitchFamily="18" charset="0"/>
              </a:rPr>
              <a:t>. Thay đổi bố trí hình ảnh trên trang văn bản</a:t>
            </a:r>
            <a:endParaRPr lang="en-US" sz="3200">
              <a:solidFill>
                <a:schemeClr val="bg1"/>
              </a:solidFill>
              <a:latin typeface="Times New Roman" pitchFamily="18" charset="0"/>
              <a:cs typeface="Times New Roman" pitchFamily="18" charset="0"/>
            </a:endParaRPr>
          </a:p>
        </p:txBody>
      </p:sp>
      <p:sp>
        <p:nvSpPr>
          <p:cNvPr id="7" name="TextBox 6"/>
          <p:cNvSpPr txBox="1"/>
          <p:nvPr/>
        </p:nvSpPr>
        <p:spPr>
          <a:xfrm>
            <a:off x="381000" y="990600"/>
            <a:ext cx="8429767" cy="483209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r>
              <a:rPr lang="en-US" sz="2800" u="sng" smtClean="0">
                <a:solidFill>
                  <a:srgbClr val="FF0000"/>
                </a:solidFill>
                <a:latin typeface="Times New Roman" pitchFamily="18" charset="0"/>
                <a:cs typeface="Times New Roman" pitchFamily="18" charset="0"/>
              </a:rPr>
              <a:t>Để thay đổi cách bố trí hình ảnh ta thực hiện:</a:t>
            </a:r>
          </a:p>
          <a:p>
            <a:r>
              <a:rPr lang="en-US" sz="2800" smtClean="0">
                <a:solidFill>
                  <a:srgbClr val="FFFF00"/>
                </a:solidFill>
                <a:latin typeface="Times New Roman" pitchFamily="18" charset="0"/>
                <a:cs typeface="Times New Roman" pitchFamily="18" charset="0"/>
              </a:rPr>
              <a:t>- Bước 1: Nháy chuột lên ảnh, nháy chọn Format trên dải lệnh Picture Tools.</a:t>
            </a:r>
          </a:p>
          <a:p>
            <a:pPr marL="457200" indent="-457200">
              <a:buFontTx/>
              <a:buChar char="-"/>
            </a:pPr>
            <a:endParaRPr lang="en-US" sz="2800">
              <a:solidFill>
                <a:srgbClr val="FFFF00"/>
              </a:solidFill>
              <a:latin typeface="Times New Roman" pitchFamily="18" charset="0"/>
              <a:cs typeface="Times New Roman" pitchFamily="18" charset="0"/>
            </a:endParaRPr>
          </a:p>
          <a:p>
            <a:pPr marL="457200" indent="-457200">
              <a:buFontTx/>
              <a:buChar char="-"/>
            </a:pPr>
            <a:endParaRPr lang="en-US" sz="2800" smtClean="0">
              <a:solidFill>
                <a:srgbClr val="FFFF00"/>
              </a:solidFill>
              <a:latin typeface="Times New Roman" pitchFamily="18" charset="0"/>
              <a:cs typeface="Times New Roman" pitchFamily="18" charset="0"/>
            </a:endParaRPr>
          </a:p>
          <a:p>
            <a:pPr marL="457200" indent="-457200">
              <a:buFontTx/>
              <a:buChar char="-"/>
            </a:pPr>
            <a:endParaRPr lang="en-US" sz="2800" smtClean="0">
              <a:solidFill>
                <a:srgbClr val="FFFF00"/>
              </a:solidFill>
              <a:latin typeface="Times New Roman" pitchFamily="18" charset="0"/>
              <a:cs typeface="Times New Roman" pitchFamily="18" charset="0"/>
            </a:endParaRPr>
          </a:p>
          <a:p>
            <a:pPr marL="457200" indent="-457200">
              <a:buFontTx/>
              <a:buChar char="-"/>
            </a:pPr>
            <a:endParaRPr lang="en-US" sz="2800">
              <a:solidFill>
                <a:srgbClr val="FFFF00"/>
              </a:solidFill>
              <a:latin typeface="Times New Roman" pitchFamily="18" charset="0"/>
              <a:cs typeface="Times New Roman" pitchFamily="18" charset="0"/>
            </a:endParaRPr>
          </a:p>
          <a:p>
            <a:pPr marL="457200" indent="-457200">
              <a:buFontTx/>
              <a:buChar char="-"/>
            </a:pPr>
            <a:endParaRPr lang="en-US" sz="2800" smtClean="0">
              <a:solidFill>
                <a:srgbClr val="FFFF00"/>
              </a:solidFill>
              <a:latin typeface="Times New Roman" pitchFamily="18" charset="0"/>
              <a:cs typeface="Times New Roman" pitchFamily="18" charset="0"/>
            </a:endParaRPr>
          </a:p>
          <a:p>
            <a:pPr marL="457200" indent="-457200">
              <a:buFontTx/>
              <a:buChar char="-"/>
            </a:pPr>
            <a:endParaRPr lang="en-US" sz="2800" smtClean="0">
              <a:solidFill>
                <a:srgbClr val="FFFF00"/>
              </a:solidFill>
              <a:latin typeface="Times New Roman" pitchFamily="18" charset="0"/>
              <a:cs typeface="Times New Roman" pitchFamily="18" charset="0"/>
            </a:endParaRPr>
          </a:p>
          <a:p>
            <a:r>
              <a:rPr lang="en-US" sz="2800" smtClean="0">
                <a:solidFill>
                  <a:srgbClr val="FFFF00"/>
                </a:solidFill>
                <a:latin typeface="Times New Roman" pitchFamily="18" charset="0"/>
                <a:cs typeface="Times New Roman" pitchFamily="18" charset="0"/>
              </a:rPr>
              <a:t>- Bước 2: Thực hiện các tùy chọn trong dải lệnh Picture Tool để có sự bố trí ảnh phù hợp với văn bản.</a:t>
            </a:r>
          </a:p>
        </p:txBody>
      </p:sp>
      <p:pic>
        <p:nvPicPr>
          <p:cNvPr id="4098" name="Picture 2" descr="D:\ion\too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2438400"/>
            <a:ext cx="2118805" cy="1214437"/>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descr="D:\ion\tool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0463" y="2019300"/>
            <a:ext cx="1743075" cy="2819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61481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09600" y="304800"/>
            <a:ext cx="8001000" cy="838200"/>
          </a:xfrm>
          <a:prstGeom prst="rect">
            <a:avLst/>
          </a:prstGeom>
          <a:solidFill>
            <a:schemeClr val="accent6">
              <a:lumMod val="75000"/>
            </a:schemeClr>
          </a:solidFill>
        </p:spPr>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4000">
                <a:solidFill>
                  <a:schemeClr val="bg1"/>
                </a:solidFill>
                <a:latin typeface="Times New Roman" pitchFamily="18" charset="0"/>
                <a:cs typeface="Times New Roman" pitchFamily="18" charset="0"/>
              </a:rPr>
              <a:t>3</a:t>
            </a:r>
            <a:r>
              <a:rPr lang="en-US" sz="4000" smtClean="0">
                <a:solidFill>
                  <a:schemeClr val="bg1"/>
                </a:solidFill>
                <a:latin typeface="Times New Roman" pitchFamily="18" charset="0"/>
                <a:cs typeface="Times New Roman" pitchFamily="18" charset="0"/>
              </a:rPr>
              <a:t>. Thay đổi bố trí hình ảnh trên trang văn bản</a:t>
            </a:r>
            <a:endParaRPr lang="en-US" sz="4000">
              <a:solidFill>
                <a:schemeClr val="bg1"/>
              </a:solidFill>
              <a:latin typeface="Times New Roman" pitchFamily="18" charset="0"/>
              <a:cs typeface="Times New Roman" pitchFamily="18" charset="0"/>
            </a:endParaRPr>
          </a:p>
        </p:txBody>
      </p:sp>
      <p:sp>
        <p:nvSpPr>
          <p:cNvPr id="2" name="TextBox 1"/>
          <p:cNvSpPr txBox="1"/>
          <p:nvPr/>
        </p:nvSpPr>
        <p:spPr>
          <a:xfrm>
            <a:off x="609600" y="1314449"/>
            <a:ext cx="8001000" cy="267765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smtClean="0">
                <a:solidFill>
                  <a:schemeClr val="bg1"/>
                </a:solidFill>
                <a:latin typeface="Times New Roman" pitchFamily="18" charset="0"/>
                <a:cs typeface="Times New Roman" pitchFamily="18" charset="0"/>
              </a:rPr>
              <a:t>Lưu ý: </a:t>
            </a:r>
          </a:p>
          <a:p>
            <a:r>
              <a:rPr lang="en-US" sz="2800" b="1" smtClean="0">
                <a:solidFill>
                  <a:srgbClr val="FFFF00"/>
                </a:solidFill>
                <a:latin typeface="Times New Roman" pitchFamily="18" charset="0"/>
                <a:cs typeface="Times New Roman" pitchFamily="18" charset="0"/>
              </a:rPr>
              <a:t>Sau khi chọn kiểu bố trí em có thể di chuyển hình ảnh bằng cách kéo thả chuột</a:t>
            </a:r>
          </a:p>
          <a:p>
            <a:r>
              <a:rPr lang="en-US" sz="2800" b="1" smtClean="0">
                <a:solidFill>
                  <a:srgbClr val="FFFF00"/>
                </a:solidFill>
                <a:latin typeface="Times New Roman" pitchFamily="18" charset="0"/>
                <a:cs typeface="Times New Roman" pitchFamily="18" charset="0"/>
              </a:rPr>
              <a:t>- Để chọn được ảnh nằm dưới văn bản ta dùng công cụ: Select Objects trong nhóm Editing dãy lệnh Home</a:t>
            </a:r>
            <a:endParaRPr lang="en-US" sz="2400">
              <a:solidFill>
                <a:srgbClr val="FF0000"/>
              </a:solidFill>
              <a:latin typeface="Times New Roman" pitchFamily="18" charset="0"/>
              <a:cs typeface="Times New Roman" pitchFamily="18" charset="0"/>
            </a:endParaRPr>
          </a:p>
        </p:txBody>
      </p:sp>
      <p:pic>
        <p:nvPicPr>
          <p:cNvPr id="5122" name="Picture 2" descr="D:\ion\se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0107" y="4343400"/>
            <a:ext cx="3856893" cy="2133600"/>
          </a:xfrm>
          <a:prstGeom prst="rect">
            <a:avLst/>
          </a:prstGeom>
          <a:noFill/>
          <a:extLst>
            <a:ext uri="{909E8E84-426E-40DD-AFC4-6F175D3DCCD1}">
              <a14:hiddenFill xmlns:a14="http://schemas.microsoft.com/office/drawing/2010/main">
                <a:solidFill>
                  <a:srgbClr val="FFFFFF"/>
                </a:solidFill>
              </a14:hiddenFill>
            </a:ext>
          </a:extLst>
        </p:spPr>
      </p:pic>
      <p:sp>
        <p:nvSpPr>
          <p:cNvPr id="3" name="Oval 2"/>
          <p:cNvSpPr/>
          <p:nvPr/>
        </p:nvSpPr>
        <p:spPr>
          <a:xfrm>
            <a:off x="2514600" y="5562600"/>
            <a:ext cx="16764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76151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09600" y="76200"/>
            <a:ext cx="8001000" cy="838200"/>
          </a:xfrm>
          <a:prstGeom prst="rect">
            <a:avLst/>
          </a:prstGeom>
          <a:solidFill>
            <a:schemeClr val="accent6">
              <a:lumMod val="75000"/>
            </a:schemeClr>
          </a:solidFill>
        </p:spPr>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4000">
                <a:solidFill>
                  <a:schemeClr val="bg1"/>
                </a:solidFill>
                <a:latin typeface="Times New Roman" pitchFamily="18" charset="0"/>
                <a:cs typeface="Times New Roman" pitchFamily="18" charset="0"/>
              </a:rPr>
              <a:t>3</a:t>
            </a:r>
            <a:r>
              <a:rPr lang="en-US" sz="4000" smtClean="0">
                <a:solidFill>
                  <a:schemeClr val="bg1"/>
                </a:solidFill>
                <a:latin typeface="Times New Roman" pitchFamily="18" charset="0"/>
                <a:cs typeface="Times New Roman" pitchFamily="18" charset="0"/>
              </a:rPr>
              <a:t>. Thay đổi bố trí hình ảnh trên trang văn bản</a:t>
            </a:r>
            <a:endParaRPr lang="en-US" sz="4000">
              <a:solidFill>
                <a:schemeClr val="bg1"/>
              </a:solidFill>
              <a:latin typeface="Times New Roman" pitchFamily="18" charset="0"/>
              <a:cs typeface="Times New Roman" pitchFamily="18" charset="0"/>
            </a:endParaRPr>
          </a:p>
        </p:txBody>
      </p:sp>
      <p:sp>
        <p:nvSpPr>
          <p:cNvPr id="2" name="TextBox 1"/>
          <p:cNvSpPr txBox="1"/>
          <p:nvPr/>
        </p:nvSpPr>
        <p:spPr>
          <a:xfrm>
            <a:off x="609600" y="914400"/>
            <a:ext cx="8001000" cy="255454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smtClean="0">
                <a:solidFill>
                  <a:schemeClr val="bg1"/>
                </a:solidFill>
                <a:latin typeface="Times New Roman" pitchFamily="18" charset="0"/>
                <a:cs typeface="Times New Roman" pitchFamily="18" charset="0"/>
              </a:rPr>
              <a:t>Nếu có nhiều ảnh cùng chèn lên đối tượng, ta muốn thay đổi các lớp ảnh đó bằng cách:</a:t>
            </a:r>
          </a:p>
          <a:p>
            <a:r>
              <a:rPr lang="en-US" sz="2800" b="1" smtClean="0">
                <a:solidFill>
                  <a:schemeClr val="bg1"/>
                </a:solidFill>
                <a:latin typeface="Times New Roman" pitchFamily="18" charset="0"/>
                <a:cs typeface="Times New Roman" pitchFamily="18" charset="0"/>
              </a:rPr>
              <a:t>- Nháy phải chuột lên ảnh cần thay đổi lớp.</a:t>
            </a:r>
          </a:p>
          <a:p>
            <a:r>
              <a:rPr lang="en-US" sz="2800" b="1" smtClean="0">
                <a:solidFill>
                  <a:schemeClr val="bg1"/>
                </a:solidFill>
                <a:latin typeface="Times New Roman" pitchFamily="18" charset="0"/>
                <a:cs typeface="Times New Roman" pitchFamily="18" charset="0"/>
              </a:rPr>
              <a:t>- Chọn công cụ:</a:t>
            </a:r>
          </a:p>
          <a:p>
            <a:r>
              <a:rPr lang="en-US" sz="2400" smtClean="0">
                <a:solidFill>
                  <a:srgbClr val="FF0000"/>
                </a:solidFill>
                <a:latin typeface="Times New Roman" pitchFamily="18" charset="0"/>
                <a:cs typeface="Times New Roman" pitchFamily="18" charset="0"/>
              </a:rPr>
              <a:t>	</a:t>
            </a:r>
            <a:r>
              <a:rPr lang="en-US" sz="2400" smtClean="0">
                <a:solidFill>
                  <a:srgbClr val="FFFF00"/>
                </a:solidFill>
                <a:latin typeface="Times New Roman" pitchFamily="18" charset="0"/>
                <a:cs typeface="Times New Roman" pitchFamily="18" charset="0"/>
              </a:rPr>
              <a:t>+ Send to Back: Đưa ảnh xuống lớp dưới</a:t>
            </a:r>
          </a:p>
          <a:p>
            <a:r>
              <a:rPr lang="en-US" sz="2400" smtClean="0">
                <a:solidFill>
                  <a:srgbClr val="FFFF00"/>
                </a:solidFill>
                <a:latin typeface="Times New Roman" pitchFamily="18" charset="0"/>
                <a:cs typeface="Times New Roman" pitchFamily="18" charset="0"/>
              </a:rPr>
              <a:t>	+ Bring to Font: Đưa ảnh lên lớp trên</a:t>
            </a:r>
            <a:endParaRPr lang="en-US" sz="2400">
              <a:solidFill>
                <a:srgbClr val="FFFF00"/>
              </a:solidFill>
              <a:latin typeface="Times New Roman" pitchFamily="18" charset="0"/>
              <a:cs typeface="Times New Roman" pitchFamily="18" charset="0"/>
            </a:endParaRPr>
          </a:p>
        </p:txBody>
      </p:sp>
      <p:pic>
        <p:nvPicPr>
          <p:cNvPr id="6146" name="Picture 2" descr="D:\ion\send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7137" y="3657439"/>
            <a:ext cx="2425463" cy="28671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37022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normAutofit/>
          </a:bodyPr>
          <a:lstStyle/>
          <a:p>
            <a:r>
              <a:rPr lang="en-US" sz="6000" b="1" smtClean="0">
                <a:solidFill>
                  <a:srgbClr val="0070C0"/>
                </a:solidFill>
              </a:rPr>
              <a:t>CÂU HỎI CỦNG CỐ</a:t>
            </a:r>
            <a:endParaRPr lang="en-US" sz="6000" b="1">
              <a:solidFill>
                <a:srgbClr val="0070C0"/>
              </a:solidFill>
            </a:endParaRPr>
          </a:p>
        </p:txBody>
      </p:sp>
      <p:sp>
        <p:nvSpPr>
          <p:cNvPr id="4" name="Title 1"/>
          <p:cNvSpPr txBox="1">
            <a:spLocks/>
          </p:cNvSpPr>
          <p:nvPr/>
        </p:nvSpPr>
        <p:spPr>
          <a:xfrm>
            <a:off x="457200" y="1600200"/>
            <a:ext cx="8229600" cy="1295400"/>
          </a:xfrm>
          <a:prstGeom prst="rect">
            <a:avLst/>
          </a:prstGeom>
          <a:solidFill>
            <a:srgbClr val="92D050"/>
          </a:solidFill>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mtClean="0">
                <a:solidFill>
                  <a:schemeClr val="bg1"/>
                </a:solidFill>
              </a:rPr>
              <a:t>Em hãy nêu mục đích chèn hình ảnh vào văn bản?</a:t>
            </a:r>
            <a:endParaRPr lang="en-US">
              <a:solidFill>
                <a:schemeClr val="bg1"/>
              </a:solidFill>
            </a:endParaRPr>
          </a:p>
        </p:txBody>
      </p:sp>
      <p:sp>
        <p:nvSpPr>
          <p:cNvPr id="3" name="TextBox 2"/>
          <p:cNvSpPr txBox="1"/>
          <p:nvPr/>
        </p:nvSpPr>
        <p:spPr>
          <a:xfrm>
            <a:off x="457200" y="3043533"/>
            <a:ext cx="8229600" cy="2092881"/>
          </a:xfrm>
          <a:prstGeom prst="rect">
            <a:avLst/>
          </a:prstGeom>
          <a:noFill/>
        </p:spPr>
        <p:txBody>
          <a:bodyPr wrap="square" rtlCol="0">
            <a:spAutoFit/>
          </a:bodyPr>
          <a:lstStyle/>
          <a:p>
            <a:pPr algn="ctr"/>
            <a:r>
              <a:rPr lang="en-US" sz="2800" smtClean="0">
                <a:solidFill>
                  <a:srgbClr val="FF0000"/>
                </a:solidFill>
                <a:latin typeface="Times New Roman" pitchFamily="18" charset="0"/>
                <a:cs typeface="Times New Roman" pitchFamily="18" charset="0"/>
              </a:rPr>
              <a:t>Trả lời</a:t>
            </a:r>
          </a:p>
          <a:p>
            <a:pPr algn="just"/>
            <a:r>
              <a:rPr lang="en-US" sz="2800" smtClean="0">
                <a:latin typeface="Times New Roman" pitchFamily="18" charset="0"/>
                <a:cs typeface="Times New Roman" pitchFamily="18" charset="0"/>
              </a:rPr>
              <a:t>- Mục đích chèn ảnh vào văn bản là làm cho nội dung văn bản trở nên trực quan sinh động hơn. Giúp việc tiếp nhận và tìm hiểu thông tin trở nên dễ dàng hơn.</a:t>
            </a:r>
            <a:endParaRPr lang="en-US" sz="2800">
              <a:latin typeface="Times New Roman" pitchFamily="18" charset="0"/>
              <a:cs typeface="Times New Roman" pitchFamily="18" charset="0"/>
            </a:endParaRPr>
          </a:p>
          <a:p>
            <a:pPr algn="ctr"/>
            <a:endParaRPr lang="en-US">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836649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normAutofit/>
          </a:bodyPr>
          <a:lstStyle/>
          <a:p>
            <a:r>
              <a:rPr lang="en-US" sz="6000" b="1" smtClean="0">
                <a:solidFill>
                  <a:srgbClr val="0070C0"/>
                </a:solidFill>
              </a:rPr>
              <a:t>CÂU HỎI CỦNG CỐ</a:t>
            </a:r>
            <a:endParaRPr lang="en-US" sz="6000" b="1">
              <a:solidFill>
                <a:srgbClr val="0070C0"/>
              </a:solidFill>
            </a:endParaRPr>
          </a:p>
        </p:txBody>
      </p:sp>
      <p:sp>
        <p:nvSpPr>
          <p:cNvPr id="4" name="Title 1"/>
          <p:cNvSpPr txBox="1">
            <a:spLocks/>
          </p:cNvSpPr>
          <p:nvPr/>
        </p:nvSpPr>
        <p:spPr>
          <a:xfrm>
            <a:off x="457200" y="1600200"/>
            <a:ext cx="8229600" cy="1295400"/>
          </a:xfrm>
          <a:prstGeom prst="rect">
            <a:avLst/>
          </a:prstGeom>
          <a:solidFill>
            <a:srgbClr val="92D050"/>
          </a:solidFill>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mtClean="0">
                <a:solidFill>
                  <a:schemeClr val="bg1"/>
                </a:solidFill>
              </a:rPr>
              <a:t>Để thay đổi cách bố trí hình ảnh trên trang văn bản ta thực hiện các bước như thế nào?</a:t>
            </a:r>
            <a:endParaRPr lang="en-US">
              <a:solidFill>
                <a:schemeClr val="bg1"/>
              </a:solidFill>
            </a:endParaRPr>
          </a:p>
        </p:txBody>
      </p:sp>
      <p:sp>
        <p:nvSpPr>
          <p:cNvPr id="3" name="TextBox 2"/>
          <p:cNvSpPr txBox="1"/>
          <p:nvPr/>
        </p:nvSpPr>
        <p:spPr>
          <a:xfrm>
            <a:off x="457200" y="3043533"/>
            <a:ext cx="8229600" cy="2954655"/>
          </a:xfrm>
          <a:prstGeom prst="rect">
            <a:avLst/>
          </a:prstGeom>
          <a:noFill/>
        </p:spPr>
        <p:txBody>
          <a:bodyPr wrap="square" rtlCol="0">
            <a:spAutoFit/>
          </a:bodyPr>
          <a:lstStyle/>
          <a:p>
            <a:pPr algn="ctr"/>
            <a:r>
              <a:rPr lang="en-US" sz="2800" smtClean="0">
                <a:solidFill>
                  <a:srgbClr val="FF0000"/>
                </a:solidFill>
                <a:latin typeface="Times New Roman" pitchFamily="18" charset="0"/>
                <a:cs typeface="Times New Roman" pitchFamily="18" charset="0"/>
              </a:rPr>
              <a:t>Trả lời</a:t>
            </a:r>
          </a:p>
          <a:p>
            <a:pPr algn="just"/>
            <a:r>
              <a:rPr lang="en-US" sz="2800" smtClean="0">
                <a:latin typeface="Times New Roman" pitchFamily="18" charset="0"/>
                <a:cs typeface="Times New Roman" pitchFamily="18" charset="0"/>
              </a:rPr>
              <a:t>- Để thay đổi cách bố trí hình ảnh ta thực hiện:</a:t>
            </a:r>
          </a:p>
          <a:p>
            <a:pPr algn="just"/>
            <a:r>
              <a:rPr lang="en-US" sz="2800" smtClean="0">
                <a:latin typeface="Times New Roman" pitchFamily="18" charset="0"/>
                <a:cs typeface="Times New Roman" pitchFamily="18" charset="0"/>
              </a:rPr>
              <a:t>Bước 1: Nháy chuột lên ảnh, nháy chọn Format trên dải lệnh Picture Tools.</a:t>
            </a:r>
          </a:p>
          <a:p>
            <a:pPr algn="just"/>
            <a:r>
              <a:rPr lang="en-US" sz="2800" smtClean="0">
                <a:latin typeface="Times New Roman" pitchFamily="18" charset="0"/>
                <a:cs typeface="Times New Roman" pitchFamily="18" charset="0"/>
              </a:rPr>
              <a:t>Bước 2: Thực hiện các tùy chọn trong dải lệnh Picture Tools để có sự bố trí ảnh phù hợp với văn bản.</a:t>
            </a:r>
            <a:endParaRPr lang="en-US" sz="2800">
              <a:latin typeface="Times New Roman" pitchFamily="18" charset="0"/>
              <a:cs typeface="Times New Roman" pitchFamily="18" charset="0"/>
            </a:endParaRPr>
          </a:p>
          <a:p>
            <a:pPr algn="ctr"/>
            <a:endParaRPr lang="en-US">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084903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p:cNvSpPr/>
          <p:nvPr/>
        </p:nvSpPr>
        <p:spPr>
          <a:xfrm>
            <a:off x="166048" y="5410200"/>
            <a:ext cx="685800" cy="533400"/>
          </a:xfrm>
          <a:prstGeom prst="ellipse">
            <a:avLst/>
          </a:prstGeom>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b="1">
              <a:solidFill>
                <a:srgbClr val="FF0000"/>
              </a:solidFill>
            </a:endParaRPr>
          </a:p>
        </p:txBody>
      </p:sp>
      <p:sp>
        <p:nvSpPr>
          <p:cNvPr id="2" name="Title 1"/>
          <p:cNvSpPr>
            <a:spLocks noGrp="1"/>
          </p:cNvSpPr>
          <p:nvPr>
            <p:ph type="title"/>
          </p:nvPr>
        </p:nvSpPr>
        <p:spPr>
          <a:solidFill>
            <a:srgbClr val="FFFF00"/>
          </a:solidFill>
        </p:spPr>
        <p:txBody>
          <a:bodyPr>
            <a:normAutofit/>
          </a:bodyPr>
          <a:lstStyle/>
          <a:p>
            <a:r>
              <a:rPr lang="en-US" sz="6000" b="1" smtClean="0">
                <a:solidFill>
                  <a:srgbClr val="0070C0"/>
                </a:solidFill>
              </a:rPr>
              <a:t>CÂU HỎI CỦNG CỐ</a:t>
            </a:r>
            <a:endParaRPr lang="en-US" sz="6000" b="1">
              <a:solidFill>
                <a:srgbClr val="0070C0"/>
              </a:solidFill>
            </a:endParaRPr>
          </a:p>
        </p:txBody>
      </p:sp>
      <p:sp>
        <p:nvSpPr>
          <p:cNvPr id="4" name="Title 1"/>
          <p:cNvSpPr txBox="1">
            <a:spLocks/>
          </p:cNvSpPr>
          <p:nvPr/>
        </p:nvSpPr>
        <p:spPr>
          <a:xfrm>
            <a:off x="457200" y="1600200"/>
            <a:ext cx="8229600" cy="1295400"/>
          </a:xfrm>
          <a:prstGeom prst="rect">
            <a:avLst/>
          </a:prstGeom>
          <a:solidFill>
            <a:srgbClr val="92D050"/>
          </a:solidFill>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mtClean="0">
                <a:solidFill>
                  <a:schemeClr val="bg1"/>
                </a:solidFill>
              </a:rPr>
              <a:t>Hình ảnh có thể chèn vào nơi nào trong văn bản?</a:t>
            </a:r>
            <a:endParaRPr lang="en-US">
              <a:solidFill>
                <a:schemeClr val="bg1"/>
              </a:solidFill>
            </a:endParaRPr>
          </a:p>
        </p:txBody>
      </p:sp>
      <p:sp>
        <p:nvSpPr>
          <p:cNvPr id="5" name="Title 1"/>
          <p:cNvSpPr txBox="1">
            <a:spLocks/>
          </p:cNvSpPr>
          <p:nvPr/>
        </p:nvSpPr>
        <p:spPr>
          <a:xfrm>
            <a:off x="304800" y="3124200"/>
            <a:ext cx="8610600" cy="3429000"/>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smtClean="0">
                <a:solidFill>
                  <a:srgbClr val="0070C0"/>
                </a:solidFill>
              </a:rPr>
              <a:t>A. Bên phải văn bản</a:t>
            </a:r>
          </a:p>
          <a:p>
            <a:pPr algn="l"/>
            <a:r>
              <a:rPr lang="en-US" sz="3600" b="1" smtClean="0">
                <a:solidFill>
                  <a:srgbClr val="0070C0"/>
                </a:solidFill>
              </a:rPr>
              <a:t>B. Bên trái văn bản</a:t>
            </a:r>
          </a:p>
          <a:p>
            <a:pPr algn="l"/>
            <a:r>
              <a:rPr lang="en-US" sz="3600" b="1" smtClean="0">
                <a:solidFill>
                  <a:srgbClr val="0070C0"/>
                </a:solidFill>
              </a:rPr>
              <a:t>C. Bên dưới văn bản</a:t>
            </a:r>
          </a:p>
          <a:p>
            <a:pPr algn="l"/>
            <a:r>
              <a:rPr lang="en-US" sz="3600" b="1" smtClean="0">
                <a:solidFill>
                  <a:srgbClr val="0070C0"/>
                </a:solidFill>
              </a:rPr>
              <a:t>D. Bất kỳ vị trí nào trong văn bản</a:t>
            </a:r>
            <a:endParaRPr lang="en-US" sz="3600" b="1">
              <a:solidFill>
                <a:srgbClr val="0070C0"/>
              </a:solidFill>
            </a:endParaRPr>
          </a:p>
        </p:txBody>
      </p:sp>
    </p:spTree>
    <p:extLst>
      <p:ext uri="{BB962C8B-B14F-4D97-AF65-F5344CB8AC3E}">
        <p14:creationId xmlns:p14="http://schemas.microsoft.com/office/powerpoint/2010/main" val="4097339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heel(1)">
                                      <p:cBhvr>
                                        <p:cTn id="1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0838"/>
            <a:ext cx="8229600" cy="639762"/>
          </a:xfrm>
          <a:solidFill>
            <a:srgbClr val="FFFF00"/>
          </a:solidFill>
        </p:spPr>
        <p:txBody>
          <a:bodyPr>
            <a:normAutofit fontScale="90000"/>
          </a:bodyPr>
          <a:lstStyle/>
          <a:p>
            <a:r>
              <a:rPr lang="en-US" sz="5300" b="1" smtClean="0">
                <a:solidFill>
                  <a:srgbClr val="0070C0"/>
                </a:solidFill>
              </a:rPr>
              <a:t>CÂU HỎI ÔN TẬP</a:t>
            </a:r>
            <a:endParaRPr lang="en-US" sz="6000" b="1">
              <a:solidFill>
                <a:srgbClr val="0070C0"/>
              </a:solidFill>
            </a:endParaRPr>
          </a:p>
        </p:txBody>
      </p:sp>
      <p:sp>
        <p:nvSpPr>
          <p:cNvPr id="4" name="Title 1"/>
          <p:cNvSpPr txBox="1">
            <a:spLocks/>
          </p:cNvSpPr>
          <p:nvPr/>
        </p:nvSpPr>
        <p:spPr>
          <a:xfrm>
            <a:off x="457200" y="1066800"/>
            <a:ext cx="8229600" cy="914400"/>
          </a:xfrm>
          <a:prstGeom prst="rect">
            <a:avLst/>
          </a:prstGeom>
          <a:solidFill>
            <a:srgbClr val="92D05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400" b="1" smtClean="0">
                <a:solidFill>
                  <a:srgbClr val="FF0000"/>
                </a:solidFill>
              </a:rPr>
              <a:t>Để căn khoảng cách so với đoạn văn bản dưới thì ta dùng công cụ nào trong hộp thoại Paragraph?</a:t>
            </a:r>
            <a:endParaRPr lang="en-US" sz="2400" b="1">
              <a:solidFill>
                <a:srgbClr val="FF0000"/>
              </a:solidFill>
            </a:endParaRPr>
          </a:p>
        </p:txBody>
      </p:sp>
      <p:sp>
        <p:nvSpPr>
          <p:cNvPr id="6" name="Title 1"/>
          <p:cNvSpPr txBox="1">
            <a:spLocks/>
          </p:cNvSpPr>
          <p:nvPr/>
        </p:nvSpPr>
        <p:spPr>
          <a:xfrm>
            <a:off x="742665" y="2100618"/>
            <a:ext cx="7941860" cy="1752600"/>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Aft>
                <a:spcPts val="1200"/>
              </a:spcAft>
            </a:pPr>
            <a:r>
              <a:rPr lang="en-US" sz="1600"/>
              <a:t>Buổi sớm nắng sáng. Những cánh buồm nâu trên biển được nắng chiếu vào hồng rực lên</a:t>
            </a:r>
          </a:p>
          <a:p>
            <a:pPr algn="l">
              <a:spcAft>
                <a:spcPts val="2400"/>
              </a:spcAft>
            </a:pPr>
            <a:r>
              <a:rPr lang="en-US" sz="1600"/>
              <a:t>Rồi một ngày mưa rào. Mưa dăng dăng bốn phía. Có quãng nắng xuyên xuống biển óng ánh đủ màu </a:t>
            </a:r>
          </a:p>
          <a:p>
            <a:pPr algn="l">
              <a:spcAft>
                <a:spcPts val="1200"/>
              </a:spcAft>
            </a:pPr>
            <a:r>
              <a:rPr lang="en-US" sz="1600"/>
              <a:t>Những cánh buồm ra khỏi cơn mưa, ướt đẫm, thẫm lại, khỏe nhẹ bồi hồi, như ngực áo bác nông dân cày xong thửa rộng về bị ướt.</a:t>
            </a:r>
            <a:endParaRPr lang="en-US" sz="1600" b="1">
              <a:solidFill>
                <a:srgbClr val="0070C0"/>
              </a:solidFill>
            </a:endParaRPr>
          </a:p>
        </p:txBody>
      </p:sp>
      <p:cxnSp>
        <p:nvCxnSpPr>
          <p:cNvPr id="5" name="Straight Arrow Connector 4"/>
          <p:cNvCxnSpPr/>
          <p:nvPr/>
        </p:nvCxnSpPr>
        <p:spPr>
          <a:xfrm>
            <a:off x="1295400" y="2936544"/>
            <a:ext cx="0" cy="457200"/>
          </a:xfrm>
          <a:prstGeom prst="straightConnector1">
            <a:avLst/>
          </a:prstGeom>
          <a:ln>
            <a:headEnd type="arrow"/>
            <a:tailEnd type="arrow"/>
          </a:ln>
        </p:spPr>
        <p:style>
          <a:lnRef idx="3">
            <a:schemeClr val="accent1"/>
          </a:lnRef>
          <a:fillRef idx="0">
            <a:schemeClr val="accent1"/>
          </a:fillRef>
          <a:effectRef idx="2">
            <a:schemeClr val="accent1"/>
          </a:effectRef>
          <a:fontRef idx="minor">
            <a:schemeClr val="tx1"/>
          </a:fontRef>
        </p:style>
      </p:cxnSp>
      <p:pic>
        <p:nvPicPr>
          <p:cNvPr id="1026" name="Picture 2" descr="D:\ion\inde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2862" y="3841318"/>
            <a:ext cx="2166938" cy="2626157"/>
          </a:xfrm>
          <a:prstGeom prst="rect">
            <a:avLst/>
          </a:prstGeom>
          <a:noFill/>
          <a:extLst>
            <a:ext uri="{909E8E84-426E-40DD-AFC4-6F175D3DCCD1}">
              <a14:hiddenFill xmlns:a14="http://schemas.microsoft.com/office/drawing/2010/main">
                <a:solidFill>
                  <a:srgbClr val="FFFFFF"/>
                </a:solidFill>
              </a14:hiddenFill>
            </a:ext>
          </a:extLst>
        </p:spPr>
      </p:pic>
      <p:sp>
        <p:nvSpPr>
          <p:cNvPr id="7" name="Hexagon 6"/>
          <p:cNvSpPr/>
          <p:nvPr/>
        </p:nvSpPr>
        <p:spPr>
          <a:xfrm>
            <a:off x="3716580" y="4079544"/>
            <a:ext cx="272564" cy="381000"/>
          </a:xfrm>
          <a:prstGeom prst="hexagon">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b="1" smtClean="0"/>
              <a:t>A</a:t>
            </a:r>
            <a:endParaRPr lang="en-US" b="1"/>
          </a:p>
        </p:txBody>
      </p:sp>
      <p:sp>
        <p:nvSpPr>
          <p:cNvPr id="10" name="Hexagon 9"/>
          <p:cNvSpPr/>
          <p:nvPr/>
        </p:nvSpPr>
        <p:spPr>
          <a:xfrm>
            <a:off x="3716580" y="4556077"/>
            <a:ext cx="272564" cy="381000"/>
          </a:xfrm>
          <a:prstGeom prst="hexagon">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b="1" smtClean="0"/>
              <a:t>B</a:t>
            </a:r>
            <a:endParaRPr lang="en-US" b="1"/>
          </a:p>
        </p:txBody>
      </p:sp>
      <p:sp>
        <p:nvSpPr>
          <p:cNvPr id="11" name="Hexagon 10"/>
          <p:cNvSpPr/>
          <p:nvPr/>
        </p:nvSpPr>
        <p:spPr>
          <a:xfrm>
            <a:off x="3716580" y="5666664"/>
            <a:ext cx="272564" cy="381000"/>
          </a:xfrm>
          <a:prstGeom prst="hexagon">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b="1" smtClean="0"/>
              <a:t>C</a:t>
            </a:r>
            <a:endParaRPr lang="en-US" b="1"/>
          </a:p>
        </p:txBody>
      </p:sp>
      <p:sp>
        <p:nvSpPr>
          <p:cNvPr id="13" name="Hexagon 12"/>
          <p:cNvSpPr/>
          <p:nvPr/>
        </p:nvSpPr>
        <p:spPr>
          <a:xfrm>
            <a:off x="3716580" y="6123864"/>
            <a:ext cx="272564" cy="381000"/>
          </a:xfrm>
          <a:prstGeom prst="hexagon">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b="1" smtClean="0"/>
              <a:t>D</a:t>
            </a:r>
            <a:endParaRPr lang="en-US" b="1"/>
          </a:p>
        </p:txBody>
      </p:sp>
      <p:sp>
        <p:nvSpPr>
          <p:cNvPr id="12" name="Oval 11"/>
          <p:cNvSpPr/>
          <p:nvPr/>
        </p:nvSpPr>
        <p:spPr>
          <a:xfrm>
            <a:off x="3505200" y="6078940"/>
            <a:ext cx="685800" cy="533400"/>
          </a:xfrm>
          <a:prstGeom prst="ellipse">
            <a:avLst/>
          </a:prstGeom>
          <a:noFill/>
          <a:ln>
            <a:solidFill>
              <a:schemeClr val="tx2"/>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b="1">
              <a:solidFill>
                <a:srgbClr val="FF0000"/>
              </a:solidFill>
            </a:endParaRPr>
          </a:p>
        </p:txBody>
      </p:sp>
    </p:spTree>
    <p:extLst>
      <p:ext uri="{BB962C8B-B14F-4D97-AF65-F5344CB8AC3E}">
        <p14:creationId xmlns:p14="http://schemas.microsoft.com/office/powerpoint/2010/main" val="3980439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heel(1)">
                                      <p:cBhvr>
                                        <p:cTn id="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normAutofit/>
          </a:bodyPr>
          <a:lstStyle/>
          <a:p>
            <a:r>
              <a:rPr lang="en-US" sz="6000" b="1" smtClean="0">
                <a:solidFill>
                  <a:srgbClr val="0070C0"/>
                </a:solidFill>
              </a:rPr>
              <a:t>CÂU HỎI CỦNG CỐ</a:t>
            </a:r>
            <a:endParaRPr lang="en-US" sz="6000" b="1">
              <a:solidFill>
                <a:srgbClr val="0070C0"/>
              </a:solidFill>
            </a:endParaRPr>
          </a:p>
        </p:txBody>
      </p:sp>
      <p:sp>
        <p:nvSpPr>
          <p:cNvPr id="4" name="Title 1"/>
          <p:cNvSpPr txBox="1">
            <a:spLocks/>
          </p:cNvSpPr>
          <p:nvPr/>
        </p:nvSpPr>
        <p:spPr>
          <a:xfrm>
            <a:off x="457200" y="1600200"/>
            <a:ext cx="8229600" cy="1295400"/>
          </a:xfrm>
          <a:prstGeom prst="rect">
            <a:avLst/>
          </a:prstGeom>
          <a:solidFill>
            <a:srgbClr val="92D050"/>
          </a:solidFill>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mtClean="0">
                <a:solidFill>
                  <a:schemeClr val="bg1"/>
                </a:solidFill>
              </a:rPr>
              <a:t>Công cụ nào sau đây cho ảnh nằm dưới văn bản?</a:t>
            </a:r>
            <a:endParaRPr lang="en-US">
              <a:solidFill>
                <a:schemeClr val="bg1"/>
              </a:solidFill>
            </a:endParaRPr>
          </a:p>
        </p:txBody>
      </p:sp>
      <p:sp>
        <p:nvSpPr>
          <p:cNvPr id="5" name="Title 1"/>
          <p:cNvSpPr txBox="1">
            <a:spLocks/>
          </p:cNvSpPr>
          <p:nvPr/>
        </p:nvSpPr>
        <p:spPr>
          <a:xfrm>
            <a:off x="1752600" y="3093575"/>
            <a:ext cx="2438400" cy="3429000"/>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en-US" sz="3600" b="1" smtClean="0">
                <a:solidFill>
                  <a:srgbClr val="0070C0"/>
                </a:solidFill>
              </a:rPr>
              <a:t>A. </a:t>
            </a:r>
          </a:p>
          <a:p>
            <a:pPr algn="l">
              <a:lnSpc>
                <a:spcPct val="150000"/>
              </a:lnSpc>
            </a:pPr>
            <a:r>
              <a:rPr lang="en-US" sz="3600" b="1" smtClean="0">
                <a:solidFill>
                  <a:srgbClr val="0070C0"/>
                </a:solidFill>
              </a:rPr>
              <a:t>B. </a:t>
            </a:r>
          </a:p>
          <a:p>
            <a:pPr algn="l">
              <a:lnSpc>
                <a:spcPct val="150000"/>
              </a:lnSpc>
            </a:pPr>
            <a:r>
              <a:rPr lang="en-US" sz="3600" b="1" smtClean="0">
                <a:solidFill>
                  <a:srgbClr val="0070C0"/>
                </a:solidFill>
              </a:rPr>
              <a:t>C.</a:t>
            </a:r>
          </a:p>
          <a:p>
            <a:pPr algn="l">
              <a:lnSpc>
                <a:spcPct val="150000"/>
              </a:lnSpc>
            </a:pPr>
            <a:r>
              <a:rPr lang="en-US" sz="3600" b="1" smtClean="0">
                <a:solidFill>
                  <a:srgbClr val="0070C0"/>
                </a:solidFill>
              </a:rPr>
              <a:t>D. </a:t>
            </a:r>
            <a:endParaRPr lang="en-US" sz="3600" b="1">
              <a:solidFill>
                <a:srgbClr val="0070C0"/>
              </a:solidFill>
            </a:endParaRPr>
          </a:p>
        </p:txBody>
      </p:sp>
      <p:sp>
        <p:nvSpPr>
          <p:cNvPr id="7" name="Oval 6"/>
          <p:cNvSpPr/>
          <p:nvPr/>
        </p:nvSpPr>
        <p:spPr>
          <a:xfrm>
            <a:off x="1675831" y="5029200"/>
            <a:ext cx="685800" cy="533400"/>
          </a:xfrm>
          <a:prstGeom prst="ellipse">
            <a:avLst/>
          </a:prstGeom>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b="1">
              <a:solidFill>
                <a:srgbClr val="FF0000"/>
              </a:solidFill>
            </a:endParaRPr>
          </a:p>
        </p:txBody>
      </p:sp>
      <p:pic>
        <p:nvPicPr>
          <p:cNvPr id="7170" name="Picture 2" descr="D:\ion\squ.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6906" y="3419747"/>
            <a:ext cx="1123928" cy="390253"/>
          </a:xfrm>
          <a:prstGeom prst="rect">
            <a:avLst/>
          </a:prstGeom>
          <a:noFill/>
          <a:extLst>
            <a:ext uri="{909E8E84-426E-40DD-AFC4-6F175D3DCCD1}">
              <a14:hiddenFill xmlns:a14="http://schemas.microsoft.com/office/drawing/2010/main">
                <a:solidFill>
                  <a:srgbClr val="FFFFFF"/>
                </a:solidFill>
              </a14:hiddenFill>
            </a:ext>
          </a:extLst>
        </p:spPr>
      </p:pic>
      <p:pic>
        <p:nvPicPr>
          <p:cNvPr id="7171" name="Picture 3" descr="D:\ion\stu.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6906" y="4286524"/>
            <a:ext cx="1339294" cy="366711"/>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D:\ion\infon.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46906" y="5943600"/>
            <a:ext cx="1913164" cy="352425"/>
          </a:xfrm>
          <a:prstGeom prst="rect">
            <a:avLst/>
          </a:prstGeom>
          <a:noFill/>
          <a:extLst>
            <a:ext uri="{909E8E84-426E-40DD-AFC4-6F175D3DCCD1}">
              <a14:hiddenFill xmlns:a14="http://schemas.microsoft.com/office/drawing/2010/main">
                <a:solidFill>
                  <a:srgbClr val="FFFFFF"/>
                </a:solidFill>
              </a14:hiddenFill>
            </a:ext>
          </a:extLst>
        </p:spPr>
      </p:pic>
      <p:pic>
        <p:nvPicPr>
          <p:cNvPr id="7173" name="Picture 5" descr="D:\ion\be.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0318" y="5105400"/>
            <a:ext cx="1640682" cy="375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9193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100" y="4038600"/>
            <a:ext cx="8534400" cy="2031325"/>
          </a:xfrm>
          <a:prstGeom prst="rect">
            <a:avLst/>
          </a:prstGeom>
          <a:noFill/>
        </p:spPr>
        <p:txBody>
          <a:bodyPr wrap="square" rtlCol="0">
            <a:spAutoFit/>
          </a:bodyPr>
          <a:lstStyle/>
          <a:p>
            <a:pPr algn="ctr"/>
            <a:r>
              <a:rPr lang="en-US" sz="5400" b="1" smtClean="0">
                <a:solidFill>
                  <a:srgbClr val="FF0000"/>
                </a:solidFill>
              </a:rPr>
              <a:t>HƯỚNG DẪN VỀ NHÀ</a:t>
            </a:r>
          </a:p>
          <a:p>
            <a:pPr marL="285750" indent="-285750">
              <a:buFontTx/>
              <a:buChar char="-"/>
            </a:pPr>
            <a:r>
              <a:rPr lang="en-US" sz="3600" b="1" smtClean="0">
                <a:solidFill>
                  <a:srgbClr val="FF0000"/>
                </a:solidFill>
              </a:rPr>
              <a:t>Học hết và học kỹ bài lý thuyết đã học.</a:t>
            </a:r>
          </a:p>
          <a:p>
            <a:pPr marL="285750" indent="-285750">
              <a:buFontTx/>
              <a:buChar char="-"/>
            </a:pPr>
            <a:r>
              <a:rPr lang="en-US" sz="3600" b="1" smtClean="0">
                <a:solidFill>
                  <a:srgbClr val="FF0000"/>
                </a:solidFill>
              </a:rPr>
              <a:t>Xem trước bài tiếp theo.</a:t>
            </a:r>
            <a:endParaRPr lang="en-US" sz="3600" b="1">
              <a:solidFill>
                <a:srgbClr val="FF0000"/>
              </a:solidFill>
            </a:endParaRPr>
          </a:p>
        </p:txBody>
      </p:sp>
      <p:pic>
        <p:nvPicPr>
          <p:cNvPr id="6148" name="Picture 4" descr="C:\Program Files\Microsoft Office\MEDIA\CAGCAT10\j0234657.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47800" y="457200"/>
            <a:ext cx="6477000" cy="3276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56150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ular Callout 3"/>
          <p:cNvSpPr/>
          <p:nvPr/>
        </p:nvSpPr>
        <p:spPr>
          <a:xfrm>
            <a:off x="383369" y="3276600"/>
            <a:ext cx="4212609" cy="1981200"/>
          </a:xfrm>
          <a:prstGeom prst="wedgeRoundRectCallout">
            <a:avLst>
              <a:gd name="adj1" fmla="val -43692"/>
              <a:gd name="adj2" fmla="val 94281"/>
              <a:gd name="adj3" fmla="val 16667"/>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smtClean="0">
                <a:solidFill>
                  <a:srgbClr val="FF0000"/>
                </a:solidFill>
              </a:rPr>
              <a:t>Bạn có nhận xét gì về 2 trường hợp trên?</a:t>
            </a:r>
            <a:endParaRPr lang="en-US" sz="3200" b="1">
              <a:solidFill>
                <a:srgbClr val="FF0000"/>
              </a:solidFill>
            </a:endParaRPr>
          </a:p>
        </p:txBody>
      </p:sp>
      <p:sp>
        <p:nvSpPr>
          <p:cNvPr id="5" name="Rounded Rectangular Callout 4"/>
          <p:cNvSpPr/>
          <p:nvPr/>
        </p:nvSpPr>
        <p:spPr>
          <a:xfrm>
            <a:off x="5067300" y="3276600"/>
            <a:ext cx="3390900" cy="1981200"/>
          </a:xfrm>
          <a:prstGeom prst="wedgeRoundRectCallout">
            <a:avLst>
              <a:gd name="adj1" fmla="val -54373"/>
              <a:gd name="adj2" fmla="val 88937"/>
              <a:gd name="adj3" fmla="val 16667"/>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smtClean="0">
                <a:solidFill>
                  <a:srgbClr val="FF0000"/>
                </a:solidFill>
              </a:rPr>
              <a:t>Làm như thế nào để chèn ảnh?</a:t>
            </a:r>
            <a:endParaRPr lang="en-US" sz="3200" b="1">
              <a:solidFill>
                <a:srgbClr val="FF0000"/>
              </a:solidFill>
            </a:endParaRPr>
          </a:p>
        </p:txBody>
      </p:sp>
      <p:sp>
        <p:nvSpPr>
          <p:cNvPr id="2" name="TextBox 1"/>
          <p:cNvSpPr txBox="1"/>
          <p:nvPr/>
        </p:nvSpPr>
        <p:spPr>
          <a:xfrm>
            <a:off x="304800" y="609600"/>
            <a:ext cx="3276600" cy="1754326"/>
          </a:xfrm>
          <a:prstGeom prst="rect">
            <a:avLst/>
          </a:prstGeom>
          <a:noFill/>
          <a:ln>
            <a:solidFill>
              <a:srgbClr val="FF0000"/>
            </a:solidFill>
          </a:ln>
        </p:spPr>
        <p:txBody>
          <a:bodyPr wrap="square" rtlCol="0">
            <a:spAutoFit/>
          </a:bodyPr>
          <a:lstStyle/>
          <a:p>
            <a:r>
              <a:rPr lang="en-US" smtClean="0"/>
              <a:t>Họ và tên: Nguyễn Văn A</a:t>
            </a:r>
          </a:p>
          <a:p>
            <a:r>
              <a:rPr lang="en-US" smtClean="0"/>
              <a:t>Lớp: 6A</a:t>
            </a:r>
          </a:p>
          <a:p>
            <a:r>
              <a:rPr lang="en-US" smtClean="0"/>
              <a:t>Trường: Trung học cơ sở A</a:t>
            </a:r>
          </a:p>
          <a:p>
            <a:r>
              <a:rPr lang="en-US" smtClean="0"/>
              <a:t>Là học sinh giỏi của lớp. Đạt nhiều thành tích trong các phong trào thi đua của trường</a:t>
            </a:r>
            <a:endParaRPr lang="en-US"/>
          </a:p>
        </p:txBody>
      </p:sp>
      <p:sp>
        <p:nvSpPr>
          <p:cNvPr id="3" name="Rectangle 2"/>
          <p:cNvSpPr/>
          <p:nvPr/>
        </p:nvSpPr>
        <p:spPr>
          <a:xfrm>
            <a:off x="3993343" y="298482"/>
            <a:ext cx="4055059" cy="206371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5181600" y="304800"/>
            <a:ext cx="2895600" cy="2031325"/>
          </a:xfrm>
          <a:prstGeom prst="rect">
            <a:avLst/>
          </a:prstGeom>
          <a:noFill/>
        </p:spPr>
        <p:txBody>
          <a:bodyPr wrap="square" rtlCol="0">
            <a:spAutoFit/>
          </a:bodyPr>
          <a:lstStyle/>
          <a:p>
            <a:r>
              <a:rPr lang="en-US" smtClean="0"/>
              <a:t>Họ và tên: Nguyễn Văn A</a:t>
            </a:r>
          </a:p>
          <a:p>
            <a:r>
              <a:rPr lang="en-US" smtClean="0"/>
              <a:t>Lớp: 6A</a:t>
            </a:r>
          </a:p>
          <a:p>
            <a:r>
              <a:rPr lang="en-US" smtClean="0"/>
              <a:t>Trường: Trung học cơ sở A</a:t>
            </a:r>
          </a:p>
          <a:p>
            <a:r>
              <a:rPr lang="en-US" smtClean="0"/>
              <a:t>Là học sinh giỏi của lớp. Đạt nhiều thành tích trong các phong trào thi đua của trường</a:t>
            </a:r>
            <a:endParaRPr lang="en-US"/>
          </a:p>
        </p:txBody>
      </p:sp>
      <p:pic>
        <p:nvPicPr>
          <p:cNvPr id="2051" name="Picture 3" descr="C:\Program Files\Microsoft Office\MEDIA\CAGCAT10\j0195384.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90822" y="751448"/>
            <a:ext cx="1114756" cy="113802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64339" y="2459458"/>
            <a:ext cx="2362200" cy="3693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smtClean="0"/>
              <a:t>Văn bản chưa chèn ảnh</a:t>
            </a:r>
            <a:endParaRPr lang="en-US"/>
          </a:p>
        </p:txBody>
      </p:sp>
      <p:sp>
        <p:nvSpPr>
          <p:cNvPr id="10" name="TextBox 9"/>
          <p:cNvSpPr txBox="1"/>
          <p:nvPr/>
        </p:nvSpPr>
        <p:spPr>
          <a:xfrm>
            <a:off x="4839772" y="2476809"/>
            <a:ext cx="2362200" cy="3693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smtClean="0"/>
              <a:t>Văn bản đã chèn ảnh</a:t>
            </a:r>
            <a:endParaRPr lang="en-US"/>
          </a:p>
        </p:txBody>
      </p:sp>
    </p:spTree>
    <p:extLst>
      <p:ext uri="{BB962C8B-B14F-4D97-AF65-F5344CB8AC3E}">
        <p14:creationId xmlns:p14="http://schemas.microsoft.com/office/powerpoint/2010/main" val="402289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321175"/>
            <a:ext cx="7772400" cy="2003425"/>
          </a:xfrm>
          <a:solidFill>
            <a:srgbClr val="92D050"/>
          </a:solidFill>
        </p:spPr>
        <p:txBody>
          <a:bodyPr>
            <a:noAutofit/>
          </a:bodyPr>
          <a:lstStyle/>
          <a:p>
            <a:r>
              <a:rPr lang="en-US" sz="4000" b="1" smtClean="0">
                <a:solidFill>
                  <a:srgbClr val="FF0000"/>
                </a:solidFill>
                <a:latin typeface="Times New Roman" pitchFamily="18" charset="0"/>
                <a:cs typeface="Times New Roman" pitchFamily="18" charset="0"/>
              </a:rPr>
              <a:t>BÀI 19</a:t>
            </a:r>
            <a:br>
              <a:rPr lang="en-US" sz="4000" b="1" smtClean="0">
                <a:solidFill>
                  <a:srgbClr val="FF0000"/>
                </a:solidFill>
                <a:latin typeface="Times New Roman" pitchFamily="18" charset="0"/>
                <a:cs typeface="Times New Roman" pitchFamily="18" charset="0"/>
              </a:rPr>
            </a:br>
            <a:r>
              <a:rPr lang="en-US" sz="4000" b="1" smtClean="0">
                <a:solidFill>
                  <a:srgbClr val="FF0000"/>
                </a:solidFill>
                <a:latin typeface="Times New Roman" pitchFamily="18" charset="0"/>
                <a:cs typeface="Times New Roman" pitchFamily="18" charset="0"/>
              </a:rPr>
              <a:t>THÊM HÌNH ẢNH </a:t>
            </a:r>
            <a:br>
              <a:rPr lang="en-US" sz="4000" b="1" smtClean="0">
                <a:solidFill>
                  <a:srgbClr val="FF0000"/>
                </a:solidFill>
                <a:latin typeface="Times New Roman" pitchFamily="18" charset="0"/>
                <a:cs typeface="Times New Roman" pitchFamily="18" charset="0"/>
              </a:rPr>
            </a:br>
            <a:r>
              <a:rPr lang="en-US" sz="4000" b="1" smtClean="0">
                <a:solidFill>
                  <a:srgbClr val="FF0000"/>
                </a:solidFill>
                <a:latin typeface="Times New Roman" pitchFamily="18" charset="0"/>
                <a:cs typeface="Times New Roman" pitchFamily="18" charset="0"/>
              </a:rPr>
              <a:t>ĐỂ MINH HỌA</a:t>
            </a:r>
            <a:endParaRPr lang="en-US" sz="4000" b="1">
              <a:solidFill>
                <a:srgbClr val="FF0000"/>
              </a:solidFill>
              <a:latin typeface="Times New Roman" pitchFamily="18" charset="0"/>
              <a:cs typeface="Times New Roman" pitchFamily="18" charset="0"/>
            </a:endParaRPr>
          </a:p>
        </p:txBody>
      </p:sp>
      <p:pic>
        <p:nvPicPr>
          <p:cNvPr id="1026" name="Picture 2" descr="D:\ion\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2450" y="730250"/>
            <a:ext cx="3003550" cy="3003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55937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normAutofit fontScale="90000"/>
          </a:bodyPr>
          <a:lstStyle/>
          <a:p>
            <a:r>
              <a:rPr lang="en-US" err="1" smtClean="0">
                <a:latin typeface="Times New Roman" pitchFamily="18" charset="0"/>
                <a:cs typeface="Times New Roman" pitchFamily="18" charset="0"/>
              </a:rPr>
              <a:t>Mục</a:t>
            </a:r>
            <a:r>
              <a:rPr lang="en-US" smtClean="0">
                <a:latin typeface="Times New Roman" pitchFamily="18" charset="0"/>
                <a:cs typeface="Times New Roman" pitchFamily="18" charset="0"/>
              </a:rPr>
              <a:t> </a:t>
            </a:r>
            <a:r>
              <a:rPr lang="en-US" err="1" smtClean="0">
                <a:latin typeface="Times New Roman" pitchFamily="18" charset="0"/>
                <a:cs typeface="Times New Roman" pitchFamily="18" charset="0"/>
              </a:rPr>
              <a:t>tiêu</a:t>
            </a:r>
            <a:r>
              <a:rPr lang="en-US" smtClean="0">
                <a:latin typeface="Times New Roman" pitchFamily="18" charset="0"/>
                <a:cs typeface="Times New Roman" pitchFamily="18" charset="0"/>
              </a:rPr>
              <a:t/>
            </a:r>
            <a:br>
              <a:rPr lang="en-US" smtClean="0">
                <a:latin typeface="Times New Roman" pitchFamily="18" charset="0"/>
                <a:cs typeface="Times New Roman" pitchFamily="18" charset="0"/>
              </a:rPr>
            </a:br>
            <a:r>
              <a:rPr lang="en-US" err="1" smtClean="0">
                <a:latin typeface="Times New Roman" pitchFamily="18" charset="0"/>
                <a:cs typeface="Times New Roman" pitchFamily="18" charset="0"/>
              </a:rPr>
              <a:t>Nội</a:t>
            </a:r>
            <a:r>
              <a:rPr lang="en-US" smtClean="0">
                <a:latin typeface="Times New Roman" pitchFamily="18" charset="0"/>
                <a:cs typeface="Times New Roman" pitchFamily="18" charset="0"/>
              </a:rPr>
              <a:t> dung </a:t>
            </a:r>
            <a:r>
              <a:rPr lang="en-US" err="1" smtClean="0">
                <a:latin typeface="Times New Roman" pitchFamily="18" charset="0"/>
                <a:cs typeface="Times New Roman" pitchFamily="18" charset="0"/>
              </a:rPr>
              <a:t>bài</a:t>
            </a:r>
            <a:r>
              <a:rPr lang="en-US" smtClean="0">
                <a:latin typeface="Times New Roman" pitchFamily="18" charset="0"/>
                <a:cs typeface="Times New Roman" pitchFamily="18" charset="0"/>
              </a:rPr>
              <a:t> </a:t>
            </a:r>
            <a:r>
              <a:rPr lang="en-US" err="1" smtClean="0">
                <a:latin typeface="Times New Roman" pitchFamily="18" charset="0"/>
                <a:cs typeface="Times New Roman" pitchFamily="18" charset="0"/>
              </a:rPr>
              <a:t>học</a:t>
            </a:r>
            <a:endParaRPr lang="en-US">
              <a:latin typeface="Times New Roman" pitchFamily="18" charset="0"/>
              <a:cs typeface="Times New Roman" pitchFamily="18" charset="0"/>
            </a:endParaRPr>
          </a:p>
        </p:txBody>
      </p:sp>
      <p:sp>
        <p:nvSpPr>
          <p:cNvPr id="4" name="Title 1"/>
          <p:cNvSpPr txBox="1">
            <a:spLocks/>
          </p:cNvSpPr>
          <p:nvPr/>
        </p:nvSpPr>
        <p:spPr>
          <a:xfrm>
            <a:off x="1295400" y="2057400"/>
            <a:ext cx="7162800" cy="1143000"/>
          </a:xfrm>
          <a:prstGeom prst="rect">
            <a:avLst/>
          </a:prstGeom>
          <a:solidFill>
            <a:schemeClr val="accent6">
              <a:lumMod val="75000"/>
            </a:schemeClr>
          </a:solidFill>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mtClean="0">
                <a:solidFill>
                  <a:schemeClr val="bg1"/>
                </a:solidFill>
                <a:latin typeface="Times New Roman" pitchFamily="18" charset="0"/>
                <a:cs typeface="Times New Roman" pitchFamily="18" charset="0"/>
              </a:rPr>
              <a:t>1. Chèn hình ảnh vào văn bản</a:t>
            </a:r>
            <a:endParaRPr lang="en-US">
              <a:solidFill>
                <a:schemeClr val="bg1"/>
              </a:solidFill>
              <a:latin typeface="Times New Roman" pitchFamily="18" charset="0"/>
              <a:cs typeface="Times New Roman" pitchFamily="18" charset="0"/>
            </a:endParaRPr>
          </a:p>
        </p:txBody>
      </p:sp>
      <p:sp>
        <p:nvSpPr>
          <p:cNvPr id="5" name="Title 1"/>
          <p:cNvSpPr txBox="1">
            <a:spLocks/>
          </p:cNvSpPr>
          <p:nvPr/>
        </p:nvSpPr>
        <p:spPr>
          <a:xfrm>
            <a:off x="1295400" y="3548416"/>
            <a:ext cx="7162800" cy="1143000"/>
          </a:xfrm>
          <a:prstGeom prst="rect">
            <a:avLst/>
          </a:prstGeom>
          <a:solidFill>
            <a:schemeClr val="accent6">
              <a:lumMod val="75000"/>
            </a:schemeClr>
          </a:solidFill>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a:solidFill>
                  <a:schemeClr val="bg1"/>
                </a:solidFill>
                <a:latin typeface="Times New Roman" pitchFamily="18" charset="0"/>
                <a:cs typeface="Times New Roman" pitchFamily="18" charset="0"/>
              </a:rPr>
              <a:t>2</a:t>
            </a:r>
            <a:r>
              <a:rPr lang="en-US" smtClean="0">
                <a:solidFill>
                  <a:schemeClr val="bg1"/>
                </a:solidFill>
                <a:latin typeface="Times New Roman" pitchFamily="18" charset="0"/>
                <a:cs typeface="Times New Roman" pitchFamily="18" charset="0"/>
              </a:rPr>
              <a:t>. Thay đổi kích thước hình ảnh</a:t>
            </a:r>
            <a:endParaRPr lang="en-US">
              <a:solidFill>
                <a:schemeClr val="bg1"/>
              </a:solidFill>
              <a:latin typeface="Times New Roman" pitchFamily="18" charset="0"/>
              <a:cs typeface="Times New Roman" pitchFamily="18" charset="0"/>
            </a:endParaRPr>
          </a:p>
        </p:txBody>
      </p:sp>
      <p:sp>
        <p:nvSpPr>
          <p:cNvPr id="6" name="Title 1"/>
          <p:cNvSpPr txBox="1">
            <a:spLocks/>
          </p:cNvSpPr>
          <p:nvPr/>
        </p:nvSpPr>
        <p:spPr>
          <a:xfrm>
            <a:off x="1295400" y="5029200"/>
            <a:ext cx="7162800" cy="1143000"/>
          </a:xfrm>
          <a:prstGeom prst="rect">
            <a:avLst/>
          </a:prstGeom>
          <a:solidFill>
            <a:schemeClr val="accent6">
              <a:lumMod val="75000"/>
            </a:schemeClr>
          </a:solidFill>
        </p:spPr>
        <p:txBody>
          <a:bodyPr vert="horz" lIns="91440" tIns="45720" rIns="91440" bIns="45720" rtlCol="0" anchor="ct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a:solidFill>
                  <a:schemeClr val="bg1"/>
                </a:solidFill>
                <a:latin typeface="Times New Roman" pitchFamily="18" charset="0"/>
                <a:cs typeface="Times New Roman" pitchFamily="18" charset="0"/>
              </a:rPr>
              <a:t>3</a:t>
            </a:r>
            <a:r>
              <a:rPr lang="en-US" smtClean="0">
                <a:solidFill>
                  <a:schemeClr val="bg1"/>
                </a:solidFill>
                <a:latin typeface="Times New Roman" pitchFamily="18" charset="0"/>
                <a:cs typeface="Times New Roman" pitchFamily="18" charset="0"/>
              </a:rPr>
              <a:t>. Thay đổi bố trí hình ảnh trên trang văn bản</a:t>
            </a:r>
            <a:endParaRPr lang="en-US">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122657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Callout 2"/>
          <p:cNvSpPr/>
          <p:nvPr/>
        </p:nvSpPr>
        <p:spPr>
          <a:xfrm>
            <a:off x="3048000" y="838200"/>
            <a:ext cx="4291085" cy="1905000"/>
          </a:xfrm>
          <a:prstGeom prst="cloudCallout">
            <a:avLst>
              <a:gd name="adj1" fmla="val -45159"/>
              <a:gd name="adj2" fmla="val 5827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smtClean="0">
                <a:latin typeface="Times New Roman" pitchFamily="18" charset="0"/>
                <a:cs typeface="Times New Roman" pitchFamily="18" charset="0"/>
              </a:rPr>
              <a:t>Tại sao phải chèn hình ảnh vào văn bản?</a:t>
            </a:r>
            <a:endParaRPr lang="en-US" sz="3200">
              <a:latin typeface="Times New Roman" pitchFamily="18" charset="0"/>
              <a:cs typeface="Times New Roman" pitchFamily="18" charset="0"/>
            </a:endParaRPr>
          </a:p>
        </p:txBody>
      </p:sp>
      <p:sp>
        <p:nvSpPr>
          <p:cNvPr id="6" name="Cloud Callout 5"/>
          <p:cNvSpPr/>
          <p:nvPr/>
        </p:nvSpPr>
        <p:spPr>
          <a:xfrm>
            <a:off x="2717042" y="3697406"/>
            <a:ext cx="4953000" cy="1905000"/>
          </a:xfrm>
          <a:prstGeom prst="cloudCallout">
            <a:avLst>
              <a:gd name="adj1" fmla="val -44075"/>
              <a:gd name="adj2" fmla="val 53972"/>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smtClean="0">
                <a:latin typeface="Times New Roman" pitchFamily="18" charset="0"/>
                <a:cs typeface="Times New Roman" pitchFamily="18" charset="0"/>
              </a:rPr>
              <a:t>Chèn như thế nào?</a:t>
            </a:r>
            <a:endParaRPr lang="en-US" sz="3200">
              <a:latin typeface="Times New Roman" pitchFamily="18" charset="0"/>
              <a:cs typeface="Times New Roman" pitchFamily="18" charset="0"/>
            </a:endParaRPr>
          </a:p>
        </p:txBody>
      </p:sp>
    </p:spTree>
    <p:extLst>
      <p:ext uri="{BB962C8B-B14F-4D97-AF65-F5344CB8AC3E}">
        <p14:creationId xmlns:p14="http://schemas.microsoft.com/office/powerpoint/2010/main" val="2698586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2206" y="304800"/>
            <a:ext cx="5065594" cy="838200"/>
          </a:xfrm>
          <a:prstGeom prst="rect">
            <a:avLst/>
          </a:prstGeom>
          <a:solidFill>
            <a:schemeClr val="accent6">
              <a:lumMod val="75000"/>
            </a:schemeClr>
          </a:solidFill>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4000" smtClean="0">
                <a:solidFill>
                  <a:schemeClr val="bg1"/>
                </a:solidFill>
                <a:latin typeface="Times New Roman" pitchFamily="18" charset="0"/>
                <a:cs typeface="Times New Roman" pitchFamily="18" charset="0"/>
              </a:rPr>
              <a:t>1. Chèn hình ảnh vào văn </a:t>
            </a:r>
            <a:r>
              <a:rPr lang="en-US" sz="4000" err="1" smtClean="0">
                <a:solidFill>
                  <a:schemeClr val="bg1"/>
                </a:solidFill>
                <a:latin typeface="Times New Roman" pitchFamily="18" charset="0"/>
                <a:cs typeface="Times New Roman" pitchFamily="18" charset="0"/>
              </a:rPr>
              <a:t>bản</a:t>
            </a:r>
            <a:endParaRPr lang="en-US" sz="4000">
              <a:solidFill>
                <a:schemeClr val="bg1"/>
              </a:solidFill>
              <a:latin typeface="Times New Roman" pitchFamily="18" charset="0"/>
              <a:cs typeface="Times New Roman" pitchFamily="18" charset="0"/>
            </a:endParaRPr>
          </a:p>
        </p:txBody>
      </p:sp>
      <p:sp>
        <p:nvSpPr>
          <p:cNvPr id="3" name="Cloud Callout 2"/>
          <p:cNvSpPr/>
          <p:nvPr/>
        </p:nvSpPr>
        <p:spPr>
          <a:xfrm>
            <a:off x="1066800" y="1143000"/>
            <a:ext cx="7467600" cy="3810000"/>
          </a:xfrm>
          <a:prstGeom prst="cloudCallout">
            <a:avLst>
              <a:gd name="adj1" fmla="val -41849"/>
              <a:gd name="adj2" fmla="val 8382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latin typeface="Times New Roman" pitchFamily="18" charset="0"/>
                <a:cs typeface="Times New Roman" pitchFamily="18" charset="0"/>
              </a:rPr>
              <a:t>Mục đích chèn hình ảnh vào văn bản là làm cho nội dung văn bản trở nên trực quan sinh động hơn. Giúp việc tiếp nhận và tìm hiểu thông tin trở nên dễ dàng hơn</a:t>
            </a:r>
            <a:endParaRPr lang="en-US" sz="2800">
              <a:latin typeface="Times New Roman" pitchFamily="18" charset="0"/>
              <a:cs typeface="Times New Roman" pitchFamily="18" charset="0"/>
            </a:endParaRPr>
          </a:p>
        </p:txBody>
      </p:sp>
    </p:spTree>
    <p:extLst>
      <p:ext uri="{BB962C8B-B14F-4D97-AF65-F5344CB8AC3E}">
        <p14:creationId xmlns:p14="http://schemas.microsoft.com/office/powerpoint/2010/main" val="1430053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2206" y="304800"/>
            <a:ext cx="5141794" cy="838200"/>
          </a:xfrm>
          <a:prstGeom prst="rect">
            <a:avLst/>
          </a:prstGeom>
          <a:solidFill>
            <a:schemeClr val="accent6">
              <a:lumMod val="75000"/>
            </a:schemeClr>
          </a:solidFill>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4000" smtClean="0">
                <a:solidFill>
                  <a:schemeClr val="bg1"/>
                </a:solidFill>
                <a:latin typeface="Times New Roman" pitchFamily="18" charset="0"/>
                <a:cs typeface="Times New Roman" pitchFamily="18" charset="0"/>
              </a:rPr>
              <a:t>1. Chèn hình ảnh vào văn </a:t>
            </a:r>
            <a:r>
              <a:rPr lang="en-US" sz="4000" err="1" smtClean="0">
                <a:solidFill>
                  <a:schemeClr val="bg1"/>
                </a:solidFill>
                <a:latin typeface="Times New Roman" pitchFamily="18" charset="0"/>
                <a:cs typeface="Times New Roman" pitchFamily="18" charset="0"/>
              </a:rPr>
              <a:t>bản</a:t>
            </a:r>
            <a:endParaRPr lang="en-US" sz="4000">
              <a:solidFill>
                <a:schemeClr val="bg1"/>
              </a:solidFill>
              <a:latin typeface="Times New Roman" pitchFamily="18" charset="0"/>
              <a:cs typeface="Times New Roman" pitchFamily="18" charset="0"/>
            </a:endParaRPr>
          </a:p>
        </p:txBody>
      </p:sp>
      <p:sp>
        <p:nvSpPr>
          <p:cNvPr id="2" name="TextBox 1"/>
          <p:cNvSpPr txBox="1"/>
          <p:nvPr/>
        </p:nvSpPr>
        <p:spPr>
          <a:xfrm>
            <a:off x="609600" y="1314449"/>
            <a:ext cx="8001000" cy="440120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marL="457200" indent="-457200">
              <a:buFontTx/>
              <a:buChar char="-"/>
            </a:pPr>
            <a:r>
              <a:rPr lang="en-US" sz="2800" b="1" smtClean="0">
                <a:solidFill>
                  <a:srgbClr val="FFFF00"/>
                </a:solidFill>
                <a:latin typeface="Times New Roman" pitchFamily="18" charset="0"/>
                <a:cs typeface="Times New Roman" pitchFamily="18" charset="0"/>
              </a:rPr>
              <a:t>Có 2 cách thường dùng để chèn hình ảnh:</a:t>
            </a:r>
          </a:p>
          <a:p>
            <a:r>
              <a:rPr lang="en-US" sz="2800" b="1" u="sng" smtClean="0">
                <a:solidFill>
                  <a:schemeClr val="bg1"/>
                </a:solidFill>
                <a:latin typeface="Times New Roman" pitchFamily="18" charset="0"/>
                <a:cs typeface="Times New Roman" pitchFamily="18" charset="0"/>
              </a:rPr>
              <a:t>+ Cách 1</a:t>
            </a:r>
            <a:r>
              <a:rPr lang="en-US" sz="2800" b="1" smtClean="0">
                <a:solidFill>
                  <a:srgbClr val="FFFF00"/>
                </a:solidFill>
                <a:latin typeface="Times New Roman" pitchFamily="18" charset="0"/>
                <a:cs typeface="Times New Roman" pitchFamily="18" charset="0"/>
              </a:rPr>
              <a:t>: Dùng lệnh </a:t>
            </a:r>
            <a:r>
              <a:rPr lang="en-US" sz="2800" b="1" smtClean="0">
                <a:solidFill>
                  <a:srgbClr val="FF0000"/>
                </a:solidFill>
                <a:latin typeface="Times New Roman" pitchFamily="18" charset="0"/>
                <a:cs typeface="Times New Roman" pitchFamily="18" charset="0"/>
              </a:rPr>
              <a:t>Picture</a:t>
            </a:r>
            <a:r>
              <a:rPr lang="en-US" sz="2800" b="1" smtClean="0">
                <a:solidFill>
                  <a:srgbClr val="FFFF00"/>
                </a:solidFill>
                <a:latin typeface="Times New Roman" pitchFamily="18" charset="0"/>
                <a:cs typeface="Times New Roman" pitchFamily="18" charset="0"/>
              </a:rPr>
              <a:t> trên dải lệnh </a:t>
            </a:r>
            <a:r>
              <a:rPr lang="en-US" sz="2800" b="1" smtClean="0">
                <a:solidFill>
                  <a:srgbClr val="FF0000"/>
                </a:solidFill>
                <a:latin typeface="Times New Roman" pitchFamily="18" charset="0"/>
                <a:cs typeface="Times New Roman" pitchFamily="18" charset="0"/>
              </a:rPr>
              <a:t>Insert</a:t>
            </a:r>
            <a:r>
              <a:rPr lang="en-US" sz="2800" b="1" smtClean="0">
                <a:solidFill>
                  <a:srgbClr val="FFFF00"/>
                </a:solidFill>
                <a:latin typeface="Times New Roman" pitchFamily="18" charset="0"/>
                <a:cs typeface="Times New Roman" pitchFamily="18" charset="0"/>
              </a:rPr>
              <a:t>.</a:t>
            </a:r>
          </a:p>
          <a:p>
            <a:r>
              <a:rPr lang="en-US" sz="2800" b="1" smtClean="0">
                <a:solidFill>
                  <a:srgbClr val="FFFF00"/>
                </a:solidFill>
                <a:latin typeface="Times New Roman" pitchFamily="18" charset="0"/>
                <a:cs typeface="Times New Roman" pitchFamily="18" charset="0"/>
              </a:rPr>
              <a:t>* Bước 1: Đưa con trỏ soạn thảo vào vị trí cần chèn hình ảnh.</a:t>
            </a:r>
          </a:p>
          <a:p>
            <a:endParaRPr lang="en-US" sz="2800" b="1">
              <a:solidFill>
                <a:srgbClr val="FFFF00"/>
              </a:solidFill>
              <a:latin typeface="Times New Roman" pitchFamily="18" charset="0"/>
              <a:cs typeface="Times New Roman" pitchFamily="18" charset="0"/>
            </a:endParaRPr>
          </a:p>
          <a:p>
            <a:endParaRPr lang="en-US" sz="2800" b="1" smtClean="0">
              <a:solidFill>
                <a:srgbClr val="FFFF00"/>
              </a:solidFill>
              <a:latin typeface="Times New Roman" pitchFamily="18" charset="0"/>
              <a:cs typeface="Times New Roman" pitchFamily="18" charset="0"/>
            </a:endParaRPr>
          </a:p>
          <a:p>
            <a:endParaRPr lang="en-US" sz="2800" b="1" smtClean="0">
              <a:solidFill>
                <a:srgbClr val="FFFF00"/>
              </a:solidFill>
              <a:latin typeface="Times New Roman" pitchFamily="18" charset="0"/>
              <a:cs typeface="Times New Roman" pitchFamily="18" charset="0"/>
            </a:endParaRPr>
          </a:p>
          <a:p>
            <a:r>
              <a:rPr lang="en-US" sz="2800" b="1" smtClean="0">
                <a:solidFill>
                  <a:srgbClr val="FFFF00"/>
                </a:solidFill>
                <a:latin typeface="Times New Roman" pitchFamily="18" charset="0"/>
                <a:cs typeface="Times New Roman" pitchFamily="18" charset="0"/>
              </a:rPr>
              <a:t>* Bước 2: Nháy lệnh </a:t>
            </a:r>
            <a:r>
              <a:rPr lang="en-US" sz="2800" b="1" smtClean="0">
                <a:solidFill>
                  <a:srgbClr val="FF0000"/>
                </a:solidFill>
                <a:latin typeface="Times New Roman" pitchFamily="18" charset="0"/>
                <a:cs typeface="Times New Roman" pitchFamily="18" charset="0"/>
              </a:rPr>
              <a:t>Picture</a:t>
            </a:r>
            <a:r>
              <a:rPr lang="en-US" sz="2800" b="1" smtClean="0">
                <a:solidFill>
                  <a:srgbClr val="FFFF00"/>
                </a:solidFill>
                <a:latin typeface="Times New Roman" pitchFamily="18" charset="0"/>
                <a:cs typeface="Times New Roman" pitchFamily="18" charset="0"/>
              </a:rPr>
              <a:t> trên dải lệnh </a:t>
            </a:r>
            <a:r>
              <a:rPr lang="en-US" sz="2800" b="1" smtClean="0">
                <a:solidFill>
                  <a:srgbClr val="FF0000"/>
                </a:solidFill>
                <a:latin typeface="Times New Roman" pitchFamily="18" charset="0"/>
                <a:cs typeface="Times New Roman" pitchFamily="18" charset="0"/>
              </a:rPr>
              <a:t>Insert</a:t>
            </a:r>
          </a:p>
          <a:p>
            <a:r>
              <a:rPr lang="en-US" sz="2800" b="1" smtClean="0">
                <a:solidFill>
                  <a:srgbClr val="FFFF00"/>
                </a:solidFill>
                <a:latin typeface="Times New Roman" pitchFamily="18" charset="0"/>
                <a:cs typeface="Times New Roman" pitchFamily="18" charset="0"/>
              </a:rPr>
              <a:t>* Bước 3: Chọn đường dẫn đến ảnh cần chèn</a:t>
            </a:r>
          </a:p>
          <a:p>
            <a:r>
              <a:rPr lang="en-US" sz="2800" b="1" smtClean="0">
                <a:solidFill>
                  <a:srgbClr val="FFFF00"/>
                </a:solidFill>
                <a:latin typeface="Times New Roman" pitchFamily="18" charset="0"/>
                <a:cs typeface="Times New Roman" pitchFamily="18" charset="0"/>
              </a:rPr>
              <a:t>* Bước 4: Nháy nút </a:t>
            </a:r>
            <a:r>
              <a:rPr lang="en-US" sz="2800" b="1" smtClean="0">
                <a:solidFill>
                  <a:srgbClr val="FF0000"/>
                </a:solidFill>
                <a:latin typeface="Times New Roman" pitchFamily="18" charset="0"/>
                <a:cs typeface="Times New Roman" pitchFamily="18" charset="0"/>
              </a:rPr>
              <a:t>Insert</a:t>
            </a:r>
            <a:endParaRPr lang="en-US" sz="2400">
              <a:solidFill>
                <a:srgbClr val="FF0000"/>
              </a:solidFill>
              <a:latin typeface="Times New Roman" pitchFamily="18" charset="0"/>
              <a:cs typeface="Times New Roman" pitchFamily="18" charset="0"/>
            </a:endParaRPr>
          </a:p>
        </p:txBody>
      </p:sp>
      <p:pic>
        <p:nvPicPr>
          <p:cNvPr id="1026" name="Picture 2" descr="D:\ion\pic.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2881475"/>
            <a:ext cx="4094778" cy="12671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76423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2206" y="304800"/>
            <a:ext cx="5141794" cy="838200"/>
          </a:xfrm>
          <a:prstGeom prst="rect">
            <a:avLst/>
          </a:prstGeom>
          <a:solidFill>
            <a:schemeClr val="accent6">
              <a:lumMod val="75000"/>
            </a:schemeClr>
          </a:solidFill>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4000" smtClean="0">
                <a:solidFill>
                  <a:schemeClr val="bg1"/>
                </a:solidFill>
                <a:latin typeface="Times New Roman" pitchFamily="18" charset="0"/>
                <a:cs typeface="Times New Roman" pitchFamily="18" charset="0"/>
              </a:rPr>
              <a:t>1. Chèn hình ảnh vào văn </a:t>
            </a:r>
            <a:r>
              <a:rPr lang="en-US" sz="4000" err="1" smtClean="0">
                <a:solidFill>
                  <a:schemeClr val="bg1"/>
                </a:solidFill>
                <a:latin typeface="Times New Roman" pitchFamily="18" charset="0"/>
                <a:cs typeface="Times New Roman" pitchFamily="18" charset="0"/>
              </a:rPr>
              <a:t>bản</a:t>
            </a:r>
            <a:endParaRPr lang="en-US" sz="4000">
              <a:solidFill>
                <a:schemeClr val="bg1"/>
              </a:solidFill>
              <a:latin typeface="Times New Roman" pitchFamily="18" charset="0"/>
              <a:cs typeface="Times New Roman" pitchFamily="18" charset="0"/>
            </a:endParaRPr>
          </a:p>
        </p:txBody>
      </p:sp>
      <p:sp>
        <p:nvSpPr>
          <p:cNvPr id="2" name="TextBox 1"/>
          <p:cNvSpPr txBox="1"/>
          <p:nvPr/>
        </p:nvSpPr>
        <p:spPr>
          <a:xfrm>
            <a:off x="609600" y="1314449"/>
            <a:ext cx="8001000" cy="353943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marL="457200" indent="-457200">
              <a:buFontTx/>
              <a:buChar char="-"/>
            </a:pPr>
            <a:r>
              <a:rPr lang="en-US" sz="2800" b="1" smtClean="0">
                <a:solidFill>
                  <a:srgbClr val="FFFF00"/>
                </a:solidFill>
                <a:latin typeface="Times New Roman" pitchFamily="18" charset="0"/>
                <a:cs typeface="Times New Roman" pitchFamily="18" charset="0"/>
              </a:rPr>
              <a:t>Có 2 cách thường dùng để chèn hình ảnh:</a:t>
            </a:r>
          </a:p>
          <a:p>
            <a:r>
              <a:rPr lang="en-US" sz="2800" b="1" u="sng" smtClean="0">
                <a:solidFill>
                  <a:schemeClr val="bg1"/>
                </a:solidFill>
                <a:latin typeface="Times New Roman" pitchFamily="18" charset="0"/>
                <a:cs typeface="Times New Roman" pitchFamily="18" charset="0"/>
              </a:rPr>
              <a:t>+ Cách 2</a:t>
            </a:r>
            <a:r>
              <a:rPr lang="en-US" sz="2800" b="1" smtClean="0">
                <a:solidFill>
                  <a:srgbClr val="FFFF00"/>
                </a:solidFill>
                <a:latin typeface="Times New Roman" pitchFamily="18" charset="0"/>
                <a:cs typeface="Times New Roman" pitchFamily="18" charset="0"/>
              </a:rPr>
              <a:t>: Sao chép trực tiếp từ một ảnh nào đó từ nhiều nguồn khác nhau vào văn bản.</a:t>
            </a:r>
          </a:p>
          <a:p>
            <a:r>
              <a:rPr lang="en-US" sz="2800" b="1" smtClean="0">
                <a:solidFill>
                  <a:srgbClr val="FFFF00"/>
                </a:solidFill>
                <a:latin typeface="Times New Roman" pitchFamily="18" charset="0"/>
                <a:cs typeface="Times New Roman" pitchFamily="18" charset="0"/>
              </a:rPr>
              <a:t>* Ta có thể chèn hình ảnh vào văn bản bằng cách </a:t>
            </a:r>
            <a:r>
              <a:rPr lang="en-US" sz="2800" b="1" smtClean="0">
                <a:solidFill>
                  <a:srgbClr val="FF0000"/>
                </a:solidFill>
                <a:latin typeface="Times New Roman" pitchFamily="18" charset="0"/>
                <a:cs typeface="Times New Roman" pitchFamily="18" charset="0"/>
              </a:rPr>
              <a:t>Copy</a:t>
            </a:r>
            <a:r>
              <a:rPr lang="en-US" sz="2800" b="1" smtClean="0">
                <a:solidFill>
                  <a:srgbClr val="FFFF00"/>
                </a:solidFill>
                <a:latin typeface="Times New Roman" pitchFamily="18" charset="0"/>
                <a:cs typeface="Times New Roman" pitchFamily="18" charset="0"/>
              </a:rPr>
              <a:t> hình ảnh và </a:t>
            </a:r>
            <a:r>
              <a:rPr lang="en-US" sz="2800" b="1" smtClean="0">
                <a:solidFill>
                  <a:srgbClr val="FF0000"/>
                </a:solidFill>
                <a:latin typeface="Times New Roman" pitchFamily="18" charset="0"/>
                <a:cs typeface="Times New Roman" pitchFamily="18" charset="0"/>
              </a:rPr>
              <a:t>Paste</a:t>
            </a:r>
            <a:r>
              <a:rPr lang="en-US" sz="2800" b="1" smtClean="0">
                <a:solidFill>
                  <a:srgbClr val="FFFF00"/>
                </a:solidFill>
                <a:latin typeface="Times New Roman" pitchFamily="18" charset="0"/>
                <a:cs typeface="Times New Roman" pitchFamily="18" charset="0"/>
              </a:rPr>
              <a:t> vào văn bản</a:t>
            </a:r>
          </a:p>
          <a:p>
            <a:r>
              <a:rPr lang="en-US" sz="2800" b="1" smtClean="0">
                <a:solidFill>
                  <a:srgbClr val="FFFF00"/>
                </a:solidFill>
                <a:latin typeface="Times New Roman" pitchFamily="18" charset="0"/>
                <a:cs typeface="Times New Roman" pitchFamily="18" charset="0"/>
              </a:rPr>
              <a:t>* Hình ảnh có thể sao chép, hay di chuyển tới bất kỳ vị trí nào trong văn bản, bằng các lệnh </a:t>
            </a:r>
            <a:r>
              <a:rPr lang="en-US" sz="2800" b="1" smtClean="0">
                <a:solidFill>
                  <a:srgbClr val="FF0000"/>
                </a:solidFill>
                <a:latin typeface="Times New Roman" pitchFamily="18" charset="0"/>
                <a:cs typeface="Times New Roman" pitchFamily="18" charset="0"/>
              </a:rPr>
              <a:t>Cut</a:t>
            </a:r>
            <a:r>
              <a:rPr lang="en-US" sz="2800" b="1" smtClean="0">
                <a:solidFill>
                  <a:srgbClr val="FFFF00"/>
                </a:solidFill>
                <a:latin typeface="Times New Roman" pitchFamily="18" charset="0"/>
                <a:cs typeface="Times New Roman" pitchFamily="18" charset="0"/>
              </a:rPr>
              <a:t>, </a:t>
            </a:r>
            <a:r>
              <a:rPr lang="en-US" sz="2800" b="1" smtClean="0">
                <a:solidFill>
                  <a:srgbClr val="FF0000"/>
                </a:solidFill>
                <a:latin typeface="Times New Roman" pitchFamily="18" charset="0"/>
                <a:cs typeface="Times New Roman" pitchFamily="18" charset="0"/>
              </a:rPr>
              <a:t>Copy</a:t>
            </a:r>
            <a:r>
              <a:rPr lang="en-US" sz="2800" b="1" smtClean="0">
                <a:solidFill>
                  <a:srgbClr val="FFFF00"/>
                </a:solidFill>
                <a:latin typeface="Times New Roman" pitchFamily="18" charset="0"/>
                <a:cs typeface="Times New Roman" pitchFamily="18" charset="0"/>
              </a:rPr>
              <a:t>, </a:t>
            </a:r>
            <a:r>
              <a:rPr lang="en-US" sz="2800" b="1" smtClean="0">
                <a:solidFill>
                  <a:srgbClr val="FF0000"/>
                </a:solidFill>
                <a:latin typeface="Times New Roman" pitchFamily="18" charset="0"/>
                <a:cs typeface="Times New Roman" pitchFamily="18" charset="0"/>
              </a:rPr>
              <a:t>Paste</a:t>
            </a:r>
            <a:r>
              <a:rPr lang="en-US" sz="2800" b="1" smtClean="0">
                <a:solidFill>
                  <a:srgbClr val="FFFF00"/>
                </a:solidFill>
                <a:latin typeface="Times New Roman" pitchFamily="18" charset="0"/>
                <a:cs typeface="Times New Roman" pitchFamily="18" charset="0"/>
              </a:rPr>
              <a:t>.</a:t>
            </a:r>
            <a:endParaRPr lang="en-US" sz="240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6152576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1053</TotalTime>
  <Words>1030</Words>
  <Application>Microsoft Office PowerPoint</Application>
  <PresentationFormat>On-screen Show (4:3)</PresentationFormat>
  <Paragraphs>113</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CÂU HỎI ÔN TẬP</vt:lpstr>
      <vt:lpstr>CÂU HỎI ÔN TẬP</vt:lpstr>
      <vt:lpstr>PowerPoint Presentation</vt:lpstr>
      <vt:lpstr>BÀI 19 THÊM HÌNH ẢNH  ĐỂ MINH HỌA</vt:lpstr>
      <vt:lpstr>Mục tiêu Nội dung bài học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CÂU HỎI CỦNG CỐ</vt:lpstr>
      <vt:lpstr>CÂU HỎI CỦNG CỐ</vt:lpstr>
      <vt:lpstr>CÂU HỎI CỦNG CỐ</vt:lpstr>
      <vt:lpstr>CÂU HỎI CỦNG CỐ</vt:lpstr>
      <vt:lpstr>PowerPoint Presentation</vt:lpstr>
    </vt:vector>
  </TitlesOfParts>
  <Company>CKK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16 ĐỊNH DẠNG VĂN BẢN</dc:title>
  <dc:creator>ACER</dc:creator>
  <cp:lastModifiedBy>ACER</cp:lastModifiedBy>
  <cp:revision>93</cp:revision>
  <dcterms:created xsi:type="dcterms:W3CDTF">2020-01-26T06:13:53Z</dcterms:created>
  <dcterms:modified xsi:type="dcterms:W3CDTF">2021-04-13T15:08:49Z</dcterms:modified>
</cp:coreProperties>
</file>