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4" r:id="rId2"/>
    <p:sldId id="266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69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3AD72-E275-4C96-8A55-602F17D001E6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BDB9-FC79-44B4-889B-901306E241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349EF-A5FE-40E1-8948-0D48A69B9C5D}" type="slidenum">
              <a:rPr lang="en-US"/>
              <a:pPr/>
              <a:t>15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35DE-34CE-4AFF-B9C5-9857833B971D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3FBD-232B-4202-AA1B-B9CCD5DB1A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hyperlink" Target="co%20theget_video(3).fl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../Thuyet%20o%20khoa%20chia%20khoa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hyperlink" Target="phim%20s&#7921;%20th&#7921;c%20b&#224;o.fl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Phim%20c&#225;c%20ho&#7841;t%20&#273;&#7897;ng%20c&#7911;a%20b&#7841;ch%20c&#7847;u.fl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IV1get_video.flv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49.gif"/><Relationship Id="rId7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5" Type="http://schemas.openxmlformats.org/officeDocument/2006/relationships/slide" Target="slide37.xml"/><Relationship Id="rId4" Type="http://schemas.openxmlformats.org/officeDocument/2006/relationships/image" Target="../media/image5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1450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"/>
            <a:ext cx="9144000" cy="6858000"/>
          </a:xfrm>
          <a:noFill/>
          <a:ln/>
        </p:spPr>
      </p:pic>
      <p:pic>
        <p:nvPicPr>
          <p:cNvPr id="3076" name="Picture 4" descr="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"/>
            <a:ext cx="1371600" cy="1333500"/>
          </a:xfrm>
          <a:prstGeom prst="rect">
            <a:avLst/>
          </a:prstGeom>
          <a:noFill/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705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SINH HỌ 8</a:t>
            </a:r>
          </a:p>
        </p:txBody>
      </p:sp>
      <p:pic>
        <p:nvPicPr>
          <p:cNvPr id="3079" name="Picture 38" descr="original_4_w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5626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4" name="AutoShape 44"/>
          <p:cNvSpPr>
            <a:spLocks noChangeArrowheads="1"/>
          </p:cNvSpPr>
          <p:nvPr/>
        </p:nvSpPr>
        <p:spPr bwMode="auto">
          <a:xfrm>
            <a:off x="0" y="15875"/>
            <a:ext cx="9144000" cy="762000"/>
          </a:xfrm>
          <a:prstGeom prst="flowChartAlternateProcess">
            <a:avLst/>
          </a:prstGeom>
          <a:gradFill rotWithShape="1">
            <a:gsLst>
              <a:gs pos="0">
                <a:srgbClr val="CCCCFF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6"/>
          <p:cNvSpPr txBox="1">
            <a:spLocks noGrp="1" noChangeArrowheads="1"/>
          </p:cNvSpPr>
          <p:nvPr/>
        </p:nvSpPr>
        <p:spPr bwMode="gray">
          <a:xfrm>
            <a:off x="64770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1B915C0-C0A3-4EAC-9960-2BBA3AA65273}" type="slidenum">
              <a:rPr lang="en-US" sz="1600" b="1"/>
              <a:pPr algn="r"/>
              <a:t>10</a:t>
            </a:fld>
            <a:endParaRPr lang="en-US" sz="1600"/>
          </a:p>
        </p:txBody>
      </p:sp>
      <p:sp>
        <p:nvSpPr>
          <p:cNvPr id="59" name="Date Placeholder 5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b="1">
              <a:latin typeface="+mn-lt"/>
            </a:endParaRPr>
          </a:p>
        </p:txBody>
      </p:sp>
      <p:pic>
        <p:nvPicPr>
          <p:cNvPr id="5148" name="Picture 11" descr="book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394325"/>
            <a:ext cx="1143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3017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14: BẠCH CẦU - MIỄN DỊCH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0" y="838201"/>
            <a:ext cx="5410200" cy="954088"/>
            <a:chOff x="192" y="610"/>
            <a:chExt cx="3408" cy="601"/>
          </a:xfrm>
        </p:grpSpPr>
        <p:sp>
          <p:nvSpPr>
            <p:cNvPr id="5167" name="AutoShape 47"/>
            <p:cNvSpPr>
              <a:spLocks noChangeArrowheads="1"/>
            </p:cNvSpPr>
            <p:nvPr/>
          </p:nvSpPr>
          <p:spPr bwMode="auto">
            <a:xfrm>
              <a:off x="192" y="610"/>
              <a:ext cx="3408" cy="336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288" y="688"/>
              <a:ext cx="3264" cy="52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-250825" y="1441450"/>
            <a:ext cx="4648200" cy="685800"/>
            <a:chOff x="34" y="990"/>
            <a:chExt cx="2928" cy="432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4" y="990"/>
              <a:ext cx="2928" cy="432"/>
              <a:chOff x="1440" y="1680"/>
              <a:chExt cx="2928" cy="432"/>
            </a:xfrm>
          </p:grpSpPr>
          <p:sp>
            <p:nvSpPr>
              <p:cNvPr id="5171" name="AutoShape 17"/>
              <p:cNvSpPr>
                <a:spLocks noChangeArrowheads="1"/>
              </p:cNvSpPr>
              <p:nvPr/>
            </p:nvSpPr>
            <p:spPr bwMode="auto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38100" algn="ctr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5172" name="Oval 18"/>
              <p:cNvSpPr>
                <a:spLocks noChangeArrowheads="1"/>
              </p:cNvSpPr>
              <p:nvPr/>
            </p:nvSpPr>
            <p:spPr bwMode="auto">
              <a:xfrm rot="1758052">
                <a:off x="1454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5173" name="Oval 19"/>
              <p:cNvSpPr>
                <a:spLocks noChangeArrowheads="1"/>
              </p:cNvSpPr>
              <p:nvPr/>
            </p:nvSpPr>
            <p:spPr bwMode="auto">
              <a:xfrm rot="1758052">
                <a:off x="1440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5174" name="Oval 20"/>
              <p:cNvSpPr>
                <a:spLocks noChangeArrowheads="1"/>
              </p:cNvSpPr>
              <p:nvPr/>
            </p:nvSpPr>
            <p:spPr bwMode="auto">
              <a:xfrm>
                <a:off x="1491" y="170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5175" name="Text Box 21"/>
              <p:cNvSpPr txBox="1">
                <a:spLocks noChangeArrowheads="1"/>
              </p:cNvSpPr>
              <p:nvPr/>
            </p:nvSpPr>
            <p:spPr bwMode="auto">
              <a:xfrm>
                <a:off x="1920" y="1728"/>
                <a:ext cx="2160" cy="29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3366CC"/>
                    </a:solidFill>
                    <a:cs typeface="Arial" charset="0"/>
                  </a:rPr>
                  <a:t>Click to add Title</a:t>
                </a:r>
              </a:p>
            </p:txBody>
          </p:sp>
          <p:sp>
            <p:nvSpPr>
              <p:cNvPr id="5176" name="Text Box 22"/>
              <p:cNvSpPr txBox="1">
                <a:spLocks noChangeArrowheads="1"/>
              </p:cNvSpPr>
              <p:nvPr/>
            </p:nvSpPr>
            <p:spPr bwMode="auto">
              <a:xfrm>
                <a:off x="1557" y="1698"/>
                <a:ext cx="264" cy="37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>
                    <a:solidFill>
                      <a:srgbClr val="3366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5177" name="AutoShape 23"/>
              <p:cNvSpPr>
                <a:spLocks noChangeArrowheads="1"/>
              </p:cNvSpPr>
              <p:nvPr/>
            </p:nvSpPr>
            <p:spPr bwMode="gray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38100" algn="ctr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78" name="Oval 24"/>
              <p:cNvSpPr>
                <a:spLocks noChangeArrowheads="1"/>
              </p:cNvSpPr>
              <p:nvPr/>
            </p:nvSpPr>
            <p:spPr bwMode="gray">
              <a:xfrm rot="1758052">
                <a:off x="1454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5179" name="Oval 25"/>
              <p:cNvSpPr>
                <a:spLocks noChangeArrowheads="1"/>
              </p:cNvSpPr>
              <p:nvPr/>
            </p:nvSpPr>
            <p:spPr bwMode="gray">
              <a:xfrm rot="1758052">
                <a:off x="1440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pic>
            <p:nvPicPr>
              <p:cNvPr id="5181" name="Picture 27" descr="Picture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88" y="1704"/>
                <a:ext cx="239" cy="24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</p:pic>
        </p:grp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576" y="1056"/>
              <a:ext cx="20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184" name="Rectangle 64"/>
          <p:cNvSpPr>
            <a:spLocks noChangeArrowheads="1"/>
          </p:cNvSpPr>
          <p:nvPr/>
        </p:nvSpPr>
        <p:spPr bwMode="auto">
          <a:xfrm>
            <a:off x="533400" y="2197100"/>
            <a:ext cx="8150225" cy="33686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Gồm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5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loại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huyết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(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)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tròn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hoặc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đậu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Gồm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B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T.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mô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nô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(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đại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thực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):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kích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đường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13- 15 µm 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chiếm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2- 2,5%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tổng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trung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10 µm,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đỏ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nâu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ưa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acid,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kính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khoảng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8-12 µm,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hồng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đỏ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ưa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kiềm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kích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thước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8-12 µm,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hạt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bắt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xanh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tím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5185" name="Picture 7" descr="J:\Users\Ky Nguyen\Desktop\Pedagogy workshop\teach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5562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5" name="Picture 3" descr="he bahc huyet o nguoi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838200"/>
            <a:ext cx="5181600" cy="6019800"/>
          </a:xfrm>
          <a:prstGeom prst="rect">
            <a:avLst/>
          </a:prstGeom>
          <a:noFill/>
        </p:spPr>
      </p:pic>
      <p:sp>
        <p:nvSpPr>
          <p:cNvPr id="13316" name="AutoShape 16"/>
          <p:cNvSpPr>
            <a:spLocks noChangeArrowheads="1"/>
          </p:cNvSpPr>
          <p:nvPr/>
        </p:nvSpPr>
        <p:spPr bwMode="gray">
          <a:xfrm>
            <a:off x="1905000" y="228600"/>
            <a:ext cx="5410200" cy="5334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3317" name="Rectangle 5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667000" y="2133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238125" y="-479425"/>
            <a:ext cx="9382125" cy="1905000"/>
            <a:chOff x="-150" y="-302"/>
            <a:chExt cx="5910" cy="1200"/>
          </a:xfrm>
        </p:grpSpPr>
        <p:sp>
          <p:nvSpPr>
            <p:cNvPr id="98309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flowChartAlternateProcess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66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Rectangle 2"/>
            <p:cNvSpPr>
              <a:spLocks noChangeArrowheads="1"/>
            </p:cNvSpPr>
            <p:nvPr/>
          </p:nvSpPr>
          <p:spPr bwMode="auto">
            <a:xfrm>
              <a:off x="-150" y="-302"/>
              <a:ext cx="576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14: BẠCH CẦU - MIỄN DỊCH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82550" y="869950"/>
            <a:ext cx="6308725" cy="685800"/>
            <a:chOff x="52" y="548"/>
            <a:chExt cx="3974" cy="432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2" y="548"/>
              <a:ext cx="3974" cy="432"/>
              <a:chOff x="1440" y="1680"/>
              <a:chExt cx="2928" cy="432"/>
            </a:xfrm>
          </p:grpSpPr>
          <p:sp>
            <p:nvSpPr>
              <p:cNvPr id="98331" name="AutoShape 17"/>
              <p:cNvSpPr>
                <a:spLocks noChangeArrowheads="1"/>
              </p:cNvSpPr>
              <p:nvPr/>
            </p:nvSpPr>
            <p:spPr bwMode="auto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38100" algn="ctr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98332" name="Oval 18"/>
              <p:cNvSpPr>
                <a:spLocks noChangeArrowheads="1"/>
              </p:cNvSpPr>
              <p:nvPr/>
            </p:nvSpPr>
            <p:spPr bwMode="auto">
              <a:xfrm rot="1758052">
                <a:off x="1454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98333" name="Oval 19"/>
              <p:cNvSpPr>
                <a:spLocks noChangeArrowheads="1"/>
              </p:cNvSpPr>
              <p:nvPr/>
            </p:nvSpPr>
            <p:spPr bwMode="auto">
              <a:xfrm rot="1758052">
                <a:off x="1440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98334" name="Oval 20"/>
              <p:cNvSpPr>
                <a:spLocks noChangeArrowheads="1"/>
              </p:cNvSpPr>
              <p:nvPr/>
            </p:nvSpPr>
            <p:spPr bwMode="auto">
              <a:xfrm>
                <a:off x="1491" y="1706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98335" name="Text Box 21"/>
              <p:cNvSpPr txBox="1">
                <a:spLocks noChangeArrowheads="1"/>
              </p:cNvSpPr>
              <p:nvPr/>
            </p:nvSpPr>
            <p:spPr bwMode="auto">
              <a:xfrm>
                <a:off x="1920" y="1728"/>
                <a:ext cx="2160" cy="29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>
                    <a:solidFill>
                      <a:srgbClr val="3366CC"/>
                    </a:solidFill>
                    <a:cs typeface="Arial" charset="0"/>
                  </a:rPr>
                  <a:t>Click to add Title</a:t>
                </a:r>
              </a:p>
            </p:txBody>
          </p:sp>
          <p:sp>
            <p:nvSpPr>
              <p:cNvPr id="98336" name="Text Box 22"/>
              <p:cNvSpPr txBox="1">
                <a:spLocks noChangeArrowheads="1"/>
              </p:cNvSpPr>
              <p:nvPr/>
            </p:nvSpPr>
            <p:spPr bwMode="auto">
              <a:xfrm>
                <a:off x="1592" y="1698"/>
                <a:ext cx="194" cy="371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3200">
                    <a:solidFill>
                      <a:srgbClr val="3366CC"/>
                    </a:solidFill>
                    <a:cs typeface="Arial" charset="0"/>
                  </a:rPr>
                  <a:t>2</a:t>
                </a:r>
              </a:p>
            </p:txBody>
          </p:sp>
          <p:sp>
            <p:nvSpPr>
              <p:cNvPr id="98337" name="AutoShape 23"/>
              <p:cNvSpPr>
                <a:spLocks noChangeArrowheads="1"/>
              </p:cNvSpPr>
              <p:nvPr/>
            </p:nvSpPr>
            <p:spPr bwMode="gray">
              <a:xfrm>
                <a:off x="1654" y="170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38100" algn="ctr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8338" name="Oval 24"/>
              <p:cNvSpPr>
                <a:spLocks noChangeArrowheads="1"/>
              </p:cNvSpPr>
              <p:nvPr/>
            </p:nvSpPr>
            <p:spPr bwMode="gray">
              <a:xfrm rot="1758052">
                <a:off x="1454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98339" name="Oval 25"/>
              <p:cNvSpPr>
                <a:spLocks noChangeArrowheads="1"/>
              </p:cNvSpPr>
              <p:nvPr/>
            </p:nvSpPr>
            <p:spPr bwMode="gray">
              <a:xfrm rot="1758052">
                <a:off x="1440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>
                  <a:solidFill>
                    <a:srgbClr val="3366CC"/>
                  </a:solidFill>
                  <a:cs typeface="Arial" charset="0"/>
                </a:endParaRPr>
              </a:p>
            </p:txBody>
          </p:sp>
          <p:sp>
            <p:nvSpPr>
              <p:cNvPr id="98340" name="Text Box 26"/>
              <p:cNvSpPr txBox="1">
                <a:spLocks noChangeArrowheads="1"/>
              </p:cNvSpPr>
              <p:nvPr/>
            </p:nvSpPr>
            <p:spPr bwMode="gray">
              <a:xfrm>
                <a:off x="1920" y="1728"/>
                <a:ext cx="2160" cy="29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 algn="ctr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2400">
                  <a:solidFill>
                    <a:srgbClr val="3366CC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pic>
            <p:nvPicPr>
              <p:cNvPr id="98341" name="Picture 27" descr="Picture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488" y="1704"/>
                <a:ext cx="239" cy="24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FF3300"/>
                </a:solidFill>
                <a:miter lim="800000"/>
                <a:headEnd/>
                <a:tailEnd/>
              </a:ln>
            </p:spPr>
          </p:pic>
        </p:grpSp>
        <p:sp>
          <p:nvSpPr>
            <p:cNvPr id="98343" name="Rectangle 39"/>
            <p:cNvSpPr>
              <a:spLocks noChangeArrowheads="1"/>
            </p:cNvSpPr>
            <p:nvPr/>
          </p:nvSpPr>
          <p:spPr bwMode="auto">
            <a:xfrm>
              <a:off x="720" y="606"/>
              <a:ext cx="30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Cấu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trúc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2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endPara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348" name="Text Box 44"/>
          <p:cNvSpPr txBox="1">
            <a:spLocks noChangeArrowheads="1"/>
          </p:cNvSpPr>
          <p:nvPr/>
        </p:nvSpPr>
        <p:spPr bwMode="auto">
          <a:xfrm>
            <a:off x="468258" y="1970749"/>
            <a:ext cx="66183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451925" y="4082997"/>
            <a:ext cx="6477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8351" name="Picture 47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381000" cy="381000"/>
          </a:xfrm>
          <a:prstGeom prst="rect">
            <a:avLst/>
          </a:prstGeom>
          <a:noFill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A71DAAC-1B3A-41F9-B870-E7C2D74B77AE}"/>
              </a:ext>
            </a:extLst>
          </p:cNvPr>
          <p:cNvSpPr txBox="1"/>
          <p:nvPr/>
        </p:nvSpPr>
        <p:spPr>
          <a:xfrm>
            <a:off x="1072136" y="1604145"/>
            <a:ext cx="4698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6668D7-4BB0-4FC1-A720-C0BC0BCFD4CC}"/>
              </a:ext>
            </a:extLst>
          </p:cNvPr>
          <p:cNvSpPr txBox="1"/>
          <p:nvPr/>
        </p:nvSpPr>
        <p:spPr>
          <a:xfrm>
            <a:off x="1143000" y="3355013"/>
            <a:ext cx="5715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01111 L 0.025 -0.17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8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-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0.01112 L -0.00833 -0.291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8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8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8" grpId="0"/>
      <p:bldP spid="98348" grpId="1"/>
      <p:bldP spid="98350" grpId="0"/>
      <p:bldP spid="983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95400" y="1524000"/>
            <a:ext cx="2514600" cy="2819400"/>
            <a:chOff x="816" y="864"/>
            <a:chExt cx="1584" cy="1776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816" y="864"/>
              <a:ext cx="1584" cy="1776"/>
              <a:chOff x="48" y="1728"/>
              <a:chExt cx="1584" cy="1776"/>
            </a:xfrm>
          </p:grpSpPr>
          <p:pic>
            <p:nvPicPr>
              <p:cNvPr id="99334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" y="1872"/>
                <a:ext cx="1584" cy="1632"/>
              </a:xfrm>
              <a:prstGeom prst="rect">
                <a:avLst/>
              </a:prstGeom>
              <a:noFill/>
            </p:spPr>
          </p:pic>
          <p:sp>
            <p:nvSpPr>
              <p:cNvPr id="99336" name="Text Box 8"/>
              <p:cNvSpPr txBox="1">
                <a:spLocks noChangeArrowheads="1"/>
              </p:cNvSpPr>
              <p:nvPr/>
            </p:nvSpPr>
            <p:spPr bwMode="auto">
              <a:xfrm>
                <a:off x="336" y="1728"/>
                <a:ext cx="105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</a:p>
            </p:txBody>
          </p:sp>
        </p:grpSp>
        <p:sp>
          <p:nvSpPr>
            <p:cNvPr id="99338" name="Text Box 10"/>
            <p:cNvSpPr txBox="1">
              <a:spLocks noChangeArrowheads="1"/>
            </p:cNvSpPr>
            <p:nvPr/>
          </p:nvSpPr>
          <p:spPr bwMode="auto">
            <a:xfrm>
              <a:off x="1584" y="1776"/>
              <a:ext cx="62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Kháng nguyên A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53000" y="1447800"/>
            <a:ext cx="2362200" cy="2971800"/>
            <a:chOff x="1536" y="1632"/>
            <a:chExt cx="1488" cy="1872"/>
          </a:xfrm>
        </p:grpSpPr>
        <p:pic>
          <p:nvPicPr>
            <p:cNvPr id="9933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36" y="1872"/>
              <a:ext cx="1488" cy="1632"/>
            </a:xfrm>
            <a:prstGeom prst="rect">
              <a:avLst/>
            </a:prstGeom>
            <a:noFill/>
          </p:spPr>
        </p:pic>
        <p:sp>
          <p:nvSpPr>
            <p:cNvPr id="99337" name="Text Box 9"/>
            <p:cNvSpPr txBox="1">
              <a:spLocks noChangeArrowheads="1"/>
            </p:cNvSpPr>
            <p:nvPr/>
          </p:nvSpPr>
          <p:spPr bwMode="auto">
            <a:xfrm>
              <a:off x="1728" y="163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</a:t>
              </a:r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2256" y="2592"/>
              <a:ext cx="67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Kháng nguyên B</a:t>
              </a:r>
            </a:p>
          </p:txBody>
        </p:sp>
      </p:grpSp>
      <p:sp>
        <p:nvSpPr>
          <p:cNvPr id="99340" name="Line 12"/>
          <p:cNvSpPr>
            <a:spLocks noChangeShapeType="1"/>
          </p:cNvSpPr>
          <p:nvPr/>
        </p:nvSpPr>
        <p:spPr bwMode="auto">
          <a:xfrm flipH="1">
            <a:off x="1828800" y="3200400"/>
            <a:ext cx="381000" cy="304800"/>
          </a:xfrm>
          <a:prstGeom prst="line">
            <a:avLst/>
          </a:prstGeom>
          <a:noFill/>
          <a:ln w="38100">
            <a:solidFill>
              <a:srgbClr val="3B22F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2" name="Oval 14"/>
          <p:cNvSpPr>
            <a:spLocks noChangeArrowheads="1"/>
          </p:cNvSpPr>
          <p:nvPr/>
        </p:nvSpPr>
        <p:spPr bwMode="auto">
          <a:xfrm>
            <a:off x="1981200" y="2590800"/>
            <a:ext cx="685800" cy="609600"/>
          </a:xfrm>
          <a:prstGeom prst="ellipse">
            <a:avLst/>
          </a:prstGeom>
          <a:noFill/>
          <a:ln w="57150">
            <a:solidFill>
              <a:srgbClr val="3B22F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Oval 15"/>
          <p:cNvSpPr>
            <a:spLocks noChangeArrowheads="1"/>
          </p:cNvSpPr>
          <p:nvPr/>
        </p:nvSpPr>
        <p:spPr bwMode="auto">
          <a:xfrm>
            <a:off x="5638800" y="2743200"/>
            <a:ext cx="685800" cy="533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Text Box 1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253154" y="4510258"/>
            <a:ext cx="3048000" cy="406400"/>
          </a:xfrm>
          <a:prstGeom prst="rect">
            <a:avLst/>
          </a:prstGeom>
          <a:solidFill>
            <a:srgbClr val="FFCCFF"/>
          </a:solidFill>
          <a:ln w="9525">
            <a:solidFill>
              <a:srgbClr val="3B22F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b="1" dirty="0" err="1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000" b="1" dirty="0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3B22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 flipH="1">
            <a:off x="5410200" y="3276600"/>
            <a:ext cx="3810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0" grpId="0" animBg="1"/>
      <p:bldP spid="99342" grpId="0" animBg="1"/>
      <p:bldP spid="99343" grpId="0" animBg="1"/>
      <p:bldP spid="99344" grpId="0" animBg="1"/>
      <p:bldP spid="993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háng thể đa dò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0"/>
            <a:ext cx="7772400" cy="3657600"/>
          </a:xfrm>
          <a:prstGeom prst="rect">
            <a:avLst/>
          </a:prstGeom>
          <a:noFill/>
        </p:spPr>
      </p:pic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609600" y="3733800"/>
            <a:ext cx="2452688" cy="442674"/>
          </a:xfrm>
          <a:prstGeom prst="wedgeRoundRectCallout">
            <a:avLst>
              <a:gd name="adj1" fmla="val 15824"/>
              <a:gd name="adj2" fmla="val -226602"/>
              <a:gd name="adj3" fmla="val 16667"/>
            </a:avLst>
          </a:prstGeom>
          <a:solidFill>
            <a:srgbClr val="99FF66"/>
          </a:solidFill>
          <a:ln w="9525">
            <a:solidFill>
              <a:srgbClr val="3B22F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pic>
        <p:nvPicPr>
          <p:cNvPr id="33797" name="Picture 5" descr="kháng nguyê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114800" cy="2438400"/>
          </a:xfrm>
          <a:prstGeom prst="rect">
            <a:avLst/>
          </a:prstGeom>
          <a:noFill/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029200" y="2819400"/>
            <a:ext cx="3275013" cy="442674"/>
          </a:xfrm>
          <a:prstGeom prst="wedgeRoundRectCallout">
            <a:avLst>
              <a:gd name="adj1" fmla="val 24505"/>
              <a:gd name="adj2" fmla="val -116014"/>
              <a:gd name="adj3" fmla="val 16667"/>
            </a:avLst>
          </a:prstGeom>
          <a:solidFill>
            <a:srgbClr val="99FF66"/>
          </a:solidFill>
          <a:ln w="9525">
            <a:solidFill>
              <a:srgbClr val="3B22F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 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799" name="Picture 7" descr="kháng thể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 t="2165" r="47545" b="12000"/>
          <a:stretch>
            <a:fillRect/>
          </a:stretch>
        </p:blipFill>
        <p:spPr>
          <a:xfrm>
            <a:off x="533400" y="381000"/>
            <a:ext cx="3657600" cy="2514600"/>
          </a:xfrm>
          <a:noFill/>
          <a:ln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phan ung khang nguy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153400" cy="5638800"/>
          </a:xfrm>
          <a:prstGeom prst="rect">
            <a:avLst/>
          </a:prstGeom>
          <a:noFill/>
        </p:spPr>
      </p:pic>
      <p:pic>
        <p:nvPicPr>
          <p:cNvPr id="100355" name="Picture 3" descr="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0"/>
            <a:ext cx="1390650" cy="990600"/>
          </a:xfrm>
          <a:prstGeom prst="rect">
            <a:avLst/>
          </a:prstGeom>
          <a:noFill/>
        </p:spPr>
      </p:pic>
      <p:pic>
        <p:nvPicPr>
          <p:cNvPr id="100356" name="Picture 4" descr="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88257">
            <a:off x="1143000" y="5257800"/>
            <a:ext cx="1219200" cy="1216025"/>
          </a:xfrm>
          <a:prstGeom prst="rect">
            <a:avLst/>
          </a:prstGeom>
          <a:noFill/>
        </p:spPr>
      </p:pic>
      <p:pic>
        <p:nvPicPr>
          <p:cNvPr id="100357" name="Picture 5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1371600"/>
            <a:ext cx="1219200" cy="1090613"/>
          </a:xfrm>
          <a:prstGeom prst="rect">
            <a:avLst/>
          </a:prstGeom>
          <a:noFill/>
        </p:spPr>
      </p:pic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990600" y="35814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0360" name="Picture 8" descr="17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34035">
            <a:off x="5715000" y="3276600"/>
            <a:ext cx="1392238" cy="1163638"/>
          </a:xfrm>
          <a:prstGeom prst="rect">
            <a:avLst/>
          </a:prstGeom>
          <a:noFill/>
        </p:spPr>
      </p:pic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2286000" y="54102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V="1">
            <a:off x="2514600" y="5562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352800" y="53340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64" name="Text Box 12"/>
          <p:cNvSpPr txBox="1">
            <a:spLocks noChangeArrowheads="1"/>
          </p:cNvSpPr>
          <p:nvPr/>
        </p:nvSpPr>
        <p:spPr bwMode="auto">
          <a:xfrm>
            <a:off x="6019800" y="44196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00365" name="Picture 13" descr="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 rot="9648229">
            <a:off x="6858000" y="2362200"/>
            <a:ext cx="1196975" cy="881063"/>
          </a:xfrm>
          <a:prstGeom prst="rect">
            <a:avLst/>
          </a:prstGeom>
          <a:noFill/>
        </p:spPr>
      </p:pic>
      <p:pic>
        <p:nvPicPr>
          <p:cNvPr id="100366" name="Picture 14" descr="17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4446999">
            <a:off x="1568450" y="1098550"/>
            <a:ext cx="1316038" cy="1100138"/>
          </a:xfrm>
          <a:prstGeom prst="rect">
            <a:avLst/>
          </a:prstGeom>
          <a:noFill/>
        </p:spPr>
      </p:pic>
      <p:sp>
        <p:nvSpPr>
          <p:cNvPr id="100367" name="Text Box 15"/>
          <p:cNvSpPr txBox="1">
            <a:spLocks noChangeArrowheads="1"/>
          </p:cNvSpPr>
          <p:nvPr/>
        </p:nvSpPr>
        <p:spPr bwMode="auto">
          <a:xfrm>
            <a:off x="3505200" y="1219200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 flipH="1">
            <a:off x="2133600" y="137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143000" y="228600"/>
            <a:ext cx="52578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59" grpId="0" animBg="1"/>
      <p:bldP spid="100361" grpId="0" animBg="1"/>
      <p:bldP spid="100362" grpId="0" animBg="1"/>
      <p:bldP spid="100363" grpId="0" autoUpdateAnimBg="0"/>
      <p:bldP spid="100364" grpId="0" autoUpdateAnimBg="0"/>
      <p:bldP spid="100367" grpId="0" autoUpdateAnimBg="0"/>
      <p:bldP spid="100368" grpId="0" animBg="1"/>
      <p:bldP spid="2066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838201"/>
            <a:ext cx="6096000" cy="830263"/>
            <a:chOff x="192" y="610"/>
            <a:chExt cx="3408" cy="523"/>
          </a:xfrm>
        </p:grpSpPr>
        <p:sp>
          <p:nvSpPr>
            <p:cNvPr id="102405" name="AutoShape 5"/>
            <p:cNvSpPr>
              <a:spLocks noChangeArrowheads="1"/>
            </p:cNvSpPr>
            <p:nvPr/>
          </p:nvSpPr>
          <p:spPr bwMode="auto">
            <a:xfrm>
              <a:off x="192" y="610"/>
              <a:ext cx="3408" cy="336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6" name="Rectangle 6"/>
            <p:cNvSpPr>
              <a:spLocks noChangeArrowheads="1"/>
            </p:cNvSpPr>
            <p:nvPr/>
          </p:nvSpPr>
          <p:spPr bwMode="auto">
            <a:xfrm>
              <a:off x="288" y="610"/>
              <a:ext cx="3264" cy="52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6468" y="-478631"/>
            <a:ext cx="7096125" cy="1905000"/>
            <a:chOff x="-150" y="-302"/>
            <a:chExt cx="5910" cy="1200"/>
          </a:xfrm>
        </p:grpSpPr>
        <p:sp>
          <p:nvSpPr>
            <p:cNvPr id="102408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flowChartAlternateProcess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66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Rectangle 2"/>
            <p:cNvSpPr>
              <a:spLocks noChangeArrowheads="1"/>
            </p:cNvSpPr>
            <p:nvPr/>
          </p:nvSpPr>
          <p:spPr bwMode="auto">
            <a:xfrm>
              <a:off x="-150" y="-302"/>
              <a:ext cx="573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14: BẠCH CẦU - MIỄN DỊCH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6200" y="2362200"/>
            <a:ext cx="4572000" cy="3124200"/>
            <a:chOff x="192" y="1344"/>
            <a:chExt cx="2880" cy="1968"/>
          </a:xfrm>
        </p:grpSpPr>
        <p:sp>
          <p:nvSpPr>
            <p:cNvPr id="102427" name="AutoShape 27"/>
            <p:cNvSpPr>
              <a:spLocks noChangeArrowheads="1"/>
            </p:cNvSpPr>
            <p:nvPr/>
          </p:nvSpPr>
          <p:spPr bwMode="auto">
            <a:xfrm>
              <a:off x="192" y="1344"/>
              <a:ext cx="2880" cy="1968"/>
            </a:xfrm>
            <a:prstGeom prst="star24">
              <a:avLst>
                <a:gd name="adj" fmla="val 37500"/>
              </a:avLst>
            </a:prstGeom>
            <a:solidFill>
              <a:schemeClr val="accent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vi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khuẩn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xâm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gặp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02428" name="Picture 28" descr="va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0" y="1728"/>
              <a:ext cx="246" cy="336"/>
            </a:xfrm>
            <a:prstGeom prst="rect">
              <a:avLst/>
            </a:prstGeom>
            <a:noFill/>
          </p:spPr>
        </p:pic>
      </p:grpSp>
      <p:sp>
        <p:nvSpPr>
          <p:cNvPr id="102430" name="AutoShape 30"/>
          <p:cNvSpPr>
            <a:spLocks noChangeArrowheads="1"/>
          </p:cNvSpPr>
          <p:nvPr/>
        </p:nvSpPr>
        <p:spPr bwMode="auto">
          <a:xfrm>
            <a:off x="4724400" y="3657600"/>
            <a:ext cx="5334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1" name="AutoShape 31"/>
          <p:cNvSpPr>
            <a:spLocks/>
          </p:cNvSpPr>
          <p:nvPr/>
        </p:nvSpPr>
        <p:spPr bwMode="auto">
          <a:xfrm>
            <a:off x="5410200" y="3096161"/>
            <a:ext cx="152400" cy="1323439"/>
          </a:xfrm>
          <a:prstGeom prst="leftBrace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3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CC"/>
              </a:solidFill>
            </a:endParaRPr>
          </a:p>
        </p:txBody>
      </p:sp>
      <p:sp>
        <p:nvSpPr>
          <p:cNvPr id="102432" name="Text Box 32"/>
          <p:cNvSpPr txBox="1">
            <a:spLocks noChangeArrowheads="1"/>
          </p:cNvSpPr>
          <p:nvPr/>
        </p:nvSpPr>
        <p:spPr bwMode="auto">
          <a:xfrm>
            <a:off x="5562600" y="3096161"/>
            <a:ext cx="3581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0" grpId="0" animBg="1"/>
      <p:bldP spid="102431" grpId="0" animBg="1"/>
      <p:bldP spid="1024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Picture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81000"/>
            <a:ext cx="914400" cy="838200"/>
          </a:xfrm>
          <a:prstGeom prst="rect">
            <a:avLst/>
          </a:prstGeo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219200" y="1761192"/>
            <a:ext cx="594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241474" y="2445395"/>
            <a:ext cx="6073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219200" y="3129598"/>
            <a:ext cx="60737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LimphoB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990601" y="1053306"/>
            <a:ext cx="533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14.1,14.3,14.4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A9ECD7E-BECA-4DDD-A9C9-B3441D039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23043"/>
            <a:ext cx="5838423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7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Picture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143000" cy="1371600"/>
          </a:xfrm>
          <a:prstGeom prst="rect">
            <a:avLst/>
          </a:prstGeom>
          <a:noFill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7848600" cy="297180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09600" y="3352800"/>
            <a:ext cx="83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315200" y="3429000"/>
            <a:ext cx="83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200400" y="43434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4800600" y="3733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343400" y="3810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724400" y="3200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1524000" y="28194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124200" y="27432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981201" y="6248400"/>
            <a:ext cx="3810000" cy="4572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1390650" y="1004305"/>
            <a:ext cx="4991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929" name="AutoShape 17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7315200" y="6248400"/>
            <a:ext cx="1676400" cy="304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Xem đoạn phim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94E50A3F-1F17-4984-9AFA-723AD09D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23043"/>
            <a:ext cx="5838423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 animBg="1"/>
      <p:bldP spid="38922" grpId="0"/>
      <p:bldP spid="38923" grpId="0"/>
      <p:bldP spid="38924" grpId="0"/>
      <p:bldP spid="389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Picture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143000" cy="1371600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8229600" cy="28956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2209800" y="4114800"/>
            <a:ext cx="533400" cy="254000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5257800" y="4038600"/>
            <a:ext cx="533400" cy="254000"/>
          </a:xfrm>
          <a:prstGeom prst="rightArrow">
            <a:avLst>
              <a:gd name="adj1" fmla="val 50000"/>
              <a:gd name="adj2" fmla="val 525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685800" y="2802194"/>
            <a:ext cx="121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3505200" y="2743200"/>
            <a:ext cx="121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6477000" y="2590800"/>
            <a:ext cx="1371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1371600" y="57150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Sơ đồ tiết kháng thể để vô hiệu hóa các kháng nguyên</a:t>
            </a:r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1714500" y="1130300"/>
            <a:ext cx="51435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nguyên,vô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D81F7F4-C8C4-467D-8293-D6D52A93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23043"/>
            <a:ext cx="5838423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6" grpId="1" animBg="1"/>
      <p:bldP spid="43027" grpId="0"/>
      <p:bldP spid="43028" grpId="0"/>
      <p:bldP spid="43029" grpId="0"/>
      <p:bldP spid="43030" grpId="0"/>
      <p:bldP spid="430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1676400" y="0"/>
            <a:ext cx="3505200" cy="1600200"/>
          </a:xfrm>
          <a:prstGeom prst="irregularSeal1">
            <a:avLst/>
          </a:prstGeom>
          <a:solidFill>
            <a:srgbClr val="F2080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Mở bài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27200"/>
            <a:ext cx="8229600" cy="4597400"/>
          </a:xfrm>
        </p:spPr>
        <p:txBody>
          <a:bodyPr/>
          <a:lstStyle/>
          <a:p>
            <a:pPr>
              <a:buFont typeface="Wingdings" pitchFamily="2" charset="2"/>
              <a:buChar char="J"/>
            </a:pPr>
            <a:r>
              <a:rPr lang="en-US" b="1" dirty="0"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em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tấy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Hoặc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dẫm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gai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sưng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do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đâu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tay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chân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?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nội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mà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hôm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nay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sẽ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nghiên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cứu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100" name="Picture 11" descr="book_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394325"/>
            <a:ext cx="1143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 autoUpdateAnimBg="0"/>
      <p:bldP spid="40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Picture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52400"/>
            <a:ext cx="1143000" cy="137160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124200"/>
            <a:ext cx="8305800" cy="28194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" y="6384925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057400" y="29098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685800" y="3352800"/>
            <a:ext cx="228600" cy="2286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609600" y="5334000"/>
            <a:ext cx="228600" cy="3048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1981200" y="3276600"/>
            <a:ext cx="1066800" cy="5334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590800" y="560705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3124200" y="4648200"/>
            <a:ext cx="1447800" cy="1066800"/>
          </a:xfrm>
          <a:prstGeom prst="line">
            <a:avLst/>
          </a:prstGeom>
          <a:noFill/>
          <a:ln w="38100">
            <a:solidFill>
              <a:srgbClr val="3B22F6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715000" y="58054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6553200" y="5334000"/>
            <a:ext cx="152400" cy="2286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 rot="2700000" flipH="1">
            <a:off x="1828800" y="5105400"/>
            <a:ext cx="76200" cy="3048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 rot="2700000">
            <a:off x="1295400" y="4953000"/>
            <a:ext cx="381000" cy="762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 rot="2700000">
            <a:off x="1181100" y="5295900"/>
            <a:ext cx="304800" cy="762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351084" y="1067373"/>
            <a:ext cx="55831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khuẩn,vi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LimphoB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1752600" y="4419600"/>
            <a:ext cx="381000" cy="762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895600"/>
            <a:ext cx="3733800" cy="3384550"/>
            <a:chOff x="0" y="1824"/>
            <a:chExt cx="2352" cy="2132"/>
          </a:xfrm>
        </p:grpSpPr>
        <p:sp>
          <p:nvSpPr>
            <p:cNvPr id="35861" name="Text Box 21"/>
            <p:cNvSpPr txBox="1">
              <a:spLocks noChangeArrowheads="1"/>
            </p:cNvSpPr>
            <p:nvPr/>
          </p:nvSpPr>
          <p:spPr bwMode="auto">
            <a:xfrm>
              <a:off x="240" y="3552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nhiễm</a:t>
              </a:r>
              <a:r>
                <a:rPr lang="en-US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khuẩn</a:t>
              </a:r>
              <a:endPara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62" name="Text Box 22"/>
            <p:cNvSpPr txBox="1">
              <a:spLocks noChangeArrowheads="1"/>
            </p:cNvSpPr>
            <p:nvPr/>
          </p:nvSpPr>
          <p:spPr bwMode="auto">
            <a:xfrm>
              <a:off x="0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b="1">
                <a:solidFill>
                  <a:srgbClr val="FF0000"/>
                </a:solidFill>
                <a:latin typeface="VNI-Times" pitchFamily="2" charset="0"/>
              </a:endParaRPr>
            </a:p>
          </p:txBody>
        </p:sp>
        <p:sp>
          <p:nvSpPr>
            <p:cNvPr id="35863" name="Text Box 23"/>
            <p:cNvSpPr txBox="1">
              <a:spLocks noChangeArrowheads="1"/>
            </p:cNvSpPr>
            <p:nvPr/>
          </p:nvSpPr>
          <p:spPr bwMode="auto">
            <a:xfrm>
              <a:off x="1296" y="2448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Kháng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VK,VR</a:t>
              </a:r>
            </a:p>
          </p:txBody>
        </p:sp>
      </p:grp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0" y="3048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75B93B69-9825-43AE-8354-8D4F02B01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23043"/>
            <a:ext cx="5838423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67" name="AutoShape 43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438400" y="6248400"/>
            <a:ext cx="3200400" cy="3048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Xem đoạn phim</a:t>
            </a:r>
          </a:p>
        </p:txBody>
      </p:sp>
      <p:sp>
        <p:nvSpPr>
          <p:cNvPr id="10346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92100" y="1143000"/>
            <a:ext cx="7480300" cy="3048000"/>
          </a:xfrm>
          <a:noFill/>
          <a:ln/>
        </p:spPr>
        <p:txBody>
          <a:bodyPr>
            <a:normAutofit/>
          </a:bodyPr>
          <a:lstStyle/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khóa-chìa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95300" indent="-4953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(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T):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3469" name="Picture 45" descr="Picture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1145345"/>
            <a:ext cx="381000" cy="381000"/>
          </a:xfrm>
          <a:prstGeom prst="rect">
            <a:avLst/>
          </a:prstGeom>
          <a:noFill/>
        </p:spPr>
      </p:pic>
      <p:sp>
        <p:nvSpPr>
          <p:cNvPr id="24" name="Rectangle 6">
            <a:extLst>
              <a:ext uri="{FF2B5EF4-FFF2-40B4-BE49-F238E27FC236}">
                <a16:creationId xmlns:a16="http://schemas.microsoft.com/office/drawing/2014/main" id="{8128F1B5-7694-4145-8142-C61DB2777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223043"/>
            <a:ext cx="5838423" cy="8302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592992-5B03-4681-B24E-BA82B009C6E3}"/>
              </a:ext>
            </a:extLst>
          </p:cNvPr>
          <p:cNvSpPr txBox="1"/>
          <p:nvPr/>
        </p:nvSpPr>
        <p:spPr>
          <a:xfrm>
            <a:off x="1962868" y="3926751"/>
            <a:ext cx="5218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3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3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3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3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67" grpId="0" animBg="1"/>
      <p:bldP spid="10346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228602"/>
            <a:ext cx="2438400" cy="464173"/>
            <a:chOff x="192" y="610"/>
            <a:chExt cx="3408" cy="523"/>
          </a:xfrm>
        </p:grpSpPr>
        <p:sp>
          <p:nvSpPr>
            <p:cNvPr id="104458" name="AutoShape 10"/>
            <p:cNvSpPr>
              <a:spLocks noChangeArrowheads="1"/>
            </p:cNvSpPr>
            <p:nvPr/>
          </p:nvSpPr>
          <p:spPr bwMode="auto">
            <a:xfrm>
              <a:off x="192" y="610"/>
              <a:ext cx="3408" cy="336"/>
            </a:xfrm>
            <a:prstGeom prst="flowChartAlternateProcess">
              <a:avLst/>
            </a:prstGeom>
            <a:solidFill>
              <a:srgbClr val="FFCC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9" name="Rectangle 11"/>
            <p:cNvSpPr>
              <a:spLocks noChangeArrowheads="1"/>
            </p:cNvSpPr>
            <p:nvPr/>
          </p:nvSpPr>
          <p:spPr bwMode="auto">
            <a:xfrm>
              <a:off x="241" y="610"/>
              <a:ext cx="3264" cy="52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FFFF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eaLnBrk="0" hangingPunct="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</p:grpSp>
      <p:pic>
        <p:nvPicPr>
          <p:cNvPr id="104460" name="Picture 12" descr="he mien di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4419600" cy="4648200"/>
          </a:xfrm>
          <a:prstGeom prst="rect">
            <a:avLst/>
          </a:prstGeom>
          <a:noFill/>
        </p:spPr>
      </p:pic>
      <p:pic>
        <p:nvPicPr>
          <p:cNvPr id="104461" name="Picture 13" descr="He mien dich o ngu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524000"/>
            <a:ext cx="39624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7" name="AutoShape 11"/>
          <p:cNvSpPr>
            <a:spLocks noChangeArrowheads="1"/>
          </p:cNvSpPr>
          <p:nvPr/>
        </p:nvSpPr>
        <p:spPr bwMode="auto">
          <a:xfrm>
            <a:off x="228600" y="3733800"/>
            <a:ext cx="8686800" cy="13716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>
            <a:off x="4038600" y="1930063"/>
            <a:ext cx="152400" cy="685800"/>
          </a:xfrm>
          <a:prstGeom prst="downArrow">
            <a:avLst>
              <a:gd name="adj1" fmla="val 50000"/>
              <a:gd name="adj2" fmla="val 112500"/>
            </a:avLst>
          </a:prstGeom>
          <a:solidFill>
            <a:srgbClr val="FF3300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AutoShape 13"/>
          <p:cNvSpPr>
            <a:spLocks noChangeArrowheads="1"/>
          </p:cNvSpPr>
          <p:nvPr/>
        </p:nvSpPr>
        <p:spPr bwMode="auto">
          <a:xfrm>
            <a:off x="2552700" y="2526098"/>
            <a:ext cx="3124200" cy="13716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F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bị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mắc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truyền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nhiễm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dù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môi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vi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khuẩn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gây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106512" name="Picture 16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429000"/>
            <a:ext cx="381000" cy="381000"/>
          </a:xfrm>
          <a:prstGeom prst="rect">
            <a:avLst/>
          </a:prstGeom>
          <a:noFill/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C54AB315-297C-45AD-BC7B-99CD5382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52400"/>
            <a:ext cx="2626289" cy="4641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FB46D-F6A6-441D-82F1-3033DFFFDEC9}"/>
              </a:ext>
            </a:extLst>
          </p:cNvPr>
          <p:cNvSpPr txBox="1"/>
          <p:nvPr/>
        </p:nvSpPr>
        <p:spPr>
          <a:xfrm>
            <a:off x="1158875" y="762000"/>
            <a:ext cx="5775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dụ:Dịch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ngườimắt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00416 -0.49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48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nimBg="1"/>
      <p:bldP spid="106507" grpId="1" animBg="1"/>
      <p:bldP spid="106508" grpId="0" animBg="1"/>
      <p:bldP spid="106508" grpId="1" animBg="1"/>
      <p:bldP spid="106509" grpId="0" animBg="1"/>
      <p:bldP spid="106509" grpId="1" animBg="1"/>
      <p:bldP spid="106511" grpId="0" autoUpdateAnimBg="0"/>
      <p:bldP spid="10651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190500" y="725023"/>
            <a:ext cx="7443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b="1" dirty="0">
                <a:latin typeface="Times New Roman" pitchFamily="18" charset="0"/>
              </a:rPr>
              <a:t>- </a:t>
            </a:r>
            <a:r>
              <a:rPr lang="en-US" sz="2000" b="1" dirty="0" err="1">
                <a:latin typeface="Times New Roman" pitchFamily="18" charset="0"/>
              </a:rPr>
              <a:t>Miễn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dịch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khả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thể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mắc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truyền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nhiễm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nào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đó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dù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sống</a:t>
            </a:r>
            <a:r>
              <a:rPr lang="en-US" sz="2000" b="1" dirty="0">
                <a:latin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</a:rPr>
              <a:t>môi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trường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</a:rPr>
              <a:t> vi </a:t>
            </a:r>
            <a:r>
              <a:rPr lang="en-US" sz="2000" b="1" dirty="0" err="1">
                <a:latin typeface="Times New Roman" pitchFamily="18" charset="0"/>
              </a:rPr>
              <a:t>khuẩn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gây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357797" y="1544709"/>
            <a:ext cx="70104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435194" y="1997146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…-&gt;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357797" y="2478290"/>
            <a:ext cx="7567003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396081" y="3075057"/>
            <a:ext cx="70183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96058" y="3807561"/>
            <a:ext cx="7384146" cy="762000"/>
            <a:chOff x="249" y="2406"/>
            <a:chExt cx="4560" cy="480"/>
          </a:xfrm>
          <a:solidFill>
            <a:schemeClr val="accent6">
              <a:lumMod val="75000"/>
            </a:schemeClr>
          </a:solidFill>
        </p:grpSpPr>
        <p:sp>
          <p:nvSpPr>
            <p:cNvPr id="112663" name="Rectangle 23"/>
            <p:cNvSpPr>
              <a:spLocks noChangeArrowheads="1"/>
            </p:cNvSpPr>
            <p:nvPr/>
          </p:nvSpPr>
          <p:spPr bwMode="auto">
            <a:xfrm>
              <a:off x="249" y="2406"/>
              <a:ext cx="4560" cy="480"/>
            </a:xfrm>
            <a:prstGeom prst="rect">
              <a:avLst/>
            </a:prstGeom>
            <a:grpFill/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       </a:t>
              </a:r>
            </a:p>
          </p:txBody>
        </p:sp>
        <p:sp>
          <p:nvSpPr>
            <p:cNvPr id="112665" name="Text Box 25"/>
            <p:cNvSpPr txBox="1">
              <a:spLocks noChangeArrowheads="1"/>
            </p:cNvSpPr>
            <p:nvPr/>
          </p:nvSpPr>
          <p:spPr bwMode="auto">
            <a:xfrm>
              <a:off x="273" y="2414"/>
              <a:ext cx="4536" cy="4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Việc</a:t>
              </a:r>
              <a:r>
                <a:rPr lang="en-US" b="1" dirty="0">
                  <a:solidFill>
                    <a:schemeClr val="bg1"/>
                  </a:solidFill>
                </a:rPr>
                <a:t>  </a:t>
              </a:r>
              <a:r>
                <a:rPr lang="en-US" sz="2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phòng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một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số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bệnh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như</a:t>
              </a:r>
              <a:r>
                <a:rPr lang="en-US" b="1" dirty="0">
                  <a:solidFill>
                    <a:schemeClr val="bg1"/>
                  </a:solidFill>
                </a:rPr>
                <a:t>: </a:t>
              </a:r>
              <a:r>
                <a:rPr lang="en-US" b="1" dirty="0" err="1">
                  <a:solidFill>
                    <a:schemeClr val="bg1"/>
                  </a:solidFill>
                </a:rPr>
                <a:t>bại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liệt</a:t>
              </a:r>
              <a:r>
                <a:rPr lang="en-US" b="1" dirty="0">
                  <a:solidFill>
                    <a:schemeClr val="bg1"/>
                  </a:solidFill>
                </a:rPr>
                <a:t>, </a:t>
              </a:r>
              <a:r>
                <a:rPr lang="en-US" b="1" dirty="0" err="1">
                  <a:solidFill>
                    <a:schemeClr val="bg1"/>
                  </a:solidFill>
                </a:rPr>
                <a:t>uốn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ván</a:t>
              </a:r>
              <a:r>
                <a:rPr lang="en-US" b="1" dirty="0">
                  <a:solidFill>
                    <a:schemeClr val="bg1"/>
                  </a:solidFill>
                </a:rPr>
                <a:t>, </a:t>
              </a:r>
              <a:r>
                <a:rPr lang="en-US" b="1" dirty="0" err="1">
                  <a:solidFill>
                    <a:schemeClr val="bg1"/>
                  </a:solidFill>
                </a:rPr>
                <a:t>viêm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gan</a:t>
              </a:r>
              <a:r>
                <a:rPr lang="en-US" b="1" dirty="0">
                  <a:solidFill>
                    <a:schemeClr val="bg1"/>
                  </a:solidFill>
                </a:rPr>
                <a:t> B, </a:t>
              </a:r>
              <a:r>
                <a:rPr lang="en-US" b="1" dirty="0" err="1">
                  <a:solidFill>
                    <a:schemeClr val="bg1"/>
                  </a:solidFill>
                </a:rPr>
                <a:t>lao</a:t>
              </a:r>
              <a:r>
                <a:rPr lang="en-US" b="1" dirty="0">
                  <a:solidFill>
                    <a:schemeClr val="bg1"/>
                  </a:solidFill>
                </a:rPr>
                <a:t>… </a:t>
              </a:r>
              <a:r>
                <a:rPr lang="en-US" b="1" dirty="0" err="1">
                  <a:solidFill>
                    <a:schemeClr val="bg1"/>
                  </a:solidFill>
                </a:rPr>
                <a:t>là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làm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gì</a:t>
              </a:r>
              <a:r>
                <a:rPr lang="en-US" b="1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12668" name="Text Box 28"/>
          <p:cNvSpPr txBox="1">
            <a:spLocks noChangeArrowheads="1"/>
          </p:cNvSpPr>
          <p:nvPr/>
        </p:nvSpPr>
        <p:spPr bwMode="auto">
          <a:xfrm>
            <a:off x="311151" y="4637088"/>
            <a:ext cx="7323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A1BECBAD-43A4-47C4-A72F-E3B13467F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152400"/>
            <a:ext cx="2626289" cy="4641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4" grpId="0"/>
      <p:bldP spid="112661" grpId="0"/>
      <p:bldP spid="1126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5181600" y="914400"/>
            <a:ext cx="3657600" cy="1600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CCCC"/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559" name="AutoShape 15"/>
          <p:cNvSpPr>
            <a:spLocks noChangeArrowheads="1"/>
          </p:cNvSpPr>
          <p:nvPr/>
        </p:nvSpPr>
        <p:spPr bwMode="auto">
          <a:xfrm>
            <a:off x="304800" y="4515890"/>
            <a:ext cx="8534400" cy="762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533400" y="1866900"/>
            <a:ext cx="2438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V="1">
            <a:off x="2000250" y="1952625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2" name="Line 18"/>
          <p:cNvSpPr>
            <a:spLocks noChangeShapeType="1"/>
          </p:cNvSpPr>
          <p:nvPr/>
        </p:nvSpPr>
        <p:spPr bwMode="auto">
          <a:xfrm>
            <a:off x="2000250" y="22733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3" name="Line 19"/>
          <p:cNvSpPr>
            <a:spLocks noChangeShapeType="1"/>
          </p:cNvSpPr>
          <p:nvPr/>
        </p:nvSpPr>
        <p:spPr bwMode="auto">
          <a:xfrm>
            <a:off x="5029200" y="1952625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4" name="Line 20"/>
          <p:cNvSpPr>
            <a:spLocks noChangeShapeType="1"/>
          </p:cNvSpPr>
          <p:nvPr/>
        </p:nvSpPr>
        <p:spPr bwMode="auto">
          <a:xfrm flipV="1">
            <a:off x="5016500" y="1600200"/>
            <a:ext cx="838200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2819400" y="1676400"/>
            <a:ext cx="243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2819400" y="2590800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5880100" y="1422400"/>
            <a:ext cx="257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5734050" y="2162175"/>
            <a:ext cx="27241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1143000" y="33528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457200" y="3581400"/>
            <a:ext cx="8458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do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văcxin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AE8E7DD-5FBE-4D60-BC47-F44D338A7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1" y="152400"/>
            <a:ext cx="2266950" cy="4641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8" grpId="0" animBg="1"/>
      <p:bldP spid="108558" grpId="1" animBg="1"/>
      <p:bldP spid="108559" grpId="0" animBg="1"/>
      <p:bldP spid="108559" grpId="1" animBg="1"/>
      <p:bldP spid="108560" grpId="0"/>
      <p:bldP spid="108561" grpId="0" animBg="1"/>
      <p:bldP spid="108562" grpId="0" animBg="1"/>
      <p:bldP spid="108563" grpId="0" animBg="1"/>
      <p:bldP spid="108564" grpId="0" animBg="1"/>
      <p:bldP spid="108565" grpId="0"/>
      <p:bldP spid="108566" grpId="0"/>
      <p:bldP spid="108569" grpId="0"/>
      <p:bldP spid="108570" grpId="0"/>
      <p:bldP spid="1085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609600" y="762000"/>
            <a:ext cx="7543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685800" y="1143000"/>
            <a:ext cx="8458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do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văcxin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3676" name="Picture 12" descr="Picture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457200" cy="457200"/>
          </a:xfrm>
          <a:prstGeom prst="rect">
            <a:avLst/>
          </a:prstGeom>
          <a:noFill/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85800" y="2378801"/>
            <a:ext cx="6172200" cy="609600"/>
            <a:chOff x="336" y="3456"/>
            <a:chExt cx="5227" cy="384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36" y="3456"/>
              <a:ext cx="5227" cy="384"/>
              <a:chOff x="336" y="3456"/>
              <a:chExt cx="5227" cy="384"/>
            </a:xfrm>
          </p:grpSpPr>
          <p:sp>
            <p:nvSpPr>
              <p:cNvPr id="113678" name="Rectangle 14"/>
              <p:cNvSpPr>
                <a:spLocks noChangeArrowheads="1"/>
              </p:cNvSpPr>
              <p:nvPr/>
            </p:nvSpPr>
            <p:spPr bwMode="auto">
              <a:xfrm>
                <a:off x="336" y="3456"/>
                <a:ext cx="5227" cy="384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677" name="Text Box 13"/>
              <p:cNvSpPr txBox="1">
                <a:spLocks noChangeArrowheads="1"/>
              </p:cNvSpPr>
              <p:nvPr/>
            </p:nvSpPr>
            <p:spPr bwMode="auto">
              <a:xfrm>
                <a:off x="432" y="3504"/>
                <a:ext cx="470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miễn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113682" name="Picture 18" descr="va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" y="3504"/>
              <a:ext cx="246" cy="240"/>
            </a:xfrm>
            <a:prstGeom prst="rect">
              <a:avLst/>
            </a:prstGeom>
            <a:noFill/>
          </p:spPr>
        </p:pic>
      </p:grpSp>
      <p:sp>
        <p:nvSpPr>
          <p:cNvPr id="16" name="Rectangle 11">
            <a:extLst>
              <a:ext uri="{FF2B5EF4-FFF2-40B4-BE49-F238E27FC236}">
                <a16:creationId xmlns:a16="http://schemas.microsoft.com/office/drawing/2014/main" id="{68C94021-FF48-42A8-93DB-5F6135928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1" y="152400"/>
            <a:ext cx="2266950" cy="4641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/>
      <p:bldP spid="113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1371600" cy="914400"/>
          </a:xfrm>
          <a:prstGeom prst="rect">
            <a:avLst/>
          </a:prstGeom>
          <a:noFill/>
        </p:spPr>
      </p:pic>
      <p:pic>
        <p:nvPicPr>
          <p:cNvPr id="12292" name="Picture 4" descr="2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1447800" cy="887413"/>
          </a:xfrm>
          <a:prstGeom prst="rect">
            <a:avLst/>
          </a:prstGeom>
          <a:noFill/>
        </p:spPr>
      </p:pic>
      <p:pic>
        <p:nvPicPr>
          <p:cNvPr id="12293" name="Picture 5" descr="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1371600" cy="1219200"/>
          </a:xfrm>
          <a:prstGeom prst="rect">
            <a:avLst/>
          </a:prstGeom>
          <a:noFill/>
        </p:spPr>
      </p:pic>
      <p:pic>
        <p:nvPicPr>
          <p:cNvPr id="12294" name="Picture 6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0"/>
            <a:ext cx="1371600" cy="1219200"/>
          </a:xfrm>
          <a:prstGeom prst="rect">
            <a:avLst/>
          </a:prstGeom>
          <a:noFill/>
        </p:spPr>
      </p:pic>
      <p:pic>
        <p:nvPicPr>
          <p:cNvPr id="12295" name="Picture 7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572000"/>
            <a:ext cx="1447800" cy="1143000"/>
          </a:xfrm>
          <a:prstGeom prst="rect">
            <a:avLst/>
          </a:prstGeom>
          <a:noFill/>
        </p:spPr>
      </p:pic>
      <p:pic>
        <p:nvPicPr>
          <p:cNvPr id="12296" name="Picture 8" descr="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1905000"/>
            <a:ext cx="1676400" cy="1076325"/>
          </a:xfrm>
          <a:prstGeom prst="rect">
            <a:avLst/>
          </a:prstGeom>
          <a:noFill/>
        </p:spPr>
      </p:pic>
      <p:pic>
        <p:nvPicPr>
          <p:cNvPr id="12297" name="Picture 9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685800"/>
            <a:ext cx="1447800" cy="1222375"/>
          </a:xfrm>
          <a:prstGeom prst="rect">
            <a:avLst/>
          </a:prstGeom>
          <a:noFill/>
        </p:spPr>
      </p:pic>
      <p:pic>
        <p:nvPicPr>
          <p:cNvPr id="12298" name="Picture 10" descr="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7800" y="1828800"/>
            <a:ext cx="1828800" cy="1055688"/>
          </a:xfrm>
          <a:prstGeom prst="rect">
            <a:avLst/>
          </a:prstGeom>
          <a:noFill/>
        </p:spPr>
      </p:pic>
      <p:pic>
        <p:nvPicPr>
          <p:cNvPr id="12299" name="Picture 11" descr="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8800" y="838200"/>
            <a:ext cx="1447800" cy="990600"/>
          </a:xfrm>
          <a:prstGeom prst="rect">
            <a:avLst/>
          </a:prstGeom>
          <a:noFill/>
        </p:spPr>
      </p:pic>
      <p:pic>
        <p:nvPicPr>
          <p:cNvPr id="12300" name="Picture 12" descr="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48600" y="1600200"/>
            <a:ext cx="1295400" cy="1093788"/>
          </a:xfrm>
          <a:prstGeom prst="rect">
            <a:avLst/>
          </a:prstGeom>
          <a:noFill/>
        </p:spPr>
      </p:pic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533400" y="1600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33400" y="3124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533400" y="48006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2895600" y="5867400"/>
            <a:ext cx="1295400" cy="533400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3886200" y="3048000"/>
            <a:ext cx="381000" cy="1295400"/>
          </a:xfrm>
          <a:prstGeom prst="upArrow">
            <a:avLst>
              <a:gd name="adj1" fmla="val 50000"/>
              <a:gd name="adj2" fmla="val 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4953000" y="13716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>
            <a:off x="7010400" y="1600200"/>
            <a:ext cx="990600" cy="381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066800" y="1524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38200" y="2971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219200" y="39624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1371600" y="5638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457200" y="6491288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419600" y="5867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590800" y="3581400"/>
            <a:ext cx="3124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1905000" y="7620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 flipV="1">
            <a:off x="4343400" y="2743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V="1">
            <a:off x="5105400" y="26670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495800" y="32004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495800" y="17526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 flipH="1" flipV="1">
            <a:off x="4191000" y="19812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H="1">
            <a:off x="6629400" y="1219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7391400" y="838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>
            <a:off x="80010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8001000" y="2971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V="1">
            <a:off x="91440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8610600" y="2971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7620000" y="335280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endParaRPr 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28" name="Picture 40" descr="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4267200"/>
            <a:ext cx="3048000" cy="2590800"/>
          </a:xfrm>
          <a:prstGeom prst="rect">
            <a:avLst/>
          </a:prstGeom>
          <a:noFill/>
        </p:spPr>
      </p:pic>
      <p:sp>
        <p:nvSpPr>
          <p:cNvPr id="12329" name="AutoShape 16"/>
          <p:cNvSpPr>
            <a:spLocks noChangeArrowheads="1"/>
          </p:cNvSpPr>
          <p:nvPr/>
        </p:nvSpPr>
        <p:spPr bwMode="gray">
          <a:xfrm>
            <a:off x="1828800" y="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244759"/>
              </a:gs>
              <a:gs pos="50000">
                <a:srgbClr val="66CCFF"/>
              </a:gs>
              <a:gs pos="100000">
                <a:srgbClr val="244759"/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utoUpdateAnimBg="0"/>
      <p:bldP spid="12309" grpId="0" autoUpdateAnimBg="0"/>
      <p:bldP spid="12310" grpId="0" autoUpdateAnimBg="0"/>
      <p:bldP spid="12311" grpId="0" autoUpdateAnimBg="0"/>
      <p:bldP spid="12312" grpId="0" autoUpdateAnimBg="0"/>
      <p:bldP spid="12313" grpId="0" autoUpdateAnimBg="0"/>
      <p:bldP spid="12314" grpId="0" animBg="1" autoUpdateAnimBg="0"/>
      <p:bldP spid="12315" grpId="0" autoUpdateAnimBg="0"/>
      <p:bldP spid="12316" grpId="0" animBg="1"/>
      <p:bldP spid="12317" grpId="0" animBg="1"/>
      <p:bldP spid="12318" grpId="0" autoUpdateAnimBg="0"/>
      <p:bldP spid="12319" grpId="0" autoUpdateAnimBg="0"/>
      <p:bldP spid="12320" grpId="0" animBg="1"/>
      <p:bldP spid="12321" grpId="0" animBg="1"/>
      <p:bldP spid="12322" grpId="0" autoUpdateAnimBg="0"/>
      <p:bldP spid="12323" grpId="0" animBg="1"/>
      <p:bldP spid="12324" grpId="0" animBg="1"/>
      <p:bldP spid="12325" grpId="0" animBg="1"/>
      <p:bldP spid="12326" grpId="0" animBg="1"/>
      <p:bldP spid="12327" grpId="0" autoUpdateAnimBg="0"/>
      <p:bldP spid="1232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66799" y="1032186"/>
            <a:ext cx="6019801" cy="762000"/>
            <a:chOff x="67" y="1102"/>
            <a:chExt cx="5693" cy="480"/>
          </a:xfrm>
        </p:grpSpPr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67" y="1102"/>
              <a:ext cx="5549" cy="48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0" name="Text Box 12"/>
            <p:cNvSpPr txBox="1">
              <a:spLocks noChangeArrowheads="1"/>
            </p:cNvSpPr>
            <p:nvPr/>
          </p:nvSpPr>
          <p:spPr bwMode="auto">
            <a:xfrm>
              <a:off x="96" y="1104"/>
              <a:ext cx="566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miễn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1379790" y="1743386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88937" y="2065973"/>
            <a:ext cx="8991600" cy="571400"/>
            <a:chOff x="240" y="151"/>
            <a:chExt cx="5664" cy="480"/>
          </a:xfrm>
        </p:grpSpPr>
        <p:sp>
          <p:nvSpPr>
            <p:cNvPr id="114715" name="Rectangle 27"/>
            <p:cNvSpPr>
              <a:spLocks noChangeArrowheads="1"/>
            </p:cNvSpPr>
            <p:nvPr/>
          </p:nvSpPr>
          <p:spPr bwMode="auto">
            <a:xfrm>
              <a:off x="686" y="151"/>
              <a:ext cx="3677" cy="480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6" name="Text Box 28"/>
            <p:cNvSpPr txBox="1">
              <a:spLocks noChangeArrowheads="1"/>
            </p:cNvSpPr>
            <p:nvPr/>
          </p:nvSpPr>
          <p:spPr bwMode="auto">
            <a:xfrm>
              <a:off x="240" y="247"/>
              <a:ext cx="566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văcxin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pic>
        <p:nvPicPr>
          <p:cNvPr id="114718" name="Picture 30" descr="small_102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18" y="2887863"/>
            <a:ext cx="7239000" cy="3124200"/>
          </a:xfrm>
          <a:prstGeom prst="rect">
            <a:avLst/>
          </a:prstGeom>
          <a:noFill/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27420E2-3DF1-4A8E-B3C8-6F909FE1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1" y="152400"/>
            <a:ext cx="2266950" cy="4641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4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23225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100" dirty="0"/>
          </a:p>
          <a:p>
            <a:pPr>
              <a:buFont typeface="Wingdings" pitchFamily="2" charset="2"/>
              <a:buNone/>
            </a:pPr>
            <a:endParaRPr lang="en-US" sz="3400" i="1" dirty="0">
              <a:sym typeface="Wingdings" pitchFamily="2" charset="2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62000" y="25908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38200" y="3505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381000"/>
            <a:ext cx="9037638" cy="685800"/>
            <a:chOff x="67" y="1102"/>
            <a:chExt cx="5693" cy="48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7" y="1102"/>
              <a:ext cx="5693" cy="480"/>
              <a:chOff x="67" y="1102"/>
              <a:chExt cx="5693" cy="480"/>
            </a:xfrm>
          </p:grpSpPr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67" y="1102"/>
                <a:ext cx="5549" cy="480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2" name="Text Box 12"/>
              <p:cNvSpPr txBox="1">
                <a:spLocks noChangeArrowheads="1"/>
              </p:cNvSpPr>
              <p:nvPr/>
            </p:nvSpPr>
            <p:spPr bwMode="auto">
              <a:xfrm>
                <a:off x="96" y="1104"/>
                <a:ext cx="5664" cy="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tiêm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trẻ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văcxin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pic>
          <p:nvPicPr>
            <p:cNvPr id="25613" name="Picture 13" descr="vang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152"/>
              <a:ext cx="246" cy="144"/>
            </a:xfrm>
            <a:prstGeom prst="rect">
              <a:avLst/>
            </a:prstGeom>
            <a:noFill/>
          </p:spPr>
        </p:pic>
      </p:grp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685800" y="10668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200" b="1" i="1" dirty="0">
                <a:solidFill>
                  <a:srgbClr val="CC0000"/>
                </a:solidFill>
                <a:latin typeface="Times New Roman" pitchFamily="18" charset="0"/>
              </a:rPr>
              <a:t>*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Chương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trình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tiêm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chủng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mở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rộng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Quốc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gia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          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Áp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trẻ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từ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0-9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tuổi,được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tiêm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vắc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xin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miễn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phí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: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viêm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ganB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lao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ho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gà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uốn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ván,bại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liệt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sởi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tiêu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sẽ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thanh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toán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truyền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nhiễm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tương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lai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</a:rPr>
              <a:t>*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Cơ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sở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khoa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học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tiêm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vắc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xin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2200" b="1" i="1" u="sng" dirty="0" err="1">
                <a:solidFill>
                  <a:srgbClr val="CC0000"/>
                </a:solidFill>
                <a:latin typeface="Times New Roman" pitchFamily="18" charset="0"/>
              </a:rPr>
              <a:t>là</a:t>
            </a:r>
            <a:r>
              <a:rPr lang="en-US" sz="2200" b="1" i="1" u="sng" dirty="0">
                <a:solidFill>
                  <a:srgbClr val="CC0000"/>
                </a:solidFill>
                <a:latin typeface="Times New Roman" pitchFamily="18" charset="0"/>
              </a:rPr>
              <a:t>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Đưa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vi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khuẩn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,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virút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làm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yếu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phản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miễm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dịch,giúp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phản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ứng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kịp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thời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vi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sinh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vật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xâm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nhập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,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bảo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vệ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bậc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cha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mẹ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tiêm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phòng,và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đảm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bảo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tiêm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nhắc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tiêm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phòng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cần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xét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nghiệm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mầm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bệnh,nếu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bệnh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tiêm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phòng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huong 3 bai 13 (1)"/>
          <p:cNvPicPr>
            <a:picLocks noChangeAspect="1" noChangeArrowheads="1"/>
          </p:cNvPicPr>
          <p:nvPr/>
        </p:nvPicPr>
        <p:blipFill>
          <a:blip r:embed="rId2">
            <a:lum bright="56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2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Bài</a:t>
            </a:r>
            <a:r>
              <a:rPr lang="en-US" sz="4200" b="1" cap="all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14</a:t>
            </a:r>
            <a:endParaRPr lang="en-US" sz="42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  <a:p>
            <a:pPr algn="ctr"/>
            <a:br>
              <a:rPr lang="en-US" sz="4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</a:br>
            <a:r>
              <a:rPr lang="en-US" sz="4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BẠCH CẦU - MIỄN DỊCH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WordArt 5"/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4543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NỘI DUNG  BÀI HỌC</a:t>
            </a:r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381000" y="838200"/>
            <a:ext cx="8458200" cy="6019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1219200" y="1828800"/>
            <a:ext cx="5867400" cy="396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600" y="2197100"/>
            <a:ext cx="7467600" cy="2362200"/>
          </a:xfrm>
          <a:noFill/>
          <a:ln/>
        </p:spPr>
        <p:txBody>
          <a:bodyPr>
            <a:noAutofit/>
          </a:bodyPr>
          <a:lstStyle/>
          <a:p>
            <a:pPr marL="495300" indent="-495300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95300" indent="-495300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95300" indent="-495300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B(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B):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khóa-chìa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95300" indent="-495300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(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T):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1219200" y="4507468"/>
            <a:ext cx="4305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1295400" y="4800600"/>
            <a:ext cx="71628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Virus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Vi rut cum gi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82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 descr="viris H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305800" cy="5715000"/>
          </a:xfrm>
          <a:prstGeom prst="rect">
            <a:avLst/>
          </a:prstGeom>
          <a:noFill/>
        </p:spPr>
      </p:pic>
      <p:sp>
        <p:nvSpPr>
          <p:cNvPr id="29700" name="Rectangle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85800" y="228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208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VIRÚT HIV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609600" y="1828800"/>
            <a:ext cx="914400" cy="38100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685800" y="18288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09700" y="1287464"/>
            <a:ext cx="5295900" cy="711201"/>
            <a:chOff x="888" y="811"/>
            <a:chExt cx="2976" cy="448"/>
          </a:xfrm>
        </p:grpSpPr>
        <p:sp>
          <p:nvSpPr>
            <p:cNvPr id="120854" name="Rectangle 22"/>
            <p:cNvSpPr>
              <a:spLocks noChangeArrowheads="1"/>
            </p:cNvSpPr>
            <p:nvPr/>
          </p:nvSpPr>
          <p:spPr bwMode="auto">
            <a:xfrm>
              <a:off x="888" y="811"/>
              <a:ext cx="2976" cy="240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0853" name="Text Box 21"/>
            <p:cNvSpPr txBox="1">
              <a:spLocks noChangeArrowheads="1"/>
            </p:cNvSpPr>
            <p:nvPr/>
          </p:nvSpPr>
          <p:spPr bwMode="auto">
            <a:xfrm>
              <a:off x="1008" y="852"/>
              <a:ext cx="27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CHỌN CÂU TRẢ LỜI ĐÚNG NHẤT</a:t>
              </a:r>
            </a:p>
          </p:txBody>
        </p:sp>
      </p:grp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1676400" y="19050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0857" name="Text Box 25"/>
          <p:cNvSpPr txBox="1">
            <a:spLocks noChangeArrowheads="1"/>
          </p:cNvSpPr>
          <p:nvPr/>
        </p:nvSpPr>
        <p:spPr bwMode="auto">
          <a:xfrm>
            <a:off x="1676400" y="1828800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58" name="AutoShape 26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2860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20859" name="Text Box 27"/>
          <p:cNvSpPr txBox="1">
            <a:spLocks noChangeArrowheads="1"/>
          </p:cNvSpPr>
          <p:nvPr/>
        </p:nvSpPr>
        <p:spPr bwMode="auto">
          <a:xfrm>
            <a:off x="1295400" y="2282825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861" name="AutoShape 29">
            <a:hlinkClick r:id="rId4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0862" name="Text Box 30"/>
          <p:cNvSpPr txBox="1">
            <a:spLocks noChangeArrowheads="1"/>
          </p:cNvSpPr>
          <p:nvPr/>
        </p:nvSpPr>
        <p:spPr bwMode="auto">
          <a:xfrm>
            <a:off x="1295400" y="2819400"/>
            <a:ext cx="64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0863" name="AutoShape 31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34036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20864" name="Text Box 32"/>
          <p:cNvSpPr txBox="1">
            <a:spLocks noChangeArrowheads="1"/>
          </p:cNvSpPr>
          <p:nvPr/>
        </p:nvSpPr>
        <p:spPr bwMode="auto">
          <a:xfrm>
            <a:off x="1260475" y="3444875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0865" name="AutoShape 33">
            <a:hlinkClick r:id="rId5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701675" y="3962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20866" name="Text Box 34"/>
          <p:cNvSpPr txBox="1">
            <a:spLocks noChangeArrowheads="1"/>
          </p:cNvSpPr>
          <p:nvPr/>
        </p:nvSpPr>
        <p:spPr bwMode="auto">
          <a:xfrm>
            <a:off x="1216025" y="39719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21">
            <a:extLst>
              <a:ext uri="{FF2B5EF4-FFF2-40B4-BE49-F238E27FC236}">
                <a16:creationId xmlns:a16="http://schemas.microsoft.com/office/drawing/2014/main" id="{A58605E1-8C49-4D25-BF89-20DDA1865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422" y="391614"/>
            <a:ext cx="1253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09600" y="1828800"/>
            <a:ext cx="914400" cy="38100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676400" y="19050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1676400" y="1828800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123914" name="AutoShape 10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2860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1295400" y="2282825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6" name="AutoShape 12">
            <a:hlinkClick r:id="rId4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1295400" y="28194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3918" name="AutoShape 14">
            <a:hlinkClick r:id="rId5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34036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1260475" y="3444875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20" name="AutoShape 16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701675" y="3962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1216025" y="3971925"/>
            <a:ext cx="373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30F1825A-3A08-4612-8B10-BFD0CD29A10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023937"/>
            <a:ext cx="5295900" cy="711201"/>
            <a:chOff x="888" y="811"/>
            <a:chExt cx="2976" cy="448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62FE1206-4BF2-45D1-9E89-7207E8DE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811"/>
              <a:ext cx="2976" cy="240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EED1C357-D176-47D3-82CA-C2A1D820D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852"/>
              <a:ext cx="27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CHỌN CÂU TRẢ LỜI ĐÚNG NHẤT</a:t>
              </a:r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A285CB4B-FAD7-4B7B-B10E-B19D5A0DD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422" y="391614"/>
            <a:ext cx="1253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09600" y="1828800"/>
            <a:ext cx="914400" cy="38100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676400" y="19050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676400" y="18288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4938" name="AutoShape 10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2860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1295400" y="2282825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940" name="AutoShape 12">
            <a:hlinkClick r:id="rId4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295400" y="28194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4942" name="AutoShape 14">
            <a:hlinkClick r:id="rId5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34036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1260475" y="3444875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4944" name="AutoShape 16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701675" y="3962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1216025" y="3971925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28D9302-D920-49C0-910D-0CABE6D1E9CC}"/>
              </a:ext>
            </a:extLst>
          </p:cNvPr>
          <p:cNvGrpSpPr>
            <a:grpSpLocks/>
          </p:cNvGrpSpPr>
          <p:nvPr/>
        </p:nvGrpSpPr>
        <p:grpSpPr bwMode="auto">
          <a:xfrm>
            <a:off x="1056884" y="1078394"/>
            <a:ext cx="5295900" cy="711201"/>
            <a:chOff x="888" y="811"/>
            <a:chExt cx="2976" cy="448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730C8182-47A5-4220-83EC-FD692E229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811"/>
              <a:ext cx="2976" cy="240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DC5991E8-69E4-4BB2-8BF6-DE72CFCBEE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852"/>
              <a:ext cx="27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CHỌN CÂU TRẢ LỜI ĐÚNG NHẤT</a:t>
              </a:r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34EA010F-F0FC-4264-AC09-F744BDD37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606" y="182544"/>
            <a:ext cx="1253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609600" y="1828800"/>
            <a:ext cx="914400" cy="381000"/>
          </a:xfrm>
          <a:prstGeom prst="rect">
            <a:avLst/>
          </a:prstGeom>
          <a:solidFill>
            <a:srgbClr val="66FFFF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85800" y="1828800"/>
            <a:ext cx="83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1676400" y="19050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1676400" y="1828800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Limphô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Virút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5962" name="AutoShape 10">
            <a:hlinkClick r:id="rId2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2860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1295400" y="2282825"/>
            <a:ext cx="624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964" name="AutoShape 12">
            <a:hlinkClick r:id="rId4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2819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1295400" y="281940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125966" name="AutoShape 14">
            <a:hlinkClick r:id="rId5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685800" y="34036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260475" y="3444875"/>
            <a:ext cx="48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5968" name="AutoShape 16">
            <a:hlinkClick r:id="rId4" action="ppaction://hlinksldjump" highlightClick="1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701675" y="3962400"/>
            <a:ext cx="381000" cy="381000"/>
          </a:xfrm>
          <a:prstGeom prst="actionButtonBlank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1216025" y="3971925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BE06D1D9-E20F-4659-BE02-9509FB211DD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049086"/>
            <a:ext cx="5295900" cy="711201"/>
            <a:chOff x="888" y="811"/>
            <a:chExt cx="2976" cy="448"/>
          </a:xfrm>
        </p:grpSpPr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id="{EA22EBC2-D2CC-4800-B32B-E6A07BC27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" y="811"/>
              <a:ext cx="2976" cy="240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Text Box 21">
              <a:extLst>
                <a:ext uri="{FF2B5EF4-FFF2-40B4-BE49-F238E27FC236}">
                  <a16:creationId xmlns:a16="http://schemas.microsoft.com/office/drawing/2014/main" id="{7E1310D2-3E3F-4048-A2AC-57CB3F49C7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852"/>
              <a:ext cx="27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CHỌN CÂU TRẢ LỜI ĐÚNG NHẤT</a:t>
              </a:r>
            </a:p>
          </p:txBody>
        </p:sp>
      </p:grpSp>
      <p:sp>
        <p:nvSpPr>
          <p:cNvPr id="21" name="Text Box 21">
            <a:extLst>
              <a:ext uri="{FF2B5EF4-FFF2-40B4-BE49-F238E27FC236}">
                <a16:creationId xmlns:a16="http://schemas.microsoft.com/office/drawing/2014/main" id="{077E314F-244F-4859-9F52-FCD5CB131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122" y="153236"/>
            <a:ext cx="1253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4" descr="17223[1]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629400" cy="6858000"/>
          </a:xfrm>
        </p:spPr>
      </p:pic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733800" y="0"/>
            <a:ext cx="5410200" cy="2362200"/>
          </a:xfrm>
          <a:prstGeom prst="star32">
            <a:avLst>
              <a:gd name="adj" fmla="val 37500"/>
            </a:avLst>
          </a:prstGeom>
          <a:solidFill>
            <a:srgbClr val="CCEC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Tiffany" pitchFamily="18" charset="0"/>
                <a:cs typeface="Times New Roman" pitchFamily="18" charset="0"/>
              </a:rPr>
              <a:t>ĐÚNG RỒI</a:t>
            </a:r>
          </a:p>
        </p:txBody>
      </p:sp>
      <p:pic>
        <p:nvPicPr>
          <p:cNvPr id="126983" name="Picture 7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343400"/>
            <a:ext cx="1600200" cy="1222375"/>
          </a:xfrm>
          <a:prstGeom prst="rect">
            <a:avLst/>
          </a:prstGeom>
          <a:noFill/>
        </p:spPr>
      </p:pic>
      <p:sp>
        <p:nvSpPr>
          <p:cNvPr id="126984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126985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3246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26986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580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26987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3914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417 0.02151 C -0.49827 -0.0037 -0.49028 -0.02774 -0.47431 -0.02774 C -0.45625 -0.02774 -0.45 -0.0037 -0.4441 0.02151 C -0.43611 0.04948 -0.43021 0.07746 -0.41007 0.07746 C -0.39202 0.07746 -0.38611 0.04948 -0.37813 0.02151 C -0.37431 -0.0037 -0.36632 -0.02774 -0.34827 -0.02774 C -0.33229 -0.02774 -0.32431 -0.0037 -0.31806 0.02151 C -0.31216 0.04948 -0.30417 0.07746 -0.28611 0.07746 C -0.26806 0.07746 -0.25417 0.02151 -0.25417 0.02174 C -0.24827 -0.0037 -0.24202 -0.02774 -0.22431 -0.02774 C -0.20625 -0.02774 -0.2 -0.0037 -0.1941 0.02151 C -0.18611 0.04948 -0.18021 0.07746 -0.16007 0.07746 C -0.14202 0.07746 -0.13611 0.04948 -0.13021 0.02151 C -0.12223 -0.0037 -0.11632 -0.02774 -0.09827 -0.02774 C -0.08229 -0.02774 -0.07431 -0.0037 -0.06806 0.02151 C -0.06216 0.04948 -0.05417 0.07746 -0.03611 0.07746 C -0.01806 0.07746 -0.01216 0.04948 -0.00417 0.02151 " pathEditMode="relative" rAng="0" ptsTypes="fffffffffffffffff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0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00100"/>
            <a:ext cx="4114800" cy="4610100"/>
          </a:xfrm>
          <a:prstGeom prst="rect">
            <a:avLst/>
          </a:prstGeom>
          <a:noFill/>
        </p:spPr>
      </p:pic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4953000" y="381000"/>
            <a:ext cx="3581400" cy="2057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66FFFF"/>
          </a:solidFill>
          <a:ln w="952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CHÍNH XÁC. CỐ LÊN TÍ NỮA BẠN ƠI!</a:t>
            </a:r>
          </a:p>
        </p:txBody>
      </p:sp>
      <p:sp>
        <p:nvSpPr>
          <p:cNvPr id="12801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246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28012" name="AutoShap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580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28013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914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128014" name="AutoShap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1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00100"/>
            <a:ext cx="4114800" cy="4610100"/>
          </a:xfrm>
          <a:prstGeom prst="rect">
            <a:avLst/>
          </a:prstGeom>
          <a:noFill/>
        </p:spPr>
      </p:pic>
      <p:sp>
        <p:nvSpPr>
          <p:cNvPr id="130051" name="AutoShape 3"/>
          <p:cNvSpPr>
            <a:spLocks noChangeArrowheads="1"/>
          </p:cNvSpPr>
          <p:nvPr/>
        </p:nvSpPr>
        <p:spPr bwMode="auto">
          <a:xfrm>
            <a:off x="5486400" y="457200"/>
            <a:ext cx="2895600" cy="2057400"/>
          </a:xfrm>
          <a:prstGeom prst="cloudCallout">
            <a:avLst>
              <a:gd name="adj1" fmla="val -42269"/>
              <a:gd name="adj2" fmla="val 69986"/>
            </a:avLst>
          </a:prstGeom>
          <a:solidFill>
            <a:srgbClr val="66FFFF"/>
          </a:solidFill>
          <a:ln w="9525">
            <a:solidFill>
              <a:srgbClr val="0066CC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 RỒI</a:t>
            </a:r>
          </a:p>
        </p:txBody>
      </p:sp>
      <p:sp>
        <p:nvSpPr>
          <p:cNvPr id="13005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246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130058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580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130059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3914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130060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924800" y="58674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09563" y="-448298"/>
            <a:ext cx="9382125" cy="1905000"/>
            <a:chOff x="-150" y="-302"/>
            <a:chExt cx="5910" cy="1200"/>
          </a:xfrm>
        </p:grpSpPr>
        <p:sp>
          <p:nvSpPr>
            <p:cNvPr id="44043" name="AutoShape 11"/>
            <p:cNvSpPr>
              <a:spLocks noChangeArrowheads="1"/>
            </p:cNvSpPr>
            <p:nvPr/>
          </p:nvSpPr>
          <p:spPr bwMode="auto">
            <a:xfrm>
              <a:off x="0" y="0"/>
              <a:ext cx="5760" cy="480"/>
            </a:xfrm>
            <a:prstGeom prst="flowChartAlternateProcess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66FFFF"/>
                </a:gs>
              </a:gsLst>
              <a:path path="rect">
                <a:fillToRect r="100000" b="100000"/>
              </a:path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0" name="Rectangle 2"/>
            <p:cNvSpPr>
              <a:spLocks noChangeArrowheads="1"/>
            </p:cNvSpPr>
            <p:nvPr/>
          </p:nvSpPr>
          <p:spPr bwMode="auto">
            <a:xfrm>
              <a:off x="-150" y="-302"/>
              <a:ext cx="576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800" b="1" dirty="0">
                  <a:solidFill>
                    <a:srgbClr val="3366CC"/>
                  </a:solidFill>
                  <a:latin typeface="Times New Roman" pitchFamily="18" charset="0"/>
                </a:rPr>
                <a:t>  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</a:rPr>
                <a:t> 14: BẠCH CẦU - MIỄN DỊCH</a:t>
              </a: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38200" y="1667877"/>
            <a:ext cx="5562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/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1465E-02A5-451D-8218-32D12C1615D8}"/>
              </a:ext>
            </a:extLst>
          </p:cNvPr>
          <p:cNvSpPr txBox="1"/>
          <p:nvPr/>
        </p:nvSpPr>
        <p:spPr>
          <a:xfrm>
            <a:off x="110205" y="1010640"/>
            <a:ext cx="5256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3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8" name="AutoShape 6"/>
          <p:cNvSpPr>
            <a:spLocks noChangeArrowheads="1"/>
          </p:cNvSpPr>
          <p:nvPr/>
        </p:nvSpPr>
        <p:spPr bwMode="auto">
          <a:xfrm>
            <a:off x="381000" y="838200"/>
            <a:ext cx="7848600" cy="35052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AutoShape 4"/>
          <p:cNvSpPr>
            <a:spLocks noChangeArrowheads="1"/>
          </p:cNvSpPr>
          <p:nvPr/>
        </p:nvSpPr>
        <p:spPr bwMode="auto">
          <a:xfrm>
            <a:off x="2819400" y="304800"/>
            <a:ext cx="3276600" cy="685800"/>
          </a:xfrm>
          <a:prstGeom prst="horizontalScroll">
            <a:avLst>
              <a:gd name="adj" fmla="val 12500"/>
            </a:avLst>
          </a:prstGeom>
          <a:solidFill>
            <a:srgbClr val="66FF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DẶN DÒ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7543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  <p:bldP spid="131076" grpId="0" animBg="1"/>
      <p:bldP spid="13107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EJ1450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988" y="276225"/>
            <a:ext cx="8507412" cy="6153150"/>
          </a:xfrm>
          <a:noFill/>
          <a:ln/>
        </p:spPr>
      </p:pic>
      <p:pic>
        <p:nvPicPr>
          <p:cNvPr id="132100" name="Picture 4" descr="1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8600"/>
            <a:ext cx="1371600" cy="1333500"/>
          </a:xfrm>
          <a:prstGeom prst="rect">
            <a:avLst/>
          </a:prstGeom>
          <a:noFill/>
        </p:spPr>
      </p:pic>
      <p:sp>
        <p:nvSpPr>
          <p:cNvPr id="132101" name="WordArt 5"/>
          <p:cNvSpPr>
            <a:spLocks noChangeArrowheads="1" noChangeShapeType="1" noTextEdit="1"/>
          </p:cNvSpPr>
          <p:nvPr/>
        </p:nvSpPr>
        <p:spPr bwMode="auto">
          <a:xfrm>
            <a:off x="811212" y="2720975"/>
            <a:ext cx="79248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tc_13597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3962400" cy="2901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63" name="Picture 3" descr="180px-SEM_blood_cel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1913"/>
            <a:ext cx="4038600" cy="264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 descr="64997e76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14291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5" name="Picture 5" descr="daithucb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743200"/>
            <a:ext cx="3890000" cy="2969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609600" y="2819400"/>
            <a:ext cx="1676400" cy="17526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2438400" y="0"/>
            <a:ext cx="1676400" cy="16002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6172200" y="3276600"/>
            <a:ext cx="2133600" cy="1676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6400800" y="1219200"/>
            <a:ext cx="1143000" cy="6858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57912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8-18 µm,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(7000 – 8000mm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69" grpId="0" animBg="1"/>
      <p:bldP spid="409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 txBox="1">
            <a:spLocks noGrp="1" noChangeArrowheads="1"/>
          </p:cNvSpPr>
          <p:nvPr/>
        </p:nvSpPr>
        <p:spPr bwMode="gray">
          <a:xfrm>
            <a:off x="64770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86B84C5-9E0B-4122-814D-23630620C130}" type="slidenum">
              <a:rPr lang="en-US" sz="1600" b="1"/>
              <a:pPr algn="r"/>
              <a:t>6</a:t>
            </a:fld>
            <a:endParaRPr lang="en-US" sz="160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>
              <a:latin typeface="+mn-lt"/>
            </a:endParaRP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b="1">
              <a:latin typeface="+mn-lt"/>
            </a:endParaRPr>
          </a:p>
        </p:txBody>
      </p:sp>
      <p:pic>
        <p:nvPicPr>
          <p:cNvPr id="7173" name="Picture 5" descr="te bao bahc cau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219200"/>
            <a:ext cx="6400800" cy="4997450"/>
          </a:xfrm>
        </p:spPr>
      </p:pic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905000" y="228600"/>
            <a:ext cx="4953000" cy="4572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 txBox="1">
            <a:spLocks noGrp="1" noChangeArrowheads="1"/>
          </p:cNvSpPr>
          <p:nvPr/>
        </p:nvSpPr>
        <p:spPr bwMode="gray">
          <a:xfrm>
            <a:off x="64770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3BB76F-4044-4578-9F88-8EA9B00E5642}" type="slidenum">
              <a:rPr lang="en-US" sz="1600" b="1"/>
              <a:pPr algn="r"/>
              <a:t>7</a:t>
            </a:fld>
            <a:endParaRPr lang="en-US" sz="1600"/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>
              <a:latin typeface="+mn-lt"/>
            </a:endParaRP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b="1">
              <a:latin typeface="+mn-lt"/>
            </a:endParaRP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934200" y="5410200"/>
            <a:ext cx="164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u="sng">
                <a:solidFill>
                  <a:schemeClr val="bg1"/>
                </a:solidFill>
              </a:rPr>
              <a:t>DƯỚI</a:t>
            </a:r>
            <a:r>
              <a:rPr lang="en-US" b="1">
                <a:solidFill>
                  <a:schemeClr val="bg1"/>
                </a:solidFill>
              </a:rPr>
              <a:t>  NƯỚC</a:t>
            </a:r>
          </a:p>
        </p:txBody>
      </p:sp>
      <p:pic>
        <p:nvPicPr>
          <p:cNvPr id="9223" name="Picture 7" descr="te bao lymhp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010400" cy="5105400"/>
          </a:xfrm>
          <a:prstGeom prst="rect">
            <a:avLst/>
          </a:prstGeom>
          <a:noFill/>
        </p:spPr>
      </p:pic>
      <p:sp>
        <p:nvSpPr>
          <p:cNvPr id="9224" name="AutoShape 17"/>
          <p:cNvSpPr>
            <a:spLocks noChangeArrowheads="1"/>
          </p:cNvSpPr>
          <p:nvPr/>
        </p:nvSpPr>
        <p:spPr bwMode="gray">
          <a:xfrm>
            <a:off x="1752600" y="228600"/>
            <a:ext cx="5410200" cy="533400"/>
          </a:xfrm>
          <a:prstGeom prst="roundRect">
            <a:avLst>
              <a:gd name="adj" fmla="val 4910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 txBox="1">
            <a:spLocks noGrp="1" noChangeArrowheads="1"/>
          </p:cNvSpPr>
          <p:nvPr/>
        </p:nvSpPr>
        <p:spPr bwMode="gray">
          <a:xfrm>
            <a:off x="64770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91E9EE6-670F-498B-AD47-68966E7F6290}" type="slidenum">
              <a:rPr lang="en-US" sz="1600" b="1"/>
              <a:pPr algn="r"/>
              <a:t>8</a:t>
            </a:fld>
            <a:endParaRPr lang="en-US" sz="1600"/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3900" b="1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>
              <a:latin typeface="+mn-lt"/>
            </a:endParaRPr>
          </a:p>
        </p:txBody>
      </p:sp>
      <p:sp>
        <p:nvSpPr>
          <p:cNvPr id="5" name="Date Placeholder 4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b="1">
              <a:latin typeface="+mn-lt"/>
            </a:endParaRPr>
          </a:p>
        </p:txBody>
      </p:sp>
      <p:pic>
        <p:nvPicPr>
          <p:cNvPr id="8198" name="Picture 6" descr="te bao T g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6858000" cy="5181600"/>
          </a:xfrm>
          <a:prstGeom prst="rect">
            <a:avLst/>
          </a:prstGeom>
          <a:noFill/>
        </p:spPr>
      </p:pic>
      <p:sp>
        <p:nvSpPr>
          <p:cNvPr id="8199" name="AutoShape 16"/>
          <p:cNvSpPr>
            <a:spLocks noChangeArrowheads="1"/>
          </p:cNvSpPr>
          <p:nvPr/>
        </p:nvSpPr>
        <p:spPr bwMode="gray">
          <a:xfrm>
            <a:off x="1905000" y="228600"/>
            <a:ext cx="5410200" cy="533400"/>
          </a:xfrm>
          <a:prstGeom prst="roundRect">
            <a:avLst>
              <a:gd name="adj" fmla="val 4910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gray">
          <a:xfrm>
            <a:off x="64770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CC22458-5643-4285-A60F-AA5D23692B4A}" type="slidenum">
              <a:rPr lang="en-US" sz="1600" b="1"/>
              <a:pPr algn="r"/>
              <a:t>9</a:t>
            </a:fld>
            <a:endParaRPr lang="en-US" sz="1600"/>
          </a:p>
        </p:txBody>
      </p:sp>
      <p:sp>
        <p:nvSpPr>
          <p:cNvPr id="19" name="Footer Placeholder 3"/>
          <p:cNvSpPr txBox="1">
            <a:spLocks noGrp="1"/>
          </p:cNvSpPr>
          <p:nvPr/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>
              <a:latin typeface="+mn-lt"/>
            </a:endParaRPr>
          </a:p>
        </p:txBody>
      </p:sp>
      <p:sp>
        <p:nvSpPr>
          <p:cNvPr id="20" name="Date Placeholder 5"/>
          <p:cNvSpPr txBox="1">
            <a:spLocks noGrp="1"/>
          </p:cNvSpPr>
          <p:nvPr/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00" b="1">
              <a:latin typeface="+mn-lt"/>
            </a:endParaRPr>
          </a:p>
        </p:txBody>
      </p:sp>
      <p:sp>
        <p:nvSpPr>
          <p:cNvPr id="1024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0718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47" name="Picture 7" descr="dai thuc b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781800" cy="4876800"/>
          </a:xfrm>
          <a:prstGeom prst="rect">
            <a:avLst/>
          </a:prstGeom>
          <a:noFill/>
        </p:spPr>
      </p:pic>
      <p:sp>
        <p:nvSpPr>
          <p:cNvPr id="2066" name="AutoShape 18"/>
          <p:cNvSpPr>
            <a:spLocks noChangeArrowheads="1"/>
          </p:cNvSpPr>
          <p:nvPr/>
        </p:nvSpPr>
        <p:spPr bwMode="gray">
          <a:xfrm>
            <a:off x="1752600" y="228600"/>
            <a:ext cx="5410200" cy="5334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Đại thực bào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2179</Words>
  <Application>Microsoft Office PowerPoint</Application>
  <PresentationFormat>On-screen Show (4:3)</PresentationFormat>
  <Paragraphs>237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biết?  Virus cúm gà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14: BẠCH CẦU – MiỄN DỊCH</dc:title>
  <dc:creator>admin</dc:creator>
  <cp:lastModifiedBy>luhongngan1968@outlook.com</cp:lastModifiedBy>
  <cp:revision>18</cp:revision>
  <dcterms:created xsi:type="dcterms:W3CDTF">2019-09-29T13:32:56Z</dcterms:created>
  <dcterms:modified xsi:type="dcterms:W3CDTF">2021-10-10T04:37:03Z</dcterms:modified>
</cp:coreProperties>
</file>