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442" r:id="rId2"/>
    <p:sldId id="360" r:id="rId3"/>
    <p:sldId id="484" r:id="rId4"/>
    <p:sldId id="499" r:id="rId5"/>
    <p:sldId id="501" r:id="rId6"/>
    <p:sldId id="502" r:id="rId7"/>
    <p:sldId id="522" r:id="rId8"/>
    <p:sldId id="513" r:id="rId9"/>
    <p:sldId id="508" r:id="rId10"/>
    <p:sldId id="515" r:id="rId11"/>
    <p:sldId id="516" r:id="rId12"/>
    <p:sldId id="443" r:id="rId13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68D5FC"/>
    <a:srgbClr val="13B93B"/>
    <a:srgbClr val="0000FF"/>
    <a:srgbClr val="006666"/>
    <a:srgbClr val="0000CC"/>
    <a:srgbClr val="FFFF00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5"/>
    <p:restoredTop sz="86326"/>
  </p:normalViewPr>
  <p:slideViewPr>
    <p:cSldViewPr showGuides="1">
      <p:cViewPr varScale="1">
        <p:scale>
          <a:sx n="63" d="100"/>
          <a:sy n="63" d="100"/>
        </p:scale>
        <p:origin x="160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300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6" name="Rectangle 4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457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2457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57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>
              <a:buNone/>
            </a:pPr>
            <a:fld id="{9A0DB2DC-4C9A-4742-B13C-FB6460FD3503}" type="slidenum">
              <a:rPr lang="en-US" sz="1200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z="1200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关系图"/>
          <p:cNvPicPr>
            <a:picLocks noChangeAspect="1"/>
          </p:cNvPicPr>
          <p:nvPr/>
        </p:nvPicPr>
        <p:blipFill>
          <a:blip r:embed="rId2"/>
          <a:srcRect r="2528" b="10909"/>
          <a:stretch>
            <a:fillRect/>
          </a:stretch>
        </p:blipFill>
        <p:spPr>
          <a:xfrm>
            <a:off x="179388" y="692150"/>
            <a:ext cx="8913812" cy="6110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588" y="549275"/>
            <a:ext cx="9144000" cy="1511300"/>
          </a:xfrm>
          <a:prstGeom prst="rect">
            <a:avLst/>
          </a:prstGeom>
          <a:gradFill rotWithShape="0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>
                  <a:alpha val="53999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08175" y="2492375"/>
            <a:ext cx="5545138" cy="1222375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755650" y="620713"/>
            <a:ext cx="777240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altLang="zh-CN" noProof="0" smtClean="0"/>
              <a:t>Click to edit Master title style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8182F0-CF90-4D8B-A51C-796537115A50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3831447-C893-4FB7-A405-85B25DF4EE90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3831447-C893-4FB7-A405-85B25DF4EE90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3831447-C893-4FB7-A405-85B25DF4EE90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3831447-C893-4FB7-A405-85B25DF4EE90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3831447-C893-4FB7-A405-85B25DF4EE90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3831447-C893-4FB7-A405-85B25DF4EE90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3831447-C893-4FB7-A405-85B25DF4EE90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3831447-C893-4FB7-A405-85B25DF4EE90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3831447-C893-4FB7-A405-85B25DF4EE90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3831447-C893-4FB7-A405-85B25DF4EE90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3831447-C893-4FB7-A405-85B25DF4EE90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3831447-C893-4FB7-A405-85B25DF4EE90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588" y="333375"/>
            <a:ext cx="9144000" cy="1009650"/>
          </a:xfrm>
          <a:prstGeom prst="rect">
            <a:avLst/>
          </a:prstGeom>
          <a:gradFill rotWithShape="0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>
                  <a:alpha val="53999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pic>
        <p:nvPicPr>
          <p:cNvPr id="1027" name="Picture 3" descr="关系图"/>
          <p:cNvPicPr>
            <a:picLocks noChangeAspect="1"/>
          </p:cNvPicPr>
          <p:nvPr/>
        </p:nvPicPr>
        <p:blipFill>
          <a:blip r:embed="rId15"/>
          <a:srcRect t="1094" r="8122" b="13318"/>
          <a:stretch>
            <a:fillRect/>
          </a:stretch>
        </p:blipFill>
        <p:spPr>
          <a:xfrm>
            <a:off x="5797550" y="4438650"/>
            <a:ext cx="3340100" cy="2333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8" name="Rectang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9" name="Rectangl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3831447-C893-4FB7-A405-85B25DF4EE90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bldLvl="0" animBg="1"/>
      <p:bldP spid="1028" grpId="0" bldLvl="0"/>
    </p:bldLst>
  </p:timing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WordArt 5"/>
          <p:cNvSpPr>
            <a:spLocks noTextEdit="1"/>
          </p:cNvSpPr>
          <p:nvPr/>
        </p:nvSpPr>
        <p:spPr>
          <a:xfrm>
            <a:off x="686435" y="1828800"/>
            <a:ext cx="8076565" cy="2619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32500" lnSpcReduction="20000"/>
          </a:bodyPr>
          <a:lstStyle/>
          <a:p>
            <a:pPr algn="ctr"/>
            <a:r>
              <a:rPr lang="en-US" sz="11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Tuần</a:t>
            </a:r>
            <a:r>
              <a:rPr lang="en-US" sz="11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3 - </a:t>
            </a:r>
            <a:r>
              <a:rPr lang="en-US" sz="11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11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</a:t>
            </a:r>
          </a:p>
          <a:p>
            <a:pPr algn="ctr"/>
            <a:r>
              <a:rPr lang="en-US" sz="11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ea typeface="Times New Roman" panose="02020603050405020304" pitchFamily="18" charset="0"/>
                <a:sym typeface="+mn-ea"/>
              </a:rPr>
              <a:t>ĐỊA 9</a:t>
            </a:r>
            <a:endParaRPr lang="en-US" sz="11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11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BÀI 5:  THỰC HÀNH</a:t>
            </a:r>
          </a:p>
          <a:p>
            <a:pPr algn="ctr"/>
            <a:r>
              <a:rPr lang="en-US" sz="13335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sym typeface="+mn-ea"/>
              </a:rPr>
              <a:t>PHÂN TÍCH VÀ SO SÁNH </a:t>
            </a:r>
          </a:p>
          <a:p>
            <a:pPr algn="ctr"/>
            <a:r>
              <a:rPr lang="en-US" sz="13335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sym typeface="+mn-ea"/>
              </a:rPr>
              <a:t>THÁP DÂN SỐ NĂM </a:t>
            </a:r>
            <a:r>
              <a:rPr lang="en-US" sz="13335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sym typeface="+mn-ea"/>
              </a:rPr>
              <a:t>1999 </a:t>
            </a:r>
            <a:r>
              <a:rPr lang="en-US" sz="13335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sym typeface="+mn-ea"/>
              </a:rPr>
              <a:t>đến</a:t>
            </a:r>
            <a:r>
              <a:rPr lang="en-US" sz="13335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sym typeface="+mn-ea"/>
              </a:rPr>
              <a:t> 2019</a:t>
            </a:r>
            <a:endParaRPr lang="en-US" sz="13335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algn="ctr"/>
            <a:endParaRPr lang="en-US" sz="13335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02" name="Picture 2" descr="20120523-155215-1-dan-cu-Ha-No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429000"/>
            <a:ext cx="4572000" cy="342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03" name="Picture 3" descr="nhan-cong-xay-du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9000"/>
            <a:ext cx="4495800" cy="342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04" name="Picture 4" descr="Dan-so-vang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0"/>
            <a:ext cx="4572000" cy="3352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05" name="Picture 5" descr="thi-HS-gioi-lop-9_Interne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4495800" cy="3352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06" name="Text Box 6"/>
          <p:cNvSpPr txBox="1"/>
          <p:nvPr/>
        </p:nvSpPr>
        <p:spPr>
          <a:xfrm>
            <a:off x="1752600" y="3124200"/>
            <a:ext cx="5181600" cy="457200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ĐỘ TUỔI LAO ĐỘNG (15-59 TUỔI 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07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0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2" name="Picture 4" descr="DanSoTheGioi%255B1%255D-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4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4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WordArt 5"/>
          <p:cNvSpPr>
            <a:spLocks noTextEdit="1"/>
          </p:cNvSpPr>
          <p:nvPr/>
        </p:nvSpPr>
        <p:spPr>
          <a:xfrm>
            <a:off x="685800" y="2209800"/>
            <a:ext cx="7620000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15"/>
              </a:avLst>
            </a:prstTxWarp>
            <a:normAutofit/>
          </a:bodyPr>
          <a:lstStyle/>
          <a:p>
            <a:pPr algn="ctr" eaLnBrk="0" fontAlgn="base" hangingPunct="0"/>
            <a:r>
              <a:rPr lang="en-US" sz="3600" b="1" strike="noStrike" noProof="1">
                <a:ln w="1270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 HỌC KẾT THÚC </a:t>
            </a:r>
          </a:p>
          <a:p>
            <a:pPr algn="ctr" eaLnBrk="0" fontAlgn="base" hangingPunct="0"/>
            <a:r>
              <a:rPr lang="en-US" sz="3600" b="1" strike="noStrike" noProof="1">
                <a:ln w="1270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TẠM BIỆT CÁC EM!</a:t>
            </a:r>
            <a:endParaRPr lang="en-US" sz="3600" b="1" strike="noStrike" noProof="1">
              <a:ln w="12700" cap="flat" cmpd="sng">
                <a:solidFill>
                  <a:srgbClr val="FF00FF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Rectang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3333FF"/>
          </a:solidFill>
          <a:ln>
            <a:solidFill>
              <a:schemeClr val="tx1"/>
            </a:solidFill>
            <a:miter/>
          </a:ln>
        </p:spPr>
        <p:txBody>
          <a:bodyPr vert="horz" wrap="square" lIns="92075" tIns="46038" rIns="92075" bIns="46038" anchor="ctr" anchorCtr="0"/>
          <a:lstStyle/>
          <a:p>
            <a:pPr eaLnBrk="1" hangingPunct="1"/>
            <a:r>
              <a:rPr lang="en-US" sz="2400" b="1" dirty="0">
                <a:solidFill>
                  <a:schemeClr val="tx1"/>
                </a:solidFill>
              </a:rPr>
              <a:t>   Tiết 5   </a:t>
            </a:r>
            <a:r>
              <a:rPr lang="en-US" sz="2400" b="1" u="sng" dirty="0">
                <a:solidFill>
                  <a:srgbClr val="FF0000"/>
                </a:solidFill>
              </a:rPr>
              <a:t>Bài 5:</a:t>
            </a:r>
            <a:r>
              <a:rPr lang="en-US" sz="2400" b="1" dirty="0"/>
              <a:t>    </a:t>
            </a:r>
            <a:r>
              <a:rPr lang="en-US" sz="2400" b="1" dirty="0">
                <a:solidFill>
                  <a:schemeClr val="tx1"/>
                </a:solidFill>
              </a:rPr>
              <a:t>THỰC HÀNH: PHÂN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</a:rPr>
              <a:t>TÍCH VÀ SO SÁNH</a:t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                             THÁP DÂN SỐ NĂM </a:t>
            </a:r>
            <a:r>
              <a:rPr lang="en-US" sz="2400" b="1" dirty="0" smtClean="0">
                <a:solidFill>
                  <a:schemeClr val="tx1"/>
                </a:solidFill>
              </a:rPr>
              <a:t>1999 </a:t>
            </a:r>
            <a:r>
              <a:rPr lang="en-US" sz="2400" b="1" dirty="0">
                <a:solidFill>
                  <a:schemeClr val="tx1"/>
                </a:solidFill>
              </a:rPr>
              <a:t>VÀ NĂM </a:t>
            </a:r>
            <a:r>
              <a:rPr lang="en-US" sz="2400" b="1" dirty="0" smtClean="0">
                <a:solidFill>
                  <a:schemeClr val="tx1"/>
                </a:solidFill>
              </a:rPr>
              <a:t>2019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3" name="image11.jpg" descr="Related image"/>
          <p:cNvPicPr/>
          <p:nvPr/>
        </p:nvPicPr>
        <p:blipFill>
          <a:blip r:embed="rId3"/>
          <a:srcRect t="50116" r="49730"/>
          <a:stretch>
            <a:fillRect/>
          </a:stretch>
        </p:blipFill>
        <p:spPr>
          <a:xfrm>
            <a:off x="609704" y="1737368"/>
            <a:ext cx="3886098" cy="4053770"/>
          </a:xfrm>
          <a:prstGeom prst="rect">
            <a:avLst/>
          </a:prstGeom>
          <a:ln/>
        </p:spPr>
      </p:pic>
      <p:pic>
        <p:nvPicPr>
          <p:cNvPr id="14" name="image5.png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4876792" y="1771650"/>
            <a:ext cx="3886098" cy="3638498"/>
          </a:xfrm>
          <a:prstGeom prst="rect">
            <a:avLst/>
          </a:prstGeom>
          <a:ln/>
        </p:spPr>
      </p:pic>
      <p:sp>
        <p:nvSpPr>
          <p:cNvPr id="5" name="Rectangle 4"/>
          <p:cNvSpPr/>
          <p:nvPr/>
        </p:nvSpPr>
        <p:spPr>
          <a:xfrm>
            <a:off x="1295486" y="6154673"/>
            <a:ext cx="20505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dirty="0">
                <a:highlight>
                  <a:srgbClr val="FFFF00"/>
                </a:highlight>
                <a:ea typeface="Times New Roman" panose="02020603050405020304" pitchFamily="18" charset="0"/>
              </a:rPr>
              <a:t>Tháp DS 1999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019762" y="5806384"/>
            <a:ext cx="20505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dirty="0">
                <a:highlight>
                  <a:srgbClr val="FFFF00"/>
                </a:highlight>
                <a:ea typeface="Times New Roman" panose="02020603050405020304" pitchFamily="18" charset="0"/>
              </a:rPr>
              <a:t>Tháp DS 2019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2286000" y="381000"/>
            <a:ext cx="4724400" cy="1447800"/>
            <a:chOff x="2400" y="3240"/>
            <a:chExt cx="2808" cy="1003"/>
          </a:xfrm>
        </p:grpSpPr>
        <p:sp>
          <p:nvSpPr>
            <p:cNvPr id="6146" name="Oval 5"/>
            <p:cNvSpPr/>
            <p:nvPr/>
          </p:nvSpPr>
          <p:spPr>
            <a:xfrm rot="5400000">
              <a:off x="3504" y="2136"/>
              <a:ext cx="600" cy="2808"/>
            </a:xfrm>
            <a:prstGeom prst="ellipse">
              <a:avLst/>
            </a:prstGeom>
            <a:solidFill>
              <a:srgbClr val="FFFF00"/>
            </a:solidFill>
            <a:ln w="12700" cap="flat" cmpd="sng">
              <a:solidFill>
                <a:srgbClr val="EAEAEA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699999" sy="50000" kx="2003315" algn="bl" rotWithShape="0">
                <a:srgbClr val="C0C0C0">
                  <a:alpha val="79999"/>
                </a:srgbClr>
              </a:outerShdw>
            </a:effectLst>
          </p:spPr>
          <p:txBody>
            <a:bodyPr wrap="none" anchor="ctr" anchorCtr="0"/>
            <a:lstStyle/>
            <a:p>
              <a:pPr algn="ctr"/>
              <a:endParaRPr lang="en-US" dirty="0">
                <a:latin typeface="VNI-Times" pitchFamily="2" charset="0"/>
              </a:endParaRPr>
            </a:p>
          </p:txBody>
        </p:sp>
        <p:sp>
          <p:nvSpPr>
            <p:cNvPr id="5128" name="WordArt 6"/>
            <p:cNvSpPr>
              <a:spLocks noTextEdit="1"/>
            </p:cNvSpPr>
            <p:nvPr/>
          </p:nvSpPr>
          <p:spPr>
            <a:xfrm>
              <a:off x="2652" y="3360"/>
              <a:ext cx="1942" cy="88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lstStyle/>
            <a:p>
              <a:pPr algn="ctr" fontAlgn="base"/>
              <a:r>
                <a:rPr lang="en-US" sz="2400" b="1" strike="noStrike" noProof="1">
                  <a:ln w="9525" cap="flat" cmpd="sng">
                    <a:solidFill>
                      <a:srgbClr val="FF000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  <a:solidFill>
                    <a:schemeClr val="tx2">
                      <a:alpha val="67842"/>
                    </a:schemeClr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    THẢO LUẬN NHÓM:  5 phút</a:t>
              </a:r>
              <a:endParaRPr lang="en-US" sz="2400" b="1" strike="noStrike" noProof="1">
                <a:ln w="9525" cap="flat" cmpd="sng">
                  <a:solidFill>
                    <a:srgbClr val="FF0000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chemeClr val="tx2">
                    <a:alpha val="67842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 fontAlgn="base"/>
              <a:r>
                <a:rPr lang="en-US" sz="2400" b="1" strike="noStrike" noProof="1">
                  <a:ln w="9525" cap="flat" cmpd="sng">
                    <a:solidFill>
                      <a:srgbClr val="FF000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  <a:solidFill>
                    <a:schemeClr val="tx2">
                      <a:alpha val="67842"/>
                    </a:schemeClr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     </a:t>
              </a:r>
              <a:endParaRPr lang="en-US" sz="2400" b="1" strike="noStrike" noProof="1">
                <a:ln w="9525" cap="flat" cmpd="sng">
                  <a:solidFill>
                    <a:srgbClr val="FF0000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chemeClr val="tx2">
                    <a:alpha val="67842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 fontAlgn="base"/>
              <a:r>
                <a:rPr lang="en-US" sz="2400" b="1" strike="noStrike" noProof="1">
                  <a:ln w="9525" cap="flat" cmpd="sng">
                    <a:solidFill>
                      <a:srgbClr val="FF000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  <a:solidFill>
                    <a:schemeClr val="tx2">
                      <a:alpha val="67842"/>
                    </a:schemeClr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              </a:t>
              </a:r>
              <a:endParaRPr lang="en-US" sz="2400" b="1" strike="noStrike" noProof="1">
                <a:ln w="9525" cap="flat" cmpd="sng">
                  <a:solidFill>
                    <a:srgbClr val="FF0000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chemeClr val="tx2">
                    <a:alpha val="67842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405511" name="Rectangle 7"/>
          <p:cNvSpPr/>
          <p:nvPr/>
        </p:nvSpPr>
        <p:spPr>
          <a:xfrm>
            <a:off x="457200" y="2971800"/>
            <a:ext cx="8229600" cy="140176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 dirty="0">
                <a:solidFill>
                  <a:srgbClr val="FFFF00"/>
                </a:solidFill>
                <a:latin typeface="Times New Roman" panose="02020603050405020304" pitchFamily="18" charset="0"/>
              </a:rPr>
              <a:t>Nhóm 2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: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 </a:t>
            </a:r>
            <a:r>
              <a:rPr lang="en-US" sz="2800" b="1" i="1" dirty="0">
                <a:latin typeface="Times New Roman" panose="02020603050405020304" pitchFamily="18" charset="0"/>
              </a:rPr>
              <a:t>Quan </a:t>
            </a:r>
            <a:r>
              <a:rPr lang="en-US" sz="2800" b="1" i="1" dirty="0" err="1">
                <a:latin typeface="Times New Roman" panose="02020603050405020304" pitchFamily="18" charset="0"/>
              </a:rPr>
              <a:t>sát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smtClean="0">
                <a:latin typeface="Times New Roman" panose="02020603050405020304" pitchFamily="18" charset="0"/>
              </a:rPr>
              <a:t>, </a:t>
            </a:r>
            <a:r>
              <a:rPr lang="en-US" sz="2800" b="1" i="1" dirty="0">
                <a:latin typeface="Times New Roman" panose="02020603050405020304" pitchFamily="18" charset="0"/>
              </a:rPr>
              <a:t>nhận xét sự thay đổi cơ cấu dân số theo độ tuổi? Tỉ lệ dân số phụ thuộc và giải thích nguyên nhân?</a:t>
            </a:r>
          </a:p>
        </p:txBody>
      </p:sp>
      <p:sp>
        <p:nvSpPr>
          <p:cNvPr id="405513" name="Text Box 9"/>
          <p:cNvSpPr txBox="1"/>
          <p:nvPr/>
        </p:nvSpPr>
        <p:spPr>
          <a:xfrm>
            <a:off x="533400" y="4572000"/>
            <a:ext cx="8229600" cy="1401763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 dirty="0">
                <a:solidFill>
                  <a:srgbClr val="13B93B"/>
                </a:solidFill>
                <a:latin typeface="Times New Roman" panose="02020603050405020304" pitchFamily="18" charset="0"/>
              </a:rPr>
              <a:t>Nhóm 3</a:t>
            </a:r>
            <a:r>
              <a:rPr lang="en-US" sz="2800" b="1" dirty="0">
                <a:solidFill>
                  <a:srgbClr val="13B93B"/>
                </a:solidFill>
                <a:latin typeface="Times New Roman" panose="02020603050405020304" pitchFamily="18" charset="0"/>
              </a:rPr>
              <a:t>: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>
                <a:latin typeface="Times New Roman" panose="02020603050405020304" pitchFamily="18" charset="0"/>
              </a:rPr>
              <a:t>Cơ cấu dân số theo độ tuổi của nước ta có những thuận lợi và khó khăn gì cho phát triển kinh tế- xã hội?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251135" name="Picture 255" descr="questionbig_w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457200"/>
            <a:ext cx="990600" cy="838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5515" name="Text Box 11"/>
          <p:cNvSpPr txBox="1"/>
          <p:nvPr/>
        </p:nvSpPr>
        <p:spPr>
          <a:xfrm>
            <a:off x="457200" y="1676400"/>
            <a:ext cx="8229600" cy="974725"/>
          </a:xfrm>
          <a:prstGeom prst="rect">
            <a:avLst/>
          </a:prstGeom>
          <a:solidFill>
            <a:schemeClr val="bg1"/>
          </a:solidFill>
          <a:ln w="28575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 dirty="0">
                <a:solidFill>
                  <a:srgbClr val="FF3300"/>
                </a:solidFill>
                <a:latin typeface="Times New Roman" panose="02020603050405020304" pitchFamily="18" charset="0"/>
              </a:rPr>
              <a:t>Nhóm 1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:  </a:t>
            </a:r>
            <a:r>
              <a:rPr lang="en-US" sz="2800" b="1" i="1" dirty="0">
                <a:latin typeface="Times New Roman" panose="02020603050405020304" pitchFamily="18" charset="0"/>
              </a:rPr>
              <a:t>Quan </a:t>
            </a:r>
            <a:r>
              <a:rPr lang="en-US" sz="2800" b="1" i="1" dirty="0" err="1">
                <a:latin typeface="Times New Roman" panose="02020603050405020304" pitchFamily="18" charset="0"/>
              </a:rPr>
              <a:t>sát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smtClean="0">
                <a:latin typeface="Times New Roman" panose="02020603050405020304" pitchFamily="18" charset="0"/>
              </a:rPr>
              <a:t>, </a:t>
            </a:r>
            <a:r>
              <a:rPr lang="en-US" sz="2800" b="1" i="1" dirty="0">
                <a:latin typeface="Times New Roman" panose="02020603050405020304" pitchFamily="18" charset="0"/>
              </a:rPr>
              <a:t>hãy phân tích và so sánh 2 tháp dân số về hình dạng của tháp? </a:t>
            </a:r>
            <a:endParaRPr lang="en-US" sz="28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1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1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1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405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2000"/>
                                        <p:tgtEl>
                                          <p:spTgt spid="405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2000"/>
                                        <p:tgtEl>
                                          <p:spTgt spid="405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511" grpId="0" animBg="1"/>
      <p:bldP spid="405513" grpId="0" animBg="1"/>
      <p:bldP spid="4055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3" name="Text Box 3"/>
          <p:cNvSpPr txBox="1"/>
          <p:nvPr/>
        </p:nvSpPr>
        <p:spPr>
          <a:xfrm>
            <a:off x="0" y="1295400"/>
            <a:ext cx="89916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  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1. </a:t>
            </a:r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Phân tích và so sánh 2 tháp dân </a:t>
            </a:r>
            <a:r>
              <a:rPr lang="en-US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năm</a:t>
            </a:r>
            <a:r>
              <a:rPr lang="en-US" b="1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1999 </a:t>
            </a:r>
            <a:r>
              <a:rPr lang="en-US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b="1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2019.</a:t>
            </a:r>
            <a:endParaRPr lang="en-US" b="1" u="sng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2324" name="Text Box 4"/>
          <p:cNvSpPr txBox="1"/>
          <p:nvPr/>
        </p:nvSpPr>
        <p:spPr>
          <a:xfrm>
            <a:off x="381000" y="1828800"/>
            <a:ext cx="67818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a. </a:t>
            </a:r>
            <a:r>
              <a:rPr lang="en-US" b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Hình dạng tháp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7173" name="Text Box 6"/>
          <p:cNvSpPr txBox="1"/>
          <p:nvPr/>
        </p:nvSpPr>
        <p:spPr>
          <a:xfrm>
            <a:off x="6248400" y="2667000"/>
            <a:ext cx="24384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endParaRPr lang="en-US" dirty="0">
              <a:latin typeface="Times New Roman" panose="02020603050405020304" pitchFamily="18" charset="0"/>
            </a:endParaRPr>
          </a:p>
        </p:txBody>
      </p:sp>
      <p:pic>
        <p:nvPicPr>
          <p:cNvPr id="8" name="image11.jpg" descr="Related image"/>
          <p:cNvPicPr/>
          <p:nvPr/>
        </p:nvPicPr>
        <p:blipFill>
          <a:blip r:embed="rId2"/>
          <a:srcRect t="50116" r="49730"/>
          <a:stretch>
            <a:fillRect/>
          </a:stretch>
        </p:blipFill>
        <p:spPr>
          <a:xfrm>
            <a:off x="609704" y="1737368"/>
            <a:ext cx="3886098" cy="4053770"/>
          </a:xfrm>
          <a:prstGeom prst="rect">
            <a:avLst/>
          </a:prstGeom>
          <a:ln/>
        </p:spPr>
      </p:pic>
      <p:pic>
        <p:nvPicPr>
          <p:cNvPr id="9" name="image5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876792" y="1771650"/>
            <a:ext cx="3886098" cy="3638498"/>
          </a:xfrm>
          <a:prstGeom prst="rect">
            <a:avLst/>
          </a:prstGeom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2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2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1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2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2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12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323" grpId="0"/>
      <p:bldP spid="3123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4"/>
          <p:cNvSpPr txBox="1"/>
          <p:nvPr/>
        </p:nvSpPr>
        <p:spPr>
          <a:xfrm>
            <a:off x="304800" y="1828800"/>
            <a:ext cx="67818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a. </a:t>
            </a:r>
            <a:r>
              <a:rPr lang="en-US" b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Hình dạng tháp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314373" name="Text Box 5"/>
          <p:cNvSpPr txBox="1"/>
          <p:nvPr/>
        </p:nvSpPr>
        <p:spPr>
          <a:xfrm>
            <a:off x="304800" y="2209800"/>
            <a:ext cx="8610600" cy="156966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lvl="0"/>
            <a:r>
              <a:rPr lang="vi-VN" dirty="0"/>
              <a:t>Tháp dân số năm 1999: Đáy rộng, đỉnh nhọn, thân cạnh thoai </a:t>
            </a:r>
            <a:r>
              <a:rPr lang="vi-VN" dirty="0" smtClean="0"/>
              <a:t>thoải</a:t>
            </a:r>
            <a:endParaRPr lang="en-US" dirty="0" smtClean="0"/>
          </a:p>
          <a:p>
            <a:r>
              <a:rPr lang="vi-VN" dirty="0"/>
              <a:t>Tháp dân số </a:t>
            </a:r>
            <a:r>
              <a:rPr lang="vi-VN" dirty="0" smtClean="0"/>
              <a:t>20</a:t>
            </a:r>
            <a:r>
              <a:rPr lang="en-US" dirty="0" smtClean="0"/>
              <a:t>1</a:t>
            </a:r>
            <a:r>
              <a:rPr lang="vi-VN" dirty="0" smtClean="0"/>
              <a:t>9</a:t>
            </a:r>
            <a:r>
              <a:rPr lang="vi-VN" dirty="0"/>
              <a:t>: Đáy thu hẹp nhiều, đỉnh nhọn thân có chỗ phình to ra.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314374" name="Rectangle 6"/>
          <p:cNvSpPr/>
          <p:nvPr/>
        </p:nvSpPr>
        <p:spPr>
          <a:xfrm>
            <a:off x="685902" y="3703260"/>
            <a:ext cx="40640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pPr algn="just"/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b.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b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Cơ cấu dân số theo độ tuổi:</a:t>
            </a:r>
          </a:p>
        </p:txBody>
      </p:sp>
      <p:sp>
        <p:nvSpPr>
          <p:cNvPr id="8" name="Text Box 3"/>
          <p:cNvSpPr txBox="1"/>
          <p:nvPr/>
        </p:nvSpPr>
        <p:spPr>
          <a:xfrm>
            <a:off x="-127000" y="800100"/>
            <a:ext cx="89916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  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1. </a:t>
            </a:r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Phân tích và so sánh 2 tháp dân </a:t>
            </a:r>
            <a:r>
              <a:rPr lang="en-US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năm</a:t>
            </a:r>
            <a:r>
              <a:rPr lang="en-US" b="1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1999 </a:t>
            </a:r>
            <a:r>
              <a:rPr lang="en-US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b="1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2019.</a:t>
            </a:r>
            <a:endParaRPr lang="en-US" b="1" u="sng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3143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3143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3143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4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4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14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73" grpId="0"/>
      <p:bldP spid="314374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9" name="Picture 3" descr="TRFAQ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04800"/>
            <a:ext cx="762000" cy="857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5511" name="Rectangle 7"/>
          <p:cNvSpPr/>
          <p:nvPr/>
        </p:nvSpPr>
        <p:spPr>
          <a:xfrm>
            <a:off x="914400" y="152400"/>
            <a:ext cx="8229600" cy="140176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 dirty="0">
                <a:solidFill>
                  <a:srgbClr val="FFFF00"/>
                </a:solidFill>
                <a:latin typeface="Times New Roman" panose="02020603050405020304" pitchFamily="18" charset="0"/>
              </a:rPr>
              <a:t>Nhóm 2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:</a:t>
            </a:r>
            <a:r>
              <a:rPr lang="en-US" sz="2800" b="1" i="1" dirty="0" smtClean="0">
                <a:latin typeface="Times New Roman" panose="02020603050405020304" pitchFamily="18" charset="0"/>
              </a:rPr>
              <a:t>, </a:t>
            </a:r>
            <a:r>
              <a:rPr lang="en-US" sz="2800" b="1" i="1" dirty="0">
                <a:latin typeface="Times New Roman" panose="02020603050405020304" pitchFamily="18" charset="0"/>
              </a:rPr>
              <a:t>nhận xét sự thay đổi cơ cấu dân số theo độ tuổi? Tỉ lệ dân số phụ thuộc và giải thích nguyên nhân?</a:t>
            </a:r>
          </a:p>
        </p:txBody>
      </p:sp>
      <p:pic>
        <p:nvPicPr>
          <p:cNvPr id="17" name="image11.jpg" descr="Related image"/>
          <p:cNvPicPr/>
          <p:nvPr/>
        </p:nvPicPr>
        <p:blipFill>
          <a:blip r:embed="rId3"/>
          <a:srcRect t="50116" r="49730"/>
          <a:stretch>
            <a:fillRect/>
          </a:stretch>
        </p:blipFill>
        <p:spPr>
          <a:xfrm>
            <a:off x="609704" y="1737368"/>
            <a:ext cx="3886098" cy="4053770"/>
          </a:xfrm>
          <a:prstGeom prst="rect">
            <a:avLst/>
          </a:prstGeom>
          <a:ln/>
        </p:spPr>
      </p:pic>
      <p:pic>
        <p:nvPicPr>
          <p:cNvPr id="18" name="image5.png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4876792" y="1771650"/>
            <a:ext cx="3886098" cy="3638498"/>
          </a:xfrm>
          <a:prstGeom prst="rect">
            <a:avLst/>
          </a:prstGeom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62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6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6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5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5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05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5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7"/>
          <p:cNvSpPr txBox="1"/>
          <p:nvPr/>
        </p:nvSpPr>
        <p:spPr>
          <a:xfrm>
            <a:off x="152400" y="3886200"/>
            <a:ext cx="86868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46123" name="Text Box 171"/>
          <p:cNvSpPr txBox="1"/>
          <p:nvPr/>
        </p:nvSpPr>
        <p:spPr>
          <a:xfrm>
            <a:off x="228600" y="533400"/>
            <a:ext cx="8915400" cy="83099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Times New Roman" panose="02020603050405020304" pitchFamily="18" charset="0"/>
              </a:rPr>
              <a:t> Cơ cấu dân số theo độ tuổi của nước ta năm 1999 so với </a:t>
            </a:r>
            <a:r>
              <a:rPr lang="en-US" b="1" dirty="0" err="1">
                <a:latin typeface="Times New Roman" panose="02020603050405020304" pitchFamily="18" charset="0"/>
              </a:rPr>
              <a:t>năm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smtClean="0"/>
              <a:t>2019</a:t>
            </a:r>
            <a:r>
              <a:rPr lang="en-US" b="1" dirty="0" smtClean="0">
                <a:latin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</a:rPr>
              <a:t>có sự thay đổi là:</a:t>
            </a:r>
          </a:p>
        </p:txBody>
      </p:sp>
      <p:sp>
        <p:nvSpPr>
          <p:cNvPr id="2" name="Rectangle 1"/>
          <p:cNvSpPr/>
          <p:nvPr/>
        </p:nvSpPr>
        <p:spPr>
          <a:xfrm>
            <a:off x="1143170" y="2590822"/>
            <a:ext cx="7695998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spcAft>
                <a:spcPts val="0"/>
              </a:spcAft>
            </a:pPr>
            <a:r>
              <a:rPr lang="vi-VN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Tháp dân số 2019 có thay đổi nhiều so với 1999</a:t>
            </a:r>
            <a:endParaRPr lang="en-US" sz="2000" dirty="0"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vi-VN" dirty="0">
                <a:solidFill>
                  <a:srgbClr val="000000"/>
                </a:solidFill>
                <a:ea typeface="Noto Sans Symbols"/>
                <a:cs typeface="Times New Roman" panose="02020603050405020304" pitchFamily="18" charset="0"/>
              </a:rPr>
              <a:t>Nhóm tuổi 0-14 giảm từ 31,4% giảm còn 23%</a:t>
            </a:r>
            <a:endParaRPr lang="en-US" sz="2000" dirty="0">
              <a:latin typeface="Noto Sans Symbols"/>
              <a:ea typeface="Noto Sans Symbols"/>
              <a:cs typeface="Noto Sans Symbols"/>
            </a:endParaRPr>
          </a:p>
          <a:p>
            <a:pPr marL="342900" lvl="0" indent="-342900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vi-VN" dirty="0">
                <a:solidFill>
                  <a:srgbClr val="000000"/>
                </a:solidFill>
                <a:ea typeface="Noto Sans Symbols"/>
                <a:cs typeface="Times New Roman" panose="02020603050405020304" pitchFamily="18" charset="0"/>
              </a:rPr>
              <a:t>Nhóm từ 15 -59 tăng từ 60% lên 66,7%</a:t>
            </a:r>
            <a:endParaRPr lang="en-US" sz="2000" dirty="0">
              <a:latin typeface="Noto Sans Symbols"/>
              <a:ea typeface="Noto Sans Symbols"/>
              <a:cs typeface="Noto Sans Symbols"/>
            </a:endParaRPr>
          </a:p>
          <a:p>
            <a:pPr marL="342900" lvl="0" indent="-342900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vi-VN" dirty="0">
                <a:solidFill>
                  <a:srgbClr val="000000"/>
                </a:solidFill>
                <a:ea typeface="Noto Sans Symbols"/>
                <a:cs typeface="Times New Roman" panose="02020603050405020304" pitchFamily="18" charset="0"/>
              </a:rPr>
              <a:t>Nhóm trên 60 tăng từ 8,6% lên 10,3%</a:t>
            </a:r>
            <a:endParaRPr lang="en-US" sz="2000" dirty="0">
              <a:effectLst/>
              <a:latin typeface="Noto Sans Symbols"/>
              <a:ea typeface="Noto Sans Symbols"/>
              <a:cs typeface="Noto Sans Symbol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6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730" name="Picture 2" descr="gioi_tinh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72000" cy="3276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9731" name="Picture 3" descr="cu-gia_12-127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52800"/>
            <a:ext cx="4495800" cy="3505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9732" name="Picture 4" descr="20_7_1325236101_0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352800"/>
            <a:ext cx="4572000" cy="3505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9733" name="Picture 5" descr="Thumbnails213520130935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0" y="0"/>
            <a:ext cx="4495800" cy="3276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9734" name="Text Box 6"/>
          <p:cNvSpPr txBox="1"/>
          <p:nvPr/>
        </p:nvSpPr>
        <p:spPr>
          <a:xfrm>
            <a:off x="685800" y="3048000"/>
            <a:ext cx="7696200" cy="457200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ĐỘ TUỔI PHỤ THUỘC (0-14 TUỔI &amp; TRÊN 60 TUỔI)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9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9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9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9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9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9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9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9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9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9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29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7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5"/>
          <p:cNvSpPr txBox="1"/>
          <p:nvPr/>
        </p:nvSpPr>
        <p:spPr>
          <a:xfrm>
            <a:off x="990600" y="5257800"/>
            <a:ext cx="73914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14343" name="Text Box 7"/>
          <p:cNvSpPr txBox="1"/>
          <p:nvPr/>
        </p:nvSpPr>
        <p:spPr>
          <a:xfrm>
            <a:off x="3048040" y="381080"/>
            <a:ext cx="2743200" cy="650875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Đang thay đổi từ cơ cấu DS trẻ sang cơ cấu DS già</a:t>
            </a:r>
          </a:p>
        </p:txBody>
      </p:sp>
      <p:pic>
        <p:nvPicPr>
          <p:cNvPr id="5" name="image11.jpg" descr="Related image"/>
          <p:cNvPicPr/>
          <p:nvPr/>
        </p:nvPicPr>
        <p:blipFill>
          <a:blip r:embed="rId2"/>
          <a:srcRect t="50116" r="49730"/>
          <a:stretch>
            <a:fillRect/>
          </a:stretch>
        </p:blipFill>
        <p:spPr>
          <a:xfrm>
            <a:off x="800202" y="1630700"/>
            <a:ext cx="3886098" cy="4053770"/>
          </a:xfrm>
          <a:prstGeom prst="rect">
            <a:avLst/>
          </a:prstGeom>
          <a:ln/>
        </p:spPr>
      </p:pic>
      <p:pic>
        <p:nvPicPr>
          <p:cNvPr id="6" name="image5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891896" y="1619302"/>
            <a:ext cx="3886098" cy="3638498"/>
          </a:xfrm>
          <a:prstGeom prst="rect">
            <a:avLst/>
          </a:prstGeom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 animBg="1"/>
    </p:bldLst>
  </p:timing>
</p:sld>
</file>

<file path=ppt/theme/theme1.xml><?xml version="1.0" encoding="utf-8"?>
<a:theme xmlns:a="http://schemas.openxmlformats.org/drawingml/2006/main" name="1_Business Cooperate">
  <a:themeElements>
    <a:clrScheme name="Business Cooper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siness Cooperate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usiness Cooper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Designs\Azure.pot</Template>
  <TotalTime>9</TotalTime>
  <Words>365</Words>
  <Application>Microsoft Office PowerPoint</Application>
  <PresentationFormat>On-screen Show (4:3)</PresentationFormat>
  <Paragraphs>32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SimSun</vt:lpstr>
      <vt:lpstr>Arial</vt:lpstr>
      <vt:lpstr>Noto Sans Symbols</vt:lpstr>
      <vt:lpstr>Times New Roman</vt:lpstr>
      <vt:lpstr>VNI-Times</vt:lpstr>
      <vt:lpstr>1_Business Cooperate</vt:lpstr>
      <vt:lpstr>PowerPoint Presentation</vt:lpstr>
      <vt:lpstr>   Tiết 5   Bài 5:    THỰC HÀNH: PHÂN TÍCH VÀ SO SÁNH                              THÁP DÂN SỐ NĂM 1999 VÀ NĂM 2019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HT</cp:lastModifiedBy>
  <cp:revision>943</cp:revision>
  <dcterms:created xsi:type="dcterms:W3CDTF">2021-08-26T10:38:00Z</dcterms:created>
  <dcterms:modified xsi:type="dcterms:W3CDTF">2021-10-08T22:12:26Z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1033-11.2.0.10130</vt:lpwstr>
  </property>
</Properties>
</file>