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1" r:id="rId1"/>
    <p:sldMasterId id="2147483993" r:id="rId2"/>
    <p:sldMasterId id="2147484095" r:id="rId3"/>
  </p:sldMasterIdLst>
  <p:notesMasterIdLst>
    <p:notesMasterId r:id="rId51"/>
  </p:notesMasterIdLst>
  <p:handoutMasterIdLst>
    <p:handoutMasterId r:id="rId52"/>
  </p:handoutMasterIdLst>
  <p:sldIdLst>
    <p:sldId id="554" r:id="rId4"/>
    <p:sldId id="538" r:id="rId5"/>
    <p:sldId id="542" r:id="rId6"/>
    <p:sldId id="473" r:id="rId7"/>
    <p:sldId id="556" r:id="rId8"/>
    <p:sldId id="465" r:id="rId9"/>
    <p:sldId id="540" r:id="rId10"/>
    <p:sldId id="481" r:id="rId11"/>
    <p:sldId id="486" r:id="rId12"/>
    <p:sldId id="559" r:id="rId13"/>
    <p:sldId id="557" r:id="rId14"/>
    <p:sldId id="558" r:id="rId15"/>
    <p:sldId id="541" r:id="rId16"/>
    <p:sldId id="488" r:id="rId17"/>
    <p:sldId id="487" r:id="rId18"/>
    <p:sldId id="561" r:id="rId19"/>
    <p:sldId id="560" r:id="rId20"/>
    <p:sldId id="490" r:id="rId21"/>
    <p:sldId id="516" r:id="rId22"/>
    <p:sldId id="562" r:id="rId23"/>
    <p:sldId id="570" r:id="rId24"/>
    <p:sldId id="528" r:id="rId25"/>
    <p:sldId id="583" r:id="rId26"/>
    <p:sldId id="519" r:id="rId27"/>
    <p:sldId id="520" r:id="rId28"/>
    <p:sldId id="521" r:id="rId29"/>
    <p:sldId id="592" r:id="rId30"/>
    <p:sldId id="522" r:id="rId31"/>
    <p:sldId id="593" r:id="rId32"/>
    <p:sldId id="585" r:id="rId33"/>
    <p:sldId id="572" r:id="rId34"/>
    <p:sldId id="574" r:id="rId35"/>
    <p:sldId id="573" r:id="rId36"/>
    <p:sldId id="532" r:id="rId37"/>
    <p:sldId id="587" r:id="rId38"/>
    <p:sldId id="576" r:id="rId39"/>
    <p:sldId id="590" r:id="rId40"/>
    <p:sldId id="582" r:id="rId41"/>
    <p:sldId id="525" r:id="rId42"/>
    <p:sldId id="577" r:id="rId43"/>
    <p:sldId id="578" r:id="rId44"/>
    <p:sldId id="579" r:id="rId45"/>
    <p:sldId id="580" r:id="rId46"/>
    <p:sldId id="581" r:id="rId47"/>
    <p:sldId id="564" r:id="rId48"/>
    <p:sldId id="591" r:id="rId49"/>
    <p:sldId id="544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0066"/>
    <a:srgbClr val="FFCC66"/>
    <a:srgbClr val="FFCCFF"/>
    <a:srgbClr val="F2F8A6"/>
    <a:srgbClr val="0000FF"/>
    <a:srgbClr val="CCFF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7" autoAdjust="0"/>
    <p:restoredTop sz="93970" autoAdjust="0"/>
  </p:normalViewPr>
  <p:slideViewPr>
    <p:cSldViewPr>
      <p:cViewPr varScale="1">
        <p:scale>
          <a:sx n="69" d="100"/>
          <a:sy n="69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TRƯỜNG THCS TÂY SƠN QUẬN HẢI CHÂU ĐN</a:t>
            </a: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086DD-E584-4A54-B281-3B42460D2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TRƯỜNG THCS TÂY SƠN QUẬN HẢI CHÂU ĐN</a:t>
            </a:r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5A4D89-E301-4A24-AB88-8B3C358A3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6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C31D4B-2602-4BF8-8E16-71CB958B2D56}" type="slidenum">
              <a:rPr 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</a:t>
            </a:fld>
            <a:endParaRPr lang="en-US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4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TRƯỜNG THCS TÂY SƠN QUẬN HẢI CHÂU ĐN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6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870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642EA4-3496-47D4-82CB-0D92127464E1}" type="slidenum">
              <a:rPr lang="zh-CN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45</a:t>
            </a:fld>
            <a:endParaRPr lang="zh-CN" altLang="en-US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9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6F714076-E5E6-4619-B872-6CFC22A6F3A3}" type="slidenum">
              <a:rPr lang="en-US" altLang="zh-CN" sz="1200">
                <a:solidFill>
                  <a:prstClr val="black"/>
                </a:solidFill>
              </a:rPr>
              <a:pPr/>
              <a:t>46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8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8FBE754-B85C-4FF7-824E-A118E17ACD0B}" type="slidenum">
              <a:rPr lang="zh-CN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47</a:t>
            </a:fld>
            <a:endParaRPr lang="zh-CN" altLang="en-US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7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 smtClean="0">
                <a:latin typeface="Arial" panose="020B0604020202020204" pitchFamily="34" charset="0"/>
              </a:rPr>
              <a:t>TRƯỜNG THCS TÂY SƠN QUẬN HẢI CHÂU ĐN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38D886-E477-4033-A8D0-8BDF4BC0139E}" type="slidenum">
              <a:rPr lang="en-US" sz="1200" smtClean="0">
                <a:latin typeface="Arial" panose="020B0604020202020204" pitchFamily="34" charset="0"/>
              </a:rPr>
              <a:pPr/>
              <a:t>2</a:t>
            </a:fld>
            <a:endParaRPr 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2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 smtClean="0">
                <a:latin typeface="Arial" panose="020B0604020202020204" pitchFamily="34" charset="0"/>
              </a:rPr>
              <a:t>TRƯỜNG THCS TÂY SƠN QUẬN HẢI CHÂU ĐN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8FE87F-6CE8-449F-84A2-EBC8BDBF4B0D}" type="slidenum">
              <a:rPr lang="en-US" sz="1200" smtClean="0">
                <a:latin typeface="Arial" panose="020B0604020202020204" pitchFamily="34" charset="0"/>
              </a:rPr>
              <a:pPr/>
              <a:t>8</a:t>
            </a:fld>
            <a:endParaRPr 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6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TRƯỜNG THCS TÂY SƠN QUẬN HẢI CHÂU ĐN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TRƯỜNG THCS TÂY SƠN QUẬN HẢI CHÂU ĐN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TRƯỜNG THCS TÂY SƠN QUẬN HẢI CHÂU ĐN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8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TRƯỜNG THCS TÂY SƠN QUẬN HẢI CHÂU ĐN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9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TRƯỜNG THCS TÂY SƠN QUẬN HẢI CHÂU ĐN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2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TRƯỜNG THCS TÂY SƠN QUẬN HẢI CHÂU ĐN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A4D89-E301-4A24-AB88-8B3C358A31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1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1BE7-A318-431D-AA50-722AC905C107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BFEF9-735C-4E43-AAD6-C12236E2E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6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D267C-EB31-4143-9B24-1D34FAAD5655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C926-396A-45B9-BE6A-DFE28C6AF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3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1FD39-4797-4159-A0C1-93AE21DF82BD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A05A-CB31-499A-8801-15255937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2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9D9E7D-2492-4FD6-8B49-43BD086F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56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0F0AC5-9B63-41F0-BAF9-8A6BD5B1A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6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72FDC7-6E93-429B-812E-2997DE64E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811F51-0380-43C1-8521-52050A4A9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1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D217CE-5FEF-4F07-A612-518FF4BDB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82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3D09E6-00B7-4BFD-8050-1C8A81BD8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03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3E7B5B-A399-484A-9229-E144CB74F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E38C408-E812-46EB-BDFE-C3ECDD7AB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3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A4F63-F9EA-4FBB-A01B-7524211B6878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20AB-EBE8-4CB0-9238-DC62479F9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9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8DAA82-155B-4D3E-ACE0-4B4803EFA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27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08787E-1005-4D5A-ACC7-AC7D2633B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33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B5D675-4B0F-4B4E-81A7-EBD9AE22F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83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78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471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37379" y="2883740"/>
            <a:ext cx="977266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90040" y="2883740"/>
            <a:ext cx="977266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445454" y="2883740"/>
            <a:ext cx="977266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93689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54595" y="2469198"/>
            <a:ext cx="140589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874908" y="2469198"/>
            <a:ext cx="140589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95224" y="2469198"/>
            <a:ext cx="140589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33328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00FBC-6796-447B-866E-EA05EC1505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8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84A39-67DB-49F3-BE33-7497C275A960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3A9C-945E-49D4-8566-5DD6F6F5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3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779A1-90ED-4548-A34F-19E5E9602B26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C2F1-410C-480B-8CF8-0BB4AA805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BA0A1-02E6-41FE-B095-8E69697EA5F4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8058D-B1AC-4B98-8BEA-5AB08B5FA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6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7256F-80CE-4249-BBE4-1599A31A4842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7DCF-00E8-48E9-ABD2-001BCB051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2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19D6-9F84-43BE-8449-D9AF13FD228B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FBADC-066A-4FB7-94B0-5802D7651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418EA-8369-40DF-BFC5-BE548575FF27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0D4F-2E67-4E2B-BD73-C3173351C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0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1834-81B5-4424-9B8E-AC92A8C4198D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C47E6-D166-40B4-B30B-E0F50D537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8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752A58-C97F-4958-BB92-5F7BB42468DC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TRƯỜNG THCS TÂY SƠN QUẬN HẢI CHÂU ĐN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8F365F-0156-4322-B691-6B2AB7E1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03B6E6-C6E9-40D9-BFB7-0124447475D5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D38185A-592F-432B-ACCA-4A136A90C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/>
          <a:srcRect l="838" t="838" r="838" b="838"/>
          <a:stretch/>
        </p:blipFill>
        <p:spPr>
          <a:xfrm>
            <a:off x="-2" y="3"/>
            <a:ext cx="9144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70" r:id="rId5"/>
  </p:sldLayoutIdLst>
  <p:txStyles>
    <p:titleStyle>
      <a:lvl1pPr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defTabSz="815975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03200" indent="-203200" algn="l" defTabSz="815975" rtl="0" fontAlgn="base">
        <a:lnSpc>
          <a:spcPct val="90000"/>
        </a:lnSpc>
        <a:spcBef>
          <a:spcPts val="88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11188" indent="-203200" algn="l" defTabSz="815975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019175" indent="-203200" algn="l" defTabSz="815975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427163" indent="-203200" algn="l" defTabSz="815975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835150" indent="-203200" algn="l" defTabSz="815975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244063" indent="-204003" algn="l" defTabSz="816023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652077" indent="-204003" algn="l" defTabSz="816023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3060089" indent="-204003" algn="l" defTabSz="816023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468099" indent="-204003" algn="l" defTabSz="816023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011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023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035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047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058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070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081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4093" algn="l" defTabSz="816023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hyperlink" Target="http://www.google.com.vn/imgres?imgurl=http://camxuyen.gov.vn/images/news/nghetrongrau.jpg&amp;imgrefurl=http://camxuyen.gov.vn/?url=album&amp;page=3&amp;usg=__olLB7W6ATScNoDhu9hTkWVPFflw=&amp;h=253&amp;w=380&amp;sz=55&amp;hl=vi&amp;start=2&amp;zoom=1&amp;tbnid=2Q-wFWFECTEAbM:&amp;tbnh=82&amp;tbnw=123&amp;prev=/images?q=c%C3%A1nh+%C4%91%E1%BB%93ng+rau&amp;hl=vi&amp;sa=G&amp;gbv=2&amp;tbs=isch:1&amp;itbs=1" TargetMode="External"/><Relationship Id="rId3" Type="http://schemas.openxmlformats.org/officeDocument/2006/relationships/hyperlink" Target="http://www.google.com.vn/imgres?imgurl=http://www.dunglac.net/photoart/Danh-llight-.jpg&amp;imgrefurl=http://ngheanstudents.org/showthread.php?p=19867&amp;usg=__HmQsFcLQGMc3zThO8zqkNA9Ad14=&amp;h=612&amp;w=624&amp;sz=95&amp;hl=vi&amp;start=2&amp;zoom=1&amp;tbnid=fXMeFa5264snmM:&amp;tbnh=133&amp;tbnw=136&amp;prev=/images?q=n%E1%BA%AFng&amp;hl=vi&amp;sa=G&amp;gbv=2&amp;tbs=isch:1&amp;itbs=1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11" Type="http://schemas.openxmlformats.org/officeDocument/2006/relationships/hyperlink" Target="http://www.google.com.vn/imgres?imgurl=http://hungyivn.com/thuyquynh/wp-content/caudautuong.jpg&amp;imgrefurl=http://hungyivn.com/thuyquynh/?cat=42&amp;paged=3&amp;usg=__Vn-2GhXce3JyM_0u4sVdq_PHR5Q=&amp;h=256&amp;w=320&amp;sz=31&amp;hl=vi&amp;start=1&amp;zoom=1&amp;tbnid=4g3yebQnrb8I7M:&amp;tbnh=94&amp;tbnw=118&amp;prev=/images?q=c%C3%A2y+%C4%91%E1%BA%ADu+t%C6%B0%C6%A1ng&amp;hl=vi&amp;sa=G&amp;gbv=2&amp;tbs=isch:1&amp;itbs=1" TargetMode="External"/><Relationship Id="rId5" Type="http://schemas.openxmlformats.org/officeDocument/2006/relationships/image" Target="../media/image26.gif"/><Relationship Id="rId10" Type="http://schemas.openxmlformats.org/officeDocument/2006/relationships/image" Target="../media/image14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vn/imgres?imgurl=http://image.tin247.com/vnexpress/090112110654-524-340.jpg&amp;imgrefurl=http://www.tin247.com/nhiet_do_duoi_0_do_c,_suong_muoi_tran_ngap_mien_nui-1-21368577.html&amp;usg=__mM2KM2mU-rLHp0Q2GzahY0b3LkQ=&amp;h=310&amp;w=400&amp;sz=65&amp;hl=vi&amp;start=1&amp;zoom=1&amp;tbnid=YLCDJ6S2GU1fbM:&amp;tbnh=96&amp;tbnw=124&amp;prev=/images?q=s%C6%B0%C6%A1ng+mu%E1%BB%91i&amp;hl=vi&amp;sa=G&amp;gbv=2&amp;tbs=isch:1&amp;itbs=1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search?q=c%C6%A1+s%E1%BB%9F+v%E1%BA%ADt+ch%E1%BA%A5t+k%C4%A9+thu%E1%BA%ADt+trong+n%C3%B4ng+nghi%E1%BB%87p+vi%E1%BB%87t+nam&amp;hl=vi&amp;biw=1024&amp;bih=541&amp;imgrefurl=http://www.vapcf.org.vn/modules.php?name=News&amp;op=newsdetail&amp;catid=15&amp;subcatid=14&amp;id=5541&amp;imgurl=http://www.vapcf.org.vn/newsimages/1377224482images915322_tam_nong_1.jpg&amp;w=450&amp;h=291&amp;ndsp=22&amp;tbm=isch&amp;tbs=simg:CAQSEgnyhdLP99IA8iEM5xVHdR6F-A&amp;sa=X&amp;ei=mkArUofnKeXMiAfE-IDACA&amp;ved=0CAUQrBE44wE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s://www.facebook.com/pages/Ph%C3%B2ng-H%E1%BB%A3p-Quy-Thu%E1%BB%91c-B%E1%BA%A3o-V%E1%BB%87-Th%E1%BB%B1c-V%E1%BA%ADt/213871615422545?hc_location=timeline" TargetMode="Externa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0.png"/><Relationship Id="rId5" Type="http://schemas.microsoft.com/office/2007/relationships/media" Target="../media/media3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1.png"/><Relationship Id="rId5" Type="http://schemas.microsoft.com/office/2007/relationships/media" Target="../media/media3.mp3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1.png"/><Relationship Id="rId5" Type="http://schemas.microsoft.com/office/2007/relationships/media" Target="../media/media3.mp3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1.png"/><Relationship Id="rId5" Type="http://schemas.microsoft.com/office/2007/relationships/media" Target="../media/media3.mp3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1.png"/><Relationship Id="rId5" Type="http://schemas.microsoft.com/office/2007/relationships/media" Target="../media/media3.mp3"/><Relationship Id="rId10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3"/>
          <a:stretch>
            <a:fillRect/>
          </a:stretch>
        </p:blipFill>
        <p:spPr bwMode="auto">
          <a:xfrm rot="-5983940">
            <a:off x="7302501" y="569912"/>
            <a:ext cx="17018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750" y="4343400"/>
            <a:ext cx="91757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3"/>
          <a:stretch>
            <a:fillRect/>
          </a:stretch>
        </p:blipFill>
        <p:spPr bwMode="auto">
          <a:xfrm rot="-7627304">
            <a:off x="7046119" y="-888206"/>
            <a:ext cx="10683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6548974" y="752017"/>
            <a:ext cx="1640271" cy="1676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5" y="2428875"/>
            <a:ext cx="1828800" cy="460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5" y="2535238"/>
            <a:ext cx="1155700" cy="460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988" y="0"/>
            <a:ext cx="4445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6038" cy="4302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anchor="ctr">
            <a:prstTxWarp prst="textPlain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</a:t>
            </a:r>
            <a:r>
              <a:rPr lang="en-US" sz="5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LÍ</a:t>
            </a:r>
            <a:r>
              <a:rPr lang="en-US" sz="5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 9</a:t>
            </a:r>
            <a:endParaRPr lang="en-US" sz="5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1" y="1066799"/>
            <a:ext cx="6521959" cy="116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MỪNG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HỌC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SINH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 </a:t>
            </a:r>
            <a:endParaRPr lang="vi-V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3162300" y="6294438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cao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su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532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582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6934200" cy="45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Đất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feralit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thích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hợp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trồng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loại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cây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4191000" y="1658369"/>
            <a:ext cx="3886200" cy="69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phê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93541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763"/>
            <a:ext cx="37338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8188"/>
            <a:ext cx="40005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40976" y="0"/>
            <a:ext cx="80772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feralit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trồng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2895600" y="61722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hồ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tiêu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552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4296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145703"/>
            <a:ext cx="83820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feralit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trồng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37625"/>
              </p:ext>
            </p:extLst>
          </p:nvPr>
        </p:nvGraphicFramePr>
        <p:xfrm>
          <a:off x="533400" y="1447800"/>
          <a:ext cx="7924800" cy="3903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9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237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336" name="Footer Placeholder 1"/>
          <p:cNvSpPr txBox="1">
            <a:spLocks/>
          </p:cNvSpPr>
          <p:nvPr/>
        </p:nvSpPr>
        <p:spPr bwMode="auto">
          <a:xfrm>
            <a:off x="1219200" y="762000"/>
            <a:ext cx="670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khí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hhậu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Thien_Nhien_T9_538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6" descr="Danh-llight-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1828800" cy="167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9" name="Picture 9" descr="Thien_Nhien_T9_539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Picture 10" descr="Thien_Nhien_T9_53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90600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2" name="Picture 12" descr="42-158013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3" name="Picture 13" descr="569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4" name="Picture 14" descr="donglu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5" name="Picture 15" descr="020620081932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6" name="Picture 16" descr="caudautuo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1946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7" name="Picture 17" descr="nghetrongrau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292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8" name="Rectangle 22"/>
          <p:cNvSpPr>
            <a:spLocks noChangeArrowheads="1"/>
          </p:cNvSpPr>
          <p:nvPr/>
        </p:nvSpPr>
        <p:spPr bwMode="auto">
          <a:xfrm>
            <a:off x="457200" y="0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83" name="Text Box 23"/>
          <p:cNvSpPr txBox="1">
            <a:spLocks noChangeArrowheads="1"/>
          </p:cNvSpPr>
          <p:nvPr/>
        </p:nvSpPr>
        <p:spPr bwMode="auto">
          <a:xfrm>
            <a:off x="3200400" y="2590800"/>
            <a:ext cx="2590800" cy="6413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latin typeface="Arial" charset="0"/>
              </a:rPr>
              <a:t>Cây trồng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4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76200" y="204788"/>
            <a:ext cx="8534400" cy="51911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8371" name="Picture 3" descr="071113-Lu-lut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1207584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33700"/>
            <a:ext cx="365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Pa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 descr="20414395_images562257_mu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3733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0" descr="090112110654-524-34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03694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36576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57586"/>
              </p:ext>
            </p:extLst>
          </p:nvPr>
        </p:nvGraphicFramePr>
        <p:xfrm>
          <a:off x="533400" y="1447800"/>
          <a:ext cx="7924800" cy="4023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8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659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2-3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1219200" y="762000"/>
            <a:ext cx="670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khí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hhậu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770758"/>
              </p:ext>
            </p:extLst>
          </p:nvPr>
        </p:nvGraphicFramePr>
        <p:xfrm>
          <a:off x="228600" y="1295400"/>
          <a:ext cx="8686800" cy="328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8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60433" name="Footer Placeholder 1"/>
          <p:cNvSpPr txBox="1">
            <a:spLocks/>
          </p:cNvSpPr>
          <p:nvPr/>
        </p:nvSpPr>
        <p:spPr bwMode="auto">
          <a:xfrm>
            <a:off x="1219200" y="762000"/>
            <a:ext cx="670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2600" y="5229225"/>
            <a:ext cx="6248400" cy="12620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sz="2600" dirty="0" err="1" smtClean="0"/>
              <a:t>Biện</a:t>
            </a:r>
            <a:r>
              <a:rPr lang="en-US" sz="2600" dirty="0" smtClean="0"/>
              <a:t> </a:t>
            </a:r>
            <a:r>
              <a:rPr lang="en-US" sz="2600" dirty="0" err="1" smtClean="0"/>
              <a:t>pháp</a:t>
            </a:r>
            <a:r>
              <a:rPr lang="en-US" sz="2600" dirty="0" smtClean="0"/>
              <a:t> :</a:t>
            </a:r>
          </a:p>
          <a:p>
            <a:pPr algn="l"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Áp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biện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pháp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thủy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lợi</a:t>
            </a:r>
            <a:endParaRPr lang="en-US" sz="2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" name="Right Arrow 6"/>
          <p:cNvSpPr/>
          <p:nvPr/>
        </p:nvSpPr>
        <p:spPr>
          <a:xfrm>
            <a:off x="381000" y="5356225"/>
            <a:ext cx="11049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ame 7"/>
          <p:cNvSpPr/>
          <p:nvPr/>
        </p:nvSpPr>
        <p:spPr>
          <a:xfrm>
            <a:off x="1543050" y="5014913"/>
            <a:ext cx="6667500" cy="161448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28" name="Text Box 20"/>
          <p:cNvSpPr txBox="1">
            <a:spLocks noChangeArrowheads="1"/>
          </p:cNvSpPr>
          <p:nvPr/>
        </p:nvSpPr>
        <p:spPr bwMode="auto">
          <a:xfrm>
            <a:off x="1828800" y="-7843"/>
            <a:ext cx="5715000" cy="6413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788147"/>
            <a:ext cx="4303060" cy="3218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8147"/>
            <a:ext cx="4338918" cy="3254189"/>
          </a:xfrm>
          <a:prstGeom prst="rect">
            <a:avLst/>
          </a:prstGeom>
        </p:spPr>
      </p:pic>
      <p:pic>
        <p:nvPicPr>
          <p:cNvPr id="1026" name="Picture 2" descr="Người nuôi cá trên sông Đồng Nai khóc ròng thiên tai | Báo Công an nhân dân 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4170082"/>
            <a:ext cx="4303059" cy="24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96976"/>
            <a:ext cx="4338918" cy="2400300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425458" y="3701769"/>
            <a:ext cx="1716881" cy="468313"/>
          </a:xfrm>
          <a:solidFill>
            <a:schemeClr val="bg1"/>
          </a:solidFill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Sông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Hồng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1210446" y="6375449"/>
            <a:ext cx="2146907" cy="468313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Sông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Đồng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Nai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6096000" y="6375449"/>
            <a:ext cx="2057400" cy="468313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Sông</a:t>
            </a:r>
            <a:r>
              <a:rPr lang="en-US" dirty="0" smtClean="0">
                <a:solidFill>
                  <a:srgbClr val="FF0000"/>
                </a:solidFill>
              </a:rPr>
              <a:t> Thu </a:t>
            </a:r>
            <a:r>
              <a:rPr lang="en-US" dirty="0" err="1" smtClean="0">
                <a:solidFill>
                  <a:srgbClr val="FF0000"/>
                </a:solidFill>
              </a:rPr>
              <a:t>Bồn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5728517" y="3716333"/>
            <a:ext cx="2227939" cy="468313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Sông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Mê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Kông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pic>
        <p:nvPicPr>
          <p:cNvPr id="63493" name="Picture 7" descr="13101853491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31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AutoShape 11" descr="https://encrypted-tbn1.gstatic.com/images?q=tbn:ANd9GcSAibrozwyS05UM6Yjhvss378yFRPYA29tn5eNW06CJHDCi5yOVWQ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  <p:sp>
        <p:nvSpPr>
          <p:cNvPr id="63495" name="AutoShape 15" descr="https://encrypted-tbn2.gstatic.com/images?q=tbn:ANd9GcS_az9KrZw0Av3OV1hRj7KduuR8Rb2luE7mmYjG5u0I17MBic0eaw"/>
          <p:cNvSpPr>
            <a:spLocks noChangeAspect="1" noChangeArrowheads="1"/>
          </p:cNvSpPr>
          <p:nvPr/>
        </p:nvSpPr>
        <p:spPr bwMode="auto">
          <a:xfrm>
            <a:off x="333375" y="-6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  <p:sp>
        <p:nvSpPr>
          <p:cNvPr id="63496" name="AutoShape 17" descr="https://encrypted-tbn2.gstatic.com/images?q=tbn:ANd9GcS_az9KrZw0Av3OV1hRj7KduuR8Rb2luE7mmYjG5u0I17MBic0eaw"/>
          <p:cNvSpPr>
            <a:spLocks noChangeAspect="1" noChangeArrowheads="1"/>
          </p:cNvSpPr>
          <p:nvPr/>
        </p:nvSpPr>
        <p:spPr bwMode="auto">
          <a:xfrm>
            <a:off x="485775" y="92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  <p:pic>
        <p:nvPicPr>
          <p:cNvPr id="63497" name="Picture 17" descr="http://vietnamnews.vn/thumbnail/600/11_1.jpg?url=Storage/Images/2015/3/23/1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3395663"/>
            <a:ext cx="459105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23" descr="http://lienson.vnweblogs.com/gallery/7437/222881-C%E1%BA%A5y%20l%C3%BA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6350"/>
            <a:ext cx="44704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25" descr="https://encrypted-tbn3.gstatic.com/images?q=tbn:ANd9GcQKxqxBadXvyU5NTffAebtt2qwAaLgqLpiWt2YxdXNQ-iUmGg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3975"/>
            <a:ext cx="45720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67100" y="412750"/>
            <a:ext cx="2208213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6150" y="5668963"/>
            <a:ext cx="2208213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MÙA KHÔ</a:t>
            </a: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ChangeArrowheads="1"/>
          </p:cNvSpPr>
          <p:nvPr/>
        </p:nvSpPr>
        <p:spPr bwMode="auto">
          <a:xfrm>
            <a:off x="2047875" y="82550"/>
            <a:ext cx="7064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Quan sát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 hình dưới đây, </a:t>
            </a: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hãy cho biết các hình này gợi cho em nghĩ đến ngành kinh tế nào của nước ta?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1" name="Rectangle 9"/>
          <p:cNvSpPr>
            <a:spLocks noChangeArrowheads="1"/>
          </p:cNvSpPr>
          <p:nvPr/>
        </p:nvSpPr>
        <p:spPr bwMode="auto">
          <a:xfrm>
            <a:off x="1936750" y="1825625"/>
            <a:ext cx="70389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l-NL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Em có những hiểu biết gì về ngành kinh tế này?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ha-cam-la-benh-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93688"/>
            <a:ext cx="1936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32584"/>
          <a:stretch>
            <a:fillRect/>
          </a:stretch>
        </p:blipFill>
        <p:spPr bwMode="auto">
          <a:xfrm>
            <a:off x="55563" y="2960688"/>
            <a:ext cx="47752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006725"/>
            <a:ext cx="4144962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73 -0.09722  L 0.177 -0.09722  L 0.25 0  L 0.25 0.13851  L 0.177 0.23573  L 0.073 0.23573  L 0 0.13851  L 0 0  Z" pathEditMode="relative" ptsTypes="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1"/>
          <p:cNvSpPr txBox="1">
            <a:spLocks/>
          </p:cNvSpPr>
          <p:nvPr/>
        </p:nvSpPr>
        <p:spPr bwMode="auto">
          <a:xfrm>
            <a:off x="1219200" y="1143000"/>
            <a:ext cx="670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sinh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086742"/>
              </p:ext>
            </p:extLst>
          </p:nvPr>
        </p:nvGraphicFramePr>
        <p:xfrm>
          <a:off x="990600" y="1828800"/>
          <a:ext cx="7467600" cy="328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866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360362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3"/>
          <p:cNvSpPr txBox="1">
            <a:spLocks noChangeArrowheads="1"/>
          </p:cNvSpPr>
          <p:nvPr/>
        </p:nvSpPr>
        <p:spPr bwMode="auto">
          <a:xfrm>
            <a:off x="8965" y="3638853"/>
            <a:ext cx="2209800" cy="1323975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Arrow Connector 2"/>
          <p:cNvCxnSpPr>
            <a:endCxn id="36869" idx="1"/>
          </p:cNvCxnSpPr>
          <p:nvPr/>
        </p:nvCxnSpPr>
        <p:spPr>
          <a:xfrm>
            <a:off x="2218765" y="4273946"/>
            <a:ext cx="67865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 Box 33"/>
          <p:cNvSpPr txBox="1">
            <a:spLocks noChangeArrowheads="1"/>
          </p:cNvSpPr>
          <p:nvPr/>
        </p:nvSpPr>
        <p:spPr bwMode="auto">
          <a:xfrm>
            <a:off x="2897422" y="3919934"/>
            <a:ext cx="1381125" cy="7080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Arrow Connector 16"/>
          <p:cNvCxnSpPr>
            <a:stCxn id="36869" idx="3"/>
            <a:endCxn id="36875" idx="1"/>
          </p:cNvCxnSpPr>
          <p:nvPr/>
        </p:nvCxnSpPr>
        <p:spPr>
          <a:xfrm flipV="1">
            <a:off x="4278547" y="2489497"/>
            <a:ext cx="930462" cy="1784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6869" idx="3"/>
            <a:endCxn id="36876" idx="1"/>
          </p:cNvCxnSpPr>
          <p:nvPr/>
        </p:nvCxnSpPr>
        <p:spPr>
          <a:xfrm flipV="1">
            <a:off x="4278547" y="3448797"/>
            <a:ext cx="930462" cy="825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6877" idx="1"/>
          </p:cNvCxnSpPr>
          <p:nvPr/>
        </p:nvCxnSpPr>
        <p:spPr>
          <a:xfrm>
            <a:off x="4279456" y="4278149"/>
            <a:ext cx="951591" cy="1461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6869" idx="3"/>
          </p:cNvCxnSpPr>
          <p:nvPr/>
        </p:nvCxnSpPr>
        <p:spPr>
          <a:xfrm>
            <a:off x="4278547" y="4273947"/>
            <a:ext cx="952500" cy="1181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25"/>
          <p:cNvSpPr txBox="1">
            <a:spLocks noChangeArrowheads="1"/>
          </p:cNvSpPr>
          <p:nvPr/>
        </p:nvSpPr>
        <p:spPr bwMode="auto">
          <a:xfrm>
            <a:off x="5209009" y="2258664"/>
            <a:ext cx="210502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đất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6" name="TextBox 29"/>
          <p:cNvSpPr txBox="1">
            <a:spLocks noChangeArrowheads="1"/>
          </p:cNvSpPr>
          <p:nvPr/>
        </p:nvSpPr>
        <p:spPr bwMode="auto">
          <a:xfrm>
            <a:off x="5209009" y="3063828"/>
            <a:ext cx="2105025" cy="769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hậu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7" name="TextBox 30"/>
          <p:cNvSpPr txBox="1">
            <a:spLocks noChangeArrowheads="1"/>
          </p:cNvSpPr>
          <p:nvPr/>
        </p:nvSpPr>
        <p:spPr bwMode="auto">
          <a:xfrm>
            <a:off x="5231047" y="4039347"/>
            <a:ext cx="2089150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8" name="TextBox 31"/>
          <p:cNvSpPr txBox="1">
            <a:spLocks noChangeArrowheads="1"/>
          </p:cNvSpPr>
          <p:nvPr/>
        </p:nvSpPr>
        <p:spPr bwMode="auto">
          <a:xfrm>
            <a:off x="5241506" y="5101034"/>
            <a:ext cx="2105025" cy="70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vật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179204" name="Right Brace 179203"/>
          <p:cNvSpPr/>
          <p:nvPr/>
        </p:nvSpPr>
        <p:spPr>
          <a:xfrm>
            <a:off x="7327060" y="2556232"/>
            <a:ext cx="270996" cy="278848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80" name="TextBox 179204"/>
          <p:cNvSpPr txBox="1">
            <a:spLocks noChangeArrowheads="1"/>
          </p:cNvSpPr>
          <p:nvPr/>
        </p:nvSpPr>
        <p:spPr bwMode="auto">
          <a:xfrm>
            <a:off x="7630552" y="2590800"/>
            <a:ext cx="1274763" cy="29860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tiền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đề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0" y="92075"/>
            <a:ext cx="9144000" cy="8302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Bài</a:t>
            </a:r>
            <a:r>
              <a:rPr lang="en-US" b="1" dirty="0">
                <a:solidFill>
                  <a:srgbClr val="FF3300"/>
                </a:solidFill>
              </a:rPr>
              <a:t> 7: </a:t>
            </a:r>
            <a:r>
              <a:rPr lang="en-US" b="1" dirty="0" err="1">
                <a:solidFill>
                  <a:srgbClr val="FF3300"/>
                </a:solidFill>
              </a:rPr>
              <a:t>CÁC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NHÂN</a:t>
            </a:r>
            <a:r>
              <a:rPr lang="en-US" b="1" dirty="0">
                <a:solidFill>
                  <a:srgbClr val="FF3300"/>
                </a:solidFill>
              </a:rPr>
              <a:t> TỐ ẢNH HƯỞNG ĐẾN SỰ </a:t>
            </a:r>
          </a:p>
          <a:p>
            <a:pPr algn="ctr" eaLnBrk="1" hangingPunct="1">
              <a:defRPr/>
            </a:pPr>
            <a:r>
              <a:rPr lang="en-US" b="1" dirty="0" err="1">
                <a:solidFill>
                  <a:srgbClr val="FF3300"/>
                </a:solidFill>
              </a:rPr>
              <a:t>PHÁT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TRIỂN</a:t>
            </a:r>
            <a:r>
              <a:rPr lang="en-US" b="1" dirty="0">
                <a:solidFill>
                  <a:srgbClr val="FF3300"/>
                </a:solidFill>
              </a:rPr>
              <a:t> VÀ PHÂN BỐ NÔNG NGHIỆP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8965" y="1245213"/>
            <a:ext cx="596265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7030A0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01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9" grpId="0" animBg="1"/>
      <p:bldP spid="36875" grpId="0" animBg="1"/>
      <p:bldP spid="36876" grpId="0" animBg="1"/>
      <p:bldP spid="36877" grpId="0" animBg="1"/>
      <p:bldP spid="36878" grpId="0" animBg="1"/>
      <p:bldP spid="179204" grpId="0" animBg="1"/>
      <p:bldP spid="368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 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nhiên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28600" y="1685925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38200" y="2228850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cư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thôn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075800"/>
              </p:ext>
            </p:extLst>
          </p:nvPr>
        </p:nvGraphicFramePr>
        <p:xfrm>
          <a:off x="1219200" y="3868738"/>
          <a:ext cx="6019800" cy="1312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30,7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7603" name="TextBox 2"/>
          <p:cNvSpPr txBox="1">
            <a:spLocks noChangeArrowheads="1"/>
          </p:cNvSpPr>
          <p:nvPr/>
        </p:nvSpPr>
        <p:spPr bwMode="auto">
          <a:xfrm>
            <a:off x="1066800" y="2892426"/>
            <a:ext cx="6172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2014 (%)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086971" y="5611588"/>
            <a:ext cx="7696200" cy="9541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NN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8" descr="que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5745741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8" grpId="0"/>
      <p:bldP spid="6760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 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nhiên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28600" y="1685925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38200" y="2228850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cư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thôn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1000" y="2894805"/>
            <a:ext cx="85344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Arial" charset="0"/>
              </a:rPr>
              <a:t>- </a:t>
            </a:r>
            <a:r>
              <a:rPr lang="en-US" sz="2800" dirty="0" err="1" smtClean="0">
                <a:latin typeface="Arial" charset="0"/>
              </a:rPr>
              <a:t>Chiếm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tỉ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lệ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cao</a:t>
            </a:r>
            <a:r>
              <a:rPr lang="en-US" sz="2800" dirty="0">
                <a:latin typeface="Arial" charset="0"/>
              </a:rPr>
              <a:t>, </a:t>
            </a:r>
            <a:r>
              <a:rPr lang="en-US" sz="2800" dirty="0" err="1">
                <a:latin typeface="Arial" charset="0"/>
              </a:rPr>
              <a:t>có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nhiều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kinh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nghiệm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trong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sản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xuất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nông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nghiệp</a:t>
            </a:r>
            <a:r>
              <a:rPr lang="en-US" sz="2800" dirty="0" smtClean="0">
                <a:latin typeface="Arial" charset="0"/>
              </a:rPr>
              <a:t>.</a:t>
            </a:r>
            <a:endParaRPr lang="en-US" sz="2800" dirty="0"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38200" y="3950633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vật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kĩ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thuật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85800" y="533400"/>
            <a:ext cx="8001000" cy="4857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 SỞ VẬT CHẤT-KĨ THUẬT TRONG NÔNG NGHIỆP</a:t>
            </a:r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 flipH="1">
            <a:off x="1295400" y="1019175"/>
            <a:ext cx="33528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 flipH="1">
            <a:off x="3429000" y="1019175"/>
            <a:ext cx="1219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4648200" y="1019175"/>
            <a:ext cx="9144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>
            <a:off x="4648200" y="1019175"/>
            <a:ext cx="3124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81000" y="2286000"/>
            <a:ext cx="1600200" cy="984250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thủy lợi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2438400" y="2286000"/>
            <a:ext cx="16764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trồng trọt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4648200" y="2286000"/>
            <a:ext cx="18288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chăn nuôi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6934200" y="2286000"/>
            <a:ext cx="19812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Cơ sở vật chất-kĩ thuật khác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1510553" y="4456639"/>
            <a:ext cx="6934200" cy="9541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1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hoạ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H 7.2/26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7410" name="Picture 8" descr="questionbig_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38174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10553" y="5477599"/>
            <a:ext cx="6934200" cy="13849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28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63C51C-11E6-4D78-8F1E-0838B84D0143}"/>
              </a:ext>
            </a:extLst>
          </p:cNvPr>
          <p:cNvGrpSpPr/>
          <p:nvPr/>
        </p:nvGrpSpPr>
        <p:grpSpPr>
          <a:xfrm>
            <a:off x="0" y="3575237"/>
            <a:ext cx="4599000" cy="1207481"/>
            <a:chOff x="5894583" y="3343198"/>
            <a:chExt cx="4094642" cy="1207481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BC1E91B1-C9EE-4697-92C6-E949E8AA2804}"/>
                </a:ext>
              </a:extLst>
            </p:cNvPr>
            <p:cNvSpPr/>
            <p:nvPr/>
          </p:nvSpPr>
          <p:spPr>
            <a:xfrm>
              <a:off x="6950723" y="3552646"/>
              <a:ext cx="3038502" cy="537328"/>
            </a:xfrm>
            <a:prstGeom prst="flowChartTerminator">
              <a:avLst/>
            </a:prstGeom>
            <a:solidFill>
              <a:srgbClr val="A2582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0C6EE3-2884-40F6-BDFA-52A7188CC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4583" y="3343198"/>
              <a:ext cx="1207481" cy="120748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 animBg="1"/>
      <p:bldP spid="85004" grpId="0" animBg="1"/>
      <p:bldP spid="85006" grpId="0" animBg="1"/>
      <p:bldP spid="85007" grpId="0" animBg="1"/>
      <p:bldP spid="8500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sz="24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3" name="Picture 5" descr="He%20thong%20thuy%20loi%20do%20Nha%20nuoc%20dau%20tu%20phuc%20vu%20san%20xuat%20cho%20nong%20dan%20lang%20Cham%20Bau%20Truc,%20thi%20tran%20Phuoc%20D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1" descr="11414_thuyl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13" descr="12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2667000" y="3352800"/>
            <a:ext cx="4114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HỆ THỐNG THỦY LỢI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23950" y="1790700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53200" y="17907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ĐẬP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52578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MƯƠNG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0800" y="5408613"/>
            <a:ext cx="1695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KÊNH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nimBg="1"/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2" name="Picture 8" descr="luahet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87" name="Picture 23" descr="ph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78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2546350" y="5114925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MÓC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90" name="Text Box 26"/>
          <p:cNvSpPr txBox="1">
            <a:spLocks noChangeArrowheads="1"/>
          </p:cNvSpPr>
          <p:nvPr/>
        </p:nvSpPr>
        <p:spPr bwMode="auto">
          <a:xfrm>
            <a:off x="6400800" y="304800"/>
            <a:ext cx="182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BÓN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0" name="Rectangle 29">
            <a:hlinkClick r:id="rId5"/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95" name="Picture 31" descr="1017231_258175300992176_1098564416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97" name="Text Box 33"/>
          <p:cNvSpPr txBox="1">
            <a:spLocks noChangeArrowheads="1"/>
          </p:cNvSpPr>
          <p:nvPr/>
        </p:nvSpPr>
        <p:spPr bwMode="auto">
          <a:xfrm>
            <a:off x="304800" y="304800"/>
            <a:ext cx="426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7" name="Picture 18" descr="http://giacaphe.com/wp-content/uploads/2009/09/vuon-uom-cao-s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219200" y="3124200"/>
            <a:ext cx="6324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592763" y="5105400"/>
            <a:ext cx="20272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9" grpId="0" animBg="1"/>
      <p:bldP spid="88090" grpId="0" animBg="1"/>
      <p:bldP spid="8809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9" y="152400"/>
            <a:ext cx="8753812" cy="5782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6027003"/>
            <a:ext cx="6857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khoa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nghệ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nghiệp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đại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bền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vững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2" descr="http://images.danviet.vn/CMSImage/Resources/Uploaded/baogiay2/54_13_TAC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"/>
            <a:ext cx="44037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Kiểm tra qui trình nuôi tômg giống tại công ty Việt Úc Bạc Liêu. Ảnh Báo Bạc Liê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305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http://nongnghiep.vn/Upload/Image/2013/4/11/110420131409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3352800"/>
            <a:ext cx="6096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HỆ THỐNG DỊCH VỤ CHĂN NUÔI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3705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52401"/>
            <a:ext cx="4648200" cy="3553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1388"/>
            <a:ext cx="4840941" cy="3091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41" y="3711388"/>
            <a:ext cx="4303059" cy="3097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371" y="3401003"/>
            <a:ext cx="762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số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ngành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nghiệp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chế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biến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28600" y="3810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5299" y="2819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21125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5062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27013"/>
            <a:ext cx="4683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168275"/>
            <a:ext cx="1260475" cy="8985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7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571500"/>
            <a:ext cx="1676400" cy="571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1409700"/>
            <a:ext cx="7924800" cy="75882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7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NGHIỆP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038" y="3027363"/>
            <a:ext cx="73787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NHÂN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TỐ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050" y="4000500"/>
            <a:ext cx="7405688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NHÂN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TỐ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TẾ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-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XÃ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HỘI</a:t>
            </a:r>
            <a:endParaRPr lang="vi-VN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8000" y="2343150"/>
            <a:ext cx="8102600" cy="29146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65125" y="2919413"/>
            <a:ext cx="631825" cy="762000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38137" y="3910013"/>
            <a:ext cx="631825" cy="762000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3663" y="3022600"/>
            <a:ext cx="1125537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3663" y="4000500"/>
            <a:ext cx="1125537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7" grpId="0" animBg="1"/>
      <p:bldP spid="44" grpId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 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nhiên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28600" y="1685925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38200" y="2228850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cư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thôn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39271" y="2678156"/>
            <a:ext cx="85344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Chiếm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kinh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nghiệp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60612" y="3497396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vật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kĩ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thuật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12377" y="3964982"/>
            <a:ext cx="84582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Arial" charset="0"/>
              </a:rPr>
              <a:t>- </a:t>
            </a:r>
            <a:r>
              <a:rPr lang="en-US" sz="2800" dirty="0" err="1" smtClean="0">
                <a:latin typeface="Arial" charset="0"/>
              </a:rPr>
              <a:t>Cơ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sở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vật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chất</a:t>
            </a:r>
            <a:r>
              <a:rPr lang="en-US" sz="2800" dirty="0">
                <a:latin typeface="Arial" charset="0"/>
              </a:rPr>
              <a:t>- </a:t>
            </a:r>
            <a:r>
              <a:rPr lang="en-US" sz="2800" dirty="0" err="1">
                <a:latin typeface="Arial" charset="0"/>
              </a:rPr>
              <a:t>kĩ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thuật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ngày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càng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hoàn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thiện</a:t>
            </a:r>
            <a:endParaRPr lang="en-US" sz="2800" dirty="0"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39271" y="4433319"/>
            <a:ext cx="8458200" cy="95410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Arial" charset="0"/>
              </a:rPr>
              <a:t>- </a:t>
            </a:r>
            <a:r>
              <a:rPr lang="en-US" sz="2800" dirty="0" err="1" smtClean="0">
                <a:latin typeface="Arial" charset="0"/>
              </a:rPr>
              <a:t>Công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nghiệp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chế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biến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nông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sản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phát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triển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và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phân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bố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rộng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khắp</a:t>
            </a:r>
            <a:r>
              <a:rPr lang="en-US" sz="2800" dirty="0" smtClean="0">
                <a:latin typeface="Arial" charset="0"/>
              </a:rPr>
              <a:t>.</a:t>
            </a:r>
            <a:endParaRPr lang="en-US" sz="2800" dirty="0">
              <a:latin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4071" y="5241926"/>
            <a:ext cx="7924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Chính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nghiệp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181100" y="5758738"/>
            <a:ext cx="6934200" cy="9541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chính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sách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phát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nông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ta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mà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660033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?</a:t>
            </a:r>
            <a:r>
              <a:rPr lang="en-US" sz="28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8" descr="que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8" y="5892891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27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1" y="457200"/>
            <a:ext cx="8534400" cy="5341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847" y="59436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Mô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hình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canh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tác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rau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thủy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canh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của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HợpTác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Xã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Sunfood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Đà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Lạt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58674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Trang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trại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Vinamilk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Green Farm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tại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Quảng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Ngãi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1"/>
            <a:ext cx="8153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6740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Mô hình trồng dưa lưới tại Hợp tác xã Nông nghiệp</a:t>
            </a:r>
            <a:r>
              <a:rPr lang="en-US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vi-VN" b="0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(huyện Sóc Sơn).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458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228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71500" y="5943600"/>
            <a:ext cx="8343900" cy="3651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Mô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kinh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tế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nông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nghiệp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hướng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xuất</a:t>
            </a:r>
            <a:r>
              <a:rPr lang="en-US" sz="32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khẩu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5" y="582747"/>
            <a:ext cx="8806097" cy="4939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 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nhiên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28600" y="1685925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38200" y="2228850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cư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thôn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12375" y="2710399"/>
            <a:ext cx="85344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Chiếm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kinh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nghiệp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38200" y="3536846"/>
            <a:ext cx="6019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vật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kĩ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thuật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8575" y="3960140"/>
            <a:ext cx="84582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Cơ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sở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càng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</a:rPr>
              <a:t>thiện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38200" y="4886153"/>
            <a:ext cx="7924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Chính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charset="0"/>
              </a:rPr>
              <a:t>nghiệp</a:t>
            </a:r>
            <a:endParaRPr lang="en-US" sz="28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19100" y="5358651"/>
            <a:ext cx="8471647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Arial" charset="0"/>
              </a:rPr>
              <a:t>- </a:t>
            </a:r>
            <a:r>
              <a:rPr lang="en-US" sz="2800" dirty="0" err="1" smtClean="0">
                <a:latin typeface="Arial" charset="0"/>
              </a:rPr>
              <a:t>Nhiều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chính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sách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nhằm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thúc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đẩy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nông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nghiệp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phát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triển</a:t>
            </a:r>
            <a:r>
              <a:rPr lang="en-US" sz="2800" dirty="0" smtClean="0">
                <a:latin typeface="Arial" charset="0"/>
              </a:rPr>
              <a:t>.</a:t>
            </a:r>
            <a:endParaRPr lang="en-US" sz="2800" dirty="0">
              <a:latin typeface="Arial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19100" y="4432638"/>
            <a:ext cx="84582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Arial" charset="0"/>
              </a:rPr>
              <a:t>- </a:t>
            </a:r>
            <a:r>
              <a:rPr lang="en-US" sz="2800" dirty="0" err="1" smtClean="0">
                <a:latin typeface="Arial" charset="0"/>
              </a:rPr>
              <a:t>Công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nghiệp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chế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biến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nông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sản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phát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triển</a:t>
            </a:r>
            <a:endParaRPr lang="en-US" sz="2800" dirty="0">
              <a:latin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38200" y="6191002"/>
            <a:ext cx="7924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thụ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90600" y="6360459"/>
            <a:ext cx="4724400" cy="365125"/>
          </a:xfrm>
        </p:spPr>
        <p:txBody>
          <a:bodyPr/>
          <a:lstStyle/>
          <a:p>
            <a:pPr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Nguồn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Bộ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Nông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</a:t>
            </a:r>
            <a:r>
              <a:rPr lang="en-US" sz="1600" dirty="0" err="1" smtClean="0">
                <a:solidFill>
                  <a:schemeClr val="tx1"/>
                </a:solidFill>
              </a:rPr>
              <a:t>ghiệp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</a:t>
            </a:r>
            <a:r>
              <a:rPr lang="en-US" sz="1600" dirty="0" err="1" smtClean="0">
                <a:solidFill>
                  <a:schemeClr val="tx1"/>
                </a:solidFill>
              </a:rPr>
              <a:t>hát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triển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nông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thôn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/>
        </p:blipFill>
        <p:spPr>
          <a:xfrm>
            <a:off x="228600" y="329266"/>
            <a:ext cx="5838109" cy="5995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6709" y="1828800"/>
            <a:ext cx="2590800" cy="1938992"/>
          </a:xfrm>
          <a:prstGeom prst="rect">
            <a:avLst/>
          </a:prstGeom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Dựa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vào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biểu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đồ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em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hãy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nhận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xét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tình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hình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xuất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khẩu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nông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lâm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thủy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sản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i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nước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ta?</a:t>
            </a:r>
            <a:endParaRPr lang="en-US" i="1" dirty="0">
              <a:solidFill>
                <a:schemeClr val="accent4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8" name="Picture 8" descr="que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09" y="9144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3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 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nhiên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28600" y="1685925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38200" y="2228850"/>
            <a:ext cx="60198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B050"/>
                </a:solidFill>
                <a:latin typeface="Arial" charset="0"/>
              </a:rPr>
              <a:t>1.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Dân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cư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lao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thôn</a:t>
            </a:r>
            <a:endParaRPr lang="en-US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64459" y="2653268"/>
            <a:ext cx="85344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Chiếm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tỉ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lệ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kinh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nông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57518" y="2981533"/>
            <a:ext cx="60198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B050"/>
                </a:solidFill>
                <a:latin typeface="Arial" charset="0"/>
              </a:rPr>
              <a:t>2.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vật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chất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-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kĩ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thuật</a:t>
            </a:r>
            <a:endParaRPr lang="en-US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95835" y="3331804"/>
            <a:ext cx="84582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Cơ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sở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thiện</a:t>
            </a: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57518" y="4196187"/>
            <a:ext cx="79248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B050"/>
                </a:solidFill>
                <a:latin typeface="Arial" charset="0"/>
              </a:rPr>
              <a:t>3.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Chính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sách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triển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nông</a:t>
            </a:r>
            <a:r>
              <a:rPr lang="en-US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charset="0"/>
              </a:rPr>
              <a:t>nghiệp</a:t>
            </a:r>
            <a:endParaRPr lang="en-US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36176" y="4647981"/>
            <a:ext cx="8471647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dirty="0" smtClean="0"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chính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sách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nhằm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thúc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đẩy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nông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nghiệp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phát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57518" y="4986117"/>
            <a:ext cx="7924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thụ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10135" y="5409569"/>
            <a:ext cx="79248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trường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trong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và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ngoài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nước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ngày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càng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mở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rộng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7552" y="5871234"/>
            <a:ext cx="8473888" cy="8309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dirty="0" smtClean="0"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cs typeface="Times New Roman" panose="02020603050405020304" pitchFamily="18" charset="0"/>
              </a:rPr>
              <a:t>Tuy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còn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gây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khó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khăn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cho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sự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nông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4459" y="3774863"/>
            <a:ext cx="8458200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chế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nông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triển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3"/>
          <p:cNvSpPr txBox="1">
            <a:spLocks noChangeArrowheads="1"/>
          </p:cNvSpPr>
          <p:nvPr/>
        </p:nvSpPr>
        <p:spPr bwMode="auto">
          <a:xfrm>
            <a:off x="12427" y="3104201"/>
            <a:ext cx="2209800" cy="1323975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Arrow Connector 6"/>
          <p:cNvCxnSpPr>
            <a:stCxn id="36866" idx="3"/>
            <a:endCxn id="36870" idx="1"/>
          </p:cNvCxnSpPr>
          <p:nvPr/>
        </p:nvCxnSpPr>
        <p:spPr>
          <a:xfrm>
            <a:off x="2222227" y="3766189"/>
            <a:ext cx="5547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0" name="Text Box 33"/>
          <p:cNvSpPr txBox="1">
            <a:spLocks noChangeArrowheads="1"/>
          </p:cNvSpPr>
          <p:nvPr/>
        </p:nvSpPr>
        <p:spPr bwMode="auto">
          <a:xfrm>
            <a:off x="2777010" y="3258189"/>
            <a:ext cx="1533525" cy="1016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tế-xã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hội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81" name="Text Box 33"/>
          <p:cNvSpPr txBox="1">
            <a:spLocks noChangeArrowheads="1"/>
          </p:cNvSpPr>
          <p:nvPr/>
        </p:nvSpPr>
        <p:spPr bwMode="auto">
          <a:xfrm>
            <a:off x="5105400" y="1815372"/>
            <a:ext cx="213369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cư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lao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thôn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>
            <a:stCxn id="36870" idx="3"/>
            <a:endCxn id="36881" idx="1"/>
          </p:cNvCxnSpPr>
          <p:nvPr/>
        </p:nvCxnSpPr>
        <p:spPr>
          <a:xfrm flipV="1">
            <a:off x="4310535" y="2169315"/>
            <a:ext cx="794865" cy="15968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3" name="Text Box 33"/>
          <p:cNvSpPr txBox="1">
            <a:spLocks noChangeArrowheads="1"/>
          </p:cNvSpPr>
          <p:nvPr/>
        </p:nvSpPr>
        <p:spPr bwMode="auto">
          <a:xfrm>
            <a:off x="5150783" y="2852899"/>
            <a:ext cx="2088308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sở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chất-kĩ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thuật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>
            <a:stCxn id="36870" idx="3"/>
            <a:endCxn id="36883" idx="1"/>
          </p:cNvCxnSpPr>
          <p:nvPr/>
        </p:nvCxnSpPr>
        <p:spPr>
          <a:xfrm flipV="1">
            <a:off x="4310535" y="3206912"/>
            <a:ext cx="840248" cy="5592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 Box 33"/>
          <p:cNvSpPr txBox="1">
            <a:spLocks noChangeArrowheads="1"/>
          </p:cNvSpPr>
          <p:nvPr/>
        </p:nvSpPr>
        <p:spPr bwMode="auto">
          <a:xfrm>
            <a:off x="5187059" y="3890565"/>
            <a:ext cx="2119312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sách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nghiệp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6870" idx="3"/>
            <a:endCxn id="36885" idx="1"/>
          </p:cNvCxnSpPr>
          <p:nvPr/>
        </p:nvCxnSpPr>
        <p:spPr>
          <a:xfrm>
            <a:off x="4310535" y="3766189"/>
            <a:ext cx="876524" cy="478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6870" idx="3"/>
            <a:endCxn id="36888" idx="1"/>
          </p:cNvCxnSpPr>
          <p:nvPr/>
        </p:nvCxnSpPr>
        <p:spPr>
          <a:xfrm>
            <a:off x="4310535" y="3766189"/>
            <a:ext cx="891562" cy="17100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 Box 33"/>
          <p:cNvSpPr txBox="1">
            <a:spLocks noChangeArrowheads="1"/>
          </p:cNvSpPr>
          <p:nvPr/>
        </p:nvSpPr>
        <p:spPr bwMode="auto">
          <a:xfrm>
            <a:off x="5202097" y="5122233"/>
            <a:ext cx="2119312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trường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ngoài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73" name="Right Brace 72"/>
          <p:cNvSpPr/>
          <p:nvPr/>
        </p:nvSpPr>
        <p:spPr>
          <a:xfrm>
            <a:off x="7380011" y="2391567"/>
            <a:ext cx="447675" cy="28495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90" name="TextBox 74"/>
          <p:cNvSpPr txBox="1">
            <a:spLocks noChangeArrowheads="1"/>
          </p:cNvSpPr>
          <p:nvPr/>
        </p:nvSpPr>
        <p:spPr bwMode="auto">
          <a:xfrm>
            <a:off x="7827686" y="2622911"/>
            <a:ext cx="1209675" cy="2677656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quyết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0" y="92075"/>
            <a:ext cx="9144000" cy="8302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Bài</a:t>
            </a:r>
            <a:r>
              <a:rPr lang="en-US" b="1" dirty="0">
                <a:solidFill>
                  <a:srgbClr val="FF3300"/>
                </a:solidFill>
              </a:rPr>
              <a:t> 7: </a:t>
            </a:r>
            <a:r>
              <a:rPr lang="en-US" b="1" dirty="0" err="1">
                <a:solidFill>
                  <a:srgbClr val="FF3300"/>
                </a:solidFill>
              </a:rPr>
              <a:t>CÁC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NHÂN</a:t>
            </a:r>
            <a:r>
              <a:rPr lang="en-US" b="1" dirty="0">
                <a:solidFill>
                  <a:srgbClr val="FF3300"/>
                </a:solidFill>
              </a:rPr>
              <a:t> TỐ ẢNH HƯỞNG ĐẾN SỰ </a:t>
            </a:r>
          </a:p>
          <a:p>
            <a:pPr algn="ctr" eaLnBrk="1" hangingPunct="1">
              <a:defRPr/>
            </a:pPr>
            <a:r>
              <a:rPr lang="en-US" b="1" dirty="0" err="1">
                <a:solidFill>
                  <a:srgbClr val="FF3300"/>
                </a:solidFill>
              </a:rPr>
              <a:t>PHÁT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TRIỂN</a:t>
            </a:r>
            <a:r>
              <a:rPr lang="en-US" b="1" dirty="0">
                <a:solidFill>
                  <a:srgbClr val="FF3300"/>
                </a:solidFill>
              </a:rPr>
              <a:t> VÀ PHÂN BỐ NÔNG NGHIỆP</a:t>
            </a: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7030A0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152400" y="1137441"/>
            <a:ext cx="62484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II.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</a:rPr>
              <a:t>hội</a:t>
            </a:r>
            <a:endParaRPr lang="en-US" sz="28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764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70" grpId="0" animBg="1"/>
      <p:bldP spid="36881" grpId="0" animBg="1"/>
      <p:bldP spid="36883" grpId="0" animBg="1"/>
      <p:bldP spid="36885" grpId="0" animBg="1"/>
      <p:bldP spid="36888" grpId="0" animBg="1"/>
      <p:bldP spid="73" grpId="0" animBg="1"/>
      <p:bldP spid="368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3"/>
          <p:cNvSpPr txBox="1">
            <a:spLocks noChangeArrowheads="1"/>
          </p:cNvSpPr>
          <p:nvPr/>
        </p:nvSpPr>
        <p:spPr bwMode="auto">
          <a:xfrm>
            <a:off x="32544" y="2497137"/>
            <a:ext cx="2209800" cy="1323975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Arrow Connector 2"/>
          <p:cNvCxnSpPr>
            <a:endCxn id="36869" idx="1"/>
          </p:cNvCxnSpPr>
          <p:nvPr/>
        </p:nvCxnSpPr>
        <p:spPr>
          <a:xfrm flipV="1">
            <a:off x="2258218" y="2000531"/>
            <a:ext cx="537370" cy="1096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36870" idx="1"/>
          </p:cNvCxnSpPr>
          <p:nvPr/>
        </p:nvCxnSpPr>
        <p:spPr>
          <a:xfrm>
            <a:off x="2263775" y="3096793"/>
            <a:ext cx="531813" cy="1243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 Box 33"/>
          <p:cNvSpPr txBox="1">
            <a:spLocks noChangeArrowheads="1"/>
          </p:cNvSpPr>
          <p:nvPr/>
        </p:nvSpPr>
        <p:spPr bwMode="auto">
          <a:xfrm>
            <a:off x="2795588" y="1646518"/>
            <a:ext cx="1533525" cy="708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nhiên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870" name="Text Box 33"/>
          <p:cNvSpPr txBox="1">
            <a:spLocks noChangeArrowheads="1"/>
          </p:cNvSpPr>
          <p:nvPr/>
        </p:nvSpPr>
        <p:spPr bwMode="auto">
          <a:xfrm>
            <a:off x="2795588" y="3831993"/>
            <a:ext cx="1533525" cy="1016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tố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tế-xã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hội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36869" idx="3"/>
            <a:endCxn id="36875" idx="1"/>
          </p:cNvCxnSpPr>
          <p:nvPr/>
        </p:nvCxnSpPr>
        <p:spPr>
          <a:xfrm flipV="1">
            <a:off x="4329113" y="514810"/>
            <a:ext cx="1014411" cy="1485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6869" idx="3"/>
            <a:endCxn id="36876" idx="1"/>
          </p:cNvCxnSpPr>
          <p:nvPr/>
        </p:nvCxnSpPr>
        <p:spPr>
          <a:xfrm flipV="1">
            <a:off x="4329113" y="1158214"/>
            <a:ext cx="1014971" cy="8423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6869" idx="3"/>
            <a:endCxn id="36877" idx="1"/>
          </p:cNvCxnSpPr>
          <p:nvPr/>
        </p:nvCxnSpPr>
        <p:spPr>
          <a:xfrm flipV="1">
            <a:off x="4329113" y="1988196"/>
            <a:ext cx="1018988" cy="12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6869" idx="3"/>
            <a:endCxn id="36878" idx="1"/>
          </p:cNvCxnSpPr>
          <p:nvPr/>
        </p:nvCxnSpPr>
        <p:spPr>
          <a:xfrm>
            <a:off x="4329113" y="2000531"/>
            <a:ext cx="1034022" cy="7633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25"/>
          <p:cNvSpPr txBox="1">
            <a:spLocks noChangeArrowheads="1"/>
          </p:cNvSpPr>
          <p:nvPr/>
        </p:nvSpPr>
        <p:spPr bwMode="auto">
          <a:xfrm>
            <a:off x="5343524" y="283977"/>
            <a:ext cx="212463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6" name="TextBox 29"/>
          <p:cNvSpPr txBox="1">
            <a:spLocks noChangeArrowheads="1"/>
          </p:cNvSpPr>
          <p:nvPr/>
        </p:nvSpPr>
        <p:spPr bwMode="auto">
          <a:xfrm>
            <a:off x="5344084" y="927381"/>
            <a:ext cx="210502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7" name="TextBox 30"/>
          <p:cNvSpPr txBox="1">
            <a:spLocks noChangeArrowheads="1"/>
          </p:cNvSpPr>
          <p:nvPr/>
        </p:nvSpPr>
        <p:spPr bwMode="auto">
          <a:xfrm>
            <a:off x="5348101" y="1757363"/>
            <a:ext cx="208915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6878" name="TextBox 31"/>
          <p:cNvSpPr txBox="1">
            <a:spLocks noChangeArrowheads="1"/>
          </p:cNvSpPr>
          <p:nvPr/>
        </p:nvSpPr>
        <p:spPr bwMode="auto">
          <a:xfrm>
            <a:off x="5363135" y="2563812"/>
            <a:ext cx="210502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179204" name="Right Brace 179203"/>
          <p:cNvSpPr/>
          <p:nvPr/>
        </p:nvSpPr>
        <p:spPr>
          <a:xfrm>
            <a:off x="7468160" y="353218"/>
            <a:ext cx="371382" cy="284241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80" name="TextBox 179204"/>
          <p:cNvSpPr txBox="1">
            <a:spLocks noChangeArrowheads="1"/>
          </p:cNvSpPr>
          <p:nvPr/>
        </p:nvSpPr>
        <p:spPr bwMode="auto">
          <a:xfrm>
            <a:off x="7804150" y="173038"/>
            <a:ext cx="1274763" cy="298608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tiền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đề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1" name="Text Box 33"/>
          <p:cNvSpPr txBox="1">
            <a:spLocks noChangeArrowheads="1"/>
          </p:cNvSpPr>
          <p:nvPr/>
        </p:nvSpPr>
        <p:spPr bwMode="auto">
          <a:xfrm>
            <a:off x="5303560" y="3490314"/>
            <a:ext cx="213369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>
            <a:stCxn id="36870" idx="3"/>
            <a:endCxn id="36881" idx="1"/>
          </p:cNvCxnSpPr>
          <p:nvPr/>
        </p:nvCxnSpPr>
        <p:spPr>
          <a:xfrm flipV="1">
            <a:off x="4329113" y="3690369"/>
            <a:ext cx="974447" cy="649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3" name="Text Box 33"/>
          <p:cNvSpPr txBox="1">
            <a:spLocks noChangeArrowheads="1"/>
          </p:cNvSpPr>
          <p:nvPr/>
        </p:nvSpPr>
        <p:spPr bwMode="auto">
          <a:xfrm>
            <a:off x="5303559" y="4398963"/>
            <a:ext cx="208830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>
            <a:stCxn id="36870" idx="3"/>
            <a:endCxn id="36883" idx="1"/>
          </p:cNvCxnSpPr>
          <p:nvPr/>
        </p:nvCxnSpPr>
        <p:spPr>
          <a:xfrm>
            <a:off x="4329113" y="4339993"/>
            <a:ext cx="974446" cy="259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 Box 33"/>
          <p:cNvSpPr txBox="1">
            <a:spLocks noChangeArrowheads="1"/>
          </p:cNvSpPr>
          <p:nvPr/>
        </p:nvSpPr>
        <p:spPr bwMode="auto">
          <a:xfrm>
            <a:off x="5303559" y="5190509"/>
            <a:ext cx="211931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6870" idx="3"/>
            <a:endCxn id="36885" idx="1"/>
          </p:cNvCxnSpPr>
          <p:nvPr/>
        </p:nvCxnSpPr>
        <p:spPr>
          <a:xfrm>
            <a:off x="4329113" y="4339993"/>
            <a:ext cx="974446" cy="1050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6870" idx="3"/>
            <a:endCxn id="36888" idx="1"/>
          </p:cNvCxnSpPr>
          <p:nvPr/>
        </p:nvCxnSpPr>
        <p:spPr>
          <a:xfrm>
            <a:off x="4329113" y="4339993"/>
            <a:ext cx="976313" cy="1876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 Box 33"/>
          <p:cNvSpPr txBox="1">
            <a:spLocks noChangeArrowheads="1"/>
          </p:cNvSpPr>
          <p:nvPr/>
        </p:nvSpPr>
        <p:spPr bwMode="auto">
          <a:xfrm>
            <a:off x="5305426" y="6016509"/>
            <a:ext cx="211931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73" name="Right Brace 72"/>
          <p:cNvSpPr/>
          <p:nvPr/>
        </p:nvSpPr>
        <p:spPr>
          <a:xfrm>
            <a:off x="7424738" y="3705225"/>
            <a:ext cx="447675" cy="28495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90" name="TextBox 74"/>
          <p:cNvSpPr txBox="1">
            <a:spLocks noChangeArrowheads="1"/>
          </p:cNvSpPr>
          <p:nvPr/>
        </p:nvSpPr>
        <p:spPr bwMode="auto">
          <a:xfrm>
            <a:off x="7869238" y="3962005"/>
            <a:ext cx="1209675" cy="2677656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quyết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75" name="TextBox 1"/>
          <p:cNvSpPr txBox="1">
            <a:spLocks noChangeArrowheads="1"/>
          </p:cNvSpPr>
          <p:nvPr/>
        </p:nvSpPr>
        <p:spPr bwMode="auto">
          <a:xfrm>
            <a:off x="32544" y="5174230"/>
            <a:ext cx="4615656" cy="156966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9" grpId="0" animBg="1"/>
      <p:bldP spid="36870" grpId="0" animBg="1"/>
      <p:bldP spid="36875" grpId="0" animBg="1"/>
      <p:bldP spid="36876" grpId="0" animBg="1"/>
      <p:bldP spid="36877" grpId="0" animBg="1"/>
      <p:bldP spid="36878" grpId="0" animBg="1"/>
      <p:bldP spid="179204" grpId="0" animBg="1"/>
      <p:bldP spid="36880" grpId="0" animBg="1"/>
      <p:bldP spid="36881" grpId="0" animBg="1"/>
      <p:bldP spid="36883" grpId="0" animBg="1"/>
      <p:bldP spid="36885" grpId="0" animBg="1"/>
      <p:bldP spid="36888" grpId="0" animBg="1"/>
      <p:bldP spid="73" grpId="0" animBg="1"/>
      <p:bldP spid="36890" grpId="0" animBg="1"/>
      <p:bldP spid="788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7: CÁC NHÂN TỐ ẢNH HƯỞNG ĐẾN SỰ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PHÁT TRIỂN VÀ PHÂN BỐ NÔNG NGHIỆP</a:t>
            </a:r>
          </a:p>
        </p:txBody>
      </p:sp>
      <p:sp>
        <p:nvSpPr>
          <p:cNvPr id="226309" name="Line 5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rgbClr val="7030A0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52400" y="114300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26313" name="AutoShape 9"/>
          <p:cNvSpPr>
            <a:spLocks noChangeArrowheads="1"/>
          </p:cNvSpPr>
          <p:nvPr/>
        </p:nvSpPr>
        <p:spPr bwMode="auto">
          <a:xfrm>
            <a:off x="2895600" y="2759075"/>
            <a:ext cx="3200400" cy="2438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</a:rPr>
              <a:t>Nhân tố tự nhiên</a:t>
            </a:r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3733800" y="2286000"/>
            <a:ext cx="1524000" cy="4572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latin typeface="Times New Roman" panose="02020603050405020304" pitchFamily="18" charset="0"/>
              </a:rPr>
              <a:t>ĐẤT</a:t>
            </a: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1371600" y="3806825"/>
            <a:ext cx="1524000" cy="39687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Times New Roman" panose="02020603050405020304" pitchFamily="18" charset="0"/>
              </a:rPr>
              <a:t>KHÍ HẬU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6115050" y="3810000"/>
            <a:ext cx="1524000" cy="4572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latin typeface="Times New Roman" panose="02020603050405020304" pitchFamily="18" charset="0"/>
              </a:rPr>
              <a:t>NƯỚC</a:t>
            </a:r>
          </a:p>
        </p:txBody>
      </p: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3657600" y="5257800"/>
            <a:ext cx="1809750" cy="4572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latin typeface="Times New Roman" panose="02020603050405020304" pitchFamily="18" charset="0"/>
              </a:rPr>
              <a:t>SINH VẬT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226309" grpId="0" animBg="1"/>
      <p:bldP spid="226310" grpId="0"/>
      <p:bldP spid="226313" grpId="0" animBg="1"/>
      <p:bldP spid="226314" grpId="0" animBg="1"/>
      <p:bldP spid="226315" grpId="0" animBg="1"/>
      <p:bldP spid="226316" grpId="0" animBg="1"/>
      <p:bldP spid="2263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3616549"/>
            <a:ext cx="703777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thay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ngành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8" y="596129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606349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đai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5197162"/>
            <a:ext cx="3487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</a:rPr>
              <a:t>Nước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519716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6060425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863862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478696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2074158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2630414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2" y="6324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2" y="54864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3616549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2: </a:t>
            </a:r>
            <a:r>
              <a:rPr lang="en-US" b="1" dirty="0" err="1" smtClean="0">
                <a:solidFill>
                  <a:schemeClr val="bg1"/>
                </a:solidFill>
              </a:rPr>
              <a:t>Nước</a:t>
            </a:r>
            <a:r>
              <a:rPr lang="en-US" b="1" dirty="0" smtClean="0">
                <a:solidFill>
                  <a:schemeClr val="bg1"/>
                </a:solidFill>
              </a:rPr>
              <a:t> ta </a:t>
            </a:r>
            <a:r>
              <a:rPr lang="en-US" b="1" dirty="0" err="1" smtClean="0">
                <a:solidFill>
                  <a:schemeClr val="bg1"/>
                </a:solidFill>
              </a:rPr>
              <a:t>có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thể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trồng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từ</a:t>
            </a:r>
            <a:r>
              <a:rPr lang="en-US" b="1" dirty="0" smtClean="0">
                <a:solidFill>
                  <a:schemeClr val="bg1"/>
                </a:solidFill>
              </a:rPr>
              <a:t> 2 </a:t>
            </a:r>
            <a:r>
              <a:rPr lang="en-US" b="1" dirty="0" err="1" smtClean="0">
                <a:solidFill>
                  <a:schemeClr val="bg1"/>
                </a:solidFill>
              </a:rPr>
              <a:t>đến</a:t>
            </a:r>
            <a:r>
              <a:rPr lang="en-US" b="1" dirty="0" smtClean="0">
                <a:solidFill>
                  <a:schemeClr val="bg1"/>
                </a:solidFill>
              </a:rPr>
              <a:t> 3 </a:t>
            </a:r>
            <a:r>
              <a:rPr lang="en-US" b="1" dirty="0" err="1" smtClean="0">
                <a:solidFill>
                  <a:schemeClr val="bg1"/>
                </a:solidFill>
              </a:rPr>
              <a:t>vụ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lúa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và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một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năm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là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nhờ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5958223"/>
            <a:ext cx="3937330" cy="810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5094960"/>
            <a:ext cx="3937330" cy="8211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</a:rPr>
              <a:t>Có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khí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hậu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nhiệt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gió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mùa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08751" y="5128114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5094960"/>
            <a:ext cx="3937330" cy="8211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5958222"/>
            <a:ext cx="3937330" cy="8100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4670" y="5142616"/>
            <a:ext cx="3824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6060424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mạng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lưới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ao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ngòi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dày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863862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478696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074158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630414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3616549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3: </a:t>
            </a:r>
            <a:r>
              <a:rPr lang="en-US" sz="2400" b="1" dirty="0" err="1" smtClean="0">
                <a:solidFill>
                  <a:schemeClr val="bg1"/>
                </a:solidFill>
              </a:rPr>
              <a:t>Khu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vực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diện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đất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lớn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8" y="5961292"/>
            <a:ext cx="3937330" cy="8070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5094961"/>
            <a:ext cx="3937330" cy="7623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6063493"/>
            <a:ext cx="410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</a:rPr>
              <a:t>Vùng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ĐB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Sông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</a:t>
            </a:r>
            <a:r>
              <a:rPr lang="en-US" sz="2000" dirty="0" err="1" smtClean="0">
                <a:solidFill>
                  <a:schemeClr val="bg1"/>
                </a:solidFill>
              </a:rPr>
              <a:t>ửu</a:t>
            </a:r>
            <a:r>
              <a:rPr lang="en-US" sz="2000" dirty="0" smtClean="0">
                <a:solidFill>
                  <a:schemeClr val="bg1"/>
                </a:solidFill>
              </a:rPr>
              <a:t> Long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5197162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</a:rPr>
              <a:t>Vùng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ĐB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Sông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Hồng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5094960"/>
            <a:ext cx="3937330" cy="8100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958223"/>
            <a:ext cx="3937330" cy="8100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5197162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</a:t>
            </a:r>
            <a:r>
              <a:rPr lang="en-US" sz="2000" dirty="0" err="1" smtClean="0">
                <a:solidFill>
                  <a:schemeClr val="bg1"/>
                </a:solidFill>
              </a:rPr>
              <a:t>rung</a:t>
            </a:r>
            <a:r>
              <a:rPr lang="en-US" sz="2000" dirty="0" smtClean="0">
                <a:solidFill>
                  <a:schemeClr val="bg1"/>
                </a:solidFill>
              </a:rPr>
              <a:t> du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miền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núi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6060425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</a:rPr>
              <a:t>Các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ĐB</a:t>
            </a:r>
            <a:r>
              <a:rPr lang="en-US" sz="2000" dirty="0" smtClean="0">
                <a:solidFill>
                  <a:schemeClr val="bg1"/>
                </a:solidFill>
              </a:rPr>
              <a:t> ở </a:t>
            </a:r>
            <a:r>
              <a:rPr lang="en-US" sz="2000" dirty="0" err="1" smtClean="0">
                <a:solidFill>
                  <a:schemeClr val="bg1"/>
                </a:solidFill>
              </a:rPr>
              <a:t>Duyên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hải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Miền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Trung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863862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478696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074158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630414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3616549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4: </a:t>
            </a:r>
            <a:r>
              <a:rPr lang="en-US" sz="2400" b="1" dirty="0" err="1" smtClean="0">
                <a:solidFill>
                  <a:schemeClr val="bg1"/>
                </a:solidFill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tố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quyết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định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đế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phát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bố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5094960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</a:rPr>
              <a:t>Nhân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tố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kinh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tế</a:t>
            </a:r>
            <a:r>
              <a:rPr lang="en-US" sz="2000" dirty="0" smtClean="0">
                <a:solidFill>
                  <a:schemeClr val="bg1"/>
                </a:solidFill>
              </a:rPr>
              <a:t> - </a:t>
            </a:r>
            <a:r>
              <a:rPr lang="en-US" sz="2000" dirty="0" err="1" smtClean="0">
                <a:solidFill>
                  <a:schemeClr val="bg1"/>
                </a:solidFill>
              </a:rPr>
              <a:t>xã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hội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519716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</a:rPr>
              <a:t>Nhân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tố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tự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nhiên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519716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</a:rPr>
              <a:t>Yếu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tố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trường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863862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478696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074158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630414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8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0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9" y="3616549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5: </a:t>
            </a:r>
            <a:r>
              <a:rPr lang="en-US" sz="2400" b="1" dirty="0" err="1" smtClean="0">
                <a:solidFill>
                  <a:schemeClr val="bg1"/>
                </a:solidFill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gầ</a:t>
            </a:r>
            <a:r>
              <a:rPr lang="en-US" b="1" dirty="0" err="1" smtClean="0">
                <a:solidFill>
                  <a:schemeClr val="bg1"/>
                </a:solidFill>
              </a:rPr>
              <a:t>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đây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diện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tích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một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số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cây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trồng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bị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thu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hẹp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vì</a:t>
            </a:r>
            <a:r>
              <a:rPr lang="en-US" b="1" dirty="0" smtClean="0">
                <a:solidFill>
                  <a:schemeClr val="bg1"/>
                </a:solidFill>
              </a:rPr>
              <a:t> 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5958223"/>
            <a:ext cx="3937330" cy="810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5094959"/>
            <a:ext cx="3937330" cy="8156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6060424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</a:rPr>
              <a:t>Diện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tích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nông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nghiệp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hẹp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5197161"/>
            <a:ext cx="3487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</a:rPr>
              <a:t>Biến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trường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đặc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biệt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</a:t>
            </a:r>
            <a:r>
              <a:rPr lang="en-US" sz="2000" dirty="0" err="1" smtClean="0">
                <a:solidFill>
                  <a:schemeClr val="bg1"/>
                </a:solidFill>
              </a:rPr>
              <a:t>iới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5094960"/>
            <a:ext cx="3937330" cy="8156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5958222"/>
            <a:ext cx="3937330" cy="8100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5197162"/>
            <a:ext cx="371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</a:rPr>
              <a:t>Nhà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chủ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giảm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trồng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trọt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tăng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nuôi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6060424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Lao </a:t>
            </a:r>
            <a:r>
              <a:rPr lang="en-US" sz="2000" dirty="0" err="1" smtClean="0">
                <a:solidFill>
                  <a:schemeClr val="bg1"/>
                </a:solidFill>
              </a:rPr>
              <a:t>động</a:t>
            </a:r>
            <a:r>
              <a:rPr lang="en-US" sz="2000" dirty="0" smtClean="0">
                <a:solidFill>
                  <a:schemeClr val="bg1"/>
                </a:solidFill>
              </a:rPr>
              <a:t> ở </a:t>
            </a:r>
            <a:r>
              <a:rPr lang="en-US" sz="2000" dirty="0" err="1">
                <a:solidFill>
                  <a:schemeClr val="bg1"/>
                </a:solidFill>
              </a:rPr>
              <a:t>n</a:t>
            </a:r>
            <a:r>
              <a:rPr lang="en-US" sz="2000" dirty="0" err="1" smtClean="0">
                <a:solidFill>
                  <a:schemeClr val="bg1"/>
                </a:solidFill>
              </a:rPr>
              <a:t>ông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thôn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bỏ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kiếm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863862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478696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074158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630414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组合 91"/>
          <p:cNvGrpSpPr>
            <a:grpSpLocks/>
          </p:cNvGrpSpPr>
          <p:nvPr/>
        </p:nvGrpSpPr>
        <p:grpSpPr bwMode="auto">
          <a:xfrm>
            <a:off x="292100" y="1101725"/>
            <a:ext cx="4329113" cy="703263"/>
            <a:chOff x="994820" y="448892"/>
            <a:chExt cx="5886671" cy="938719"/>
          </a:xfrm>
        </p:grpSpPr>
        <p:grpSp>
          <p:nvGrpSpPr>
            <p:cNvPr id="86020" name="组合 92"/>
            <p:cNvGrpSpPr>
              <a:grpSpLocks/>
            </p:cNvGrpSpPr>
            <p:nvPr/>
          </p:nvGrpSpPr>
          <p:grpSpPr bwMode="auto"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4564" y="5381768"/>
                <a:ext cx="794387" cy="457705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980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9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004"/>
                <a:ext cx="5023206" cy="400492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80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9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4928" y="448892"/>
              <a:ext cx="3624394" cy="9387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80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975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3975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2100" y="2209800"/>
            <a:ext cx="8547100" cy="273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>
            <a:spAutoFit/>
          </a:bodyPr>
          <a:lstStyle>
            <a:lvl1pPr indent="407988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ovid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ta. Qua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32" y="4527526"/>
            <a:ext cx="9202832" cy="233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29" y="2282936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62" y="1516597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2837121" y="980888"/>
            <a:ext cx="3733800" cy="333273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CHUẨN BỊ CHO TIẾT HỌC SAU</a:t>
            </a:r>
            <a:endParaRPr lang="en-US" altLang="en-US" sz="13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66737" y="1516597"/>
            <a:ext cx="4648200" cy="30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lvl="0" algn="just"/>
            <a:endParaRPr lang="en-US" sz="2400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vi-VN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Nghiên </a:t>
            </a:r>
            <a:r>
              <a:rPr lang="vi-VN" sz="24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cứu </a:t>
            </a:r>
            <a:r>
              <a:rPr lang="en-US" sz="24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8.Sự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lang="en-US" sz="24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2/  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7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53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8" y="857250"/>
            <a:ext cx="9304338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53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264025"/>
            <a:ext cx="1673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947">
            <a:off x="-552450" y="4552950"/>
            <a:ext cx="438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7826">
            <a:off x="9221788" y="5105400"/>
            <a:ext cx="3492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600200"/>
            <a:ext cx="11160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406525"/>
            <a:ext cx="1498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8" name="组合 27"/>
          <p:cNvGrpSpPr>
            <a:grpSpLocks/>
          </p:cNvGrpSpPr>
          <p:nvPr/>
        </p:nvGrpSpPr>
        <p:grpSpPr bwMode="auto">
          <a:xfrm>
            <a:off x="6297613" y="2422525"/>
            <a:ext cx="1014412" cy="876300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9113" name="文本框 18"/>
            <p:cNvSpPr txBox="1">
              <a:spLocks noChangeArrowheads="1"/>
            </p:cNvSpPr>
            <p:nvPr/>
          </p:nvSpPr>
          <p:spPr bwMode="auto">
            <a:xfrm rot="854957">
              <a:off x="8488230" y="2240820"/>
              <a:ext cx="116955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6900"/>
                  </a:solidFill>
                  <a:latin typeface="Arial" panose="020B0604020202020204" pitchFamily="34" charset="0"/>
                  <a:ea typeface="方正少儿简体"/>
                  <a:cs typeface="Arial" panose="020B0604020202020204" pitchFamily="34" charset="0"/>
                </a:rPr>
                <a:t>Em</a:t>
              </a:r>
              <a:endParaRPr lang="zh-CN" altLang="en-US" sz="3600">
                <a:solidFill>
                  <a:srgbClr val="FF6900"/>
                </a:solidFill>
                <a:latin typeface="Arial" panose="020B0604020202020204" pitchFamily="34" charset="0"/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89099" name="组合 2"/>
          <p:cNvGrpSpPr>
            <a:grpSpLocks/>
          </p:cNvGrpSpPr>
          <p:nvPr/>
        </p:nvGrpSpPr>
        <p:grpSpPr bwMode="auto">
          <a:xfrm>
            <a:off x="2208213" y="2116138"/>
            <a:ext cx="1108075" cy="876300"/>
            <a:chOff x="2944325" y="1678431"/>
            <a:chExt cx="1477327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083" y="1678431"/>
              <a:ext cx="1354569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9111" name="矩形 19"/>
            <p:cNvSpPr>
              <a:spLocks noChangeArrowheads="1"/>
            </p:cNvSpPr>
            <p:nvPr/>
          </p:nvSpPr>
          <p:spPr bwMode="auto">
            <a:xfrm rot="-881231">
              <a:off x="2944325" y="1869374"/>
              <a:ext cx="1477327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099F00"/>
                  </a:solidFill>
                  <a:latin typeface="Arial" panose="020B0604020202020204" pitchFamily="34" charset="0"/>
                  <a:ea typeface="方正少儿简体"/>
                  <a:cs typeface="Arial" panose="020B0604020202020204" pitchFamily="34" charset="0"/>
                </a:rPr>
                <a:t>Tạm</a:t>
              </a:r>
              <a:endParaRPr lang="zh-CN" altLang="en-US" sz="3600">
                <a:solidFill>
                  <a:srgbClr val="099F00"/>
                </a:solidFill>
                <a:latin typeface="Arial" panose="020B0604020202020204" pitchFamily="34" charset="0"/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89100" name="组合 13"/>
          <p:cNvGrpSpPr>
            <a:grpSpLocks/>
          </p:cNvGrpSpPr>
          <p:nvPr/>
        </p:nvGrpSpPr>
        <p:grpSpPr bwMode="auto">
          <a:xfrm>
            <a:off x="3573463" y="2381250"/>
            <a:ext cx="1014412" cy="876300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9109" name="矩形 20"/>
            <p:cNvSpPr>
              <a:spLocks noChangeArrowheads="1"/>
            </p:cNvSpPr>
            <p:nvPr/>
          </p:nvSpPr>
          <p:spPr bwMode="auto">
            <a:xfrm rot="987423">
              <a:off x="4773981" y="2188112"/>
              <a:ext cx="1306339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C000"/>
                  </a:solidFill>
                  <a:latin typeface="Arial" panose="020B0604020202020204" pitchFamily="34" charset="0"/>
                  <a:ea typeface="方正少儿简体"/>
                  <a:cs typeface="Arial" panose="020B0604020202020204" pitchFamily="34" charset="0"/>
                </a:rPr>
                <a:t>Biệt</a:t>
              </a:r>
              <a:endParaRPr lang="zh-CN" altLang="en-US" sz="36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101" name="组合 22"/>
          <p:cNvGrpSpPr>
            <a:grpSpLocks/>
          </p:cNvGrpSpPr>
          <p:nvPr/>
        </p:nvGrpSpPr>
        <p:grpSpPr bwMode="auto">
          <a:xfrm>
            <a:off x="4908550" y="2332038"/>
            <a:ext cx="1016000" cy="877887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9107" name="矩形 21"/>
            <p:cNvSpPr>
              <a:spLocks noChangeArrowheads="1"/>
            </p:cNvSpPr>
            <p:nvPr/>
          </p:nvSpPr>
          <p:spPr bwMode="auto">
            <a:xfrm rot="-707435">
              <a:off x="6555729" y="2160532"/>
              <a:ext cx="1340537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4F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endParaRPr lang="zh-CN" altLang="en-US" sz="360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032794" y="2210594"/>
            <a:ext cx="490538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3476625" y="2219325"/>
            <a:ext cx="490538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5518150" y="2246313"/>
            <a:ext cx="490538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6813550" y="2368550"/>
            <a:ext cx="490538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9575" y="1143000"/>
          <a:ext cx="83820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66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28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28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28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28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81000" y="5715000"/>
            <a:ext cx="84582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13500000">
              <a:srgbClr val="919564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i="1" dirty="0" err="1">
                <a:latin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thuận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lợi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khăn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phát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nông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nghiệp</a:t>
            </a:r>
            <a:r>
              <a:rPr lang="en-US" sz="2800" i="1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5842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63C51C-11E6-4D78-8F1E-0838B84D0143}"/>
              </a:ext>
            </a:extLst>
          </p:cNvPr>
          <p:cNvGrpSpPr/>
          <p:nvPr/>
        </p:nvGrpSpPr>
        <p:grpSpPr>
          <a:xfrm>
            <a:off x="5029200" y="-30901"/>
            <a:ext cx="3158145" cy="746108"/>
            <a:chOff x="5894583" y="3343198"/>
            <a:chExt cx="4339332" cy="1207481"/>
          </a:xfrm>
        </p:grpSpPr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id="{BC1E91B1-C9EE-4697-92C6-E949E8AA2804}"/>
                </a:ext>
              </a:extLst>
            </p:cNvPr>
            <p:cNvSpPr/>
            <p:nvPr/>
          </p:nvSpPr>
          <p:spPr>
            <a:xfrm>
              <a:off x="7102064" y="3393207"/>
              <a:ext cx="3131851" cy="998033"/>
            </a:xfrm>
            <a:prstGeom prst="flowChartTerminator">
              <a:avLst/>
            </a:prstGeom>
            <a:solidFill>
              <a:srgbClr val="A25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0C6EE3-2884-40F6-BDFA-52A7188CC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4583" y="3343198"/>
              <a:ext cx="1207481" cy="12074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0" y="3733800"/>
            <a:ext cx="1219200" cy="10160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Tài Nguyên đất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485900" y="5181600"/>
            <a:ext cx="15240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Feralit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16 triệu ha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504950" y="2241550"/>
            <a:ext cx="13716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Phù sa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3 triệu ha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390900" y="1717675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" charset="0"/>
              </a:rPr>
              <a:t>Phân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bố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3409950" y="32004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" charset="0"/>
              </a:rPr>
              <a:t>Cây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trồng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3505200" y="4603750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Phân bố</a:t>
            </a: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3429000" y="61722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Cây trồng</a:t>
            </a:r>
          </a:p>
        </p:txBody>
      </p:sp>
      <p:sp>
        <p:nvSpPr>
          <p:cNvPr id="217102" name="AutoShape 14"/>
          <p:cNvSpPr>
            <a:spLocks noChangeArrowheads="1"/>
          </p:cNvSpPr>
          <p:nvPr/>
        </p:nvSpPr>
        <p:spPr bwMode="auto">
          <a:xfrm rot="5400000" flipH="1">
            <a:off x="266700" y="25527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3" name="AutoShape 15"/>
          <p:cNvSpPr>
            <a:spLocks noChangeArrowheads="1"/>
          </p:cNvSpPr>
          <p:nvPr/>
        </p:nvSpPr>
        <p:spPr bwMode="auto">
          <a:xfrm rot="-5400000" flipH="1" flipV="1">
            <a:off x="266700" y="51435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5" name="Line 17"/>
          <p:cNvSpPr>
            <a:spLocks noChangeShapeType="1"/>
          </p:cNvSpPr>
          <p:nvPr/>
        </p:nvSpPr>
        <p:spPr bwMode="auto">
          <a:xfrm flipV="1">
            <a:off x="2895600" y="21336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6" name="Line 18"/>
          <p:cNvSpPr>
            <a:spLocks noChangeShapeType="1"/>
          </p:cNvSpPr>
          <p:nvPr/>
        </p:nvSpPr>
        <p:spPr bwMode="auto">
          <a:xfrm>
            <a:off x="2895600" y="2667000"/>
            <a:ext cx="4572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7" name="Line 19"/>
          <p:cNvSpPr>
            <a:spLocks noChangeShapeType="1"/>
          </p:cNvSpPr>
          <p:nvPr/>
        </p:nvSpPr>
        <p:spPr bwMode="auto">
          <a:xfrm flipV="1">
            <a:off x="3048000" y="50292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8" name="Line 20"/>
          <p:cNvSpPr>
            <a:spLocks noChangeShapeType="1"/>
          </p:cNvSpPr>
          <p:nvPr/>
        </p:nvSpPr>
        <p:spPr bwMode="auto">
          <a:xfrm>
            <a:off x="3048000" y="5562600"/>
            <a:ext cx="381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7109" name="Picture 21" descr="2009051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6100"/>
            <a:ext cx="4343400" cy="5410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112" name="Freeform 24"/>
          <p:cNvSpPr>
            <a:spLocks/>
          </p:cNvSpPr>
          <p:nvPr/>
        </p:nvSpPr>
        <p:spPr bwMode="auto">
          <a:xfrm>
            <a:off x="5867400" y="1504950"/>
            <a:ext cx="520700" cy="474663"/>
          </a:xfrm>
          <a:custGeom>
            <a:avLst/>
            <a:gdLst>
              <a:gd name="T0" fmla="*/ 328 w 328"/>
              <a:gd name="T1" fmla="*/ 104 h 299"/>
              <a:gd name="T2" fmla="*/ 284 w 328"/>
              <a:gd name="T3" fmla="*/ 124 h 299"/>
              <a:gd name="T4" fmla="*/ 252 w 328"/>
              <a:gd name="T5" fmla="*/ 104 h 299"/>
              <a:gd name="T6" fmla="*/ 244 w 328"/>
              <a:gd name="T7" fmla="*/ 80 h 299"/>
              <a:gd name="T8" fmla="*/ 240 w 328"/>
              <a:gd name="T9" fmla="*/ 48 h 299"/>
              <a:gd name="T10" fmla="*/ 200 w 328"/>
              <a:gd name="T11" fmla="*/ 36 h 299"/>
              <a:gd name="T12" fmla="*/ 124 w 328"/>
              <a:gd name="T13" fmla="*/ 48 h 299"/>
              <a:gd name="T14" fmla="*/ 72 w 328"/>
              <a:gd name="T15" fmla="*/ 56 h 299"/>
              <a:gd name="T16" fmla="*/ 24 w 328"/>
              <a:gd name="T17" fmla="*/ 0 h 299"/>
              <a:gd name="T18" fmla="*/ 28 w 328"/>
              <a:gd name="T19" fmla="*/ 24 h 299"/>
              <a:gd name="T20" fmla="*/ 56 w 328"/>
              <a:gd name="T21" fmla="*/ 68 h 299"/>
              <a:gd name="T22" fmla="*/ 64 w 328"/>
              <a:gd name="T23" fmla="*/ 92 h 299"/>
              <a:gd name="T24" fmla="*/ 88 w 328"/>
              <a:gd name="T25" fmla="*/ 96 h 299"/>
              <a:gd name="T26" fmla="*/ 132 w 328"/>
              <a:gd name="T27" fmla="*/ 132 h 299"/>
              <a:gd name="T28" fmla="*/ 156 w 328"/>
              <a:gd name="T29" fmla="*/ 192 h 299"/>
              <a:gd name="T30" fmla="*/ 164 w 328"/>
              <a:gd name="T31" fmla="*/ 256 h 299"/>
              <a:gd name="T32" fmla="*/ 212 w 328"/>
              <a:gd name="T33" fmla="*/ 256 h 299"/>
              <a:gd name="T34" fmla="*/ 272 w 328"/>
              <a:gd name="T35" fmla="*/ 216 h 299"/>
              <a:gd name="T36" fmla="*/ 276 w 328"/>
              <a:gd name="T37" fmla="*/ 152 h 299"/>
              <a:gd name="T38" fmla="*/ 288 w 328"/>
              <a:gd name="T39" fmla="*/ 160 h 299"/>
              <a:gd name="T40" fmla="*/ 296 w 328"/>
              <a:gd name="T41" fmla="*/ 148 h 299"/>
              <a:gd name="T42" fmla="*/ 308 w 328"/>
              <a:gd name="T43" fmla="*/ 14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8" h="299">
                <a:moveTo>
                  <a:pt x="328" y="104"/>
                </a:moveTo>
                <a:cubicBezTo>
                  <a:pt x="299" y="97"/>
                  <a:pt x="290" y="92"/>
                  <a:pt x="284" y="124"/>
                </a:cubicBezTo>
                <a:cubicBezTo>
                  <a:pt x="260" y="116"/>
                  <a:pt x="280" y="111"/>
                  <a:pt x="252" y="104"/>
                </a:cubicBezTo>
                <a:cubicBezTo>
                  <a:pt x="249" y="96"/>
                  <a:pt x="246" y="88"/>
                  <a:pt x="244" y="80"/>
                </a:cubicBezTo>
                <a:cubicBezTo>
                  <a:pt x="242" y="69"/>
                  <a:pt x="247" y="56"/>
                  <a:pt x="240" y="48"/>
                </a:cubicBezTo>
                <a:cubicBezTo>
                  <a:pt x="231" y="37"/>
                  <a:pt x="213" y="40"/>
                  <a:pt x="200" y="36"/>
                </a:cubicBezTo>
                <a:cubicBezTo>
                  <a:pt x="131" y="48"/>
                  <a:pt x="219" y="56"/>
                  <a:pt x="124" y="48"/>
                </a:cubicBezTo>
                <a:cubicBezTo>
                  <a:pt x="86" y="35"/>
                  <a:pt x="91" y="18"/>
                  <a:pt x="72" y="56"/>
                </a:cubicBezTo>
                <a:cubicBezTo>
                  <a:pt x="54" y="44"/>
                  <a:pt x="37" y="19"/>
                  <a:pt x="24" y="0"/>
                </a:cubicBezTo>
                <a:cubicBezTo>
                  <a:pt x="0" y="8"/>
                  <a:pt x="11" y="18"/>
                  <a:pt x="28" y="24"/>
                </a:cubicBezTo>
                <a:cubicBezTo>
                  <a:pt x="32" y="31"/>
                  <a:pt x="52" y="59"/>
                  <a:pt x="56" y="68"/>
                </a:cubicBezTo>
                <a:cubicBezTo>
                  <a:pt x="59" y="76"/>
                  <a:pt x="58" y="86"/>
                  <a:pt x="64" y="92"/>
                </a:cubicBezTo>
                <a:cubicBezTo>
                  <a:pt x="70" y="97"/>
                  <a:pt x="80" y="95"/>
                  <a:pt x="88" y="96"/>
                </a:cubicBezTo>
                <a:cubicBezTo>
                  <a:pt x="108" y="108"/>
                  <a:pt x="118" y="114"/>
                  <a:pt x="132" y="132"/>
                </a:cubicBezTo>
                <a:cubicBezTo>
                  <a:pt x="123" y="159"/>
                  <a:pt x="128" y="185"/>
                  <a:pt x="156" y="192"/>
                </a:cubicBezTo>
                <a:cubicBezTo>
                  <a:pt x="150" y="222"/>
                  <a:pt x="138" y="239"/>
                  <a:pt x="164" y="256"/>
                </a:cubicBezTo>
                <a:cubicBezTo>
                  <a:pt x="175" y="299"/>
                  <a:pt x="193" y="269"/>
                  <a:pt x="212" y="256"/>
                </a:cubicBezTo>
                <a:cubicBezTo>
                  <a:pt x="228" y="232"/>
                  <a:pt x="245" y="228"/>
                  <a:pt x="272" y="216"/>
                </a:cubicBezTo>
                <a:cubicBezTo>
                  <a:pt x="266" y="188"/>
                  <a:pt x="261" y="177"/>
                  <a:pt x="276" y="152"/>
                </a:cubicBezTo>
                <a:cubicBezTo>
                  <a:pt x="280" y="155"/>
                  <a:pt x="283" y="161"/>
                  <a:pt x="288" y="160"/>
                </a:cubicBezTo>
                <a:cubicBezTo>
                  <a:pt x="293" y="159"/>
                  <a:pt x="293" y="151"/>
                  <a:pt x="296" y="148"/>
                </a:cubicBezTo>
                <a:cubicBezTo>
                  <a:pt x="299" y="145"/>
                  <a:pt x="308" y="140"/>
                  <a:pt x="308" y="14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7113" name="Freeform 25"/>
          <p:cNvSpPr>
            <a:spLocks/>
          </p:cNvSpPr>
          <p:nvPr/>
        </p:nvSpPr>
        <p:spPr bwMode="auto">
          <a:xfrm>
            <a:off x="5943600" y="1922463"/>
            <a:ext cx="1095375" cy="1779587"/>
          </a:xfrm>
          <a:custGeom>
            <a:avLst/>
            <a:gdLst>
              <a:gd name="T0" fmla="*/ 2147483646 w 690"/>
              <a:gd name="T1" fmla="*/ 2147483646 h 1121"/>
              <a:gd name="T2" fmla="*/ 2147483646 w 690"/>
              <a:gd name="T3" fmla="*/ 2147483646 h 1121"/>
              <a:gd name="T4" fmla="*/ 2147483646 w 690"/>
              <a:gd name="T5" fmla="*/ 2147483646 h 1121"/>
              <a:gd name="T6" fmla="*/ 2147483646 w 690"/>
              <a:gd name="T7" fmla="*/ 2147483646 h 1121"/>
              <a:gd name="T8" fmla="*/ 2147483646 w 690"/>
              <a:gd name="T9" fmla="*/ 2147483646 h 1121"/>
              <a:gd name="T10" fmla="*/ 2147483646 w 690"/>
              <a:gd name="T11" fmla="*/ 2147483646 h 1121"/>
              <a:gd name="T12" fmla="*/ 2147483646 w 690"/>
              <a:gd name="T13" fmla="*/ 2147483646 h 1121"/>
              <a:gd name="T14" fmla="*/ 2147483646 w 690"/>
              <a:gd name="T15" fmla="*/ 2147483646 h 1121"/>
              <a:gd name="T16" fmla="*/ 2147483646 w 690"/>
              <a:gd name="T17" fmla="*/ 2147483646 h 1121"/>
              <a:gd name="T18" fmla="*/ 2147483646 w 690"/>
              <a:gd name="T19" fmla="*/ 2147483646 h 1121"/>
              <a:gd name="T20" fmla="*/ 2147483646 w 690"/>
              <a:gd name="T21" fmla="*/ 2147483646 h 1121"/>
              <a:gd name="T22" fmla="*/ 2147483646 w 690"/>
              <a:gd name="T23" fmla="*/ 2147483646 h 1121"/>
              <a:gd name="T24" fmla="*/ 2147483646 w 690"/>
              <a:gd name="T25" fmla="*/ 2147483646 h 1121"/>
              <a:gd name="T26" fmla="*/ 2147483646 w 690"/>
              <a:gd name="T27" fmla="*/ 2147483646 h 1121"/>
              <a:gd name="T28" fmla="*/ 2147483646 w 690"/>
              <a:gd name="T29" fmla="*/ 2147483646 h 1121"/>
              <a:gd name="T30" fmla="*/ 2147483646 w 690"/>
              <a:gd name="T31" fmla="*/ 2147483646 h 1121"/>
              <a:gd name="T32" fmla="*/ 2147483646 w 690"/>
              <a:gd name="T33" fmla="*/ 2147483646 h 1121"/>
              <a:gd name="T34" fmla="*/ 2147483646 w 690"/>
              <a:gd name="T35" fmla="*/ 2147483646 h 1121"/>
              <a:gd name="T36" fmla="*/ 2147483646 w 690"/>
              <a:gd name="T37" fmla="*/ 2147483646 h 1121"/>
              <a:gd name="T38" fmla="*/ 2147483646 w 690"/>
              <a:gd name="T39" fmla="*/ 2147483646 h 1121"/>
              <a:gd name="T40" fmla="*/ 2147483646 w 690"/>
              <a:gd name="T41" fmla="*/ 2147483646 h 1121"/>
              <a:gd name="T42" fmla="*/ 2147483646 w 690"/>
              <a:gd name="T43" fmla="*/ 2147483646 h 1121"/>
              <a:gd name="T44" fmla="*/ 2147483646 w 690"/>
              <a:gd name="T45" fmla="*/ 2147483646 h 1121"/>
              <a:gd name="T46" fmla="*/ 2147483646 w 690"/>
              <a:gd name="T47" fmla="*/ 2147483646 h 1121"/>
              <a:gd name="T48" fmla="*/ 2147483646 w 690"/>
              <a:gd name="T49" fmla="*/ 2147483646 h 1121"/>
              <a:gd name="T50" fmla="*/ 2147483646 w 690"/>
              <a:gd name="T51" fmla="*/ 2147483646 h 1121"/>
              <a:gd name="T52" fmla="*/ 2147483646 w 690"/>
              <a:gd name="T53" fmla="*/ 2147483646 h 1121"/>
              <a:gd name="T54" fmla="*/ 2147483646 w 690"/>
              <a:gd name="T55" fmla="*/ 2147483646 h 1121"/>
              <a:gd name="T56" fmla="*/ 2147483646 w 690"/>
              <a:gd name="T57" fmla="*/ 2147483646 h 1121"/>
              <a:gd name="T58" fmla="*/ 2147483646 w 690"/>
              <a:gd name="T59" fmla="*/ 2147483646 h 1121"/>
              <a:gd name="T60" fmla="*/ 2147483646 w 690"/>
              <a:gd name="T61" fmla="*/ 2147483646 h 1121"/>
              <a:gd name="T62" fmla="*/ 2147483646 w 690"/>
              <a:gd name="T63" fmla="*/ 2147483646 h 1121"/>
              <a:gd name="T64" fmla="*/ 2147483646 w 690"/>
              <a:gd name="T65" fmla="*/ 2147483646 h 1121"/>
              <a:gd name="T66" fmla="*/ 2147483646 w 690"/>
              <a:gd name="T67" fmla="*/ 2147483646 h 1121"/>
              <a:gd name="T68" fmla="*/ 2147483646 w 690"/>
              <a:gd name="T69" fmla="*/ 2147483646 h 1121"/>
              <a:gd name="T70" fmla="*/ 2147483646 w 690"/>
              <a:gd name="T71" fmla="*/ 2147483646 h 1121"/>
              <a:gd name="T72" fmla="*/ 2147483646 w 690"/>
              <a:gd name="T73" fmla="*/ 2147483646 h 1121"/>
              <a:gd name="T74" fmla="*/ 2147483646 w 690"/>
              <a:gd name="T75" fmla="*/ 2147483646 h 1121"/>
              <a:gd name="T76" fmla="*/ 2147483646 w 690"/>
              <a:gd name="T77" fmla="*/ 2147483646 h 1121"/>
              <a:gd name="T78" fmla="*/ 2147483646 w 690"/>
              <a:gd name="T79" fmla="*/ 2147483646 h 1121"/>
              <a:gd name="T80" fmla="*/ 2147483646 w 690"/>
              <a:gd name="T81" fmla="*/ 2147483646 h 1121"/>
              <a:gd name="T82" fmla="*/ 2147483646 w 690"/>
              <a:gd name="T83" fmla="*/ 2147483646 h 1121"/>
              <a:gd name="T84" fmla="*/ 2147483646 w 690"/>
              <a:gd name="T85" fmla="*/ 2147483646 h 1121"/>
              <a:gd name="T86" fmla="*/ 2147483646 w 690"/>
              <a:gd name="T87" fmla="*/ 2147483646 h 11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90" h="1121">
                <a:moveTo>
                  <a:pt x="140" y="9"/>
                </a:moveTo>
                <a:cubicBezTo>
                  <a:pt x="124" y="4"/>
                  <a:pt x="115" y="8"/>
                  <a:pt x="100" y="13"/>
                </a:cubicBezTo>
                <a:cubicBezTo>
                  <a:pt x="80" y="0"/>
                  <a:pt x="77" y="1"/>
                  <a:pt x="52" y="5"/>
                </a:cubicBezTo>
                <a:cubicBezTo>
                  <a:pt x="51" y="9"/>
                  <a:pt x="52" y="15"/>
                  <a:pt x="48" y="17"/>
                </a:cubicBezTo>
                <a:cubicBezTo>
                  <a:pt x="33" y="23"/>
                  <a:pt x="0" y="25"/>
                  <a:pt x="0" y="25"/>
                </a:cubicBezTo>
                <a:cubicBezTo>
                  <a:pt x="77" y="32"/>
                  <a:pt x="19" y="30"/>
                  <a:pt x="64" y="45"/>
                </a:cubicBezTo>
                <a:cubicBezTo>
                  <a:pt x="77" y="66"/>
                  <a:pt x="91" y="81"/>
                  <a:pt x="104" y="101"/>
                </a:cubicBezTo>
                <a:cubicBezTo>
                  <a:pt x="101" y="112"/>
                  <a:pt x="101" y="123"/>
                  <a:pt x="96" y="133"/>
                </a:cubicBezTo>
                <a:cubicBezTo>
                  <a:pt x="94" y="137"/>
                  <a:pt x="87" y="134"/>
                  <a:pt x="84" y="137"/>
                </a:cubicBezTo>
                <a:cubicBezTo>
                  <a:pt x="64" y="161"/>
                  <a:pt x="75" y="165"/>
                  <a:pt x="44" y="173"/>
                </a:cubicBezTo>
                <a:cubicBezTo>
                  <a:pt x="38" y="182"/>
                  <a:pt x="24" y="187"/>
                  <a:pt x="24" y="197"/>
                </a:cubicBezTo>
                <a:cubicBezTo>
                  <a:pt x="24" y="243"/>
                  <a:pt x="40" y="245"/>
                  <a:pt x="72" y="261"/>
                </a:cubicBezTo>
                <a:cubicBezTo>
                  <a:pt x="89" y="283"/>
                  <a:pt x="93" y="282"/>
                  <a:pt x="116" y="293"/>
                </a:cubicBezTo>
                <a:cubicBezTo>
                  <a:pt x="167" y="283"/>
                  <a:pt x="126" y="317"/>
                  <a:pt x="164" y="329"/>
                </a:cubicBezTo>
                <a:cubicBezTo>
                  <a:pt x="179" y="334"/>
                  <a:pt x="196" y="334"/>
                  <a:pt x="212" y="337"/>
                </a:cubicBezTo>
                <a:cubicBezTo>
                  <a:pt x="218" y="346"/>
                  <a:pt x="237" y="367"/>
                  <a:pt x="204" y="373"/>
                </a:cubicBezTo>
                <a:cubicBezTo>
                  <a:pt x="193" y="375"/>
                  <a:pt x="186" y="361"/>
                  <a:pt x="176" y="357"/>
                </a:cubicBezTo>
                <a:cubicBezTo>
                  <a:pt x="170" y="354"/>
                  <a:pt x="163" y="354"/>
                  <a:pt x="156" y="353"/>
                </a:cubicBezTo>
                <a:cubicBezTo>
                  <a:pt x="178" y="370"/>
                  <a:pt x="192" y="391"/>
                  <a:pt x="216" y="405"/>
                </a:cubicBezTo>
                <a:cubicBezTo>
                  <a:pt x="225" y="418"/>
                  <a:pt x="233" y="433"/>
                  <a:pt x="244" y="445"/>
                </a:cubicBezTo>
                <a:cubicBezTo>
                  <a:pt x="248" y="450"/>
                  <a:pt x="255" y="452"/>
                  <a:pt x="260" y="457"/>
                </a:cubicBezTo>
                <a:cubicBezTo>
                  <a:pt x="309" y="506"/>
                  <a:pt x="233" y="435"/>
                  <a:pt x="272" y="481"/>
                </a:cubicBezTo>
                <a:cubicBezTo>
                  <a:pt x="288" y="499"/>
                  <a:pt x="332" y="521"/>
                  <a:pt x="332" y="521"/>
                </a:cubicBezTo>
                <a:cubicBezTo>
                  <a:pt x="337" y="548"/>
                  <a:pt x="338" y="555"/>
                  <a:pt x="364" y="565"/>
                </a:cubicBezTo>
                <a:cubicBezTo>
                  <a:pt x="370" y="582"/>
                  <a:pt x="392" y="595"/>
                  <a:pt x="408" y="605"/>
                </a:cubicBezTo>
                <a:cubicBezTo>
                  <a:pt x="411" y="614"/>
                  <a:pt x="410" y="625"/>
                  <a:pt x="416" y="633"/>
                </a:cubicBezTo>
                <a:cubicBezTo>
                  <a:pt x="419" y="637"/>
                  <a:pt x="427" y="635"/>
                  <a:pt x="432" y="637"/>
                </a:cubicBezTo>
                <a:cubicBezTo>
                  <a:pt x="443" y="640"/>
                  <a:pt x="473" y="652"/>
                  <a:pt x="476" y="653"/>
                </a:cubicBezTo>
                <a:cubicBezTo>
                  <a:pt x="496" y="673"/>
                  <a:pt x="495" y="681"/>
                  <a:pt x="472" y="697"/>
                </a:cubicBezTo>
                <a:cubicBezTo>
                  <a:pt x="466" y="696"/>
                  <a:pt x="425" y="688"/>
                  <a:pt x="416" y="697"/>
                </a:cubicBezTo>
                <a:cubicBezTo>
                  <a:pt x="412" y="701"/>
                  <a:pt x="415" y="710"/>
                  <a:pt x="420" y="713"/>
                </a:cubicBezTo>
                <a:cubicBezTo>
                  <a:pt x="432" y="720"/>
                  <a:pt x="447" y="718"/>
                  <a:pt x="460" y="721"/>
                </a:cubicBezTo>
                <a:cubicBezTo>
                  <a:pt x="475" y="717"/>
                  <a:pt x="485" y="710"/>
                  <a:pt x="500" y="705"/>
                </a:cubicBezTo>
                <a:cubicBezTo>
                  <a:pt x="542" y="713"/>
                  <a:pt x="503" y="724"/>
                  <a:pt x="544" y="741"/>
                </a:cubicBezTo>
                <a:cubicBezTo>
                  <a:pt x="543" y="745"/>
                  <a:pt x="543" y="750"/>
                  <a:pt x="540" y="753"/>
                </a:cubicBezTo>
                <a:cubicBezTo>
                  <a:pt x="537" y="756"/>
                  <a:pt x="527" y="753"/>
                  <a:pt x="528" y="757"/>
                </a:cubicBezTo>
                <a:cubicBezTo>
                  <a:pt x="531" y="771"/>
                  <a:pt x="568" y="785"/>
                  <a:pt x="580" y="789"/>
                </a:cubicBezTo>
                <a:cubicBezTo>
                  <a:pt x="581" y="793"/>
                  <a:pt x="586" y="797"/>
                  <a:pt x="584" y="801"/>
                </a:cubicBezTo>
                <a:cubicBezTo>
                  <a:pt x="582" y="805"/>
                  <a:pt x="575" y="802"/>
                  <a:pt x="572" y="805"/>
                </a:cubicBezTo>
                <a:cubicBezTo>
                  <a:pt x="568" y="808"/>
                  <a:pt x="567" y="814"/>
                  <a:pt x="564" y="817"/>
                </a:cubicBezTo>
                <a:cubicBezTo>
                  <a:pt x="561" y="820"/>
                  <a:pt x="556" y="822"/>
                  <a:pt x="552" y="825"/>
                </a:cubicBezTo>
                <a:cubicBezTo>
                  <a:pt x="551" y="832"/>
                  <a:pt x="548" y="852"/>
                  <a:pt x="548" y="845"/>
                </a:cubicBezTo>
                <a:cubicBezTo>
                  <a:pt x="548" y="803"/>
                  <a:pt x="559" y="822"/>
                  <a:pt x="604" y="825"/>
                </a:cubicBezTo>
                <a:cubicBezTo>
                  <a:pt x="628" y="833"/>
                  <a:pt x="612" y="825"/>
                  <a:pt x="600" y="833"/>
                </a:cubicBezTo>
                <a:cubicBezTo>
                  <a:pt x="596" y="836"/>
                  <a:pt x="595" y="841"/>
                  <a:pt x="592" y="845"/>
                </a:cubicBezTo>
                <a:cubicBezTo>
                  <a:pt x="613" y="871"/>
                  <a:pt x="622" y="889"/>
                  <a:pt x="628" y="921"/>
                </a:cubicBezTo>
                <a:cubicBezTo>
                  <a:pt x="623" y="968"/>
                  <a:pt x="604" y="984"/>
                  <a:pt x="656" y="993"/>
                </a:cubicBezTo>
                <a:cubicBezTo>
                  <a:pt x="665" y="1001"/>
                  <a:pt x="690" y="1011"/>
                  <a:pt x="672" y="1029"/>
                </a:cubicBezTo>
                <a:cubicBezTo>
                  <a:pt x="669" y="1032"/>
                  <a:pt x="664" y="1026"/>
                  <a:pt x="660" y="1025"/>
                </a:cubicBezTo>
                <a:cubicBezTo>
                  <a:pt x="644" y="1019"/>
                  <a:pt x="632" y="1010"/>
                  <a:pt x="616" y="1005"/>
                </a:cubicBezTo>
                <a:cubicBezTo>
                  <a:pt x="612" y="1010"/>
                  <a:pt x="602" y="1015"/>
                  <a:pt x="604" y="1021"/>
                </a:cubicBezTo>
                <a:cubicBezTo>
                  <a:pt x="606" y="1028"/>
                  <a:pt x="617" y="1031"/>
                  <a:pt x="624" y="1029"/>
                </a:cubicBezTo>
                <a:cubicBezTo>
                  <a:pt x="629" y="1027"/>
                  <a:pt x="614" y="1013"/>
                  <a:pt x="616" y="1017"/>
                </a:cubicBezTo>
                <a:cubicBezTo>
                  <a:pt x="621" y="1027"/>
                  <a:pt x="627" y="1036"/>
                  <a:pt x="632" y="1045"/>
                </a:cubicBezTo>
                <a:cubicBezTo>
                  <a:pt x="626" y="1064"/>
                  <a:pt x="636" y="1064"/>
                  <a:pt x="652" y="1069"/>
                </a:cubicBezTo>
                <a:cubicBezTo>
                  <a:pt x="664" y="1087"/>
                  <a:pt x="671" y="1104"/>
                  <a:pt x="684" y="1121"/>
                </a:cubicBezTo>
                <a:cubicBezTo>
                  <a:pt x="681" y="1107"/>
                  <a:pt x="662" y="1045"/>
                  <a:pt x="664" y="1037"/>
                </a:cubicBezTo>
                <a:cubicBezTo>
                  <a:pt x="665" y="1032"/>
                  <a:pt x="672" y="1042"/>
                  <a:pt x="676" y="1045"/>
                </a:cubicBezTo>
                <a:cubicBezTo>
                  <a:pt x="679" y="1040"/>
                  <a:pt x="685" y="1035"/>
                  <a:pt x="684" y="1029"/>
                </a:cubicBezTo>
                <a:cubicBezTo>
                  <a:pt x="683" y="1025"/>
                  <a:pt x="674" y="1029"/>
                  <a:pt x="672" y="1025"/>
                </a:cubicBezTo>
                <a:cubicBezTo>
                  <a:pt x="668" y="1017"/>
                  <a:pt x="670" y="1006"/>
                  <a:pt x="668" y="997"/>
                </a:cubicBezTo>
                <a:cubicBezTo>
                  <a:pt x="664" y="981"/>
                  <a:pt x="656" y="971"/>
                  <a:pt x="648" y="957"/>
                </a:cubicBezTo>
                <a:cubicBezTo>
                  <a:pt x="646" y="937"/>
                  <a:pt x="646" y="892"/>
                  <a:pt x="636" y="869"/>
                </a:cubicBezTo>
                <a:cubicBezTo>
                  <a:pt x="632" y="860"/>
                  <a:pt x="620" y="845"/>
                  <a:pt x="620" y="845"/>
                </a:cubicBezTo>
                <a:cubicBezTo>
                  <a:pt x="628" y="787"/>
                  <a:pt x="627" y="844"/>
                  <a:pt x="604" y="809"/>
                </a:cubicBezTo>
                <a:cubicBezTo>
                  <a:pt x="594" y="770"/>
                  <a:pt x="607" y="779"/>
                  <a:pt x="576" y="773"/>
                </a:cubicBezTo>
                <a:cubicBezTo>
                  <a:pt x="555" y="759"/>
                  <a:pt x="558" y="735"/>
                  <a:pt x="540" y="717"/>
                </a:cubicBezTo>
                <a:cubicBezTo>
                  <a:pt x="531" y="708"/>
                  <a:pt x="517" y="702"/>
                  <a:pt x="508" y="693"/>
                </a:cubicBezTo>
                <a:cubicBezTo>
                  <a:pt x="501" y="666"/>
                  <a:pt x="490" y="627"/>
                  <a:pt x="460" y="617"/>
                </a:cubicBezTo>
                <a:cubicBezTo>
                  <a:pt x="445" y="627"/>
                  <a:pt x="429" y="627"/>
                  <a:pt x="436" y="605"/>
                </a:cubicBezTo>
                <a:cubicBezTo>
                  <a:pt x="414" y="579"/>
                  <a:pt x="411" y="575"/>
                  <a:pt x="380" y="565"/>
                </a:cubicBezTo>
                <a:cubicBezTo>
                  <a:pt x="377" y="561"/>
                  <a:pt x="371" y="558"/>
                  <a:pt x="372" y="553"/>
                </a:cubicBezTo>
                <a:cubicBezTo>
                  <a:pt x="374" y="544"/>
                  <a:pt x="384" y="538"/>
                  <a:pt x="388" y="529"/>
                </a:cubicBezTo>
                <a:cubicBezTo>
                  <a:pt x="390" y="524"/>
                  <a:pt x="395" y="508"/>
                  <a:pt x="392" y="513"/>
                </a:cubicBezTo>
                <a:cubicBezTo>
                  <a:pt x="384" y="525"/>
                  <a:pt x="379" y="540"/>
                  <a:pt x="372" y="553"/>
                </a:cubicBezTo>
                <a:cubicBezTo>
                  <a:pt x="338" y="531"/>
                  <a:pt x="328" y="484"/>
                  <a:pt x="284" y="473"/>
                </a:cubicBezTo>
                <a:cubicBezTo>
                  <a:pt x="256" y="417"/>
                  <a:pt x="291" y="476"/>
                  <a:pt x="252" y="437"/>
                </a:cubicBezTo>
                <a:cubicBezTo>
                  <a:pt x="234" y="419"/>
                  <a:pt x="249" y="410"/>
                  <a:pt x="216" y="397"/>
                </a:cubicBezTo>
                <a:cubicBezTo>
                  <a:pt x="215" y="392"/>
                  <a:pt x="217" y="382"/>
                  <a:pt x="212" y="381"/>
                </a:cubicBezTo>
                <a:cubicBezTo>
                  <a:pt x="205" y="380"/>
                  <a:pt x="193" y="387"/>
                  <a:pt x="196" y="393"/>
                </a:cubicBezTo>
                <a:cubicBezTo>
                  <a:pt x="199" y="399"/>
                  <a:pt x="209" y="390"/>
                  <a:pt x="216" y="389"/>
                </a:cubicBezTo>
                <a:cubicBezTo>
                  <a:pt x="213" y="381"/>
                  <a:pt x="206" y="373"/>
                  <a:pt x="208" y="365"/>
                </a:cubicBezTo>
                <a:cubicBezTo>
                  <a:pt x="210" y="360"/>
                  <a:pt x="222" y="366"/>
                  <a:pt x="224" y="361"/>
                </a:cubicBezTo>
                <a:cubicBezTo>
                  <a:pt x="236" y="320"/>
                  <a:pt x="210" y="314"/>
                  <a:pt x="184" y="305"/>
                </a:cubicBezTo>
                <a:cubicBezTo>
                  <a:pt x="167" y="280"/>
                  <a:pt x="148" y="273"/>
                  <a:pt x="124" y="257"/>
                </a:cubicBezTo>
                <a:cubicBezTo>
                  <a:pt x="116" y="224"/>
                  <a:pt x="98" y="204"/>
                  <a:pt x="68" y="189"/>
                </a:cubicBezTo>
                <a:cubicBezTo>
                  <a:pt x="88" y="182"/>
                  <a:pt x="111" y="122"/>
                  <a:pt x="116" y="113"/>
                </a:cubicBezTo>
                <a:cubicBezTo>
                  <a:pt x="117" y="103"/>
                  <a:pt x="120" y="45"/>
                  <a:pt x="132" y="45"/>
                </a:cubicBez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effectLst>
            <a:prstShdw prst="shdw17" dist="17961" dir="13500000">
              <a:srgbClr val="5C7A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14" name="Freeform 26"/>
          <p:cNvSpPr>
            <a:spLocks/>
          </p:cNvSpPr>
          <p:nvPr/>
        </p:nvSpPr>
        <p:spPr bwMode="auto">
          <a:xfrm>
            <a:off x="5638800" y="3663950"/>
            <a:ext cx="1366838" cy="1314450"/>
          </a:xfrm>
          <a:custGeom>
            <a:avLst/>
            <a:gdLst>
              <a:gd name="T0" fmla="*/ 2147483646 w 861"/>
              <a:gd name="T1" fmla="*/ 2147483646 h 828"/>
              <a:gd name="T2" fmla="*/ 2147483646 w 861"/>
              <a:gd name="T3" fmla="*/ 2147483646 h 828"/>
              <a:gd name="T4" fmla="*/ 2147483646 w 861"/>
              <a:gd name="T5" fmla="*/ 2147483646 h 828"/>
              <a:gd name="T6" fmla="*/ 2147483646 w 861"/>
              <a:gd name="T7" fmla="*/ 2147483646 h 828"/>
              <a:gd name="T8" fmla="*/ 2147483646 w 861"/>
              <a:gd name="T9" fmla="*/ 2147483646 h 828"/>
              <a:gd name="T10" fmla="*/ 2147483646 w 861"/>
              <a:gd name="T11" fmla="*/ 2147483646 h 828"/>
              <a:gd name="T12" fmla="*/ 2147483646 w 861"/>
              <a:gd name="T13" fmla="*/ 2147483646 h 828"/>
              <a:gd name="T14" fmla="*/ 2147483646 w 861"/>
              <a:gd name="T15" fmla="*/ 2147483646 h 828"/>
              <a:gd name="T16" fmla="*/ 2147483646 w 861"/>
              <a:gd name="T17" fmla="*/ 2147483646 h 828"/>
              <a:gd name="T18" fmla="*/ 2147483646 w 861"/>
              <a:gd name="T19" fmla="*/ 2147483646 h 828"/>
              <a:gd name="T20" fmla="*/ 2147483646 w 861"/>
              <a:gd name="T21" fmla="*/ 2147483646 h 828"/>
              <a:gd name="T22" fmla="*/ 2147483646 w 861"/>
              <a:gd name="T23" fmla="*/ 2147483646 h 828"/>
              <a:gd name="T24" fmla="*/ 2147483646 w 861"/>
              <a:gd name="T25" fmla="*/ 2147483646 h 828"/>
              <a:gd name="T26" fmla="*/ 2147483646 w 861"/>
              <a:gd name="T27" fmla="*/ 2147483646 h 828"/>
              <a:gd name="T28" fmla="*/ 2147483646 w 861"/>
              <a:gd name="T29" fmla="*/ 2147483646 h 828"/>
              <a:gd name="T30" fmla="*/ 2147483646 w 861"/>
              <a:gd name="T31" fmla="*/ 2147483646 h 828"/>
              <a:gd name="T32" fmla="*/ 2147483646 w 861"/>
              <a:gd name="T33" fmla="*/ 2147483646 h 828"/>
              <a:gd name="T34" fmla="*/ 2147483646 w 861"/>
              <a:gd name="T35" fmla="*/ 2147483646 h 828"/>
              <a:gd name="T36" fmla="*/ 2147483646 w 861"/>
              <a:gd name="T37" fmla="*/ 2147483646 h 828"/>
              <a:gd name="T38" fmla="*/ 2147483646 w 861"/>
              <a:gd name="T39" fmla="*/ 2147483646 h 828"/>
              <a:gd name="T40" fmla="*/ 2147483646 w 861"/>
              <a:gd name="T41" fmla="*/ 2147483646 h 828"/>
              <a:gd name="T42" fmla="*/ 2147483646 w 861"/>
              <a:gd name="T43" fmla="*/ 2147483646 h 828"/>
              <a:gd name="T44" fmla="*/ 2147483646 w 861"/>
              <a:gd name="T45" fmla="*/ 2147483646 h 828"/>
              <a:gd name="T46" fmla="*/ 2147483646 w 861"/>
              <a:gd name="T47" fmla="*/ 2147483646 h 828"/>
              <a:gd name="T48" fmla="*/ 2147483646 w 861"/>
              <a:gd name="T49" fmla="*/ 2147483646 h 828"/>
              <a:gd name="T50" fmla="*/ 2147483646 w 861"/>
              <a:gd name="T51" fmla="*/ 2147483646 h 828"/>
              <a:gd name="T52" fmla="*/ 2147483646 w 861"/>
              <a:gd name="T53" fmla="*/ 2147483646 h 828"/>
              <a:gd name="T54" fmla="*/ 2147483646 w 861"/>
              <a:gd name="T55" fmla="*/ 2147483646 h 828"/>
              <a:gd name="T56" fmla="*/ 2147483646 w 861"/>
              <a:gd name="T57" fmla="*/ 2147483646 h 828"/>
              <a:gd name="T58" fmla="*/ 2147483646 w 861"/>
              <a:gd name="T59" fmla="*/ 2147483646 h 828"/>
              <a:gd name="T60" fmla="*/ 2147483646 w 861"/>
              <a:gd name="T61" fmla="*/ 2147483646 h 828"/>
              <a:gd name="T62" fmla="*/ 2147483646 w 861"/>
              <a:gd name="T63" fmla="*/ 2147483646 h 828"/>
              <a:gd name="T64" fmla="*/ 2147483646 w 861"/>
              <a:gd name="T65" fmla="*/ 2147483646 h 828"/>
              <a:gd name="T66" fmla="*/ 2147483646 w 861"/>
              <a:gd name="T67" fmla="*/ 2147483646 h 828"/>
              <a:gd name="T68" fmla="*/ 2147483646 w 861"/>
              <a:gd name="T69" fmla="*/ 2147483646 h 828"/>
              <a:gd name="T70" fmla="*/ 2147483646 w 861"/>
              <a:gd name="T71" fmla="*/ 2147483646 h 828"/>
              <a:gd name="T72" fmla="*/ 2147483646 w 861"/>
              <a:gd name="T73" fmla="*/ 2147483646 h 8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61" h="828">
                <a:moveTo>
                  <a:pt x="825" y="0"/>
                </a:moveTo>
                <a:cubicBezTo>
                  <a:pt x="824" y="17"/>
                  <a:pt x="823" y="35"/>
                  <a:pt x="821" y="52"/>
                </a:cubicBezTo>
                <a:cubicBezTo>
                  <a:pt x="820" y="56"/>
                  <a:pt x="816" y="60"/>
                  <a:pt x="817" y="64"/>
                </a:cubicBezTo>
                <a:cubicBezTo>
                  <a:pt x="819" y="79"/>
                  <a:pt x="833" y="108"/>
                  <a:pt x="833" y="108"/>
                </a:cubicBezTo>
                <a:cubicBezTo>
                  <a:pt x="809" y="124"/>
                  <a:pt x="804" y="153"/>
                  <a:pt x="797" y="180"/>
                </a:cubicBezTo>
                <a:cubicBezTo>
                  <a:pt x="800" y="181"/>
                  <a:pt x="830" y="195"/>
                  <a:pt x="829" y="200"/>
                </a:cubicBezTo>
                <a:cubicBezTo>
                  <a:pt x="828" y="207"/>
                  <a:pt x="816" y="206"/>
                  <a:pt x="809" y="208"/>
                </a:cubicBezTo>
                <a:cubicBezTo>
                  <a:pt x="799" y="210"/>
                  <a:pt x="788" y="211"/>
                  <a:pt x="777" y="212"/>
                </a:cubicBezTo>
                <a:cubicBezTo>
                  <a:pt x="771" y="243"/>
                  <a:pt x="778" y="251"/>
                  <a:pt x="809" y="256"/>
                </a:cubicBezTo>
                <a:cubicBezTo>
                  <a:pt x="808" y="263"/>
                  <a:pt x="809" y="270"/>
                  <a:pt x="805" y="276"/>
                </a:cubicBezTo>
                <a:cubicBezTo>
                  <a:pt x="798" y="287"/>
                  <a:pt x="777" y="304"/>
                  <a:pt x="777" y="304"/>
                </a:cubicBezTo>
                <a:cubicBezTo>
                  <a:pt x="762" y="299"/>
                  <a:pt x="758" y="289"/>
                  <a:pt x="745" y="280"/>
                </a:cubicBezTo>
                <a:cubicBezTo>
                  <a:pt x="744" y="291"/>
                  <a:pt x="740" y="301"/>
                  <a:pt x="741" y="312"/>
                </a:cubicBezTo>
                <a:cubicBezTo>
                  <a:pt x="742" y="328"/>
                  <a:pt x="749" y="360"/>
                  <a:pt x="749" y="360"/>
                </a:cubicBezTo>
                <a:cubicBezTo>
                  <a:pt x="740" y="388"/>
                  <a:pt x="696" y="365"/>
                  <a:pt x="673" y="360"/>
                </a:cubicBezTo>
                <a:cubicBezTo>
                  <a:pt x="666" y="364"/>
                  <a:pt x="658" y="367"/>
                  <a:pt x="653" y="372"/>
                </a:cubicBezTo>
                <a:cubicBezTo>
                  <a:pt x="640" y="385"/>
                  <a:pt x="660" y="395"/>
                  <a:pt x="633" y="404"/>
                </a:cubicBezTo>
                <a:cubicBezTo>
                  <a:pt x="628" y="420"/>
                  <a:pt x="614" y="449"/>
                  <a:pt x="601" y="460"/>
                </a:cubicBezTo>
                <a:cubicBezTo>
                  <a:pt x="594" y="466"/>
                  <a:pt x="582" y="464"/>
                  <a:pt x="573" y="468"/>
                </a:cubicBezTo>
                <a:cubicBezTo>
                  <a:pt x="551" y="479"/>
                  <a:pt x="533" y="490"/>
                  <a:pt x="509" y="496"/>
                </a:cubicBezTo>
                <a:cubicBezTo>
                  <a:pt x="491" y="508"/>
                  <a:pt x="478" y="504"/>
                  <a:pt x="461" y="492"/>
                </a:cubicBezTo>
                <a:cubicBezTo>
                  <a:pt x="455" y="475"/>
                  <a:pt x="460" y="462"/>
                  <a:pt x="441" y="456"/>
                </a:cubicBezTo>
                <a:cubicBezTo>
                  <a:pt x="424" y="435"/>
                  <a:pt x="404" y="409"/>
                  <a:pt x="441" y="400"/>
                </a:cubicBezTo>
                <a:cubicBezTo>
                  <a:pt x="445" y="378"/>
                  <a:pt x="456" y="345"/>
                  <a:pt x="429" y="336"/>
                </a:cubicBezTo>
                <a:cubicBezTo>
                  <a:pt x="428" y="332"/>
                  <a:pt x="428" y="327"/>
                  <a:pt x="425" y="324"/>
                </a:cubicBezTo>
                <a:cubicBezTo>
                  <a:pt x="422" y="321"/>
                  <a:pt x="415" y="324"/>
                  <a:pt x="413" y="320"/>
                </a:cubicBezTo>
                <a:cubicBezTo>
                  <a:pt x="406" y="310"/>
                  <a:pt x="408" y="296"/>
                  <a:pt x="405" y="284"/>
                </a:cubicBezTo>
                <a:cubicBezTo>
                  <a:pt x="390" y="293"/>
                  <a:pt x="359" y="304"/>
                  <a:pt x="377" y="316"/>
                </a:cubicBezTo>
                <a:cubicBezTo>
                  <a:pt x="383" y="320"/>
                  <a:pt x="390" y="320"/>
                  <a:pt x="397" y="320"/>
                </a:cubicBezTo>
                <a:cubicBezTo>
                  <a:pt x="401" y="320"/>
                  <a:pt x="389" y="317"/>
                  <a:pt x="385" y="316"/>
                </a:cubicBezTo>
                <a:cubicBezTo>
                  <a:pt x="377" y="299"/>
                  <a:pt x="376" y="290"/>
                  <a:pt x="361" y="280"/>
                </a:cubicBezTo>
                <a:cubicBezTo>
                  <a:pt x="342" y="308"/>
                  <a:pt x="334" y="311"/>
                  <a:pt x="305" y="292"/>
                </a:cubicBezTo>
                <a:cubicBezTo>
                  <a:pt x="297" y="293"/>
                  <a:pt x="289" y="294"/>
                  <a:pt x="281" y="296"/>
                </a:cubicBezTo>
                <a:cubicBezTo>
                  <a:pt x="273" y="298"/>
                  <a:pt x="257" y="304"/>
                  <a:pt x="257" y="304"/>
                </a:cubicBezTo>
                <a:cubicBezTo>
                  <a:pt x="246" y="359"/>
                  <a:pt x="253" y="294"/>
                  <a:pt x="265" y="336"/>
                </a:cubicBezTo>
                <a:cubicBezTo>
                  <a:pt x="266" y="339"/>
                  <a:pt x="258" y="360"/>
                  <a:pt x="257" y="364"/>
                </a:cubicBezTo>
                <a:cubicBezTo>
                  <a:pt x="263" y="381"/>
                  <a:pt x="273" y="383"/>
                  <a:pt x="289" y="388"/>
                </a:cubicBezTo>
                <a:cubicBezTo>
                  <a:pt x="298" y="401"/>
                  <a:pt x="308" y="409"/>
                  <a:pt x="313" y="424"/>
                </a:cubicBezTo>
                <a:cubicBezTo>
                  <a:pt x="312" y="433"/>
                  <a:pt x="315" y="445"/>
                  <a:pt x="309" y="452"/>
                </a:cubicBezTo>
                <a:cubicBezTo>
                  <a:pt x="306" y="456"/>
                  <a:pt x="301" y="446"/>
                  <a:pt x="297" y="444"/>
                </a:cubicBezTo>
                <a:cubicBezTo>
                  <a:pt x="287" y="439"/>
                  <a:pt x="270" y="438"/>
                  <a:pt x="261" y="436"/>
                </a:cubicBezTo>
                <a:cubicBezTo>
                  <a:pt x="255" y="417"/>
                  <a:pt x="195" y="382"/>
                  <a:pt x="229" y="416"/>
                </a:cubicBezTo>
                <a:cubicBezTo>
                  <a:pt x="213" y="440"/>
                  <a:pt x="207" y="427"/>
                  <a:pt x="185" y="420"/>
                </a:cubicBezTo>
                <a:cubicBezTo>
                  <a:pt x="148" y="432"/>
                  <a:pt x="138" y="397"/>
                  <a:pt x="121" y="440"/>
                </a:cubicBezTo>
                <a:cubicBezTo>
                  <a:pt x="141" y="470"/>
                  <a:pt x="146" y="462"/>
                  <a:pt x="117" y="468"/>
                </a:cubicBezTo>
                <a:cubicBezTo>
                  <a:pt x="85" y="500"/>
                  <a:pt x="126" y="506"/>
                  <a:pt x="69" y="492"/>
                </a:cubicBezTo>
                <a:cubicBezTo>
                  <a:pt x="57" y="493"/>
                  <a:pt x="44" y="492"/>
                  <a:pt x="33" y="496"/>
                </a:cubicBezTo>
                <a:cubicBezTo>
                  <a:pt x="0" y="509"/>
                  <a:pt x="26" y="527"/>
                  <a:pt x="37" y="540"/>
                </a:cubicBezTo>
                <a:cubicBezTo>
                  <a:pt x="61" y="567"/>
                  <a:pt x="91" y="573"/>
                  <a:pt x="125" y="584"/>
                </a:cubicBezTo>
                <a:cubicBezTo>
                  <a:pt x="115" y="598"/>
                  <a:pt x="104" y="606"/>
                  <a:pt x="93" y="620"/>
                </a:cubicBezTo>
                <a:cubicBezTo>
                  <a:pt x="89" y="659"/>
                  <a:pt x="83" y="694"/>
                  <a:pt x="73" y="732"/>
                </a:cubicBezTo>
                <a:cubicBezTo>
                  <a:pt x="74" y="747"/>
                  <a:pt x="71" y="762"/>
                  <a:pt x="77" y="776"/>
                </a:cubicBezTo>
                <a:cubicBezTo>
                  <a:pt x="80" y="783"/>
                  <a:pt x="94" y="781"/>
                  <a:pt x="97" y="788"/>
                </a:cubicBezTo>
                <a:cubicBezTo>
                  <a:pt x="99" y="792"/>
                  <a:pt x="89" y="791"/>
                  <a:pt x="85" y="792"/>
                </a:cubicBezTo>
                <a:cubicBezTo>
                  <a:pt x="70" y="815"/>
                  <a:pt x="47" y="820"/>
                  <a:pt x="85" y="828"/>
                </a:cubicBezTo>
                <a:cubicBezTo>
                  <a:pt x="91" y="809"/>
                  <a:pt x="105" y="815"/>
                  <a:pt x="121" y="804"/>
                </a:cubicBezTo>
                <a:cubicBezTo>
                  <a:pt x="125" y="805"/>
                  <a:pt x="129" y="810"/>
                  <a:pt x="133" y="808"/>
                </a:cubicBezTo>
                <a:cubicBezTo>
                  <a:pt x="137" y="806"/>
                  <a:pt x="134" y="799"/>
                  <a:pt x="137" y="796"/>
                </a:cubicBezTo>
                <a:cubicBezTo>
                  <a:pt x="146" y="787"/>
                  <a:pt x="161" y="790"/>
                  <a:pt x="173" y="788"/>
                </a:cubicBezTo>
                <a:cubicBezTo>
                  <a:pt x="178" y="772"/>
                  <a:pt x="178" y="749"/>
                  <a:pt x="193" y="740"/>
                </a:cubicBezTo>
                <a:cubicBezTo>
                  <a:pt x="222" y="722"/>
                  <a:pt x="260" y="719"/>
                  <a:pt x="293" y="716"/>
                </a:cubicBezTo>
                <a:cubicBezTo>
                  <a:pt x="305" y="699"/>
                  <a:pt x="314" y="676"/>
                  <a:pt x="321" y="656"/>
                </a:cubicBezTo>
                <a:lnTo>
                  <a:pt x="329" y="668"/>
                </a:lnTo>
                <a:cubicBezTo>
                  <a:pt x="348" y="665"/>
                  <a:pt x="377" y="669"/>
                  <a:pt x="369" y="644"/>
                </a:cubicBezTo>
                <a:cubicBezTo>
                  <a:pt x="380" y="616"/>
                  <a:pt x="392" y="609"/>
                  <a:pt x="413" y="588"/>
                </a:cubicBezTo>
                <a:cubicBezTo>
                  <a:pt x="419" y="506"/>
                  <a:pt x="411" y="525"/>
                  <a:pt x="505" y="520"/>
                </a:cubicBezTo>
                <a:cubicBezTo>
                  <a:pt x="536" y="508"/>
                  <a:pt x="561" y="485"/>
                  <a:pt x="593" y="480"/>
                </a:cubicBezTo>
                <a:cubicBezTo>
                  <a:pt x="608" y="470"/>
                  <a:pt x="615" y="449"/>
                  <a:pt x="629" y="440"/>
                </a:cubicBezTo>
                <a:cubicBezTo>
                  <a:pt x="633" y="437"/>
                  <a:pt x="669" y="432"/>
                  <a:pt x="669" y="432"/>
                </a:cubicBezTo>
                <a:cubicBezTo>
                  <a:pt x="679" y="403"/>
                  <a:pt x="695" y="405"/>
                  <a:pt x="721" y="396"/>
                </a:cubicBezTo>
                <a:cubicBezTo>
                  <a:pt x="749" y="368"/>
                  <a:pt x="746" y="376"/>
                  <a:pt x="781" y="364"/>
                </a:cubicBezTo>
                <a:cubicBezTo>
                  <a:pt x="784" y="360"/>
                  <a:pt x="788" y="357"/>
                  <a:pt x="789" y="352"/>
                </a:cubicBezTo>
                <a:cubicBezTo>
                  <a:pt x="790" y="348"/>
                  <a:pt x="785" y="340"/>
                  <a:pt x="785" y="340"/>
                </a:cubicBezTo>
                <a:lnTo>
                  <a:pt x="861" y="524"/>
                </a:lnTo>
                <a:lnTo>
                  <a:pt x="765" y="332"/>
                </a:ln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effectLst>
            <a:prstShdw prst="shdw17" dist="17961" dir="13500000">
              <a:srgbClr val="5C7A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-36979" y="735666"/>
            <a:ext cx="47815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đất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7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1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1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1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nimBg="1"/>
      <p:bldP spid="217093" grpId="0" animBg="1"/>
      <p:bldP spid="217094" grpId="0" animBg="1"/>
      <p:bldP spid="217095" grpId="0" animBg="1"/>
      <p:bldP spid="217096" grpId="0" animBg="1"/>
      <p:bldP spid="217100" grpId="0" animBg="1"/>
      <p:bldP spid="217101" grpId="0" animBg="1"/>
      <p:bldP spid="217102" grpId="0" animBg="1"/>
      <p:bldP spid="217103" grpId="0" animBg="1"/>
      <p:bldP spid="217105" grpId="0" animBg="1"/>
      <p:bldP spid="217106" grpId="0" animBg="1"/>
      <p:bldP spid="217107" grpId="0" animBg="1"/>
      <p:bldP spid="217108" grpId="0" animBg="1"/>
      <p:bldP spid="217113" grpId="0" animBg="1"/>
      <p:bldP spid="217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752600" y="617537"/>
            <a:ext cx="533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đất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295400"/>
          <a:ext cx="8686800" cy="328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8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16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</a:t>
                      </a:r>
                    </a:p>
                    <a:p>
                      <a:pPr algn="just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457" name="TextBox 5"/>
          <p:cNvSpPr txBox="1">
            <a:spLocks noChangeArrowheads="1"/>
          </p:cNvSpPr>
          <p:nvPr/>
        </p:nvSpPr>
        <p:spPr bwMode="auto">
          <a:xfrm>
            <a:off x="1752600" y="4906963"/>
            <a:ext cx="6248400" cy="1660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sz="2600" dirty="0" err="1" smtClean="0"/>
              <a:t>Biện</a:t>
            </a:r>
            <a:r>
              <a:rPr lang="en-US" sz="2600" dirty="0" smtClean="0"/>
              <a:t> </a:t>
            </a:r>
            <a:r>
              <a:rPr lang="en-US" sz="2600" dirty="0" err="1" smtClean="0"/>
              <a:t>pháp</a:t>
            </a:r>
            <a:r>
              <a:rPr lang="en-US" sz="2600" dirty="0" smtClean="0"/>
              <a:t> :</a:t>
            </a:r>
          </a:p>
          <a:p>
            <a:pPr algn="l"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Thường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xuyên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cải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.</a:t>
            </a:r>
          </a:p>
          <a:p>
            <a:pPr algn="l"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hợp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lý</a:t>
            </a:r>
            <a:r>
              <a:rPr 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381000" y="5356225"/>
            <a:ext cx="11049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1485900" y="4691063"/>
            <a:ext cx="6667500" cy="187642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0"/>
            <a:ext cx="5962650" cy="58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7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020620081932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944563"/>
            <a:ext cx="45878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6" name="Rectangle 14"/>
          <p:cNvSpPr>
            <a:spLocks noChangeArrowheads="1"/>
          </p:cNvSpPr>
          <p:nvPr/>
        </p:nvSpPr>
        <p:spPr bwMode="auto">
          <a:xfrm>
            <a:off x="4251325" y="3108325"/>
            <a:ext cx="184150" cy="6413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600">
              <a:latin typeface=".VnTime" pitchFamily="34" charset="0"/>
            </a:endParaRPr>
          </a:p>
        </p:txBody>
      </p:sp>
      <p:sp>
        <p:nvSpPr>
          <p:cNvPr id="238607" name="Text Box 15"/>
          <p:cNvSpPr txBox="1">
            <a:spLocks noChangeArrowheads="1"/>
          </p:cNvSpPr>
          <p:nvPr/>
        </p:nvSpPr>
        <p:spPr bwMode="auto">
          <a:xfrm>
            <a:off x="506413" y="236538"/>
            <a:ext cx="8305800" cy="45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Đất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phù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sa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thích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hợp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trồng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loại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Arial" charset="0"/>
              </a:rPr>
              <a:t>cây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5018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944563"/>
            <a:ext cx="400208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932238"/>
            <a:ext cx="40020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600200" y="3463925"/>
            <a:ext cx="1716881" cy="468313"/>
          </a:xfrm>
          <a:solidFill>
            <a:schemeClr val="bg1"/>
          </a:solidFill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Cây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lúa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0185" name="Footer Placeholder 1"/>
          <p:cNvSpPr txBox="1">
            <a:spLocks/>
          </p:cNvSpPr>
          <p:nvPr/>
        </p:nvSpPr>
        <p:spPr bwMode="auto">
          <a:xfrm>
            <a:off x="5917032" y="3502212"/>
            <a:ext cx="1503363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Cây lạc</a:t>
            </a:r>
          </a:p>
        </p:txBody>
      </p:sp>
      <p:sp>
        <p:nvSpPr>
          <p:cNvPr id="50186" name="Footer Placeholder 1"/>
          <p:cNvSpPr txBox="1">
            <a:spLocks/>
          </p:cNvSpPr>
          <p:nvPr/>
        </p:nvSpPr>
        <p:spPr bwMode="auto">
          <a:xfrm>
            <a:off x="1600200" y="6226176"/>
            <a:ext cx="1694469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25" y="3932238"/>
            <a:ext cx="4560888" cy="2647950"/>
          </a:xfrm>
          <a:prstGeom prst="rect">
            <a:avLst/>
          </a:prstGeom>
        </p:spPr>
      </p:pic>
      <p:sp>
        <p:nvSpPr>
          <p:cNvPr id="13" name="Footer Placeholder 1"/>
          <p:cNvSpPr txBox="1">
            <a:spLocks/>
          </p:cNvSpPr>
          <p:nvPr/>
        </p:nvSpPr>
        <p:spPr bwMode="auto">
          <a:xfrm>
            <a:off x="5917032" y="6188261"/>
            <a:ext cx="1676400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mía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5" grpId="0" animBg="1"/>
      <p:bldP spid="5018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6934200" cy="457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feralit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trồng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991764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457200" y="6154738"/>
            <a:ext cx="7086600" cy="54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chè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448257991,E:\BAI GIANG E-LEARNING -linh\bai giang thang 3-2016\fie xuat ban dat\bai 7-dia 9\7_Bai 7_Dia 9. Cac nhan to anh huong den su phat trien va phan bo nong nghiep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7728</TotalTime>
  <Words>2126</Words>
  <Application>Microsoft Office PowerPoint</Application>
  <PresentationFormat>On-screen Show (4:3)</PresentationFormat>
  <Paragraphs>288</Paragraphs>
  <Slides>47</Slides>
  <Notes>13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Microsoft YaHei</vt:lpstr>
      <vt:lpstr>Microsoft YaHei</vt:lpstr>
      <vt:lpstr>SimSun</vt:lpstr>
      <vt:lpstr>SimSun</vt:lpstr>
      <vt:lpstr>.VnTime</vt:lpstr>
      <vt:lpstr>Arial</vt:lpstr>
      <vt:lpstr>Calibri</vt:lpstr>
      <vt:lpstr>Cambria</vt:lpstr>
      <vt:lpstr>Tahoma</vt:lpstr>
      <vt:lpstr>Times New Roman</vt:lpstr>
      <vt:lpstr>Wingdings</vt:lpstr>
      <vt:lpstr>方正少儿简体</vt:lpstr>
      <vt:lpstr>汉仪喵魂体W</vt:lpstr>
      <vt:lpstr>Office Theme</vt:lpstr>
      <vt:lpstr>3_Office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 long -school leloi</dc:creator>
  <cp:lastModifiedBy>HT</cp:lastModifiedBy>
  <cp:revision>544</cp:revision>
  <dcterms:created xsi:type="dcterms:W3CDTF">2006-11-01T15:06:42Z</dcterms:created>
  <dcterms:modified xsi:type="dcterms:W3CDTF">2021-10-08T23:04:49Z</dcterms:modified>
</cp:coreProperties>
</file>