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8" r:id="rId2"/>
    <p:sldId id="267" r:id="rId3"/>
    <p:sldId id="269" r:id="rId4"/>
    <p:sldId id="259" r:id="rId5"/>
    <p:sldId id="260" r:id="rId6"/>
    <p:sldId id="261" r:id="rId7"/>
    <p:sldId id="263" r:id="rId8"/>
    <p:sldId id="270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80" r:id="rId17"/>
    <p:sldId id="279" r:id="rId18"/>
    <p:sldId id="281" r:id="rId19"/>
    <p:sldId id="35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B3CB1-3ECB-4BA2-A2B2-DA52F6CA57CF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5D413-B17F-4DF3-AE4A-81A48595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437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D5B0F3-1EB7-4166-B5E8-3BE1B0F85FD4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193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9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0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33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0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7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9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2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1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6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9D82-6090-448A-8B67-A3FF3CB8786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C2B34-89A3-4FA5-AFB0-9A38F8E59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2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540" y="301076"/>
            <a:ext cx="6901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MAKING ARRANGEMENTS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79160" y="-58651"/>
            <a:ext cx="4197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Thursday, September 23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98864" y="885851"/>
            <a:ext cx="495840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Lesson: Getting started &amp; Speak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7066" y="1263107"/>
            <a:ext cx="196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Vocabulary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3110" y="2708235"/>
            <a:ext cx="2523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fax machine (n)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3107" y="4282239"/>
            <a:ext cx="278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 address book (n)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107" y="3757893"/>
            <a:ext cx="3393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telephone directory (n)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3110" y="1659543"/>
            <a:ext cx="3549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 answering machine (n)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3110" y="2183889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mobile phone (n)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3107" y="3233547"/>
            <a:ext cx="3052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public telephone (n)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3107" y="4806585"/>
            <a:ext cx="172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arrange (v)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3107" y="5330931"/>
            <a:ext cx="1800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hold on (v)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3107" y="5855277"/>
            <a:ext cx="1960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introduce (v)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3107" y="6316942"/>
            <a:ext cx="2867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agree # disagree (v)</a:t>
            </a:r>
          </a:p>
        </p:txBody>
      </p:sp>
    </p:spTree>
    <p:extLst>
      <p:ext uri="{BB962C8B-B14F-4D97-AF65-F5344CB8AC3E}">
        <p14:creationId xmlns:p14="http://schemas.microsoft.com/office/powerpoint/2010/main" val="423683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20" grpId="0"/>
      <p:bldP spid="22" grpId="0"/>
      <p:bldP spid="23" grpId="0"/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013857" y="163286"/>
            <a:ext cx="7919357" cy="42210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u="sng" dirty="0">
                <a:ln w="0"/>
                <a:solidFill>
                  <a:srgbClr val="FF0000"/>
                </a:solidFill>
              </a:rPr>
              <a:t>II. Complete the sentences with the suitable words in the box.</a:t>
            </a:r>
          </a:p>
        </p:txBody>
      </p:sp>
      <p:sp>
        <p:nvSpPr>
          <p:cNvPr id="343046" name="Text Box 6"/>
          <p:cNvSpPr txBox="1">
            <a:spLocks noChangeArrowheads="1"/>
          </p:cNvSpPr>
          <p:nvPr/>
        </p:nvSpPr>
        <p:spPr bwMode="auto">
          <a:xfrm>
            <a:off x="1237608" y="866719"/>
            <a:ext cx="9471853" cy="422103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dirty="0">
                <a:solidFill>
                  <a:srgbClr val="7030A0"/>
                </a:solidFill>
              </a:rPr>
              <a:t>invention       exhibition       was born         emigrated        deaf – mutes      countless </a:t>
            </a:r>
          </a:p>
        </p:txBody>
      </p:sp>
      <p:sp>
        <p:nvSpPr>
          <p:cNvPr id="343047" name="Text Box 7"/>
          <p:cNvSpPr txBox="1">
            <a:spLocks noChangeArrowheads="1"/>
          </p:cNvSpPr>
          <p:nvPr/>
        </p:nvSpPr>
        <p:spPr bwMode="auto">
          <a:xfrm>
            <a:off x="1564820" y="1959429"/>
            <a:ext cx="9130073" cy="2895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There is a photo   ..……............  in Van </a:t>
            </a:r>
            <a:r>
              <a:rPr lang="en-US" altLang="en-US" sz="2143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Ninh</a:t>
            </a: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today.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Neil </a:t>
            </a:r>
            <a:r>
              <a:rPr lang="en-US" altLang="en-US" sz="2143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Amstrong</a:t>
            </a: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the first person went on the moon, …..…….......  in the USA.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Lan   ………………… to England to live with her father.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You can’t count hair on your head because there is  ……………....  hair.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Alexander G. Bell was a famous inventor. His ……….………  is the first telephone.</a:t>
            </a:r>
          </a:p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6. Peter and Tom are  …………………    They can’t speak and hear.</a:t>
            </a:r>
          </a:p>
        </p:txBody>
      </p:sp>
      <p:sp>
        <p:nvSpPr>
          <p:cNvPr id="343051" name="Text Box 11"/>
          <p:cNvSpPr txBox="1">
            <a:spLocks noChangeArrowheads="1"/>
          </p:cNvSpPr>
          <p:nvPr/>
        </p:nvSpPr>
        <p:spPr bwMode="auto">
          <a:xfrm>
            <a:off x="8055429" y="1714500"/>
            <a:ext cx="1469571" cy="389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endParaRPr lang="en-US" altLang="en-US" sz="1929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3052" name="Text Box 12"/>
          <p:cNvSpPr txBox="1">
            <a:spLocks noChangeArrowheads="1"/>
          </p:cNvSpPr>
          <p:nvPr/>
        </p:nvSpPr>
        <p:spPr bwMode="auto">
          <a:xfrm>
            <a:off x="3886520" y="1889214"/>
            <a:ext cx="1551214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dirty="0">
                <a:ln w="0"/>
                <a:solidFill>
                  <a:srgbClr val="FF0000"/>
                </a:solidFill>
              </a:rPr>
              <a:t>exhibition</a:t>
            </a:r>
          </a:p>
        </p:txBody>
      </p:sp>
      <p:sp>
        <p:nvSpPr>
          <p:cNvPr id="343053" name="Text Box 13"/>
          <p:cNvSpPr txBox="1">
            <a:spLocks noChangeArrowheads="1"/>
          </p:cNvSpPr>
          <p:nvPr/>
        </p:nvSpPr>
        <p:spPr bwMode="auto">
          <a:xfrm>
            <a:off x="7435904" y="2382514"/>
            <a:ext cx="1469571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>
                <a:ln w="0"/>
                <a:solidFill>
                  <a:srgbClr val="FF0000"/>
                </a:solidFill>
              </a:rPr>
              <a:t>was born</a:t>
            </a:r>
          </a:p>
        </p:txBody>
      </p:sp>
      <p:sp>
        <p:nvSpPr>
          <p:cNvPr id="343054" name="Text Box 14"/>
          <p:cNvSpPr txBox="1">
            <a:spLocks noChangeArrowheads="1"/>
          </p:cNvSpPr>
          <p:nvPr/>
        </p:nvSpPr>
        <p:spPr bwMode="auto">
          <a:xfrm>
            <a:off x="2505635" y="2911709"/>
            <a:ext cx="1632857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1929" b="1" dirty="0">
                <a:ln w="0"/>
                <a:solidFill>
                  <a:srgbClr val="FF0000"/>
                </a:solidFill>
              </a:rPr>
              <a:t>e</a:t>
            </a:r>
            <a:r>
              <a:rPr lang="en-US" altLang="en-US" sz="2143" b="1" dirty="0">
                <a:ln w="0"/>
                <a:solidFill>
                  <a:srgbClr val="FF0000"/>
                </a:solidFill>
              </a:rPr>
              <a:t>migrated</a:t>
            </a:r>
            <a:endParaRPr lang="en-US" altLang="en-US" sz="1929" b="1" dirty="0">
              <a:ln w="0"/>
              <a:solidFill>
                <a:srgbClr val="FF0000"/>
              </a:solidFill>
            </a:endParaRPr>
          </a:p>
        </p:txBody>
      </p:sp>
      <p:sp>
        <p:nvSpPr>
          <p:cNvPr id="343057" name="Text Box 17"/>
          <p:cNvSpPr txBox="1">
            <a:spLocks noChangeArrowheads="1"/>
          </p:cNvSpPr>
          <p:nvPr/>
        </p:nvSpPr>
        <p:spPr bwMode="auto">
          <a:xfrm>
            <a:off x="7599189" y="3375212"/>
            <a:ext cx="1387929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dirty="0">
                <a:ln w="0"/>
                <a:solidFill>
                  <a:srgbClr val="FF0000"/>
                </a:solidFill>
              </a:rPr>
              <a:t>countless</a:t>
            </a:r>
          </a:p>
        </p:txBody>
      </p:sp>
      <p:sp>
        <p:nvSpPr>
          <p:cNvPr id="343058" name="Text Box 18"/>
          <p:cNvSpPr txBox="1">
            <a:spLocks noChangeArrowheads="1"/>
          </p:cNvSpPr>
          <p:nvPr/>
        </p:nvSpPr>
        <p:spPr bwMode="auto">
          <a:xfrm>
            <a:off x="6850636" y="3865068"/>
            <a:ext cx="1306286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dirty="0">
                <a:ln w="0"/>
                <a:solidFill>
                  <a:srgbClr val="FF0000"/>
                </a:solidFill>
              </a:rPr>
              <a:t>invention</a:t>
            </a:r>
          </a:p>
        </p:txBody>
      </p:sp>
      <p:sp>
        <p:nvSpPr>
          <p:cNvPr id="343059" name="Text Box 19"/>
          <p:cNvSpPr txBox="1">
            <a:spLocks noChangeArrowheads="1"/>
          </p:cNvSpPr>
          <p:nvPr/>
        </p:nvSpPr>
        <p:spPr bwMode="auto">
          <a:xfrm>
            <a:off x="4004983" y="4370223"/>
            <a:ext cx="1796143" cy="4221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143" b="1" dirty="0">
                <a:ln w="0"/>
                <a:solidFill>
                  <a:srgbClr val="FF0000"/>
                </a:solidFill>
              </a:rPr>
              <a:t>deaf-mutes</a:t>
            </a:r>
          </a:p>
        </p:txBody>
      </p:sp>
    </p:spTree>
    <p:extLst>
      <p:ext uri="{BB962C8B-B14F-4D97-AF65-F5344CB8AC3E}">
        <p14:creationId xmlns:p14="http://schemas.microsoft.com/office/powerpoint/2010/main" val="167889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3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4" grpId="0" animBg="1"/>
      <p:bldP spid="343046" grpId="0" animBg="1"/>
      <p:bldP spid="343047" grpId="0"/>
      <p:bldP spid="343052" grpId="0"/>
      <p:bldP spid="343053" grpId="0"/>
      <p:bldP spid="343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0306" y="331694"/>
            <a:ext cx="43320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1/22 (SGK)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True or False?</a:t>
            </a:r>
          </a:p>
        </p:txBody>
      </p:sp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803462" y="1359739"/>
            <a:ext cx="6565526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Alexander G. Bell was born in</a:t>
            </a:r>
            <a:r>
              <a:rPr lang="en-US" altLang="en-US" sz="2800" b="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USA.</a:t>
            </a:r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803462" y="1951876"/>
            <a:ext cx="9122964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He worked with deaf-mute patients in a hospital in Boston.</a:t>
            </a:r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787663" y="2640851"/>
            <a:ext cx="6212942" cy="52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Thomas Watson was Bell’s assistant.</a:t>
            </a:r>
          </a:p>
        </p:txBody>
      </p:sp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787663" y="3326278"/>
            <a:ext cx="8042572" cy="48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Bell and Watson introduced the telephone in 1877.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787663" y="3970990"/>
            <a:ext cx="8939043" cy="770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Bell experimented with ways of transmitting speech </a:t>
            </a:r>
          </a:p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between deaf-mutes over a long distance.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803462" y="4902104"/>
            <a:ext cx="8120627" cy="542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 alt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Bell demonstrated his invention at a lot of exhibitions.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309412" y="1359739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1042496" y="1359739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0309412" y="2048714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1042496" y="2048714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0309412" y="266536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1042496" y="266536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0309412" y="328201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1042496" y="328201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309412" y="389866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042496" y="3898665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0309412" y="4902104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1042496" y="4902104"/>
            <a:ext cx="421341" cy="428625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1016265" y="843797"/>
            <a:ext cx="447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279975" y="837779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pic>
        <p:nvPicPr>
          <p:cNvPr id="1026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3351" y="1411595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3351" y="2109711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0267" y="2716996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3351" y="3321818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3351" y="3952296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Tick - Right Symbol - 791x907 PNG Download - PNGk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2727" y="4948837"/>
            <a:ext cx="390486" cy="3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/>
          <p:cNvSpPr/>
          <p:nvPr/>
        </p:nvSpPr>
        <p:spPr>
          <a:xfrm>
            <a:off x="5603604" y="1343218"/>
            <a:ext cx="2999539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Edinburgh, Scotland.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590958" y="3348334"/>
            <a:ext cx="101218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1976.         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356034" y="1971278"/>
            <a:ext cx="337067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Boston University.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178439" y="4327290"/>
            <a:ext cx="290778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deaf-mutes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831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5" grpId="0" animBg="1"/>
      <p:bldP spid="46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851032" y="1021977"/>
            <a:ext cx="9758262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0"/>
              </a:spcBef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>
              <a:spcBef>
                <a:spcPct val="0"/>
              </a:spcBef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>
              <a:spcBef>
                <a:spcPct val="0"/>
              </a:spcBef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>
              <a:spcBef>
                <a:spcPct val="0"/>
              </a:spcBef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>
              <a:spcBef>
                <a:spcPct val="0"/>
              </a:spcBef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Alexander Graham Bell …</a:t>
            </a:r>
            <a:br>
              <a:rPr lang="en-US" altLang="en-US" sz="2800" dirty="0">
                <a:solidFill>
                  <a:srgbClr val="3333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went to live in the United States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successfully demonstrated his invention.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worked with Thomas Watson.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was born in Scotland.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e) went to live in Canada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f) invented the telephone.</a:t>
            </a:r>
            <a:b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g) worked with people who could neither speak nor hear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0306" y="331694"/>
            <a:ext cx="7358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2/22 (SGK)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Put the events in the correct 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1909" y="1739152"/>
            <a:ext cx="484428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</a:p>
        </p:txBody>
      </p:sp>
    </p:spTree>
    <p:extLst>
      <p:ext uri="{BB962C8B-B14F-4D97-AF65-F5344CB8AC3E}">
        <p14:creationId xmlns:p14="http://schemas.microsoft.com/office/powerpoint/2010/main" val="343454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08212" y="134471"/>
            <a:ext cx="647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Answer the questions.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210236" y="878541"/>
            <a:ext cx="77724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spcBef>
                <a:spcPct val="20000"/>
              </a:spcBef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spcBef>
                <a:spcPct val="20000"/>
              </a:spcBef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spcBef>
                <a:spcPct val="20000"/>
              </a:spcBef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spcBef>
                <a:spcPct val="20000"/>
              </a:spcBef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Bef>
                <a:spcPct val="50000"/>
              </a:spcBef>
              <a:buClrTx/>
              <a:buSzTx/>
            </a:pPr>
            <a:r>
              <a:rPr lang="en-US" altLang="en-US" b="0" dirty="0"/>
              <a:t>1. When was Alexander Graham Bell born?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b="0" dirty="0">
                <a:solidFill>
                  <a:srgbClr val="00B050"/>
                </a:solidFill>
              </a:rPr>
              <a:t>He was born on March 3, 1847.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/>
              <a:t>2. Where was he born?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b="0" dirty="0">
                <a:solidFill>
                  <a:srgbClr val="00B050"/>
                </a:solidFill>
              </a:rPr>
              <a:t>He was born in Edinburgh.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/>
              <a:t>3. Was he a Scotsman ?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b="0" dirty="0">
                <a:solidFill>
                  <a:srgbClr val="00B050"/>
                </a:solidFill>
              </a:rPr>
              <a:t>Yes, he was.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/>
              <a:t>4. Who did he work with at Boston University?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b="0" dirty="0">
                <a:solidFill>
                  <a:srgbClr val="00B050"/>
                </a:solidFill>
              </a:rPr>
              <a:t>He worked with deaf-mutes at Boston University</a:t>
            </a:r>
            <a:r>
              <a:rPr lang="en-US" altLang="en-US" b="0" dirty="0"/>
              <a:t>.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/>
              <a:t>5. When did he invent the first telephone?</a:t>
            </a:r>
          </a:p>
          <a:p>
            <a:pPr>
              <a:spcBef>
                <a:spcPct val="50000"/>
              </a:spcBef>
              <a:buClrTx/>
              <a:buSzTx/>
            </a:pPr>
            <a:r>
              <a:rPr lang="en-US" altLang="en-US" b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US" altLang="en-US" b="0" dirty="0">
                <a:solidFill>
                  <a:srgbClr val="00B050"/>
                </a:solidFill>
              </a:rPr>
              <a:t>He invented the first telephone in 1877.</a:t>
            </a:r>
          </a:p>
        </p:txBody>
      </p:sp>
    </p:spTree>
    <p:extLst>
      <p:ext uri="{BB962C8B-B14F-4D97-AF65-F5344CB8AC3E}">
        <p14:creationId xmlns:p14="http://schemas.microsoft.com/office/powerpoint/2010/main" val="244631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540" y="301076"/>
            <a:ext cx="6901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MAKING ARRANGEMENTS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79160" y="-58651"/>
            <a:ext cx="4061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Monday, September 27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3370" y="885851"/>
            <a:ext cx="257314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Focus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72958" y="1344009"/>
            <a:ext cx="11555279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7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Grammar: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57288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“Be going to-infinitive”: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>
                <a:tab pos="1157288" algn="l"/>
              </a:tabLst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57288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57288" algn="l"/>
              </a:tabLst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57288" algn="l"/>
              </a:tabLst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157288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rgbClr val="70AD47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Usage: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We bought the tickets and we are going to spend our holiday 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this year.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Mary saved enough money and she is going to buy a new dress.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7288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(Mary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tiền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678464"/>
              </p:ext>
            </p:extLst>
          </p:nvPr>
        </p:nvGraphicFramePr>
        <p:xfrm>
          <a:off x="2505922" y="2420860"/>
          <a:ext cx="6530501" cy="1605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0501">
                  <a:extLst>
                    <a:ext uri="{9D8B030D-6E8A-4147-A177-3AD203B41FA5}">
                      <a16:colId xmlns:a16="http://schemas.microsoft.com/office/drawing/2014/main" val="27958162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2385">
                        <a:lnSpc>
                          <a:spcPct val="15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Khẳng</a:t>
                      </a:r>
                      <a:r>
                        <a:rPr lang="en-US" sz="2400" u="heavy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u="heavy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+ am/is/are + going to +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400" baseline="-250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bare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2385">
                        <a:lnSpc>
                          <a:spcPct val="15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2400" u="heavy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spc="-1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400" spc="-1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am/is/are</a:t>
                      </a:r>
                      <a:r>
                        <a:rPr lang="en-US" sz="2400" spc="-1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(not)+</a:t>
                      </a:r>
                      <a:r>
                        <a:rPr lang="en-US" sz="2400" spc="-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going</a:t>
                      </a:r>
                      <a:r>
                        <a:rPr lang="en-US" sz="2400" spc="-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+</a:t>
                      </a:r>
                      <a:r>
                        <a:rPr lang="en-US" sz="2400" spc="-2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400" baseline="-250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2385">
                        <a:lnSpc>
                          <a:spcPct val="15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</a:t>
                      </a:r>
                      <a:r>
                        <a:rPr lang="en-US" sz="2400" u="heavy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u="heavy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Am/is/are</a:t>
                      </a:r>
                      <a:r>
                        <a:rPr lang="en-US" sz="2400" spc="-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400" spc="-2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+</a:t>
                      </a:r>
                      <a:r>
                        <a:rPr lang="en-US" sz="2400" spc="-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going to</a:t>
                      </a:r>
                      <a:r>
                        <a:rPr lang="en-US" sz="2400" spc="5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400" spc="-2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2400" baseline="-250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443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657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1647" y="665074"/>
            <a:ext cx="10264588" cy="2604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400" b="1" spc="-1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spc="-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b="1" spc="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spc="-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2400" b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chắc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chắn</a:t>
            </a:r>
            <a:r>
              <a:rPr lang="en-US" sz="2400" b="1" spc="-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xảy</a:t>
            </a:r>
            <a:r>
              <a:rPr lang="en-US" sz="2400" b="1" spc="-5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7005" marR="199390" algn="just">
              <a:lnSpc>
                <a:spcPct val="107000"/>
              </a:lnSpc>
              <a:spcBef>
                <a:spcPts val="130"/>
              </a:spcBef>
              <a:spcAft>
                <a:spcPts val="0"/>
              </a:spcAft>
              <a:tabLst>
                <a:tab pos="1207135" algn="l"/>
              </a:tabLst>
            </a:pP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Look, there are lots of dark clouds in the sky. I think it is going to</a:t>
            </a:r>
            <a:r>
              <a:rPr lang="en-US" sz="2400" spc="-3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rain.</a:t>
            </a:r>
          </a:p>
          <a:p>
            <a:pPr marL="167005" marR="199390" algn="just">
              <a:lnSpc>
                <a:spcPct val="107000"/>
              </a:lnSpc>
              <a:spcBef>
                <a:spcPts val="130"/>
              </a:spcBef>
              <a:spcAft>
                <a:spcPts val="0"/>
              </a:spcAft>
              <a:tabLst>
                <a:tab pos="12071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kìa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mây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mưa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</a:p>
          <a:p>
            <a:pPr marL="167005" marR="199390" algn="just">
              <a:lnSpc>
                <a:spcPct val="107000"/>
              </a:lnSpc>
              <a:spcBef>
                <a:spcPts val="130"/>
              </a:spcBef>
              <a:spcAft>
                <a:spcPts val="0"/>
              </a:spcAft>
              <a:tabLst>
                <a:tab pos="12071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167005" marR="157480" algn="just">
              <a:lnSpc>
                <a:spcPct val="107000"/>
              </a:lnSpc>
              <a:spcAft>
                <a:spcPts val="0"/>
              </a:spcAft>
              <a:tabLst>
                <a:tab pos="1207135" algn="l"/>
              </a:tabLst>
            </a:pP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Lan</a:t>
            </a:r>
            <a:r>
              <a:rPr lang="en-US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having a</a:t>
            </a:r>
            <a:r>
              <a:rPr lang="en-US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bad</a:t>
            </a:r>
            <a:r>
              <a:rPr lang="en-US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cold.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think</a:t>
            </a:r>
            <a:r>
              <a:rPr lang="en-US" sz="2400" spc="3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she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 going</a:t>
            </a:r>
            <a:r>
              <a:rPr lang="en-US" sz="24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absent today.</a:t>
            </a:r>
            <a:r>
              <a:rPr lang="en-US" sz="24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7005" marR="157480" algn="just">
              <a:lnSpc>
                <a:spcPct val="107000"/>
              </a:lnSpc>
              <a:spcAft>
                <a:spcPts val="0"/>
              </a:spcAft>
              <a:tabLst>
                <a:tab pos="12071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(</a:t>
            </a:r>
            <a:r>
              <a:rPr lang="en-US" sz="2400" spc="-3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en-US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vắng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24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nay)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23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86574" y="5372101"/>
            <a:ext cx="8964612" cy="7207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800">
              <a:latin typeface=".VnTime" panose="020B7200000000000000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800">
              <a:latin typeface=".VnTime" panose="020B7200000000000000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e. Hien’s friend invited her to his birthday party. </a:t>
            </a:r>
          </a:p>
        </p:txBody>
      </p:sp>
      <p:sp>
        <p:nvSpPr>
          <p:cNvPr id="120835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1067549" y="1382713"/>
            <a:ext cx="8229600" cy="533400"/>
          </a:xfrm>
          <a:noFill/>
        </p:spPr>
        <p:txBody>
          <a:bodyPr/>
          <a:lstStyle/>
          <a:p>
            <a:pPr algn="l" eaLnBrk="1" hangingPunct="1"/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They are going to go fishing.</a:t>
            </a:r>
          </a:p>
        </p:txBody>
      </p:sp>
      <p:sp>
        <p:nvSpPr>
          <p:cNvPr id="120836" name="Rectangle 4"/>
          <p:cNvSpPr>
            <a:spLocks noRot="1" noChangeArrowheads="1"/>
          </p:cNvSpPr>
          <p:nvPr/>
        </p:nvSpPr>
        <p:spPr bwMode="auto">
          <a:xfrm>
            <a:off x="1031037" y="2463800"/>
            <a:ext cx="88931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She is going to read a new novel.</a:t>
            </a:r>
          </a:p>
        </p:txBody>
      </p:sp>
      <p:sp>
        <p:nvSpPr>
          <p:cNvPr id="120837" name="Rectangle 5"/>
          <p:cNvSpPr>
            <a:spLocks noRot="1" noChangeArrowheads="1"/>
          </p:cNvSpPr>
          <p:nvPr/>
        </p:nvSpPr>
        <p:spPr bwMode="auto">
          <a:xfrm>
            <a:off x="1024686" y="3759200"/>
            <a:ext cx="8610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She is going to do her homework in Math.</a:t>
            </a:r>
          </a:p>
        </p:txBody>
      </p:sp>
      <p:sp>
        <p:nvSpPr>
          <p:cNvPr id="120838" name="Rectangle 6"/>
          <p:cNvSpPr>
            <a:spLocks noRot="1" noChangeArrowheads="1"/>
          </p:cNvSpPr>
          <p:nvPr/>
        </p:nvSpPr>
        <p:spPr bwMode="auto">
          <a:xfrm>
            <a:off x="994524" y="5056188"/>
            <a:ext cx="8229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He is going to watch an action movie on TV tonight.</a:t>
            </a:r>
          </a:p>
        </p:txBody>
      </p:sp>
      <p:sp>
        <p:nvSpPr>
          <p:cNvPr id="120839" name="Rectangle 7"/>
          <p:cNvSpPr>
            <a:spLocks noRot="1" noChangeArrowheads="1"/>
          </p:cNvSpPr>
          <p:nvPr/>
        </p:nvSpPr>
        <p:spPr bwMode="auto">
          <a:xfrm>
            <a:off x="994524" y="6064250"/>
            <a:ext cx="8229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altLang="en-US" sz="2800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Hien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is going to give him a birthday present.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78623" y="1790700"/>
            <a:ext cx="10121059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b.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Trang’s</a:t>
            </a:r>
            <a:r>
              <a:rPr lang="en-US" altLang="en-US" sz="2800" dirty="0">
                <a:latin typeface="Times New Roman" panose="02020603050405020304" pitchFamily="18" charset="0"/>
              </a:rPr>
              <a:t> mother gave her a new novel this morning and she has no homework today.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778625" y="908051"/>
            <a:ext cx="7921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a.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Quang</a:t>
            </a:r>
            <a:r>
              <a:rPr lang="en-US" altLang="en-US" sz="2800" dirty="0">
                <a:latin typeface="Times New Roman" panose="02020603050405020304" pitchFamily="18" charset="0"/>
              </a:rPr>
              <a:t> and Nam bought new fishing rods yesterday.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850062" y="4211638"/>
            <a:ext cx="8424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d. Mr. Hoang likes action movies very much and there’s an interesting action movie on TV tonight.</a:t>
            </a:r>
            <a:endParaRPr lang="en-US" altLang="en-US" sz="2800">
              <a:latin typeface="Comic Sans MS" panose="030F0702030302020204" pitchFamily="66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850062" y="2914650"/>
            <a:ext cx="88931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c. Van has a lot of homework in Math and she is going to have Math at school tomorrow.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778623" y="224166"/>
            <a:ext cx="112789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1/25 (SGK).  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Work with a partner. Say what the people are going to do.</a:t>
            </a:r>
            <a:endParaRPr lang="en-US" altLang="en-US" sz="2800" b="1" u="sng" dirty="0">
              <a:solidFill>
                <a:srgbClr val="FF33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53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0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/>
      <p:bldP spid="120836" grpId="0"/>
      <p:bldP spid="120837" grpId="0"/>
      <p:bldP spid="120838" grpId="0"/>
      <p:bldP spid="1208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7481" y="555619"/>
            <a:ext cx="9708777" cy="40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Bef>
                <a:spcPts val="890"/>
              </a:spcBef>
              <a:spcAft>
                <a:spcPts val="0"/>
              </a:spcAft>
              <a:buClr>
                <a:srgbClr val="FF0000"/>
              </a:buClr>
              <a:buSzPts val="1400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Adverbs of place: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chốn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0555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here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(ở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≠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there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đằng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630555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inside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(ở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≠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outside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(ở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marL="630555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upstairs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≠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downstairs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630555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63500">
              <a:spcAft>
                <a:spcPts val="0"/>
              </a:spcAft>
            </a:pP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We live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here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     </a:t>
            </a:r>
          </a:p>
          <a:p>
            <a:pPr marL="457200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It’s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there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right in front of you! </a:t>
            </a:r>
          </a:p>
          <a:p>
            <a:pPr marL="63500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   The guests had to move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inside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when it started to rain.</a:t>
            </a:r>
          </a:p>
          <a:p>
            <a:pPr marL="63500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63500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286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1919288" y="1252539"/>
            <a:ext cx="8280400" cy="376237"/>
          </a:xfrm>
          <a:prstGeom prst="rect">
            <a:avLst/>
          </a:prstGeom>
          <a:solidFill>
            <a:srgbClr val="B1F0AE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b="1">
              <a:latin typeface="Comic Sans MS" panose="030F0702030302020204" pitchFamily="66" charset="0"/>
            </a:endParaRPr>
          </a:p>
        </p:txBody>
      </p:sp>
      <p:pic>
        <p:nvPicPr>
          <p:cNvPr id="124932" name="Picture 4"/>
          <p:cNvPicPr>
            <a:picLocks noChangeAspect="1" noChangeArrowheads="1"/>
          </p:cNvPicPr>
          <p:nvPr/>
        </p:nvPicPr>
        <p:blipFill>
          <a:blip r:embed="rId2">
            <a:lum brigh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667" y="1771650"/>
            <a:ext cx="2257425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3" name="Picture 5"/>
          <p:cNvPicPr>
            <a:picLocks noChangeAspect="1" noChangeArrowheads="1"/>
          </p:cNvPicPr>
          <p:nvPr/>
        </p:nvPicPr>
        <p:blipFill>
          <a:blip r:embed="rId3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549" y="1706564"/>
            <a:ext cx="2449513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4" name="Picture 6"/>
          <p:cNvPicPr>
            <a:picLocks noChangeAspect="1" noChangeArrowheads="1"/>
          </p:cNvPicPr>
          <p:nvPr/>
        </p:nvPicPr>
        <p:blipFill>
          <a:blip r:embed="rId4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195" y="4403725"/>
            <a:ext cx="2449512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5" name="Picture 7"/>
          <p:cNvPicPr>
            <a:picLocks noChangeAspect="1" noChangeArrowheads="1"/>
          </p:cNvPicPr>
          <p:nvPr/>
        </p:nvPicPr>
        <p:blipFill>
          <a:blip r:embed="rId5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943" y="4365624"/>
            <a:ext cx="23749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6" name="Picture 8"/>
          <p:cNvPicPr>
            <a:picLocks noChangeAspect="1" noChangeArrowheads="1"/>
          </p:cNvPicPr>
          <p:nvPr/>
        </p:nvPicPr>
        <p:blipFill>
          <a:blip r:embed="rId6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282" y="1730373"/>
            <a:ext cx="2592387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7" name="Picture 9"/>
          <p:cNvPicPr>
            <a:picLocks noChangeAspect="1" noChangeArrowheads="1"/>
          </p:cNvPicPr>
          <p:nvPr/>
        </p:nvPicPr>
        <p:blipFill>
          <a:blip r:embed="rId7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321176"/>
            <a:ext cx="22320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8" name="Rectangle 10"/>
          <p:cNvSpPr>
            <a:spLocks noGrp="1" noChangeArrowheads="1"/>
          </p:cNvSpPr>
          <p:nvPr>
            <p:ph type="title"/>
          </p:nvPr>
        </p:nvSpPr>
        <p:spPr>
          <a:xfrm>
            <a:off x="405606" y="180977"/>
            <a:ext cx="10773382" cy="563563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3/26 (SGK). 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Complete the speech bubbles. Use each adverb in the box.</a:t>
            </a: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2027237" y="1994604"/>
            <a:ext cx="1871663" cy="1081088"/>
          </a:xfrm>
          <a:prstGeom prst="wedgeRoundRectCallout">
            <a:avLst>
              <a:gd name="adj1" fmla="val -64843"/>
              <a:gd name="adj2" fmla="val -4185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dirty="0">
                <a:latin typeface="Garamond" panose="02020404030301010803" pitchFamily="18" charset="0"/>
              </a:rPr>
              <a:t>Where is Tuan?</a:t>
            </a:r>
          </a:p>
          <a:p>
            <a:pPr algn="ctr"/>
            <a:r>
              <a:rPr lang="en-US" altLang="en-US" sz="2000" dirty="0">
                <a:latin typeface="Garamond" panose="02020404030301010803" pitchFamily="18" charset="0"/>
              </a:rPr>
              <a:t>I think he’s</a:t>
            </a:r>
          </a:p>
          <a:p>
            <a:pPr algn="ctr"/>
            <a:r>
              <a:rPr lang="en-US" altLang="en-US" sz="2000" dirty="0">
                <a:latin typeface="Garamond" panose="02020404030301010803" pitchFamily="18" charset="0"/>
              </a:rPr>
              <a:t>.…………</a:t>
            </a:r>
            <a:endParaRPr lang="en-US" altLang="en-US" sz="2000" u="sng" dirty="0">
              <a:latin typeface="Garamond" panose="02020404030301010803" pitchFamily="18" charset="0"/>
            </a:endParaRPr>
          </a:p>
        </p:txBody>
      </p:sp>
      <p:sp>
        <p:nvSpPr>
          <p:cNvPr id="124940" name="Text Box 12"/>
          <p:cNvSpPr txBox="1">
            <a:spLocks noChangeArrowheads="1"/>
          </p:cNvSpPr>
          <p:nvPr/>
        </p:nvSpPr>
        <p:spPr bwMode="auto">
          <a:xfrm>
            <a:off x="6816726" y="1171575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EF151A"/>
                </a:solidFill>
                <a:latin typeface="Times New Roman" panose="02020603050405020304" pitchFamily="18" charset="0"/>
              </a:rPr>
              <a:t>upstairs</a:t>
            </a: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3982287" y="3284538"/>
            <a:ext cx="2376487" cy="863600"/>
          </a:xfrm>
          <a:prstGeom prst="wedgeRoundRectCallout">
            <a:avLst>
              <a:gd name="adj1" fmla="val 33569"/>
              <a:gd name="adj2" fmla="val -85296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Garamond" panose="02020404030301010803" pitchFamily="18" charset="0"/>
              </a:rPr>
              <a:t>No, he isn’t</a:t>
            </a:r>
            <a:r>
              <a:rPr lang="en-US" altLang="en-US" sz="2400">
                <a:latin typeface="Garamond" panose="02020404030301010803" pitchFamily="18" charset="0"/>
              </a:rPr>
              <a:t> ...............</a:t>
            </a:r>
          </a:p>
        </p:txBody>
      </p:sp>
      <p:sp>
        <p:nvSpPr>
          <p:cNvPr id="124942" name="Text Box 14"/>
          <p:cNvSpPr txBox="1">
            <a:spLocks noChangeArrowheads="1"/>
          </p:cNvSpPr>
          <p:nvPr/>
        </p:nvSpPr>
        <p:spPr bwMode="auto">
          <a:xfrm>
            <a:off x="5735638" y="1196975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EF151A"/>
                </a:solidFill>
                <a:latin typeface="Times New Roman" panose="02020603050405020304" pitchFamily="18" charset="0"/>
              </a:rPr>
              <a:t>here</a:t>
            </a:r>
          </a:p>
        </p:txBody>
      </p:sp>
      <p:sp>
        <p:nvSpPr>
          <p:cNvPr id="124943" name="AutoShape 15"/>
          <p:cNvSpPr>
            <a:spLocks noChangeArrowheads="1"/>
          </p:cNvSpPr>
          <p:nvPr/>
        </p:nvSpPr>
        <p:spPr bwMode="auto">
          <a:xfrm>
            <a:off x="9591019" y="1628772"/>
            <a:ext cx="1439863" cy="1295400"/>
          </a:xfrm>
          <a:prstGeom prst="wedgeRoundRectCallout">
            <a:avLst>
              <a:gd name="adj1" fmla="val -77014"/>
              <a:gd name="adj2" fmla="val -5148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latin typeface="Times New Roman" panose="02020603050405020304" pitchFamily="18" charset="0"/>
              </a:rPr>
              <a:t>He isn’t</a:t>
            </a:r>
          </a:p>
          <a:p>
            <a:pPr algn="ctr"/>
            <a:r>
              <a:rPr lang="en-US" altLang="en-US" sz="2000">
                <a:latin typeface="Garamond" panose="02020404030301010803" pitchFamily="18" charset="0"/>
              </a:rPr>
              <a:t>…...............</a:t>
            </a:r>
            <a:r>
              <a:rPr lang="en-US" altLang="en-US" b="1">
                <a:latin typeface="Times New Roman" panose="02020603050405020304" pitchFamily="18" charset="0"/>
              </a:rPr>
              <a:t>and he isn’t upstairs.</a:t>
            </a:r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8328026" y="1231901"/>
            <a:ext cx="1655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EF151A"/>
                </a:solidFill>
                <a:latin typeface="Times New Roman" panose="02020603050405020304" pitchFamily="18" charset="0"/>
              </a:rPr>
              <a:t>downstairs</a:t>
            </a:r>
          </a:p>
        </p:txBody>
      </p:sp>
      <p:sp>
        <p:nvSpPr>
          <p:cNvPr id="124945" name="AutoShape 17"/>
          <p:cNvSpPr>
            <a:spLocks noChangeArrowheads="1"/>
          </p:cNvSpPr>
          <p:nvPr/>
        </p:nvSpPr>
        <p:spPr bwMode="auto">
          <a:xfrm>
            <a:off x="1847850" y="5880101"/>
            <a:ext cx="1619250" cy="862013"/>
          </a:xfrm>
          <a:prstGeom prst="wedgeRoundRectCallout">
            <a:avLst>
              <a:gd name="adj1" fmla="val -12449"/>
              <a:gd name="adj2" fmla="val -86278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Perhaps he’s .................</a:t>
            </a:r>
          </a:p>
        </p:txBody>
      </p:sp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2351088" y="1196975"/>
            <a:ext cx="12239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solidFill>
                  <a:srgbClr val="EF151A"/>
                </a:solidFill>
                <a:latin typeface="Times New Roman" panose="02020603050405020304" pitchFamily="18" charset="0"/>
              </a:rPr>
              <a:t>outside</a:t>
            </a:r>
          </a:p>
        </p:txBody>
      </p:sp>
      <p:sp>
        <p:nvSpPr>
          <p:cNvPr id="124947" name="AutoShape 19"/>
          <p:cNvSpPr>
            <a:spLocks noChangeArrowheads="1"/>
          </p:cNvSpPr>
          <p:nvPr/>
        </p:nvSpPr>
        <p:spPr bwMode="auto">
          <a:xfrm>
            <a:off x="8674555" y="4292599"/>
            <a:ext cx="2089150" cy="792163"/>
          </a:xfrm>
          <a:prstGeom prst="wedgeRoundRectCallout">
            <a:avLst>
              <a:gd name="adj1" fmla="val -6079"/>
              <a:gd name="adj2" fmla="val 117134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</a:rPr>
              <a:t>I’m not outside.</a:t>
            </a:r>
          </a:p>
          <a:p>
            <a:r>
              <a:rPr lang="en-US" altLang="en-US" sz="2000" b="1">
                <a:latin typeface="Times New Roman" panose="02020603050405020304" pitchFamily="18" charset="0"/>
              </a:rPr>
              <a:t>I’m </a:t>
            </a:r>
            <a:r>
              <a:rPr lang="en-US" altLang="en-US" sz="2000">
                <a:latin typeface="Times New Roman" panose="02020603050405020304" pitchFamily="18" charset="0"/>
              </a:rPr>
              <a:t>............</a:t>
            </a:r>
            <a:r>
              <a:rPr lang="en-US" altLang="en-US" sz="2000" b="1">
                <a:latin typeface="Times New Roman" panose="02020603050405020304" pitchFamily="18" charset="0"/>
              </a:rPr>
              <a:t>, Ba</a:t>
            </a:r>
          </a:p>
          <a:p>
            <a:pPr algn="ctr"/>
            <a:endParaRPr lang="en-US" altLang="en-US" sz="2000" b="1">
              <a:latin typeface="Times New Roman" panose="02020603050405020304" pitchFamily="18" charset="0"/>
            </a:endParaRPr>
          </a:p>
        </p:txBody>
      </p: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3575051" y="1201739"/>
            <a:ext cx="9366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solidFill>
                  <a:srgbClr val="EF151A"/>
                </a:solidFill>
                <a:latin typeface="Times New Roman" panose="02020603050405020304" pitchFamily="18" charset="0"/>
              </a:rPr>
              <a:t>inside</a:t>
            </a:r>
          </a:p>
        </p:txBody>
      </p:sp>
      <p:sp>
        <p:nvSpPr>
          <p:cNvPr id="124949" name="AutoShape 21"/>
          <p:cNvSpPr>
            <a:spLocks noChangeArrowheads="1"/>
          </p:cNvSpPr>
          <p:nvPr/>
        </p:nvSpPr>
        <p:spPr bwMode="auto">
          <a:xfrm>
            <a:off x="6782183" y="5626100"/>
            <a:ext cx="1800225" cy="936625"/>
          </a:xfrm>
          <a:prstGeom prst="wedgeRoundRectCallout">
            <a:avLst>
              <a:gd name="adj1" fmla="val -52380"/>
              <a:gd name="adj2" fmla="val -68477"/>
              <a:gd name="adj3" fmla="val 16667"/>
            </a:avLst>
          </a:prstGeom>
          <a:solidFill>
            <a:srgbClr val="A5EFF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Times New Roman" panose="02020603050405020304" pitchFamily="18" charset="0"/>
              </a:rPr>
              <a:t>No, he isn’t </a:t>
            </a:r>
          </a:p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............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4656138" y="1196975"/>
            <a:ext cx="1223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EF151A"/>
                </a:solidFill>
                <a:latin typeface="Times New Roman" panose="02020603050405020304" pitchFamily="18" charset="0"/>
              </a:rPr>
              <a:t>there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475966" y="1557338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a)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5050911" y="4246142"/>
            <a:ext cx="50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e)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328026" y="4237038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f)</a:t>
            </a:r>
          </a:p>
        </p:txBody>
      </p:sp>
      <p:sp>
        <p:nvSpPr>
          <p:cNvPr id="124954" name="Text Box 26"/>
          <p:cNvSpPr txBox="1">
            <a:spLocks noChangeArrowheads="1"/>
          </p:cNvSpPr>
          <p:nvPr/>
        </p:nvSpPr>
        <p:spPr bwMode="auto">
          <a:xfrm>
            <a:off x="7568916" y="1557338"/>
            <a:ext cx="50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c)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062878" y="1557338"/>
            <a:ext cx="50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b)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519141" y="4237038"/>
            <a:ext cx="50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d)</a:t>
            </a:r>
          </a:p>
        </p:txBody>
      </p:sp>
      <p:sp>
        <p:nvSpPr>
          <p:cNvPr id="124957" name="Text Box 29"/>
          <p:cNvSpPr txBox="1">
            <a:spLocks noChangeArrowheads="1"/>
          </p:cNvSpPr>
          <p:nvPr/>
        </p:nvSpPr>
        <p:spPr bwMode="auto">
          <a:xfrm>
            <a:off x="2099469" y="684216"/>
            <a:ext cx="676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Ba is playing hide and seek with his cousin, Tuan.</a:t>
            </a:r>
          </a:p>
        </p:txBody>
      </p:sp>
    </p:spTree>
    <p:extLst>
      <p:ext uri="{BB962C8B-B14F-4D97-AF65-F5344CB8AC3E}">
        <p14:creationId xmlns:p14="http://schemas.microsoft.com/office/powerpoint/2010/main" val="135775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48 0.00185 C -0.17118 0.08994 -0.31789 0.17804 -0.37362 0.2111 C -0.42934 0.24416 -0.36181 0.20254 -0.35938 0.20069 " pathEditMode="relative" rAng="0" ptsTypes="aaA">
                                      <p:cBhvr>
                                        <p:cTn id="6" dur="5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43" y="12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0855 C -0.0493 0.14243 -0.07865 0.29387 -0.09062 0.35468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" y="18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8 -0.0104 C 0.05 0.03607 0.08472 0.08347 0.09861 0.10243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5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46 C -0.0118 0.3015 -0.02326 0.60323 -0.0276 0.7241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36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0.01919 C 0.08803 0.3015 0.16858 0.58405 0.20087 0.69734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53" y="338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-0.01063 C 0.20504 0.19861 0.39861 0.40809 0.47639 0.4922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29" y="25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0" grpId="1"/>
      <p:bldP spid="124942" grpId="1"/>
      <p:bldP spid="124944" grpId="1"/>
      <p:bldP spid="124946" grpId="1"/>
      <p:bldP spid="124948" grpId="1"/>
      <p:bldP spid="12495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3573" y="2458639"/>
            <a:ext cx="11709070" cy="1538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486" indent="-571486">
              <a:lnSpc>
                <a:spcPct val="150000"/>
              </a:lnSpc>
              <a:spcAft>
                <a:spcPts val="1800"/>
              </a:spcAft>
              <a:buAutoNum type="romanUcPeriod"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486" indent="-571486">
              <a:lnSpc>
                <a:spcPct val="150000"/>
              </a:lnSpc>
              <a:spcAft>
                <a:spcPts val="1800"/>
              </a:spcAft>
              <a:buAutoNum type="romanUcPeriod"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3_Getting Started + Read</a:t>
            </a:r>
          </a:p>
        </p:txBody>
      </p:sp>
      <p:pic>
        <p:nvPicPr>
          <p:cNvPr id="5" name="Picture 2" descr="Word Homework Stock Illustrations – 3,340 Word Homework Stock  Illustrations, Vectors &amp;amp; Clipart - Dreamstime">
            <a:extLst>
              <a:ext uri="{FF2B5EF4-FFF2-40B4-BE49-F238E27FC236}">
                <a16:creationId xmlns:a16="http://schemas.microsoft.com/office/drawing/2014/main" id="{CBE1869E-F8A4-4029-864E-9917602C6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95" y="326493"/>
            <a:ext cx="10567610" cy="204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03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531499" y="698930"/>
            <a:ext cx="8826158" cy="12090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440" y="2056966"/>
            <a:ext cx="2524125" cy="1962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088" y="2085541"/>
            <a:ext cx="2628900" cy="1905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0381" y="2095066"/>
            <a:ext cx="2562225" cy="1895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880" y="4439423"/>
            <a:ext cx="2600325" cy="1905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513" y="4439423"/>
            <a:ext cx="2552700" cy="20002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066" y="4439423"/>
            <a:ext cx="2543175" cy="19526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01564" y="814646"/>
            <a:ext cx="1906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fax machine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11513" y="814646"/>
            <a:ext cx="222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address book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98057" y="814646"/>
            <a:ext cx="2878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telephone directory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98057" y="1337395"/>
            <a:ext cx="2985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answering machine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11513" y="1337395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mobile phone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01564" y="1337395"/>
            <a:ext cx="2505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public telephone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0945" y="75969"/>
            <a:ext cx="1923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MATCHING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96179" y="3903298"/>
            <a:ext cx="1906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fax machine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36649" y="6307415"/>
            <a:ext cx="222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address book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1440" y="6219198"/>
            <a:ext cx="28784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telephone directory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3160" y="3903300"/>
            <a:ext cx="2985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answering machine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86710" y="3903299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mobile phone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86710" y="6310122"/>
            <a:ext cx="2505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public telephone</a:t>
            </a:r>
          </a:p>
        </p:txBody>
      </p:sp>
    </p:spTree>
    <p:extLst>
      <p:ext uri="{BB962C8B-B14F-4D97-AF65-F5344CB8AC3E}">
        <p14:creationId xmlns:p14="http://schemas.microsoft.com/office/powerpoint/2010/main" val="35663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540" y="301076"/>
            <a:ext cx="6901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MAKING ARRANGEMENTS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79160" y="-58651"/>
            <a:ext cx="4197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Thursday, September 23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98864" y="885851"/>
            <a:ext cx="4958409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Lesson: Getting started &amp; Speak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7066" y="1263107"/>
            <a:ext cx="196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Vocabulary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3110" y="2708235"/>
            <a:ext cx="2523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fax machine (n)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3107" y="4282239"/>
            <a:ext cx="2783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 address book (n)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107" y="3757893"/>
            <a:ext cx="3393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telephone directory (n)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3110" y="1659543"/>
            <a:ext cx="3549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 answering machine (n)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3110" y="2183889"/>
            <a:ext cx="2694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mobile phone (n)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3107" y="3233547"/>
            <a:ext cx="3052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 public telephone (n)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8668" y="1659543"/>
            <a:ext cx="2707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28668" y="2183889"/>
            <a:ext cx="2574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28668" y="2713721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28668" y="3233547"/>
            <a:ext cx="2916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28668" y="3757893"/>
            <a:ext cx="2608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8668" y="4282239"/>
            <a:ext cx="3222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107" y="4806585"/>
            <a:ext cx="172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arrange (v)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28668" y="4803715"/>
            <a:ext cx="2422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3107" y="5330931"/>
            <a:ext cx="1800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hold on (v)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3107" y="5855277"/>
            <a:ext cx="1960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introduce (v)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28668" y="5330931"/>
            <a:ext cx="2599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28668" y="5855277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03412" y="4803715"/>
            <a:ext cx="5044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Making arrangements: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lên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kế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hoạch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3107" y="6316942"/>
            <a:ext cx="2867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agree # disagree (v)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28668" y="6316941"/>
            <a:ext cx="3193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#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</p:spTree>
    <p:extLst>
      <p:ext uri="{BB962C8B-B14F-4D97-AF65-F5344CB8AC3E}">
        <p14:creationId xmlns:p14="http://schemas.microsoft.com/office/powerpoint/2010/main" val="375842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4495800" y="945311"/>
            <a:ext cx="3124200" cy="533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CC00FF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C00FF"/>
                    </a:gs>
                    <a:gs pos="100000">
                      <a:srgbClr val="660033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Dialogue: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438400" y="5440364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FF"/>
                </a:solidFill>
                <a:latin typeface=".VnVogueH" panose="020B7200000000000000" pitchFamily="34" charset="0"/>
              </a:rPr>
              <a:t>Eric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8610600" y="54102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FF"/>
                </a:solidFill>
                <a:latin typeface=".VnVogueH" panose="020B7200000000000000" pitchFamily="34" charset="0"/>
              </a:rPr>
              <a:t>adam</a:t>
            </a:r>
          </a:p>
        </p:txBody>
      </p:sp>
      <p:pic>
        <p:nvPicPr>
          <p:cNvPr id="8201" name="Picture 9" descr="Telephone-resul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895601"/>
            <a:ext cx="136525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 descr="purprightsm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84538"/>
            <a:ext cx="857250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2" descr="purprightsm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58000" y="3351213"/>
            <a:ext cx="857250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9" name="Picture 27" descr="Alex180509-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1695450"/>
            <a:ext cx="280670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0" name="Picture 28" descr="1241710326-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588" y="1600200"/>
            <a:ext cx="2919412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306981" y="154459"/>
            <a:ext cx="1501838" cy="5027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</a:t>
            </a:r>
          </a:p>
        </p:txBody>
      </p:sp>
    </p:spTree>
    <p:extLst>
      <p:ext uri="{BB962C8B-B14F-4D97-AF65-F5344CB8AC3E}">
        <p14:creationId xmlns:p14="http://schemas.microsoft.com/office/powerpoint/2010/main" val="422809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775012" y="993245"/>
            <a:ext cx="9516035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I’m fine. I’m going to a pop concert at the City Concert Center tonight. Would you like to come?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Hello, 9 210 752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  It’s 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Kids in Town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You like it, don’t you?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  Bye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  Yes. What time can we meet?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  Hello. Can I speak to Eric, please? This is Adam.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 That’s fine. See you at 7.15. thank you, Adam.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  Bye, Eric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Which band is it?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j)  Hello, Adam. How are you?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  Is 7.15 OK? The concert starts at 7.45. Let’s meet inside the center, at the café corner. 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1250577" y="10651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250577" y="17509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250577" y="22081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6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1250577" y="26653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1250577" y="31225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7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1250577" y="35797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1250577" y="40369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9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1250577" y="44941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10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1250577" y="49513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5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1250577" y="54085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1250577" y="5865749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800" b="1">
                <a:solidFill>
                  <a:srgbClr val="FF0066"/>
                </a:solidFill>
              </a:rPr>
              <a:t>8</a:t>
            </a:r>
          </a:p>
        </p:txBody>
      </p:sp>
      <p:sp>
        <p:nvSpPr>
          <p:cNvPr id="8208" name="Rectangle 19"/>
          <p:cNvSpPr>
            <a:spLocks noChangeArrowheads="1"/>
          </p:cNvSpPr>
          <p:nvPr/>
        </p:nvSpPr>
        <p:spPr bwMode="auto">
          <a:xfrm>
            <a:off x="1174377" y="921713"/>
            <a:ext cx="10040471" cy="5697071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9" name="Text Box 20"/>
          <p:cNvSpPr txBox="1">
            <a:spLocks noChangeArrowheads="1"/>
          </p:cNvSpPr>
          <p:nvPr/>
        </p:nvSpPr>
        <p:spPr bwMode="auto">
          <a:xfrm>
            <a:off x="1174377" y="207838"/>
            <a:ext cx="103721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 the sentences in the correct order to make a complete conversation</a:t>
            </a:r>
          </a:p>
        </p:txBody>
      </p:sp>
    </p:spTree>
    <p:extLst>
      <p:ext uri="{BB962C8B-B14F-4D97-AF65-F5344CB8AC3E}">
        <p14:creationId xmlns:p14="http://schemas.microsoft.com/office/powerpoint/2010/main" val="385979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5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5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5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358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35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1273220" y="1219201"/>
            <a:ext cx="956936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Eric: Hello, 9 210 752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Adam: Hello. Can I speak to Eric, please? This is Adam.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Eris: Hello, Adam. How are you?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Adam: I’m fine. I’m going to a pop concert at the City Concert Center tonight. Would you like to come?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Eric: Which band is it?</a:t>
            </a:r>
            <a:r>
              <a:rPr lang="en-US" altLang="en-US" sz="2000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Adam: It’s </a:t>
            </a:r>
            <a:r>
              <a:rPr lang="en-US" altLang="en-US" sz="20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Kids in Town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You like it, don’t you?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Eric: Yes. What time can we meet?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Adam: Is 7.15 OK? The concert starts at 7.45. Let’s meet inside the center, at the café corner.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Eric: That’s fine. See you at 7.15. thank you, Adam.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Adam: Bye, Eric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Eric: Bye</a:t>
            </a:r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1004047" y="1219200"/>
            <a:ext cx="10183906" cy="5562600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5306981" y="154459"/>
            <a:ext cx="1501838" cy="5027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</a:t>
            </a:r>
          </a:p>
        </p:txBody>
      </p:sp>
    </p:spTree>
    <p:extLst>
      <p:ext uri="{BB962C8B-B14F-4D97-AF65-F5344CB8AC3E}">
        <p14:creationId xmlns:p14="http://schemas.microsoft.com/office/powerpoint/2010/main" val="144471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905000" y="1301751"/>
            <a:ext cx="8458200" cy="534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Hello, 8 257 012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Hello, </a:t>
            </a:r>
            <a:r>
              <a:rPr lang="en-US" altLang="en-US" sz="2000" b="1" dirty="0" err="1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How are you?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1800" b="1" dirty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Great. Me too.</a:t>
            </a:r>
            <a:r>
              <a:rPr lang="en-US" altLang="en-US" sz="2000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 I’m sorry. I can’t play chess tonight. I’m going to do my homework.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Yes. Tomorrow afternoon is fine.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At the Central Chess Club? OK. Let’s meet at the front door.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 dirty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Ba:  Great. See you tomorrow afternoon at 2.00 o’clock.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557617" y="1112184"/>
            <a:ext cx="9000565" cy="5533092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763804" y="365127"/>
            <a:ext cx="55043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the dialogue (SGK/ 20, 21)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590800" y="1660526"/>
            <a:ext cx="693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Hello. Can I speak to Ba, please? This is </a:t>
            </a:r>
            <a:r>
              <a:rPr lang="en-US" altLang="en-US" sz="20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675965" y="2405717"/>
            <a:ext cx="487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I’m fine. Thanks.  How are you?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2667000" y="3276600"/>
            <a:ext cx="556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000" b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play chess tonight?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2667000" y="4034959"/>
            <a:ext cx="449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about tomorrow afternoon?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667000" y="4780150"/>
            <a:ext cx="502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I’ll meet you at the Central Chess Club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615452" y="5598834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2.00 OK?</a:t>
            </a: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2743200" y="1981200"/>
            <a:ext cx="4953000" cy="353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2743200" y="27432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819400" y="35814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2743200" y="4365812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2696134" y="51054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675965" y="593015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42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  <p:bldP spid="48137" grpId="0"/>
      <p:bldP spid="48138" grpId="0"/>
      <p:bldP spid="48139" grpId="0"/>
      <p:bldP spid="48140" grpId="0"/>
      <p:bldP spid="481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540" y="301076"/>
            <a:ext cx="6901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2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MAKING ARRANGEMENTS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79160" y="-58651"/>
            <a:ext cx="4061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Monday, September 27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36893" y="848337"/>
            <a:ext cx="94609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7066" y="1263107"/>
            <a:ext cx="196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Vocabulary</a:t>
            </a:r>
          </a:p>
        </p:txBody>
      </p:sp>
      <p:sp>
        <p:nvSpPr>
          <p:cNvPr id="2" name="Rectangle 1"/>
          <p:cNvSpPr/>
          <p:nvPr/>
        </p:nvSpPr>
        <p:spPr>
          <a:xfrm>
            <a:off x="553405" y="1724772"/>
            <a:ext cx="37937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Scotsman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emigrate (v): 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emigration (n): 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emigrant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deaf-mute (n): </a:t>
            </a:r>
          </a:p>
          <a:p>
            <a:pPr marL="342900" indent="-342900">
              <a:lnSpc>
                <a:spcPct val="130000"/>
              </a:lnSpc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patient (n):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patient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adj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transmit (v):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experiment (v): 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experiment (n):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92253" y="1724772"/>
            <a:ext cx="2735044" cy="48936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Scotland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di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cư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cư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cư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điếc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nhẫn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4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6839" y="247715"/>
            <a:ext cx="263572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speech</a:t>
            </a:r>
            <a:r>
              <a:rPr lang="en-US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(n):</a:t>
            </a:r>
            <a:r>
              <a:rPr lang="en-US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invent (v):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invention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inventor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distance (n):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lead to (v):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assistant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conduct (v):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device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message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demonstrate (v): </a:t>
            </a:r>
          </a:p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demonstration (n): </a:t>
            </a: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demonstrator (n): </a:t>
            </a:r>
          </a:p>
          <a:p>
            <a:pPr indent="-342900">
              <a:lnSpc>
                <a:spcPct val="130000"/>
              </a:lnSpc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countless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exhibition (n): </a:t>
            </a:r>
          </a:p>
          <a:p>
            <a:pPr marL="342900" lvl="0" indent="-342900">
              <a:lnSpc>
                <a:spcPct val="130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67640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690316" y="247715"/>
            <a:ext cx="2922595" cy="64940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30000"/>
              </a:lnSpc>
              <a:spcAft>
                <a:spcPts val="0"/>
              </a:spcAft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giọng</a:t>
            </a:r>
            <a:r>
              <a:rPr lang="en-US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</a:t>
            </a:r>
          </a:p>
          <a:p>
            <a:pPr lvl="0"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</a:t>
            </a:r>
          </a:p>
          <a:p>
            <a:pPr lvl="0"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minh</a:t>
            </a: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đỡ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tá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móc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nhắn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lãm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buSzPts val="1400"/>
              <a:tabLst>
                <a:tab pos="167640" algn="l"/>
              </a:tabLst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buôn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mại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83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1915</Words>
  <Application>Microsoft Office PowerPoint</Application>
  <PresentationFormat>Widescreen</PresentationFormat>
  <Paragraphs>292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.VnTime</vt:lpstr>
      <vt:lpstr>.VnVogueH</vt:lpstr>
      <vt:lpstr>Arial</vt:lpstr>
      <vt:lpstr>Calibri</vt:lpstr>
      <vt:lpstr>Calibri Light</vt:lpstr>
      <vt:lpstr>Comic Sans MS</vt:lpstr>
      <vt:lpstr>Garamond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 They are going to go fishing.</vt:lpstr>
      <vt:lpstr>PowerPoint Presentation</vt:lpstr>
      <vt:lpstr>3/26 (SGK). Complete the speech bubbles. Use each adverb in the box.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Duy Đặng - CV . PTLG</dc:creator>
  <cp:lastModifiedBy>Duy Đặng - CV . PTLG</cp:lastModifiedBy>
  <cp:revision>26</cp:revision>
  <dcterms:created xsi:type="dcterms:W3CDTF">2021-09-22T18:27:24Z</dcterms:created>
  <dcterms:modified xsi:type="dcterms:W3CDTF">2021-10-09T09:31:32Z</dcterms:modified>
</cp:coreProperties>
</file>