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Tahoma"/>
      <p:regular r:id="rId31"/>
      <p:bold r:id="rId32"/>
    </p:embeddedFont>
    <p:embeddedFont>
      <p:font typeface="Century Schoolbook"/>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41373C-13E8-4E4F-89E3-8BFAEB849D65}">
  <a:tblStyle styleId="{B541373C-13E8-4E4F-89E3-8BFAEB849D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ahoma-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enturySchoolbook-regular.fntdata"/><Relationship Id="rId10" Type="http://schemas.openxmlformats.org/officeDocument/2006/relationships/slide" Target="slides/slide4.xml"/><Relationship Id="rId32" Type="http://schemas.openxmlformats.org/officeDocument/2006/relationships/font" Target="fonts/Tahoma-bold.fntdata"/><Relationship Id="rId13" Type="http://schemas.openxmlformats.org/officeDocument/2006/relationships/slide" Target="slides/slide7.xml"/><Relationship Id="rId35" Type="http://schemas.openxmlformats.org/officeDocument/2006/relationships/font" Target="fonts/CenturySchoolbook-italic.fntdata"/><Relationship Id="rId12" Type="http://schemas.openxmlformats.org/officeDocument/2006/relationships/slide" Target="slides/slide6.xml"/><Relationship Id="rId34" Type="http://schemas.openxmlformats.org/officeDocument/2006/relationships/font" Target="fonts/CenturySchoolbook-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CenturySchoolboo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6" name="Google Shape;18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3" name="Google Shape;19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21" name="Shape 21"/>
        <p:cNvGrpSpPr/>
        <p:nvPr/>
      </p:nvGrpSpPr>
      <p:grpSpPr>
        <a:xfrm>
          <a:off x="0" y="0"/>
          <a:ext cx="0" cy="0"/>
          <a:chOff x="0" y="0"/>
          <a:chExt cx="0" cy="0"/>
        </a:xfrm>
      </p:grpSpPr>
      <p:sp>
        <p:nvSpPr>
          <p:cNvPr id="22" name="Google Shape;22;p2"/>
          <p:cNvSpPr txBox="1"/>
          <p:nvPr>
            <p:ph type="ctrTitle"/>
          </p:nvPr>
        </p:nvSpPr>
        <p:spPr>
          <a:xfrm>
            <a:off x="2286000" y="3124200"/>
            <a:ext cx="6172200" cy="189436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rmAutofit/>
          </a:bodyPr>
          <a:lstStyle>
            <a:lvl1pPr lvl="0" algn="l">
              <a:spcBef>
                <a:spcPts val="600"/>
              </a:spcBef>
              <a:spcAft>
                <a:spcPts val="0"/>
              </a:spcAft>
              <a:buSzPts val="1260"/>
              <a:buNone/>
              <a:defRPr b="1" sz="1800">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4" name="Google Shape;24;p2"/>
          <p:cNvSpPr txBox="1"/>
          <p:nvPr>
            <p:ph idx="10" type="dt"/>
          </p:nvPr>
        </p:nvSpPr>
        <p:spPr>
          <a:xfrm rot="5400000">
            <a:off x="7764621" y="1174097"/>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rot="5400000">
            <a:off x="7077269" y="4181669"/>
            <a:ext cx="36576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7" name="Google Shape;27;p2"/>
          <p:cNvSpPr/>
          <p:nvPr/>
        </p:nvSpPr>
        <p:spPr>
          <a:xfrm>
            <a:off x="276336" y="0"/>
            <a:ext cx="104664"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8" name="Google Shape;28;p2"/>
          <p:cNvSpPr/>
          <p:nvPr/>
        </p:nvSpPr>
        <p:spPr>
          <a:xfrm>
            <a:off x="990600" y="0"/>
            <a:ext cx="181872"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9" name="Google Shape;29;p2"/>
          <p:cNvSpPr/>
          <p:nvPr/>
        </p:nvSpPr>
        <p:spPr>
          <a:xfrm>
            <a:off x="1141320" y="0"/>
            <a:ext cx="230280"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30" name="Google Shape;30;p2"/>
          <p:cNvCxnSpPr/>
          <p:nvPr/>
        </p:nvCxnSpPr>
        <p:spPr>
          <a:xfrm>
            <a:off x="106344"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31" name="Google Shape;31;p2"/>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32" name="Google Shape;32;p2"/>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33" name="Google Shape;33;p2"/>
          <p:cNvCxnSpPr/>
          <p:nvPr/>
        </p:nvCxnSpPr>
        <p:spPr>
          <a:xfrm>
            <a:off x="172664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34" name="Google Shape;34;p2"/>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cxnSp>
        <p:nvCxnSpPr>
          <p:cNvPr id="35" name="Google Shape;35;p2"/>
          <p:cNvCxnSpPr/>
          <p:nvPr/>
        </p:nvCxnSpPr>
        <p:spPr>
          <a:xfrm>
            <a:off x="9113856"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36" name="Google Shape;36;p2"/>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2"/>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8" name="Google Shape;38;p2"/>
          <p:cNvSpPr/>
          <p:nvPr/>
        </p:nvSpPr>
        <p:spPr>
          <a:xfrm>
            <a:off x="1309632"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9" name="Google Shape;39;p2"/>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0" name="Google Shape;40;p2"/>
          <p:cNvSpPr/>
          <p:nvPr/>
        </p:nvSpPr>
        <p:spPr>
          <a:xfrm>
            <a:off x="1664208" y="5788152"/>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1" name="Google Shape;41;p2"/>
          <p:cNvSpPr/>
          <p:nvPr/>
        </p:nvSpPr>
        <p:spPr>
          <a:xfrm>
            <a:off x="1905000" y="4495800"/>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 name="Google Shape;42;p2"/>
          <p:cNvSpPr txBox="1"/>
          <p:nvPr>
            <p:ph idx="12" type="sldNum"/>
          </p:nvPr>
        </p:nvSpPr>
        <p:spPr>
          <a:xfrm>
            <a:off x="1325544" y="4928702"/>
            <a:ext cx="609600" cy="51752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1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1"/>
          <p:cNvSpPr txBox="1"/>
          <p:nvPr>
            <p:ph idx="1" type="body"/>
          </p:nvPr>
        </p:nvSpPr>
        <p:spPr>
          <a:xfrm rot="5400000">
            <a:off x="1754124" y="303276"/>
            <a:ext cx="4873752" cy="74676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7" name="Google Shape;127;p11"/>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1"/>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12"/>
          <p:cNvSpPr txBox="1"/>
          <p:nvPr>
            <p:ph type="title"/>
          </p:nvPr>
        </p:nvSpPr>
        <p:spPr>
          <a:xfrm rot="5400000">
            <a:off x="4541837" y="2362202"/>
            <a:ext cx="5851525"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3" name="Google Shape;133;p12"/>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2"/>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3"/>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4"/>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4"/>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4"/>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53" name="Shape 53"/>
        <p:cNvGrpSpPr/>
        <p:nvPr/>
      </p:nvGrpSpPr>
      <p:grpSpPr>
        <a:xfrm>
          <a:off x="0" y="0"/>
          <a:ext cx="0" cy="0"/>
          <a:chOff x="0" y="0"/>
          <a:chExt cx="0" cy="0"/>
        </a:xfrm>
      </p:grpSpPr>
      <p:sp>
        <p:nvSpPr>
          <p:cNvPr id="54" name="Google Shape;54;p5"/>
          <p:cNvSpPr txBox="1"/>
          <p:nvPr>
            <p:ph type="title"/>
          </p:nvPr>
        </p:nvSpPr>
        <p:spPr>
          <a:xfrm>
            <a:off x="2286000" y="2895600"/>
            <a:ext cx="6172200" cy="205359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000"/>
              <a:buFont typeface="Century Schoolbook"/>
              <a:buNone/>
              <a:defRPr b="1" sz="3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
          <p:cNvSpPr txBox="1"/>
          <p:nvPr>
            <p:ph idx="1" type="body"/>
          </p:nvPr>
        </p:nvSpPr>
        <p:spPr>
          <a:xfrm>
            <a:off x="2286000" y="5010150"/>
            <a:ext cx="6172200"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260"/>
              <a:buNone/>
              <a:defRPr b="1" sz="1800">
                <a:solidFill>
                  <a:schemeClr val="lt2"/>
                </a:solidFill>
              </a:defRPr>
            </a:lvl1pPr>
            <a:lvl2pPr indent="-228600" lvl="1" marL="914400" algn="l">
              <a:spcBef>
                <a:spcPts val="360"/>
              </a:spcBef>
              <a:spcAft>
                <a:spcPts val="0"/>
              </a:spcAft>
              <a:buSzPts val="1440"/>
              <a:buNone/>
              <a:defRPr sz="1800">
                <a:solidFill>
                  <a:schemeClr val="lt1"/>
                </a:solidFill>
              </a:defRPr>
            </a:lvl2pPr>
            <a:lvl3pPr indent="-228600" lvl="2" marL="1371600" algn="l">
              <a:spcBef>
                <a:spcPts val="320"/>
              </a:spcBef>
              <a:spcAft>
                <a:spcPts val="0"/>
              </a:spcAft>
              <a:buSzPts val="960"/>
              <a:buNone/>
              <a:defRPr sz="1600">
                <a:solidFill>
                  <a:schemeClr val="lt1"/>
                </a:solidFill>
              </a:defRPr>
            </a:lvl3pPr>
            <a:lvl4pPr indent="-228600" lvl="3" marL="1828800" algn="l">
              <a:spcBef>
                <a:spcPts val="280"/>
              </a:spcBef>
              <a:spcAft>
                <a:spcPts val="0"/>
              </a:spcAft>
              <a:buSzPts val="840"/>
              <a:buNone/>
              <a:defRPr sz="1400">
                <a:solidFill>
                  <a:schemeClr val="lt1"/>
                </a:solidFill>
              </a:defRPr>
            </a:lvl4pPr>
            <a:lvl5pPr indent="-228600" lvl="4" marL="2286000" algn="l">
              <a:spcBef>
                <a:spcPts val="280"/>
              </a:spcBef>
              <a:spcAft>
                <a:spcPts val="0"/>
              </a:spcAft>
              <a:buSzPts val="952"/>
              <a:buNone/>
              <a:defRPr sz="1400">
                <a:solidFill>
                  <a:schemeClr val="lt1"/>
                </a:solidFill>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5"/>
          <p:cNvSpPr txBox="1"/>
          <p:nvPr>
            <p:ph idx="10" type="dt"/>
          </p:nvPr>
        </p:nvSpPr>
        <p:spPr>
          <a:xfrm rot="5400000">
            <a:off x="7763256" y="1170432"/>
            <a:ext cx="2286000" cy="381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1" type="ftr"/>
          </p:nvPr>
        </p:nvSpPr>
        <p:spPr>
          <a:xfrm rot="5400000">
            <a:off x="7077456" y="4178808"/>
            <a:ext cx="36576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p:nvPr/>
        </p:nvSpPr>
        <p:spPr>
          <a:xfrm>
            <a:off x="381000" y="0"/>
            <a:ext cx="609600" cy="6858000"/>
          </a:xfrm>
          <a:prstGeom prst="rect">
            <a:avLst/>
          </a:prstGeom>
          <a:solidFill>
            <a:srgbClr val="FEC2AC">
              <a:alpha val="5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59" name="Google Shape;59;p5"/>
          <p:cNvSpPr/>
          <p:nvPr/>
        </p:nvSpPr>
        <p:spPr>
          <a:xfrm>
            <a:off x="276336" y="0"/>
            <a:ext cx="104664" cy="6858000"/>
          </a:xfrm>
          <a:prstGeom prst="rect">
            <a:avLst/>
          </a:prstGeom>
          <a:solidFill>
            <a:srgbClr val="FFD8CC">
              <a:alpha val="3568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0" name="Google Shape;60;p5"/>
          <p:cNvSpPr/>
          <p:nvPr/>
        </p:nvSpPr>
        <p:spPr>
          <a:xfrm>
            <a:off x="990600" y="0"/>
            <a:ext cx="181872" cy="6858000"/>
          </a:xfrm>
          <a:prstGeom prst="rect">
            <a:avLst/>
          </a:prstGeom>
          <a:solidFill>
            <a:srgbClr val="FFD8CC">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1" name="Google Shape;61;p5"/>
          <p:cNvSpPr/>
          <p:nvPr/>
        </p:nvSpPr>
        <p:spPr>
          <a:xfrm>
            <a:off x="1141320" y="0"/>
            <a:ext cx="230280" cy="6858000"/>
          </a:xfrm>
          <a:prstGeom prst="rect">
            <a:avLst/>
          </a:prstGeom>
          <a:solidFill>
            <a:srgbClr val="FFEDE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62" name="Google Shape;62;p5"/>
          <p:cNvCxnSpPr/>
          <p:nvPr/>
        </p:nvCxnSpPr>
        <p:spPr>
          <a:xfrm>
            <a:off x="106344" y="0"/>
            <a:ext cx="0" cy="6858000"/>
          </a:xfrm>
          <a:prstGeom prst="straightConnector1">
            <a:avLst/>
          </a:prstGeom>
          <a:noFill/>
          <a:ln cap="flat" cmpd="sng" w="57150">
            <a:solidFill>
              <a:srgbClr val="FEC2AC">
                <a:alpha val="72941"/>
              </a:srgbClr>
            </a:solidFill>
            <a:prstDash val="solid"/>
            <a:round/>
            <a:headEnd len="sm" w="sm" type="none"/>
            <a:tailEnd len="sm" w="sm" type="none"/>
          </a:ln>
        </p:spPr>
      </p:cxnSp>
      <p:cxnSp>
        <p:nvCxnSpPr>
          <p:cNvPr id="63" name="Google Shape;63;p5"/>
          <p:cNvCxnSpPr/>
          <p:nvPr/>
        </p:nvCxnSpPr>
        <p:spPr>
          <a:xfrm>
            <a:off x="914400" y="0"/>
            <a:ext cx="0" cy="6858000"/>
          </a:xfrm>
          <a:prstGeom prst="straightConnector1">
            <a:avLst/>
          </a:prstGeom>
          <a:noFill/>
          <a:ln cap="flat" cmpd="sng" w="57150">
            <a:solidFill>
              <a:srgbClr val="FFEDE7">
                <a:alpha val="82745"/>
              </a:srgbClr>
            </a:solidFill>
            <a:prstDash val="solid"/>
            <a:round/>
            <a:headEnd len="sm" w="sm" type="none"/>
            <a:tailEnd len="sm" w="sm" type="none"/>
          </a:ln>
        </p:spPr>
      </p:cxnSp>
      <p:cxnSp>
        <p:nvCxnSpPr>
          <p:cNvPr id="64" name="Google Shape;64;p5"/>
          <p:cNvCxnSpPr/>
          <p:nvPr/>
        </p:nvCxnSpPr>
        <p:spPr>
          <a:xfrm>
            <a:off x="854112" y="0"/>
            <a:ext cx="0" cy="6858000"/>
          </a:xfrm>
          <a:prstGeom prst="straightConnector1">
            <a:avLst/>
          </a:prstGeom>
          <a:noFill/>
          <a:ln cap="flat" cmpd="sng" w="57150">
            <a:solidFill>
              <a:srgbClr val="FEC2AC"/>
            </a:solidFill>
            <a:prstDash val="solid"/>
            <a:round/>
            <a:headEnd len="sm" w="sm" type="none"/>
            <a:tailEnd len="sm" w="sm" type="none"/>
          </a:ln>
        </p:spPr>
      </p:cxnSp>
      <p:cxnSp>
        <p:nvCxnSpPr>
          <p:cNvPr id="65" name="Google Shape;65;p5"/>
          <p:cNvCxnSpPr/>
          <p:nvPr/>
        </p:nvCxnSpPr>
        <p:spPr>
          <a:xfrm>
            <a:off x="1726640" y="0"/>
            <a:ext cx="0" cy="6858000"/>
          </a:xfrm>
          <a:prstGeom prst="straightConnector1">
            <a:avLst/>
          </a:prstGeom>
          <a:noFill/>
          <a:ln cap="flat" cmpd="sng" w="28575">
            <a:solidFill>
              <a:srgbClr val="FEC2AC">
                <a:alpha val="81960"/>
              </a:srgbClr>
            </a:solidFill>
            <a:prstDash val="solid"/>
            <a:round/>
            <a:headEnd len="sm" w="sm" type="none"/>
            <a:tailEnd len="sm" w="sm" type="none"/>
          </a:ln>
        </p:spPr>
      </p:cxnSp>
      <p:cxnSp>
        <p:nvCxnSpPr>
          <p:cNvPr id="66" name="Google Shape;66;p5"/>
          <p:cNvCxnSpPr/>
          <p:nvPr/>
        </p:nvCxnSpPr>
        <p:spPr>
          <a:xfrm>
            <a:off x="1066800" y="0"/>
            <a:ext cx="0" cy="6858000"/>
          </a:xfrm>
          <a:prstGeom prst="straightConnector1">
            <a:avLst/>
          </a:prstGeom>
          <a:noFill/>
          <a:ln cap="flat" cmpd="sng" w="9525">
            <a:solidFill>
              <a:srgbClr val="FEC2AC"/>
            </a:solidFill>
            <a:prstDash val="solid"/>
            <a:round/>
            <a:headEnd len="sm" w="sm" type="none"/>
            <a:tailEnd len="sm" w="sm" type="none"/>
          </a:ln>
        </p:spPr>
      </p:cxnSp>
      <p:sp>
        <p:nvSpPr>
          <p:cNvPr id="67" name="Google Shape;67;p5"/>
          <p:cNvSpPr/>
          <p:nvPr/>
        </p:nvSpPr>
        <p:spPr>
          <a:xfrm>
            <a:off x="1219200" y="0"/>
            <a:ext cx="76200" cy="6858000"/>
          </a:xfrm>
          <a:prstGeom prst="rect">
            <a:avLst/>
          </a:prstGeom>
          <a:solidFill>
            <a:srgbClr val="FEC2AC">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8" name="Google Shape;68;p5"/>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69" name="Google Shape;69;p5"/>
          <p:cNvSpPr/>
          <p:nvPr/>
        </p:nvSpPr>
        <p:spPr>
          <a:xfrm>
            <a:off x="1324704"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0" name="Google Shape;70;p5"/>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1" name="Google Shape;71;p5"/>
          <p:cNvSpPr/>
          <p:nvPr/>
        </p:nvSpPr>
        <p:spPr>
          <a:xfrm>
            <a:off x="1664208" y="5791200"/>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72" name="Google Shape;72;p5"/>
          <p:cNvSpPr/>
          <p:nvPr/>
        </p:nvSpPr>
        <p:spPr>
          <a:xfrm>
            <a:off x="1879040" y="4479888"/>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73" name="Google Shape;73;p5"/>
          <p:cNvCxnSpPr/>
          <p:nvPr/>
        </p:nvCxnSpPr>
        <p:spPr>
          <a:xfrm>
            <a:off x="9097944" y="0"/>
            <a:ext cx="0" cy="6858000"/>
          </a:xfrm>
          <a:prstGeom prst="straightConnector1">
            <a:avLst/>
          </a:prstGeom>
          <a:noFill/>
          <a:ln cap="flat" cmpd="thickThin" w="57150">
            <a:solidFill>
              <a:srgbClr val="FEC2AC"/>
            </a:solidFill>
            <a:prstDash val="solid"/>
            <a:round/>
            <a:headEnd len="sm" w="sm" type="none"/>
            <a:tailEnd len="sm" w="sm" type="none"/>
          </a:ln>
        </p:spPr>
      </p:cxnSp>
      <p:sp>
        <p:nvSpPr>
          <p:cNvPr id="74" name="Google Shape;74;p5"/>
          <p:cNvSpPr txBox="1"/>
          <p:nvPr>
            <p:ph idx="12" type="sldNum"/>
          </p:nvPr>
        </p:nvSpPr>
        <p:spPr>
          <a:xfrm>
            <a:off x="1340616" y="4928702"/>
            <a:ext cx="609600" cy="517524"/>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 name="Shape 75"/>
        <p:cNvGrpSpPr/>
        <p:nvPr/>
      </p:nvGrpSpPr>
      <p:grpSpPr>
        <a:xfrm>
          <a:off x="0" y="0"/>
          <a:ext cx="0" cy="0"/>
          <a:chOff x="0" y="0"/>
          <a:chExt cx="0" cy="0"/>
        </a:xfrm>
      </p:grpSpPr>
      <p:sp>
        <p:nvSpPr>
          <p:cNvPr id="76" name="Google Shape;76;p6"/>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6"/>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0" name="Google Shape;80;p6"/>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6"/>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7"/>
          <p:cNvSpPr txBox="1"/>
          <p:nvPr>
            <p:ph type="title"/>
          </p:nvPr>
        </p:nvSpPr>
        <p:spPr>
          <a:xfrm>
            <a:off x="457200" y="273050"/>
            <a:ext cx="7543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7"/>
          <p:cNvSpPr txBox="1"/>
          <p:nvPr>
            <p:ph idx="1" type="body"/>
          </p:nvPr>
        </p:nvSpPr>
        <p:spPr>
          <a:xfrm>
            <a:off x="457200"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7"/>
          <p:cNvSpPr txBox="1"/>
          <p:nvPr>
            <p:ph idx="2" type="body"/>
          </p:nvPr>
        </p:nvSpPr>
        <p:spPr>
          <a:xfrm>
            <a:off x="4371975"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7"/>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7"/>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400"/>
              <a:buFont typeface="Century Schoolbook"/>
              <a:buNone/>
              <a:defRPr b="1" sz="2000">
                <a:solidFill>
                  <a:srgbClr val="FFFFFF"/>
                </a:solidFill>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8"/>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8"/>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8"/>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8"/>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96" name="Shape 96"/>
        <p:cNvGrpSpPr/>
        <p:nvPr/>
      </p:nvGrpSpPr>
      <p:grpSpPr>
        <a:xfrm>
          <a:off x="0" y="0"/>
          <a:ext cx="0" cy="0"/>
          <a:chOff x="0" y="0"/>
          <a:chExt cx="0" cy="0"/>
        </a:xfrm>
      </p:grpSpPr>
      <p:cxnSp>
        <p:nvCxnSpPr>
          <p:cNvPr id="97" name="Google Shape;97;p9"/>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98" name="Google Shape;98;p9"/>
          <p:cNvSpPr txBox="1"/>
          <p:nvPr>
            <p:ph type="title"/>
          </p:nvPr>
        </p:nvSpPr>
        <p:spPr>
          <a:xfrm rot="5400000">
            <a:off x="3371850"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9"/>
          <p:cNvSpPr txBox="1"/>
          <p:nvPr>
            <p:ph idx="1" type="body"/>
          </p:nvPr>
        </p:nvSpPr>
        <p:spPr>
          <a:xfrm>
            <a:off x="6812280" y="274320"/>
            <a:ext cx="1527048" cy="498348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840"/>
              <a:buNone/>
              <a:defRPr sz="1200"/>
            </a:lvl1pPr>
            <a:lvl2pPr indent="-228600" lvl="1" marL="914400" algn="l">
              <a:spcBef>
                <a:spcPts val="1000"/>
              </a:spcBef>
              <a:spcAft>
                <a:spcPts val="0"/>
              </a:spcAft>
              <a:buSzPts val="960"/>
              <a:buNone/>
              <a:defRPr sz="1200"/>
            </a:lvl2pPr>
            <a:lvl3pPr indent="-228600" lvl="2" marL="1371600" algn="l">
              <a:spcBef>
                <a:spcPts val="200"/>
              </a:spcBef>
              <a:spcAft>
                <a:spcPts val="0"/>
              </a:spcAft>
              <a:buSzPts val="600"/>
              <a:buNone/>
              <a:defRPr sz="1000"/>
            </a:lvl3pPr>
            <a:lvl4pPr indent="-228600" lvl="3" marL="1828800" algn="l">
              <a:spcBef>
                <a:spcPts val="180"/>
              </a:spcBef>
              <a:spcAft>
                <a:spcPts val="0"/>
              </a:spcAft>
              <a:buSzPts val="540"/>
              <a:buNone/>
              <a:defRPr sz="900"/>
            </a:lvl4pPr>
            <a:lvl5pPr indent="-228600" lvl="4" marL="2286000" algn="l">
              <a:spcBef>
                <a:spcPts val="180"/>
              </a:spcBef>
              <a:spcAft>
                <a:spcPts val="0"/>
              </a:spcAft>
              <a:buSzPts val="612"/>
              <a:buNone/>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100" name="Google Shape;100;p9"/>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101" name="Google Shape;101;p9"/>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cxnSp>
        <p:nvCxnSpPr>
          <p:cNvPr id="102" name="Google Shape;102;p9"/>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03" name="Google Shape;103;p9"/>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04" name="Google Shape;104;p9"/>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05" name="Google Shape;105;p9"/>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6" name="Google Shape;106;p9"/>
          <p:cNvSpPr txBox="1"/>
          <p:nvPr>
            <p:ph idx="2" type="body"/>
          </p:nvPr>
        </p:nvSpPr>
        <p:spPr>
          <a:xfrm>
            <a:off x="304800" y="274320"/>
            <a:ext cx="5638800" cy="6327648"/>
          </a:xfrm>
          <a:prstGeom prst="rect">
            <a:avLst/>
          </a:prstGeom>
          <a:noFill/>
          <a:ln>
            <a:noFill/>
          </a:ln>
        </p:spPr>
        <p:txBody>
          <a:bodyPr anchorCtr="0" anchor="t" bIns="45700" lIns="91425" spcFirstLastPara="1" rIns="91425" wrap="square" tIns="45700">
            <a:normAutofit/>
          </a:bodyPr>
          <a:lstStyle>
            <a:lvl1pPr indent="-308610" lvl="0" marL="457200" algn="l">
              <a:spcBef>
                <a:spcPts val="600"/>
              </a:spcBef>
              <a:spcAft>
                <a:spcPts val="0"/>
              </a:spcAft>
              <a:buSzPts val="1260"/>
              <a:buChar char="🞆"/>
              <a:defRPr/>
            </a:lvl1pPr>
            <a:lvl2pPr indent="-320040" lvl="1" marL="914400" algn="l">
              <a:spcBef>
                <a:spcPts val="360"/>
              </a:spcBef>
              <a:spcAft>
                <a:spcPts val="0"/>
              </a:spcAft>
              <a:buSzPts val="1440"/>
              <a:buChar char="⚫"/>
              <a:defRPr/>
            </a:lvl2pPr>
            <a:lvl3pPr indent="-297180" lvl="2" marL="1371600" algn="l">
              <a:spcBef>
                <a:spcPts val="360"/>
              </a:spcBef>
              <a:spcAft>
                <a:spcPts val="0"/>
              </a:spcAft>
              <a:buSzPts val="1080"/>
              <a:buChar char="🞆"/>
              <a:defRPr/>
            </a:lvl3pPr>
            <a:lvl4pPr indent="-297180" lvl="3" marL="1828800" algn="l">
              <a:spcBef>
                <a:spcPts val="360"/>
              </a:spcBef>
              <a:spcAft>
                <a:spcPts val="0"/>
              </a:spcAft>
              <a:buSzPts val="1080"/>
              <a:buChar char="🞆"/>
              <a:defRPr/>
            </a:lvl4pPr>
            <a:lvl5pPr indent="-306323" lvl="4" marL="2286000" algn="l">
              <a:spcBef>
                <a:spcPts val="360"/>
              </a:spcBef>
              <a:spcAft>
                <a:spcPts val="0"/>
              </a:spcAft>
              <a:buSzPts val="1224"/>
              <a:buChar char="⚫"/>
              <a:defRPr/>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9"/>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p9"/>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0" name="Shape 110"/>
        <p:cNvGrpSpPr/>
        <p:nvPr/>
      </p:nvGrpSpPr>
      <p:grpSpPr>
        <a:xfrm>
          <a:off x="0" y="0"/>
          <a:ext cx="0" cy="0"/>
          <a:chOff x="0" y="0"/>
          <a:chExt cx="0" cy="0"/>
        </a:xfrm>
      </p:grpSpPr>
      <p:cxnSp>
        <p:nvCxnSpPr>
          <p:cNvPr id="111" name="Google Shape;111;p10"/>
          <p:cNvCxnSpPr/>
          <p:nvPr/>
        </p:nvCxnSpPr>
        <p:spPr>
          <a:xfrm>
            <a:off x="8763000" y="0"/>
            <a:ext cx="0" cy="6858000"/>
          </a:xfrm>
          <a:prstGeom prst="straightConnector1">
            <a:avLst/>
          </a:prstGeom>
          <a:noFill/>
          <a:ln cap="flat" cmpd="sng" w="38100">
            <a:solidFill>
              <a:srgbClr val="FEC2AC"/>
            </a:solidFill>
            <a:prstDash val="solid"/>
            <a:round/>
            <a:headEnd len="sm" w="sm" type="none"/>
            <a:tailEnd len="sm" w="sm" type="none"/>
          </a:ln>
        </p:spPr>
      </p:cxnSp>
      <p:sp>
        <p:nvSpPr>
          <p:cNvPr id="112" name="Google Shape;112;p10"/>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3" name="Google Shape;113;p10"/>
          <p:cNvSpPr txBox="1"/>
          <p:nvPr>
            <p:ph type="title"/>
          </p:nvPr>
        </p:nvSpPr>
        <p:spPr>
          <a:xfrm rot="5400000">
            <a:off x="3350133" y="3200400"/>
            <a:ext cx="6309360" cy="457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Schoolbook"/>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0"/>
          <p:cNvSpPr/>
          <p:nvPr>
            <p:ph idx="2" type="pic"/>
          </p:nvPr>
        </p:nvSpPr>
        <p:spPr>
          <a:xfrm>
            <a:off x="0" y="0"/>
            <a:ext cx="6172200" cy="6858000"/>
          </a:xfrm>
          <a:prstGeom prst="rect">
            <a:avLst/>
          </a:prstGeom>
          <a:solidFill>
            <a:schemeClr val="lt2"/>
          </a:solidFill>
          <a:ln>
            <a:noFill/>
          </a:ln>
        </p:spPr>
      </p:sp>
      <p:sp>
        <p:nvSpPr>
          <p:cNvPr id="115" name="Google Shape;115;p10"/>
          <p:cNvSpPr txBox="1"/>
          <p:nvPr>
            <p:ph idx="1" type="body"/>
          </p:nvPr>
        </p:nvSpPr>
        <p:spPr>
          <a:xfrm>
            <a:off x="6765798" y="264795"/>
            <a:ext cx="1524000" cy="4956048"/>
          </a:xfrm>
          <a:prstGeom prst="rect">
            <a:avLst/>
          </a:prstGeom>
          <a:noFill/>
          <a:ln>
            <a:noFill/>
          </a:ln>
        </p:spPr>
        <p:txBody>
          <a:bodyPr anchorCtr="0" anchor="t" bIns="45700" lIns="91425" spcFirstLastPara="1" rIns="91425" wrap="square" tIns="45700">
            <a:normAutofit/>
          </a:bodyPr>
          <a:lstStyle>
            <a:lvl1pPr indent="-228600" lvl="0" marL="457200" algn="l">
              <a:spcBef>
                <a:spcPts val="100"/>
              </a:spcBef>
              <a:spcAft>
                <a:spcPts val="0"/>
              </a:spcAft>
              <a:buSzPts val="840"/>
              <a:buFont typeface="Century Schoolbook"/>
              <a:buNone/>
              <a:defRPr sz="1200"/>
            </a:lvl1pPr>
            <a:lvl2pPr indent="-289560" lvl="1" marL="914400" algn="l">
              <a:spcBef>
                <a:spcPts val="400"/>
              </a:spcBef>
              <a:spcAft>
                <a:spcPts val="0"/>
              </a:spcAft>
              <a:buSzPts val="960"/>
              <a:buChar char="⚫"/>
              <a:defRPr sz="1200"/>
            </a:lvl2pPr>
            <a:lvl3pPr indent="-266700" lvl="2" marL="1371600" algn="l">
              <a:spcBef>
                <a:spcPts val="200"/>
              </a:spcBef>
              <a:spcAft>
                <a:spcPts val="0"/>
              </a:spcAft>
              <a:buSzPts val="600"/>
              <a:buChar char="🞆"/>
              <a:defRPr sz="1000"/>
            </a:lvl3pPr>
            <a:lvl4pPr indent="-262889" lvl="3" marL="1828800" algn="l">
              <a:spcBef>
                <a:spcPts val="180"/>
              </a:spcBef>
              <a:spcAft>
                <a:spcPts val="0"/>
              </a:spcAft>
              <a:buSzPts val="540"/>
              <a:buChar char="🞆"/>
              <a:defRPr sz="900"/>
            </a:lvl4pPr>
            <a:lvl5pPr indent="-267461" lvl="4" marL="2286000" algn="l">
              <a:spcBef>
                <a:spcPts val="180"/>
              </a:spcBef>
              <a:spcAft>
                <a:spcPts val="0"/>
              </a:spcAft>
              <a:buSzPts val="612"/>
              <a:buChar char="⚫"/>
              <a:defRPr sz="900"/>
            </a:lvl5pPr>
            <a:lvl6pPr indent="-342900" lvl="5" marL="2743200" algn="l">
              <a:spcBef>
                <a:spcPts val="360"/>
              </a:spcBef>
              <a:spcAft>
                <a:spcPts val="0"/>
              </a:spcAft>
              <a:buSzPts val="1800"/>
              <a:buChar char="•"/>
              <a:defRPr/>
            </a:lvl6pPr>
            <a:lvl7pPr indent="-297179" lvl="6" marL="3200400" algn="l">
              <a:spcBef>
                <a:spcPts val="360"/>
              </a:spcBef>
              <a:spcAft>
                <a:spcPts val="0"/>
              </a:spcAft>
              <a:buSzPts val="108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cxnSp>
        <p:nvCxnSpPr>
          <p:cNvPr id="116" name="Google Shape;116;p10"/>
          <p:cNvCxnSpPr/>
          <p:nvPr/>
        </p:nvCxnSpPr>
        <p:spPr>
          <a:xfrm>
            <a:off x="8991600" y="0"/>
            <a:ext cx="0" cy="6858000"/>
          </a:xfrm>
          <a:prstGeom prst="straightConnector1">
            <a:avLst/>
          </a:prstGeom>
          <a:noFill/>
          <a:ln cap="flat" cmpd="sng" w="9525">
            <a:solidFill>
              <a:schemeClr val="dk1"/>
            </a:solidFill>
            <a:prstDash val="solid"/>
            <a:round/>
            <a:headEnd len="sm" w="sm" type="none"/>
            <a:tailEnd len="sm" w="sm" type="none"/>
          </a:ln>
        </p:spPr>
      </p:cxnSp>
      <p:sp>
        <p:nvSpPr>
          <p:cNvPr id="117" name="Google Shape;117;p10"/>
          <p:cNvSpPr/>
          <p:nvPr/>
        </p:nvSpPr>
        <p:spPr>
          <a:xfrm>
            <a:off x="8839200" y="0"/>
            <a:ext cx="304800" cy="6858000"/>
          </a:xfrm>
          <a:prstGeom prst="rect">
            <a:avLst/>
          </a:prstGeom>
          <a:solidFill>
            <a:srgbClr val="FEC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18" name="Google Shape;118;p10"/>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cxnSp>
        <p:nvCxnSpPr>
          <p:cNvPr id="119" name="Google Shape;119;p10"/>
          <p:cNvCxnSpPr/>
          <p:nvPr/>
        </p:nvCxnSpPr>
        <p:spPr>
          <a:xfrm>
            <a:off x="6248400" y="0"/>
            <a:ext cx="0" cy="6858000"/>
          </a:xfrm>
          <a:prstGeom prst="straightConnector1">
            <a:avLst/>
          </a:prstGeom>
          <a:noFill/>
          <a:ln cap="flat" cmpd="sng" w="38100">
            <a:solidFill>
              <a:srgbClr val="FEC2AC"/>
            </a:solidFill>
            <a:prstDash val="solid"/>
            <a:round/>
            <a:headEnd len="sm" w="sm" type="none"/>
            <a:tailEnd len="sm" w="sm" type="none"/>
          </a:ln>
        </p:spPr>
      </p:cxnSp>
      <p:cxnSp>
        <p:nvCxnSpPr>
          <p:cNvPr id="120" name="Google Shape;120;p10"/>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sp>
        <p:nvSpPr>
          <p:cNvPr id="121" name="Google Shape;121;p10"/>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0"/>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10"/>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8763000" y="0"/>
            <a:ext cx="0" cy="6858000"/>
          </a:xfrm>
          <a:prstGeom prst="straightConnector1">
            <a:avLst/>
          </a:prstGeom>
          <a:noFill/>
          <a:ln cap="flat" cmpd="sng" w="38100">
            <a:solidFill>
              <a:srgbClr val="FEC2AC">
                <a:alpha val="92941"/>
              </a:srgbClr>
            </a:solidFill>
            <a:prstDash val="solid"/>
            <a:round/>
            <a:headEnd len="sm" w="sm" type="none"/>
            <a:tailEnd len="sm" w="sm" type="none"/>
          </a:ln>
        </p:spPr>
      </p:cxnSp>
      <p:sp>
        <p:nvSpPr>
          <p:cNvPr id="11" name="Google Shape;11;p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DE7530"/>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FEC2AC"/>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BBC9E9"/>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FEC2AC"/>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DE7530"/>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3" name="Google Shape;13;p1"/>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14" name="Google Shape;14;p1"/>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cxnSp>
        <p:nvCxnSpPr>
          <p:cNvPr id="15" name="Google Shape;15;p1"/>
          <p:cNvCxnSpPr/>
          <p:nvPr/>
        </p:nvCxnSpPr>
        <p:spPr>
          <a:xfrm>
            <a:off x="76200" y="0"/>
            <a:ext cx="0" cy="6858000"/>
          </a:xfrm>
          <a:prstGeom prst="straightConnector1">
            <a:avLst/>
          </a:prstGeom>
          <a:noFill/>
          <a:ln cap="flat" cmpd="thickThin" w="57150">
            <a:solidFill>
              <a:srgbClr val="FEC2AC"/>
            </a:solidFill>
            <a:prstDash val="solid"/>
            <a:round/>
            <a:headEnd len="sm" w="sm" type="none"/>
            <a:tailEnd len="sm" w="sm" type="none"/>
          </a:ln>
        </p:spPr>
      </p:cxnSp>
      <p:cxnSp>
        <p:nvCxnSpPr>
          <p:cNvPr id="16" name="Google Shape;16;p1"/>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7" name="Google Shape;17;p1"/>
          <p:cNvSpPr/>
          <p:nvPr/>
        </p:nvSpPr>
        <p:spPr>
          <a:xfrm>
            <a:off x="8839200" y="0"/>
            <a:ext cx="304800" cy="6858000"/>
          </a:xfrm>
          <a:prstGeom prst="rect">
            <a:avLst/>
          </a:prstGeom>
          <a:solidFill>
            <a:srgbClr val="FEC2AC">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18" name="Google Shape;18;p1"/>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9" name="Google Shape;19;p1"/>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0" name="Google Shape;20;p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ppt/slides/slide19.xml"/><Relationship Id="rId4" Type="http://schemas.openxmlformats.org/officeDocument/2006/relationships/image" Target="../media/image1.gif"/><Relationship Id="rId5" Type="http://schemas.openxmlformats.org/officeDocument/2006/relationships/slide" Target="/ppt/slides/slide15.xml"/><Relationship Id="rId6"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21.xml"/><Relationship Id="rId4" Type="http://schemas.openxmlformats.org/officeDocument/2006/relationships/image" Target="../media/image1.gif"/><Relationship Id="rId5" Type="http://schemas.openxmlformats.org/officeDocument/2006/relationships/slide" Target="/ppt/slides/slide15.xml"/><Relationship Id="rId6" Type="http://schemas.openxmlformats.org/officeDocument/2006/relationships/image" Target="../media/image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slide" Target="/ppt/slides/slide21.xml"/><Relationship Id="rId4" Type="http://schemas.openxmlformats.org/officeDocument/2006/relationships/image" Target="../media/image1.gif"/><Relationship Id="rId5" Type="http://schemas.openxmlformats.org/officeDocument/2006/relationships/slide" Target="/ppt/slides/slide15.xml"/><Relationship Id="rId6"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slide" Target="/ppt/slides/slide21.xml"/><Relationship Id="rId4" Type="http://schemas.openxmlformats.org/officeDocument/2006/relationships/image" Target="../media/image1.gif"/><Relationship Id="rId5" Type="http://schemas.openxmlformats.org/officeDocument/2006/relationships/slide" Target="/ppt/slides/slide15.xml"/><Relationship Id="rId6" Type="http://schemas.openxmlformats.org/officeDocument/2006/relationships/image" Target="../media/image3.gif"/><Relationship Id="rId7" Type="http://schemas.openxmlformats.org/officeDocument/2006/relationships/slide" Target="/ppt/slides/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p:nvPr/>
        </p:nvSpPr>
        <p:spPr>
          <a:xfrm>
            <a:off x="457200" y="685800"/>
            <a:ext cx="8686800" cy="54014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1500" u="none" cap="none" strike="noStrike">
                <a:solidFill>
                  <a:srgbClr val="0000CC"/>
                </a:solidFill>
                <a:latin typeface="Times New Roman"/>
                <a:ea typeface="Times New Roman"/>
                <a:cs typeface="Times New Roman"/>
                <a:sym typeface="Times New Roman"/>
              </a:rPr>
              <a:t>Cô chào các em học sinh thân mến!</a:t>
            </a:r>
            <a:endParaRPr b="1" i="0" sz="11500" u="none" cap="none" strike="noStrike">
              <a:solidFill>
                <a:srgbClr val="0000CC"/>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nvSpPr>
        <p:spPr>
          <a:xfrm>
            <a:off x="0" y="0"/>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F0000"/>
                </a:solidFill>
                <a:latin typeface="Times New Roman"/>
                <a:ea typeface="Times New Roman"/>
                <a:cs typeface="Times New Roman"/>
                <a:sym typeface="Times New Roman"/>
              </a:rPr>
              <a:t>Mời các em xem video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3"/>
          <p:cNvPicPr preferRelativeResize="0"/>
          <p:nvPr/>
        </p:nvPicPr>
        <p:blipFill rotWithShape="1">
          <a:blip r:embed="rId3">
            <a:alphaModFix/>
          </a:blip>
          <a:srcRect b="0" l="0" r="0" t="0"/>
          <a:stretch/>
        </p:blipFill>
        <p:spPr>
          <a:xfrm>
            <a:off x="338666" y="152400"/>
            <a:ext cx="8466667" cy="601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nvSpPr>
        <p:spPr>
          <a:xfrm>
            <a:off x="0" y="0"/>
            <a:ext cx="91440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F0000"/>
                </a:solidFill>
                <a:latin typeface="Times New Roman"/>
                <a:ea typeface="Times New Roman"/>
                <a:cs typeface="Times New Roman"/>
                <a:sym typeface="Times New Roman"/>
              </a:rPr>
              <a:t>Các em có nhận xét gì sau khi xem video trên?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nvSpPr>
        <p:spPr>
          <a:xfrm>
            <a:off x="0" y="0"/>
            <a:ext cx="9144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Tiết 4. Bài 4: Giữ chữ tín</a:t>
            </a:r>
            <a:endParaRPr b="1" sz="4400">
              <a:solidFill>
                <a:srgbClr val="FF0000"/>
              </a:solidFill>
              <a:latin typeface="Times New Roman"/>
              <a:ea typeface="Times New Roman"/>
              <a:cs typeface="Times New Roman"/>
              <a:sym typeface="Times New Roman"/>
            </a:endParaRPr>
          </a:p>
        </p:txBody>
      </p:sp>
      <p:sp>
        <p:nvSpPr>
          <p:cNvPr id="233" name="Google Shape;233;p25"/>
          <p:cNvSpPr/>
          <p:nvPr/>
        </p:nvSpPr>
        <p:spPr>
          <a:xfrm>
            <a:off x="0" y="838200"/>
            <a:ext cx="9144000" cy="67403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7030A0"/>
                </a:solidFill>
                <a:latin typeface="Times New Roman"/>
                <a:ea typeface="Times New Roman"/>
                <a:cs typeface="Times New Roman"/>
                <a:sym typeface="Times New Roman"/>
              </a:rPr>
              <a:t>I. </a:t>
            </a:r>
            <a:r>
              <a:rPr b="1" lang="en-US" sz="3600">
                <a:solidFill>
                  <a:srgbClr val="7030A0"/>
                </a:solidFill>
                <a:latin typeface="Times New Roman"/>
                <a:ea typeface="Times New Roman"/>
                <a:cs typeface="Times New Roman"/>
                <a:sym typeface="Times New Roman"/>
              </a:rPr>
              <a:t>Tìm hiểu phần đặt vấn đề</a:t>
            </a:r>
            <a:endParaRPr b="1" i="0" sz="3600" u="none" cap="none" strike="noStrike">
              <a:solidFill>
                <a:srgbClr val="7030A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3600" u="none" cap="none" strike="noStrike">
                <a:solidFill>
                  <a:srgbClr val="7030A0"/>
                </a:solidFill>
                <a:latin typeface="Times New Roman"/>
                <a:ea typeface="Times New Roman"/>
                <a:cs typeface="Times New Roman"/>
                <a:sym typeface="Times New Roman"/>
              </a:rPr>
              <a:t>II.Nội dung bài học:</a:t>
            </a:r>
            <a:endParaRPr b="0" i="0" sz="3600" u="none" cap="none" strike="noStrike">
              <a:solidFill>
                <a:srgbClr val="7030A0"/>
              </a:solidFill>
              <a:latin typeface="Arial"/>
              <a:ea typeface="Arial"/>
              <a:cs typeface="Arial"/>
              <a:sym typeface="Arial"/>
            </a:endParaRPr>
          </a:p>
          <a:p>
            <a:pPr indent="0" lvl="0" marL="0" marR="0" rtl="0" algn="l">
              <a:spcBef>
                <a:spcPts val="0"/>
              </a:spcBef>
              <a:spcAft>
                <a:spcPts val="0"/>
              </a:spcAft>
              <a:buNone/>
            </a:pPr>
            <a:r>
              <a:rPr b="1" lang="en-US" sz="3600">
                <a:solidFill>
                  <a:srgbClr val="0070C0"/>
                </a:solidFill>
                <a:latin typeface="Times New Roman"/>
                <a:ea typeface="Times New Roman"/>
                <a:cs typeface="Times New Roman"/>
                <a:sym typeface="Times New Roman"/>
              </a:rPr>
              <a:t>2. Ý nghĩa</a:t>
            </a:r>
            <a:endParaRPr b="0" i="0" sz="3600" u="none" cap="none" strike="noStrike">
              <a:solidFill>
                <a:srgbClr val="0070C0"/>
              </a:solidFill>
              <a:latin typeface="Arial"/>
              <a:ea typeface="Arial"/>
              <a:cs typeface="Arial"/>
              <a:sym typeface="Arial"/>
            </a:endParaRPr>
          </a:p>
          <a:p>
            <a:pPr indent="-228600" lvl="0" marL="0" marR="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 Người biết giữ chữ tín sẽ nhận được sự tin cậy, tín nhiệm của người khác đối với mình, giúp mọi người đoàn kết và dễ dàng hợp tác với nhau.</a:t>
            </a:r>
            <a:endParaRPr/>
          </a:p>
          <a:p>
            <a:pPr indent="0" lvl="0" marL="0" marR="0" rtl="0" algn="l">
              <a:spcBef>
                <a:spcPts val="0"/>
              </a:spcBef>
              <a:spcAft>
                <a:spcPts val="0"/>
              </a:spcAft>
              <a:buNone/>
            </a:pPr>
            <a:r>
              <a:rPr lang="en-US" sz="3600">
                <a:solidFill>
                  <a:srgbClr val="3667C4"/>
                </a:solidFill>
                <a:latin typeface="Times New Roman"/>
                <a:ea typeface="Times New Roman"/>
                <a:cs typeface="Times New Roman"/>
                <a:sym typeface="Times New Roman"/>
              </a:rPr>
              <a:t>3. Rèn luyện:</a:t>
            </a:r>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 Muốn giữ được lòng tin của mọi người đối với mình:</a:t>
            </a:r>
            <a:endParaRPr/>
          </a:p>
          <a:p>
            <a:pPr indent="-571500" lvl="0" marL="571500" marR="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Làm tốt chức trách, nhiệm vụ của mình;</a:t>
            </a:r>
            <a:endParaRPr/>
          </a:p>
          <a:p>
            <a:pPr indent="-571500" lvl="0" marL="571500" marR="0" rtl="0" algn="l">
              <a:spcBef>
                <a:spcPts val="0"/>
              </a:spcBef>
              <a:spcAft>
                <a:spcPts val="0"/>
              </a:spcAft>
              <a:buClr>
                <a:schemeClr val="dk1"/>
              </a:buClr>
              <a:buSzPts val="3600"/>
              <a:buFont typeface="Times New Roman"/>
              <a:buChar char="-"/>
            </a:pPr>
            <a:r>
              <a:rPr lang="en-US" sz="3600">
                <a:solidFill>
                  <a:schemeClr val="dk1"/>
                </a:solidFill>
                <a:latin typeface="Times New Roman"/>
                <a:ea typeface="Times New Roman"/>
                <a:cs typeface="Times New Roman"/>
                <a:sym typeface="Times New Roman"/>
              </a:rPr>
              <a:t>Giữ đúng lời hứa, đúng hẹn</a:t>
            </a:r>
            <a:endParaRPr/>
          </a:p>
          <a:p>
            <a:pPr indent="-342900" lvl="0" marL="571500" marR="0" rtl="0" algn="l">
              <a:spcBef>
                <a:spcPts val="0"/>
              </a:spcBef>
              <a:spcAft>
                <a:spcPts val="0"/>
              </a:spcAft>
              <a:buClr>
                <a:schemeClr val="dk1"/>
              </a:buClr>
              <a:buSzPts val="3600"/>
              <a:buFont typeface="Century Schoolbook"/>
              <a:buNone/>
            </a:pPr>
            <a:r>
              <a:t/>
            </a:r>
            <a:endParaRPr b="0" i="0" sz="3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graphicFrame>
        <p:nvGraphicFramePr>
          <p:cNvPr id="238" name="Google Shape;238;p26"/>
          <p:cNvGraphicFramePr/>
          <p:nvPr/>
        </p:nvGraphicFramePr>
        <p:xfrm>
          <a:off x="152400" y="762000"/>
          <a:ext cx="3000000" cy="3000000"/>
        </p:xfrm>
        <a:graphic>
          <a:graphicData uri="http://schemas.openxmlformats.org/drawingml/2006/table">
            <a:tbl>
              <a:tblPr>
                <a:noFill/>
                <a:tableStyleId>{B541373C-13E8-4E4F-89E3-8BFAEB849D65}</a:tableStyleId>
              </a:tblPr>
              <a:tblGrid>
                <a:gridCol w="990600"/>
                <a:gridCol w="3870950"/>
                <a:gridCol w="3977650"/>
              </a:tblGrid>
              <a:tr h="189400">
                <a:tc>
                  <a:txBody>
                    <a:bodyPr/>
                    <a:lstStyle/>
                    <a:p>
                      <a:pPr indent="0" lvl="0" marL="0" marR="0" rtl="0" algn="ctr">
                        <a:lnSpc>
                          <a:spcPct val="115000"/>
                        </a:lnSpc>
                        <a:spcBef>
                          <a:spcPts val="0"/>
                        </a:spcBef>
                        <a:spcAft>
                          <a:spcPts val="0"/>
                        </a:spcAft>
                        <a:buNone/>
                      </a:pPr>
                      <a:r>
                        <a:t/>
                      </a:r>
                      <a:endParaRPr b="1" sz="2400" u="none" cap="none" strike="noStrike">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US" sz="2400" u="none" cap="none" strike="noStrike">
                          <a:latin typeface="Times New Roman"/>
                          <a:ea typeface="Times New Roman"/>
                          <a:cs typeface="Times New Roman"/>
                          <a:sym typeface="Times New Roman"/>
                        </a:rPr>
                        <a:t>Giữ chữ tín</a:t>
                      </a:r>
                      <a:endParaRPr b="1" sz="2400" u="none" cap="none" strike="noStrike">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US" sz="2400" u="none" cap="none" strike="noStrike">
                          <a:latin typeface="Times New Roman"/>
                          <a:ea typeface="Times New Roman"/>
                          <a:cs typeface="Times New Roman"/>
                          <a:sym typeface="Times New Roman"/>
                        </a:rPr>
                        <a:t>Không giữ chữ tín</a:t>
                      </a:r>
                      <a:endParaRPr b="1" sz="2400" u="none" cap="none" strike="noStrike">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8225">
                <a:tc>
                  <a:txBody>
                    <a:bodyPr/>
                    <a:lstStyle/>
                    <a:p>
                      <a:pPr indent="0" lvl="0" marL="0" marR="0" rtl="0" algn="l">
                        <a:lnSpc>
                          <a:spcPct val="115000"/>
                        </a:lnSpc>
                        <a:spcBef>
                          <a:spcPts val="0"/>
                        </a:spcBef>
                        <a:spcAft>
                          <a:spcPts val="0"/>
                        </a:spcAft>
                        <a:buNone/>
                      </a:pPr>
                      <a:r>
                        <a:rPr b="1" lang="en-US" sz="2400" u="none" cap="none" strike="noStrike">
                          <a:solidFill>
                            <a:schemeClr val="dk1"/>
                          </a:solidFill>
                          <a:latin typeface="Times New Roman"/>
                          <a:ea typeface="Times New Roman"/>
                          <a:cs typeface="Times New Roman"/>
                          <a:sym typeface="Times New Roman"/>
                        </a:rPr>
                        <a:t>Gia đình</a:t>
                      </a:r>
                      <a:endParaRPr b="1" sz="2400" u="none" cap="none" strike="noStrike">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7650">
                <a:tc>
                  <a:txBody>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Nhà trường</a:t>
                      </a:r>
                      <a:endParaRPr b="1" sz="2400">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4500">
                <a:tc>
                  <a:txBody>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Xã hội</a:t>
                      </a:r>
                      <a:endParaRPr b="1" sz="2400">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2400"/>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39" name="Google Shape;239;p26"/>
          <p:cNvSpPr/>
          <p:nvPr/>
        </p:nvSpPr>
        <p:spPr>
          <a:xfrm>
            <a:off x="1371600" y="0"/>
            <a:ext cx="312777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2.Biểu hiện</a:t>
            </a:r>
            <a:endParaRPr b="1" sz="4800">
              <a:solidFill>
                <a:srgbClr val="FF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aphicFrame>
        <p:nvGraphicFramePr>
          <p:cNvPr id="244" name="Google Shape;244;p27"/>
          <p:cNvGraphicFramePr/>
          <p:nvPr/>
        </p:nvGraphicFramePr>
        <p:xfrm>
          <a:off x="152400" y="762000"/>
          <a:ext cx="3000000" cy="3000000"/>
        </p:xfrm>
        <a:graphic>
          <a:graphicData uri="http://schemas.openxmlformats.org/drawingml/2006/table">
            <a:tbl>
              <a:tblPr>
                <a:noFill/>
                <a:tableStyleId>{B541373C-13E8-4E4F-89E3-8BFAEB849D65}</a:tableStyleId>
              </a:tblPr>
              <a:tblGrid>
                <a:gridCol w="990600"/>
                <a:gridCol w="3870950"/>
                <a:gridCol w="3977650"/>
              </a:tblGrid>
              <a:tr h="189400">
                <a:tc>
                  <a:txBody>
                    <a:bodyPr/>
                    <a:lstStyle/>
                    <a:p>
                      <a:pPr indent="0" lvl="0" marL="0" marR="0" rtl="0" algn="ctr">
                        <a:lnSpc>
                          <a:spcPct val="115000"/>
                        </a:lnSpc>
                        <a:spcBef>
                          <a:spcPts val="0"/>
                        </a:spcBef>
                        <a:spcAft>
                          <a:spcPts val="0"/>
                        </a:spcAft>
                        <a:buNone/>
                      </a:pPr>
                      <a:r>
                        <a:t/>
                      </a:r>
                      <a:endParaRPr b="1"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US" sz="2400">
                          <a:latin typeface="Times New Roman"/>
                          <a:ea typeface="Times New Roman"/>
                          <a:cs typeface="Times New Roman"/>
                          <a:sym typeface="Times New Roman"/>
                        </a:rPr>
                        <a:t>Giữ chữ tín</a:t>
                      </a:r>
                      <a:endParaRPr b="1"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en-US" sz="2400">
                          <a:latin typeface="Times New Roman"/>
                          <a:ea typeface="Times New Roman"/>
                          <a:cs typeface="Times New Roman"/>
                          <a:sym typeface="Times New Roman"/>
                        </a:rPr>
                        <a:t>Không giữ chữ tín</a:t>
                      </a:r>
                      <a:endParaRPr b="1"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8225">
                <a:tc>
                  <a:txBody>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Gia đình</a:t>
                      </a:r>
                      <a:endParaRPr b="1" sz="2400">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-Chăm học chăm làm.</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-Đi học về đúng giờ.</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Không giấu điểm kém với bố mẹ.</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Nói đi học nhưng lại đi chơi.</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Giấu điểm kém, khuyết điểm...</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7650">
                <a:tc>
                  <a:txBody>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Nhà trường</a:t>
                      </a:r>
                      <a:endParaRPr b="1" sz="2400">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Thực hiện đúng nội quy, nộp bài đầy đủ.</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Làm tốt nhiệm vụ giáo viên giao.</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Không thực hiện nội quy, không nộp bài đầy đủ.</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Trốn tránh trách nhiệm khi cô giáo giao cho</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94500">
                <a:tc>
                  <a:txBody>
                    <a:bodyPr/>
                    <a:lstStyle/>
                    <a:p>
                      <a:pPr indent="0" lvl="0" marL="0" marR="0" rtl="0" algn="l">
                        <a:lnSpc>
                          <a:spcPct val="115000"/>
                        </a:lnSpc>
                        <a:spcBef>
                          <a:spcPts val="0"/>
                        </a:spcBef>
                        <a:spcAft>
                          <a:spcPts val="0"/>
                        </a:spcAft>
                        <a:buNone/>
                      </a:pPr>
                      <a:r>
                        <a:rPr b="1" lang="en-US" sz="2400">
                          <a:solidFill>
                            <a:schemeClr val="dk1"/>
                          </a:solidFill>
                          <a:latin typeface="Times New Roman"/>
                          <a:ea typeface="Times New Roman"/>
                          <a:cs typeface="Times New Roman"/>
                          <a:sym typeface="Times New Roman"/>
                        </a:rPr>
                        <a:t>Xã hội</a:t>
                      </a:r>
                      <a:endParaRPr b="1" sz="2400">
                        <a:solidFill>
                          <a:schemeClr val="dk1"/>
                        </a:solidFill>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Thực hiện đúng kí kết hợp đồng.</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Hứa giúp đỡ người già cô đơn.</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Hàng hóa sản xuất tốt đúng với quảng cáo.</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Sản xuất kém chất lượng.</a:t>
                      </a:r>
                      <a:endParaRPr sz="2400">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400">
                          <a:latin typeface="Times New Roman"/>
                          <a:ea typeface="Times New Roman"/>
                          <a:cs typeface="Times New Roman"/>
                          <a:sym typeface="Times New Roman"/>
                        </a:rPr>
                        <a:t>- Không thực hiện theo hợp đồng.</a:t>
                      </a:r>
                      <a:endParaRPr sz="2400">
                        <a:latin typeface="Times New Roman"/>
                        <a:ea typeface="Times New Roman"/>
                        <a:cs typeface="Times New Roman"/>
                        <a:sym typeface="Times New Roman"/>
                      </a:endParaRPr>
                    </a:p>
                  </a:txBody>
                  <a:tcPr marT="0" marB="0" marR="32450" marL="3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45" name="Google Shape;245;p27"/>
          <p:cNvSpPr/>
          <p:nvPr/>
        </p:nvSpPr>
        <p:spPr>
          <a:xfrm>
            <a:off x="1371600" y="0"/>
            <a:ext cx="312777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2.Biểu hiện</a:t>
            </a:r>
            <a:endParaRPr b="1" sz="4800">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grpSp>
        <p:nvGrpSpPr>
          <p:cNvPr id="250" name="Google Shape;250;p28"/>
          <p:cNvGrpSpPr/>
          <p:nvPr/>
        </p:nvGrpSpPr>
        <p:grpSpPr>
          <a:xfrm>
            <a:off x="1066800" y="762000"/>
            <a:ext cx="7620000" cy="3044825"/>
            <a:chOff x="240" y="192"/>
            <a:chExt cx="5328" cy="2594"/>
          </a:xfrm>
        </p:grpSpPr>
        <p:grpSp>
          <p:nvGrpSpPr>
            <p:cNvPr id="251" name="Google Shape;251;p28"/>
            <p:cNvGrpSpPr/>
            <p:nvPr/>
          </p:nvGrpSpPr>
          <p:grpSpPr>
            <a:xfrm>
              <a:off x="432" y="240"/>
              <a:ext cx="5047" cy="432"/>
              <a:chOff x="432" y="2160"/>
              <a:chExt cx="5047" cy="432"/>
            </a:xfrm>
          </p:grpSpPr>
          <p:sp>
            <p:nvSpPr>
              <p:cNvPr id="252" name="Google Shape;252;p28"/>
              <p:cNvSpPr/>
              <p:nvPr/>
            </p:nvSpPr>
            <p:spPr>
              <a:xfrm>
                <a:off x="432" y="2352"/>
                <a:ext cx="5040" cy="240"/>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53" name="Google Shape;253;p28"/>
              <p:cNvSpPr/>
              <p:nvPr/>
            </p:nvSpPr>
            <p:spPr>
              <a:xfrm>
                <a:off x="439" y="2160"/>
                <a:ext cx="5040" cy="96"/>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grpSp>
        <p:sp>
          <p:nvSpPr>
            <p:cNvPr id="254" name="Google Shape;254;p28"/>
            <p:cNvSpPr txBox="1"/>
            <p:nvPr/>
          </p:nvSpPr>
          <p:spPr>
            <a:xfrm>
              <a:off x="2448" y="268"/>
              <a:ext cx="2976" cy="5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rgbClr val="FF0000"/>
                </a:solidFill>
                <a:latin typeface="Times New Roman"/>
                <a:ea typeface="Times New Roman"/>
                <a:cs typeface="Times New Roman"/>
                <a:sym typeface="Times New Roman"/>
              </a:endParaRPr>
            </a:p>
          </p:txBody>
        </p:sp>
        <p:sp>
          <p:nvSpPr>
            <p:cNvPr id="255" name="Google Shape;255;p28">
              <a:hlinkClick action="ppaction://hlinksldjump" r:id="rId3"/>
            </p:cNvPr>
            <p:cNvSpPr txBox="1"/>
            <p:nvPr/>
          </p:nvSpPr>
          <p:spPr>
            <a:xfrm>
              <a:off x="240" y="1537"/>
              <a:ext cx="5328" cy="1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33CC"/>
                  </a:solidFill>
                  <a:latin typeface="Times New Roman"/>
                  <a:ea typeface="Times New Roman"/>
                  <a:cs typeface="Times New Roman"/>
                  <a:sym typeface="Times New Roman"/>
                </a:rPr>
                <a:t> </a:t>
              </a:r>
              <a:r>
                <a:rPr b="1" lang="en-US" sz="3600">
                  <a:solidFill>
                    <a:srgbClr val="0033CC"/>
                  </a:solidFill>
                  <a:latin typeface="Arial"/>
                  <a:ea typeface="Arial"/>
                  <a:cs typeface="Arial"/>
                  <a:sym typeface="Arial"/>
                </a:rPr>
                <a:t>Điền từ vào chỗ trống:</a:t>
              </a:r>
              <a:endParaRPr/>
            </a:p>
            <a:p>
              <a:pPr indent="0" lvl="0" marL="0" marR="0" rtl="0" algn="l">
                <a:spcBef>
                  <a:spcPts val="1800"/>
                </a:spcBef>
                <a:spcAft>
                  <a:spcPts val="0"/>
                </a:spcAft>
                <a:buNone/>
              </a:pPr>
              <a:r>
                <a:rPr b="1" lang="en-US" sz="3600">
                  <a:solidFill>
                    <a:srgbClr val="0033CC"/>
                  </a:solidFill>
                  <a:latin typeface="Arial"/>
                  <a:ea typeface="Arial"/>
                  <a:cs typeface="Arial"/>
                  <a:sym typeface="Arial"/>
                </a:rPr>
                <a:t>             “Quân……, nhất…………”</a:t>
              </a:r>
              <a:endParaRPr/>
            </a:p>
          </p:txBody>
        </p:sp>
        <p:pic>
          <p:nvPicPr>
            <p:cNvPr descr="questspin_b" id="256" name="Google Shape;256;p28"/>
            <p:cNvPicPr preferRelativeResize="0"/>
            <p:nvPr/>
          </p:nvPicPr>
          <p:blipFill rotWithShape="1">
            <a:blip r:embed="rId4">
              <a:alphaModFix/>
            </a:blip>
            <a:srcRect b="0" l="0" r="0" t="0"/>
            <a:stretch/>
          </p:blipFill>
          <p:spPr>
            <a:xfrm>
              <a:off x="720" y="192"/>
              <a:ext cx="624" cy="606"/>
            </a:xfrm>
            <a:prstGeom prst="rect">
              <a:avLst/>
            </a:prstGeom>
            <a:noFill/>
            <a:ln>
              <a:noFill/>
            </a:ln>
          </p:spPr>
        </p:pic>
      </p:grpSp>
      <p:sp>
        <p:nvSpPr>
          <p:cNvPr id="257" name="Google Shape;257;p28"/>
          <p:cNvSpPr txBox="1"/>
          <p:nvPr/>
        </p:nvSpPr>
        <p:spPr>
          <a:xfrm>
            <a:off x="685800" y="4175125"/>
            <a:ext cx="81534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3300"/>
                </a:solidFill>
                <a:latin typeface="Times New Roman"/>
                <a:ea typeface="Times New Roman"/>
                <a:cs typeface="Times New Roman"/>
                <a:sym typeface="Times New Roman"/>
              </a:rPr>
              <a:t>🡪  </a:t>
            </a:r>
            <a:r>
              <a:rPr b="1" lang="en-US" sz="4000">
                <a:solidFill>
                  <a:srgbClr val="FF3300"/>
                </a:solidFill>
                <a:latin typeface="Tahoma"/>
                <a:ea typeface="Tahoma"/>
                <a:cs typeface="Tahoma"/>
                <a:sym typeface="Tahoma"/>
              </a:rPr>
              <a:t>Quân </a:t>
            </a:r>
            <a:r>
              <a:rPr b="1" lang="en-US" sz="4000" u="sng">
                <a:solidFill>
                  <a:srgbClr val="FF3300"/>
                </a:solidFill>
                <a:latin typeface="Tahoma"/>
                <a:ea typeface="Tahoma"/>
                <a:cs typeface="Tahoma"/>
                <a:sym typeface="Tahoma"/>
              </a:rPr>
              <a:t>tử</a:t>
            </a:r>
            <a:r>
              <a:rPr b="1" lang="en-US" sz="4000">
                <a:solidFill>
                  <a:srgbClr val="FF3300"/>
                </a:solidFill>
                <a:latin typeface="Tahoma"/>
                <a:ea typeface="Tahoma"/>
                <a:cs typeface="Tahoma"/>
                <a:sym typeface="Tahoma"/>
              </a:rPr>
              <a:t> ,nhất </a:t>
            </a:r>
            <a:r>
              <a:rPr b="1" lang="en-US" sz="4000" u="sng">
                <a:solidFill>
                  <a:srgbClr val="FF3300"/>
                </a:solidFill>
                <a:latin typeface="Tahoma"/>
                <a:ea typeface="Tahoma"/>
                <a:cs typeface="Tahoma"/>
                <a:sym typeface="Tahoma"/>
              </a:rPr>
              <a:t>ngôn</a:t>
            </a:r>
            <a:endParaRPr b="1" sz="4000" u="sng">
              <a:solidFill>
                <a:srgbClr val="FF3300"/>
              </a:solidFill>
              <a:latin typeface="Tahoma"/>
              <a:ea typeface="Tahoma"/>
              <a:cs typeface="Tahoma"/>
              <a:sym typeface="Tahoma"/>
            </a:endParaRPr>
          </a:p>
        </p:txBody>
      </p:sp>
      <p:pic>
        <p:nvPicPr>
          <p:cNvPr descr="christmas_bell_ringing_sx" id="258" name="Google Shape;258;p28">
            <a:hlinkClick action="ppaction://hlinksldjump" r:id="rId5"/>
          </p:cNvPr>
          <p:cNvPicPr preferRelativeResize="0"/>
          <p:nvPr/>
        </p:nvPicPr>
        <p:blipFill rotWithShape="1">
          <a:blip r:embed="rId6">
            <a:alphaModFix/>
          </a:blip>
          <a:srcRect b="0" l="0" r="0" t="0"/>
          <a:stretch/>
        </p:blipFill>
        <p:spPr>
          <a:xfrm>
            <a:off x="7391400" y="5105400"/>
            <a:ext cx="1447800" cy="1447800"/>
          </a:xfrm>
          <a:prstGeom prst="rect">
            <a:avLst/>
          </a:prstGeom>
          <a:noFill/>
          <a:ln>
            <a:noFill/>
          </a:ln>
        </p:spPr>
      </p:pic>
      <p:sp>
        <p:nvSpPr>
          <p:cNvPr id="259" name="Google Shape;259;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260" name="Google Shape;260;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261" name="Google Shape;261;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3</a:t>
            </a:r>
            <a:endParaRPr/>
          </a:p>
        </p:txBody>
      </p:sp>
      <p:sp>
        <p:nvSpPr>
          <p:cNvPr id="262" name="Google Shape;262;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4</a:t>
            </a:r>
            <a:endParaRPr/>
          </a:p>
        </p:txBody>
      </p:sp>
      <p:sp>
        <p:nvSpPr>
          <p:cNvPr id="263" name="Google Shape;263;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5</a:t>
            </a:r>
            <a:endParaRPr/>
          </a:p>
        </p:txBody>
      </p:sp>
      <p:sp>
        <p:nvSpPr>
          <p:cNvPr id="264" name="Google Shape;264;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6</a:t>
            </a:r>
            <a:endParaRPr/>
          </a:p>
        </p:txBody>
      </p:sp>
      <p:sp>
        <p:nvSpPr>
          <p:cNvPr id="265" name="Google Shape;265;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7</a:t>
            </a:r>
            <a:endParaRPr/>
          </a:p>
        </p:txBody>
      </p:sp>
      <p:sp>
        <p:nvSpPr>
          <p:cNvPr id="266" name="Google Shape;266;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8</a:t>
            </a:r>
            <a:endParaRPr/>
          </a:p>
        </p:txBody>
      </p:sp>
      <p:sp>
        <p:nvSpPr>
          <p:cNvPr id="267" name="Google Shape;267;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9</a:t>
            </a:r>
            <a:endParaRPr/>
          </a:p>
        </p:txBody>
      </p:sp>
      <p:sp>
        <p:nvSpPr>
          <p:cNvPr id="268" name="Google Shape;268;p28"/>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a:t>
            </a:r>
            <a:endParaRPr/>
          </a:p>
        </p:txBody>
      </p:sp>
      <p:sp>
        <p:nvSpPr>
          <p:cNvPr id="269" name="Google Shape;269;p28"/>
          <p:cNvSpPr/>
          <p:nvPr/>
        </p:nvSpPr>
        <p:spPr>
          <a:xfrm>
            <a:off x="533400" y="6019800"/>
            <a:ext cx="1066800" cy="457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Tính giờ</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3" name="Shape 273"/>
        <p:cNvGrpSpPr/>
        <p:nvPr/>
      </p:nvGrpSpPr>
      <p:grpSpPr>
        <a:xfrm>
          <a:off x="0" y="0"/>
          <a:ext cx="0" cy="0"/>
          <a:chOff x="0" y="0"/>
          <a:chExt cx="0" cy="0"/>
        </a:xfrm>
      </p:grpSpPr>
      <p:grpSp>
        <p:nvGrpSpPr>
          <p:cNvPr id="274" name="Google Shape;274;p29"/>
          <p:cNvGrpSpPr/>
          <p:nvPr/>
        </p:nvGrpSpPr>
        <p:grpSpPr>
          <a:xfrm>
            <a:off x="685800" y="381000"/>
            <a:ext cx="8012113" cy="685800"/>
            <a:chOff x="432" y="2160"/>
            <a:chExt cx="5047" cy="432"/>
          </a:xfrm>
        </p:grpSpPr>
        <p:sp>
          <p:nvSpPr>
            <p:cNvPr id="275" name="Google Shape;275;p29"/>
            <p:cNvSpPr/>
            <p:nvPr/>
          </p:nvSpPr>
          <p:spPr>
            <a:xfrm>
              <a:off x="432" y="2352"/>
              <a:ext cx="5040" cy="240"/>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76" name="Google Shape;276;p29"/>
            <p:cNvSpPr/>
            <p:nvPr/>
          </p:nvSpPr>
          <p:spPr>
            <a:xfrm>
              <a:off x="439" y="2160"/>
              <a:ext cx="5040" cy="96"/>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grpSp>
      <p:sp>
        <p:nvSpPr>
          <p:cNvPr id="277" name="Google Shape;277;p29">
            <a:hlinkClick action="ppaction://hlinksldjump" r:id="rId3"/>
          </p:cNvPr>
          <p:cNvSpPr txBox="1"/>
          <p:nvPr/>
        </p:nvSpPr>
        <p:spPr>
          <a:xfrm>
            <a:off x="762000" y="1905000"/>
            <a:ext cx="8001000" cy="1311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33CC"/>
                </a:solidFill>
                <a:latin typeface="Arial"/>
                <a:ea typeface="Arial"/>
                <a:cs typeface="Arial"/>
                <a:sym typeface="Arial"/>
              </a:rPr>
              <a:t>Điền từ vào chỗ trống :</a:t>
            </a:r>
            <a:endParaRPr/>
          </a:p>
          <a:p>
            <a:pPr indent="0" lvl="0" marL="0" marR="0" rtl="0" algn="l">
              <a:spcBef>
                <a:spcPts val="1600"/>
              </a:spcBef>
              <a:spcAft>
                <a:spcPts val="0"/>
              </a:spcAft>
              <a:buNone/>
            </a:pPr>
            <a:r>
              <a:rPr b="1" lang="en-US" sz="3200">
                <a:solidFill>
                  <a:srgbClr val="0033CC"/>
                </a:solidFill>
                <a:latin typeface="Arial"/>
                <a:ea typeface="Arial"/>
                <a:cs typeface="Arial"/>
                <a:sym typeface="Arial"/>
              </a:rPr>
              <a:t>“Một lần…. tín,vạn lần.....tin.”</a:t>
            </a:r>
            <a:endParaRPr/>
          </a:p>
        </p:txBody>
      </p:sp>
      <p:pic>
        <p:nvPicPr>
          <p:cNvPr descr="questspin_b" id="278" name="Google Shape;278;p29"/>
          <p:cNvPicPr preferRelativeResize="0"/>
          <p:nvPr/>
        </p:nvPicPr>
        <p:blipFill rotWithShape="1">
          <a:blip r:embed="rId4">
            <a:alphaModFix/>
          </a:blip>
          <a:srcRect b="0" l="0" r="0" t="0"/>
          <a:stretch/>
        </p:blipFill>
        <p:spPr>
          <a:xfrm>
            <a:off x="1143000" y="304800"/>
            <a:ext cx="990600" cy="962025"/>
          </a:xfrm>
          <a:prstGeom prst="rect">
            <a:avLst/>
          </a:prstGeom>
          <a:noFill/>
          <a:ln>
            <a:noFill/>
          </a:ln>
        </p:spPr>
      </p:pic>
      <p:sp>
        <p:nvSpPr>
          <p:cNvPr id="279" name="Google Shape;279;p29"/>
          <p:cNvSpPr txBox="1"/>
          <p:nvPr/>
        </p:nvSpPr>
        <p:spPr>
          <a:xfrm>
            <a:off x="304800" y="3733800"/>
            <a:ext cx="8458200" cy="7016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3300"/>
                </a:solidFill>
                <a:latin typeface="Tahoma"/>
                <a:ea typeface="Tahoma"/>
                <a:cs typeface="Tahoma"/>
                <a:sym typeface="Tahoma"/>
              </a:rPr>
              <a:t>🡪 Một lần </a:t>
            </a:r>
            <a:r>
              <a:rPr b="1" lang="en-US" sz="4000" u="sng">
                <a:solidFill>
                  <a:srgbClr val="FF3300"/>
                </a:solidFill>
                <a:latin typeface="Tahoma"/>
                <a:ea typeface="Tahoma"/>
                <a:cs typeface="Tahoma"/>
                <a:sym typeface="Tahoma"/>
              </a:rPr>
              <a:t>bất</a:t>
            </a:r>
            <a:r>
              <a:rPr b="1" lang="en-US" sz="4000">
                <a:solidFill>
                  <a:srgbClr val="FF3300"/>
                </a:solidFill>
                <a:latin typeface="Tahoma"/>
                <a:ea typeface="Tahoma"/>
                <a:cs typeface="Tahoma"/>
                <a:sym typeface="Tahoma"/>
              </a:rPr>
              <a:t> tín,vạn lần </a:t>
            </a:r>
            <a:r>
              <a:rPr b="1" lang="en-US" sz="4000" u="sng">
                <a:solidFill>
                  <a:srgbClr val="FF3300"/>
                </a:solidFill>
                <a:latin typeface="Tahoma"/>
                <a:ea typeface="Tahoma"/>
                <a:cs typeface="Tahoma"/>
                <a:sym typeface="Tahoma"/>
              </a:rPr>
              <a:t>bất</a:t>
            </a:r>
            <a:r>
              <a:rPr b="1" lang="en-US" sz="4000">
                <a:solidFill>
                  <a:srgbClr val="FF3300"/>
                </a:solidFill>
                <a:latin typeface="Tahoma"/>
                <a:ea typeface="Tahoma"/>
                <a:cs typeface="Tahoma"/>
                <a:sym typeface="Tahoma"/>
              </a:rPr>
              <a:t> tin</a:t>
            </a:r>
            <a:endParaRPr/>
          </a:p>
        </p:txBody>
      </p:sp>
      <p:pic>
        <p:nvPicPr>
          <p:cNvPr descr="christmas_bell_ringing_sx" id="280" name="Google Shape;280;p29">
            <a:hlinkClick action="ppaction://hlinksldjump" r:id="rId5"/>
          </p:cNvPr>
          <p:cNvPicPr preferRelativeResize="0"/>
          <p:nvPr/>
        </p:nvPicPr>
        <p:blipFill rotWithShape="1">
          <a:blip r:embed="rId6">
            <a:alphaModFix/>
          </a:blip>
          <a:srcRect b="0" l="0" r="0" t="0"/>
          <a:stretch/>
        </p:blipFill>
        <p:spPr>
          <a:xfrm>
            <a:off x="7772400" y="5181600"/>
            <a:ext cx="1371600" cy="1371600"/>
          </a:xfrm>
          <a:prstGeom prst="rect">
            <a:avLst/>
          </a:prstGeom>
          <a:noFill/>
          <a:ln>
            <a:noFill/>
          </a:ln>
        </p:spPr>
      </p:pic>
      <p:sp>
        <p:nvSpPr>
          <p:cNvPr id="281" name="Google Shape;281;p29"/>
          <p:cNvSpPr/>
          <p:nvPr/>
        </p:nvSpPr>
        <p:spPr>
          <a:xfrm>
            <a:off x="533400" y="6019800"/>
            <a:ext cx="1066800" cy="457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Tính giờ</a:t>
            </a:r>
            <a:endParaRPr/>
          </a:p>
        </p:txBody>
      </p:sp>
      <p:sp>
        <p:nvSpPr>
          <p:cNvPr id="282" name="Google Shape;282;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283" name="Google Shape;283;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284" name="Google Shape;284;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3</a:t>
            </a:r>
            <a:endParaRPr/>
          </a:p>
        </p:txBody>
      </p:sp>
      <p:sp>
        <p:nvSpPr>
          <p:cNvPr id="285" name="Google Shape;285;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4</a:t>
            </a:r>
            <a:endParaRPr/>
          </a:p>
        </p:txBody>
      </p:sp>
      <p:sp>
        <p:nvSpPr>
          <p:cNvPr id="286" name="Google Shape;286;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5</a:t>
            </a:r>
            <a:endParaRPr/>
          </a:p>
        </p:txBody>
      </p:sp>
      <p:sp>
        <p:nvSpPr>
          <p:cNvPr id="287" name="Google Shape;287;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6</a:t>
            </a:r>
            <a:endParaRPr/>
          </a:p>
        </p:txBody>
      </p:sp>
      <p:sp>
        <p:nvSpPr>
          <p:cNvPr id="288" name="Google Shape;288;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7</a:t>
            </a:r>
            <a:endParaRPr/>
          </a:p>
        </p:txBody>
      </p:sp>
      <p:sp>
        <p:nvSpPr>
          <p:cNvPr id="289" name="Google Shape;289;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8</a:t>
            </a:r>
            <a:endParaRPr/>
          </a:p>
        </p:txBody>
      </p:sp>
      <p:sp>
        <p:nvSpPr>
          <p:cNvPr id="290" name="Google Shape;290;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9</a:t>
            </a:r>
            <a:endParaRPr/>
          </a:p>
        </p:txBody>
      </p:sp>
      <p:sp>
        <p:nvSpPr>
          <p:cNvPr id="291" name="Google Shape;291;p29"/>
          <p:cNvSpPr/>
          <p:nvPr/>
        </p:nvSpPr>
        <p:spPr>
          <a:xfrm>
            <a:off x="609600" y="50292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a:t>
            </a:r>
            <a:endParaRPr/>
          </a:p>
        </p:txBody>
      </p:sp>
      <p:cxnSp>
        <p:nvCxnSpPr>
          <p:cNvPr id="292" name="Google Shape;292;p29"/>
          <p:cNvCxnSpPr/>
          <p:nvPr/>
        </p:nvCxnSpPr>
        <p:spPr>
          <a:xfrm>
            <a:off x="5638800" y="3962400"/>
            <a:ext cx="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ppt_w</p:attrName>
                                        </p:attrNameLst>
                                      </p:cBhvr>
                                      <p:tavLst>
                                        <p:tav fmla="" tm="0">
                                          <p:val>
                                            <p:strVal val="0"/>
                                          </p:val>
                                        </p:tav>
                                        <p:tav fmla="" tm="100000">
                                          <p:val>
                                            <p:strVal val="#ppt_w"/>
                                          </p:val>
                                        </p:tav>
                                      </p:tavLst>
                                    </p:anim>
                                    <p:anim calcmode="lin" valueType="num">
                                      <p:cBhvr additive="base">
                                        <p:cTn dur="500"/>
                                        <p:tgtEl>
                                          <p:spTgt spid="2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6" name="Shape 296"/>
        <p:cNvGrpSpPr/>
        <p:nvPr/>
      </p:nvGrpSpPr>
      <p:grpSpPr>
        <a:xfrm>
          <a:off x="0" y="0"/>
          <a:ext cx="0" cy="0"/>
          <a:chOff x="0" y="0"/>
          <a:chExt cx="0" cy="0"/>
        </a:xfrm>
      </p:grpSpPr>
      <p:grpSp>
        <p:nvGrpSpPr>
          <p:cNvPr id="297" name="Google Shape;297;p30"/>
          <p:cNvGrpSpPr/>
          <p:nvPr/>
        </p:nvGrpSpPr>
        <p:grpSpPr>
          <a:xfrm>
            <a:off x="685800" y="381000"/>
            <a:ext cx="8012113" cy="685800"/>
            <a:chOff x="432" y="2160"/>
            <a:chExt cx="5047" cy="432"/>
          </a:xfrm>
        </p:grpSpPr>
        <p:sp>
          <p:nvSpPr>
            <p:cNvPr id="298" name="Google Shape;298;p30"/>
            <p:cNvSpPr/>
            <p:nvPr/>
          </p:nvSpPr>
          <p:spPr>
            <a:xfrm>
              <a:off x="432" y="2352"/>
              <a:ext cx="5040" cy="240"/>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299" name="Google Shape;299;p30"/>
            <p:cNvSpPr/>
            <p:nvPr/>
          </p:nvSpPr>
          <p:spPr>
            <a:xfrm>
              <a:off x="439" y="2160"/>
              <a:ext cx="5040" cy="96"/>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grpSp>
      <p:sp>
        <p:nvSpPr>
          <p:cNvPr id="300" name="Google Shape;300;p30">
            <a:hlinkClick action="ppaction://hlinksldjump" r:id="rId3"/>
          </p:cNvPr>
          <p:cNvSpPr txBox="1"/>
          <p:nvPr/>
        </p:nvSpPr>
        <p:spPr>
          <a:xfrm>
            <a:off x="914400" y="1295400"/>
            <a:ext cx="7924800" cy="2105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FF"/>
                </a:solidFill>
                <a:latin typeface="Arial"/>
                <a:ea typeface="Arial"/>
                <a:cs typeface="Arial"/>
                <a:sym typeface="Arial"/>
              </a:rPr>
              <a:t>     Điền từ vào chỗ trống:</a:t>
            </a:r>
            <a:endParaRPr/>
          </a:p>
          <a:p>
            <a:pPr indent="0" lvl="0" marL="0" marR="0" rtl="0" algn="l">
              <a:spcBef>
                <a:spcPts val="1600"/>
              </a:spcBef>
              <a:spcAft>
                <a:spcPts val="0"/>
              </a:spcAft>
              <a:buNone/>
            </a:pPr>
            <a:r>
              <a:rPr b="1" lang="en-US" sz="3200">
                <a:solidFill>
                  <a:srgbClr val="0000FF"/>
                </a:solidFill>
                <a:latin typeface="Arial"/>
                <a:ea typeface="Arial"/>
                <a:cs typeface="Arial"/>
                <a:sym typeface="Arial"/>
              </a:rPr>
              <a:t>“Nói …..phải giữ lấy ……</a:t>
            </a:r>
            <a:endParaRPr/>
          </a:p>
          <a:p>
            <a:pPr indent="0" lvl="0" marL="0" marR="0" rtl="0" algn="l">
              <a:spcBef>
                <a:spcPts val="1600"/>
              </a:spcBef>
              <a:spcAft>
                <a:spcPts val="0"/>
              </a:spcAft>
              <a:buNone/>
            </a:pPr>
            <a:r>
              <a:rPr b="1" lang="en-US" sz="3200">
                <a:solidFill>
                  <a:srgbClr val="0000FF"/>
                </a:solidFill>
                <a:latin typeface="Arial"/>
                <a:ea typeface="Arial"/>
                <a:cs typeface="Arial"/>
                <a:sym typeface="Arial"/>
              </a:rPr>
              <a:t>Đừng như con bướm đậu rồi lại bay”</a:t>
            </a:r>
            <a:r>
              <a:rPr b="1" lang="en-US" sz="2400">
                <a:solidFill>
                  <a:srgbClr val="0000FF"/>
                </a:solidFill>
                <a:latin typeface="Arial"/>
                <a:ea typeface="Arial"/>
                <a:cs typeface="Arial"/>
                <a:sym typeface="Arial"/>
              </a:rPr>
              <a:t>  </a:t>
            </a:r>
            <a:endParaRPr b="1" sz="4400">
              <a:solidFill>
                <a:srgbClr val="0000FF"/>
              </a:solidFill>
              <a:latin typeface="Tahoma"/>
              <a:ea typeface="Tahoma"/>
              <a:cs typeface="Tahoma"/>
              <a:sym typeface="Tahoma"/>
            </a:endParaRPr>
          </a:p>
        </p:txBody>
      </p:sp>
      <p:pic>
        <p:nvPicPr>
          <p:cNvPr descr="questspin_b" id="301" name="Google Shape;301;p30"/>
          <p:cNvPicPr preferRelativeResize="0"/>
          <p:nvPr/>
        </p:nvPicPr>
        <p:blipFill rotWithShape="1">
          <a:blip r:embed="rId4">
            <a:alphaModFix/>
          </a:blip>
          <a:srcRect b="0" l="0" r="0" t="0"/>
          <a:stretch/>
        </p:blipFill>
        <p:spPr>
          <a:xfrm>
            <a:off x="1143000" y="304800"/>
            <a:ext cx="990600" cy="962025"/>
          </a:xfrm>
          <a:prstGeom prst="rect">
            <a:avLst/>
          </a:prstGeom>
          <a:noFill/>
          <a:ln>
            <a:noFill/>
          </a:ln>
        </p:spPr>
      </p:pic>
      <p:sp>
        <p:nvSpPr>
          <p:cNvPr id="302" name="Google Shape;302;p30"/>
          <p:cNvSpPr txBox="1"/>
          <p:nvPr/>
        </p:nvSpPr>
        <p:spPr>
          <a:xfrm>
            <a:off x="304800" y="3487738"/>
            <a:ext cx="8763000" cy="1465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3300"/>
                </a:solidFill>
                <a:latin typeface="Tahoma"/>
                <a:ea typeface="Tahoma"/>
                <a:cs typeface="Tahoma"/>
                <a:sym typeface="Tahoma"/>
              </a:rPr>
              <a:t>         🡪Nói </a:t>
            </a:r>
            <a:r>
              <a:rPr b="1" lang="en-US" sz="3600" u="sng">
                <a:solidFill>
                  <a:srgbClr val="FF3300"/>
                </a:solidFill>
                <a:latin typeface="Tahoma"/>
                <a:ea typeface="Tahoma"/>
                <a:cs typeface="Tahoma"/>
                <a:sym typeface="Tahoma"/>
              </a:rPr>
              <a:t>lời</a:t>
            </a:r>
            <a:r>
              <a:rPr b="1" lang="en-US" sz="3600">
                <a:solidFill>
                  <a:srgbClr val="FF3300"/>
                </a:solidFill>
                <a:latin typeface="Tahoma"/>
                <a:ea typeface="Tahoma"/>
                <a:cs typeface="Tahoma"/>
                <a:sym typeface="Tahoma"/>
              </a:rPr>
              <a:t> phải giữ lấy </a:t>
            </a:r>
            <a:r>
              <a:rPr b="1" lang="en-US" sz="3600" u="sng">
                <a:solidFill>
                  <a:srgbClr val="FF3300"/>
                </a:solidFill>
                <a:latin typeface="Tahoma"/>
                <a:ea typeface="Tahoma"/>
                <a:cs typeface="Tahoma"/>
                <a:sym typeface="Tahoma"/>
              </a:rPr>
              <a:t>lời</a:t>
            </a:r>
            <a:endParaRPr/>
          </a:p>
          <a:p>
            <a:pPr indent="0" lvl="0" marL="0" marR="0" rtl="0" algn="l">
              <a:spcBef>
                <a:spcPts val="1800"/>
              </a:spcBef>
              <a:spcAft>
                <a:spcPts val="0"/>
              </a:spcAft>
              <a:buNone/>
            </a:pPr>
            <a:r>
              <a:rPr b="1" lang="en-US" sz="3600">
                <a:solidFill>
                  <a:srgbClr val="FF3300"/>
                </a:solidFill>
                <a:latin typeface="Tahoma"/>
                <a:ea typeface="Tahoma"/>
                <a:cs typeface="Tahoma"/>
                <a:sym typeface="Tahoma"/>
              </a:rPr>
              <a:t>Đừng như con bướm đậu rồi lại bay</a:t>
            </a:r>
            <a:endParaRPr b="1" sz="3600">
              <a:solidFill>
                <a:srgbClr val="FF3300"/>
              </a:solidFill>
              <a:latin typeface="Tahoma"/>
              <a:ea typeface="Tahoma"/>
              <a:cs typeface="Tahoma"/>
              <a:sym typeface="Tahoma"/>
            </a:endParaRPr>
          </a:p>
        </p:txBody>
      </p:sp>
      <p:pic>
        <p:nvPicPr>
          <p:cNvPr descr="christmas_bell_ringing_sx" id="303" name="Google Shape;303;p30">
            <a:hlinkClick action="ppaction://hlinksldjump" r:id="rId5"/>
          </p:cNvPr>
          <p:cNvPicPr preferRelativeResize="0"/>
          <p:nvPr/>
        </p:nvPicPr>
        <p:blipFill rotWithShape="1">
          <a:blip r:embed="rId6">
            <a:alphaModFix/>
          </a:blip>
          <a:srcRect b="0" l="0" r="0" t="0"/>
          <a:stretch/>
        </p:blipFill>
        <p:spPr>
          <a:xfrm>
            <a:off x="7620000" y="5334000"/>
            <a:ext cx="1524000" cy="1524000"/>
          </a:xfrm>
          <a:prstGeom prst="rect">
            <a:avLst/>
          </a:prstGeom>
          <a:noFill/>
          <a:ln>
            <a:noFill/>
          </a:ln>
        </p:spPr>
      </p:pic>
      <p:sp>
        <p:nvSpPr>
          <p:cNvPr id="304" name="Google Shape;304;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305" name="Google Shape;305;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306" name="Google Shape;306;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3</a:t>
            </a:r>
            <a:endParaRPr/>
          </a:p>
        </p:txBody>
      </p:sp>
      <p:sp>
        <p:nvSpPr>
          <p:cNvPr id="307" name="Google Shape;307;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4</a:t>
            </a:r>
            <a:endParaRPr/>
          </a:p>
        </p:txBody>
      </p:sp>
      <p:sp>
        <p:nvSpPr>
          <p:cNvPr id="308" name="Google Shape;308;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5</a:t>
            </a:r>
            <a:endParaRPr/>
          </a:p>
        </p:txBody>
      </p:sp>
      <p:sp>
        <p:nvSpPr>
          <p:cNvPr id="309" name="Google Shape;309;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6</a:t>
            </a:r>
            <a:endParaRPr/>
          </a:p>
        </p:txBody>
      </p:sp>
      <p:sp>
        <p:nvSpPr>
          <p:cNvPr id="310" name="Google Shape;310;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7</a:t>
            </a:r>
            <a:endParaRPr/>
          </a:p>
        </p:txBody>
      </p:sp>
      <p:sp>
        <p:nvSpPr>
          <p:cNvPr id="311" name="Google Shape;311;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8</a:t>
            </a:r>
            <a:endParaRPr/>
          </a:p>
        </p:txBody>
      </p:sp>
      <p:sp>
        <p:nvSpPr>
          <p:cNvPr id="312" name="Google Shape;312;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9</a:t>
            </a:r>
            <a:endParaRPr/>
          </a:p>
        </p:txBody>
      </p:sp>
      <p:sp>
        <p:nvSpPr>
          <p:cNvPr id="313" name="Google Shape;313;p30"/>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a:t>
            </a:r>
            <a:endParaRPr/>
          </a:p>
        </p:txBody>
      </p:sp>
      <p:sp>
        <p:nvSpPr>
          <p:cNvPr id="314" name="Google Shape;314;p30"/>
          <p:cNvSpPr/>
          <p:nvPr/>
        </p:nvSpPr>
        <p:spPr>
          <a:xfrm>
            <a:off x="533400" y="6019800"/>
            <a:ext cx="1066800" cy="457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Tính giờ</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8" name="Shape 318"/>
        <p:cNvGrpSpPr/>
        <p:nvPr/>
      </p:nvGrpSpPr>
      <p:grpSpPr>
        <a:xfrm>
          <a:off x="0" y="0"/>
          <a:ext cx="0" cy="0"/>
          <a:chOff x="0" y="0"/>
          <a:chExt cx="0" cy="0"/>
        </a:xfrm>
      </p:grpSpPr>
      <p:grpSp>
        <p:nvGrpSpPr>
          <p:cNvPr id="319" name="Google Shape;319;p31"/>
          <p:cNvGrpSpPr/>
          <p:nvPr/>
        </p:nvGrpSpPr>
        <p:grpSpPr>
          <a:xfrm>
            <a:off x="685800" y="381000"/>
            <a:ext cx="8012113" cy="685800"/>
            <a:chOff x="432" y="2160"/>
            <a:chExt cx="5047" cy="432"/>
          </a:xfrm>
        </p:grpSpPr>
        <p:sp>
          <p:nvSpPr>
            <p:cNvPr id="320" name="Google Shape;320;p31"/>
            <p:cNvSpPr/>
            <p:nvPr/>
          </p:nvSpPr>
          <p:spPr>
            <a:xfrm>
              <a:off x="432" y="2352"/>
              <a:ext cx="5040" cy="240"/>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321" name="Google Shape;321;p31"/>
            <p:cNvSpPr/>
            <p:nvPr/>
          </p:nvSpPr>
          <p:spPr>
            <a:xfrm>
              <a:off x="439" y="2160"/>
              <a:ext cx="5040" cy="96"/>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grpSp>
      <p:sp>
        <p:nvSpPr>
          <p:cNvPr id="322" name="Google Shape;322;p31">
            <a:hlinkClick action="ppaction://hlinksldjump" r:id="rId3"/>
          </p:cNvPr>
          <p:cNvSpPr txBox="1"/>
          <p:nvPr/>
        </p:nvSpPr>
        <p:spPr>
          <a:xfrm>
            <a:off x="685800" y="1905000"/>
            <a:ext cx="8153400" cy="11604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Arial"/>
                <a:ea typeface="Arial"/>
                <a:cs typeface="Arial"/>
                <a:sym typeface="Arial"/>
              </a:rPr>
              <a:t>Điền từ vào chỗ trống:</a:t>
            </a:r>
            <a:endParaRPr/>
          </a:p>
          <a:p>
            <a:pPr indent="0" lvl="0" marL="0" marR="0" rtl="0" algn="l">
              <a:spcBef>
                <a:spcPts val="1400"/>
              </a:spcBef>
              <a:spcAft>
                <a:spcPts val="0"/>
              </a:spcAft>
              <a:buNone/>
            </a:pPr>
            <a:r>
              <a:rPr b="1" lang="en-US" sz="2800">
                <a:solidFill>
                  <a:srgbClr val="0000FF"/>
                </a:solidFill>
                <a:latin typeface="Arial"/>
                <a:ea typeface="Arial"/>
                <a:cs typeface="Arial"/>
                <a:sym typeface="Arial"/>
              </a:rPr>
              <a:t>           “Treo đầu …..,bán thịt…..”</a:t>
            </a:r>
            <a:endParaRPr b="1" sz="2800">
              <a:solidFill>
                <a:srgbClr val="0000FF"/>
              </a:solidFill>
              <a:latin typeface="Tahoma"/>
              <a:ea typeface="Tahoma"/>
              <a:cs typeface="Tahoma"/>
              <a:sym typeface="Tahoma"/>
            </a:endParaRPr>
          </a:p>
        </p:txBody>
      </p:sp>
      <p:pic>
        <p:nvPicPr>
          <p:cNvPr descr="questspin_b" id="323" name="Google Shape;323;p31"/>
          <p:cNvPicPr preferRelativeResize="0"/>
          <p:nvPr/>
        </p:nvPicPr>
        <p:blipFill rotWithShape="1">
          <a:blip r:embed="rId4">
            <a:alphaModFix/>
          </a:blip>
          <a:srcRect b="0" l="0" r="0" t="0"/>
          <a:stretch/>
        </p:blipFill>
        <p:spPr>
          <a:xfrm>
            <a:off x="1143000" y="304800"/>
            <a:ext cx="990600" cy="962025"/>
          </a:xfrm>
          <a:prstGeom prst="rect">
            <a:avLst/>
          </a:prstGeom>
          <a:noFill/>
          <a:ln>
            <a:noFill/>
          </a:ln>
        </p:spPr>
      </p:pic>
      <p:sp>
        <p:nvSpPr>
          <p:cNvPr id="324" name="Google Shape;324;p31"/>
          <p:cNvSpPr txBox="1"/>
          <p:nvPr/>
        </p:nvSpPr>
        <p:spPr>
          <a:xfrm>
            <a:off x="685800" y="3595688"/>
            <a:ext cx="72390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3300"/>
                </a:solidFill>
                <a:latin typeface="Tahoma"/>
                <a:ea typeface="Tahoma"/>
                <a:cs typeface="Tahoma"/>
                <a:sym typeface="Tahoma"/>
              </a:rPr>
              <a:t>     🡪Treo đầu </a:t>
            </a:r>
            <a:r>
              <a:rPr b="1" lang="en-US" sz="3600" u="sng">
                <a:solidFill>
                  <a:srgbClr val="FF3300"/>
                </a:solidFill>
                <a:latin typeface="Tahoma"/>
                <a:ea typeface="Tahoma"/>
                <a:cs typeface="Tahoma"/>
                <a:sym typeface="Tahoma"/>
              </a:rPr>
              <a:t>dê</a:t>
            </a:r>
            <a:r>
              <a:rPr b="1" lang="en-US" sz="3600">
                <a:solidFill>
                  <a:srgbClr val="FF3300"/>
                </a:solidFill>
                <a:latin typeface="Tahoma"/>
                <a:ea typeface="Tahoma"/>
                <a:cs typeface="Tahoma"/>
                <a:sym typeface="Tahoma"/>
              </a:rPr>
              <a:t>, bán thịt </a:t>
            </a:r>
            <a:r>
              <a:rPr b="1" lang="en-US" sz="3600" u="sng">
                <a:solidFill>
                  <a:srgbClr val="FF3300"/>
                </a:solidFill>
                <a:latin typeface="Tahoma"/>
                <a:ea typeface="Tahoma"/>
                <a:cs typeface="Tahoma"/>
                <a:sym typeface="Tahoma"/>
              </a:rPr>
              <a:t>chó</a:t>
            </a:r>
            <a:r>
              <a:rPr b="1" lang="en-US" sz="2800">
                <a:solidFill>
                  <a:srgbClr val="FF3300"/>
                </a:solidFill>
                <a:latin typeface="Tahoma"/>
                <a:ea typeface="Tahoma"/>
                <a:cs typeface="Tahoma"/>
                <a:sym typeface="Tahoma"/>
              </a:rPr>
              <a:t>  </a:t>
            </a:r>
            <a:endParaRPr b="1" sz="2800">
              <a:solidFill>
                <a:srgbClr val="FF3300"/>
              </a:solidFill>
              <a:latin typeface="Tahoma"/>
              <a:ea typeface="Tahoma"/>
              <a:cs typeface="Tahoma"/>
              <a:sym typeface="Tahoma"/>
            </a:endParaRPr>
          </a:p>
        </p:txBody>
      </p:sp>
      <p:pic>
        <p:nvPicPr>
          <p:cNvPr descr="christmas_bell_ringing_sx" id="325" name="Google Shape;325;p31">
            <a:hlinkClick action="ppaction://hlinksldjump" r:id="rId5"/>
          </p:cNvPr>
          <p:cNvPicPr preferRelativeResize="0"/>
          <p:nvPr/>
        </p:nvPicPr>
        <p:blipFill rotWithShape="1">
          <a:blip r:embed="rId6">
            <a:alphaModFix/>
          </a:blip>
          <a:srcRect b="0" l="0" r="0" t="0"/>
          <a:stretch/>
        </p:blipFill>
        <p:spPr>
          <a:xfrm>
            <a:off x="7620000" y="5334000"/>
            <a:ext cx="1524000" cy="1524000"/>
          </a:xfrm>
          <a:prstGeom prst="rect">
            <a:avLst/>
          </a:prstGeom>
          <a:noFill/>
          <a:ln>
            <a:noFill/>
          </a:ln>
        </p:spPr>
      </p:pic>
      <p:sp>
        <p:nvSpPr>
          <p:cNvPr id="326" name="Google Shape;326;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a:t>
            </a:r>
            <a:endParaRPr/>
          </a:p>
        </p:txBody>
      </p:sp>
      <p:sp>
        <p:nvSpPr>
          <p:cNvPr id="327" name="Google Shape;327;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2</a:t>
            </a:r>
            <a:endParaRPr/>
          </a:p>
        </p:txBody>
      </p:sp>
      <p:sp>
        <p:nvSpPr>
          <p:cNvPr id="328" name="Google Shape;328;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3</a:t>
            </a:r>
            <a:endParaRPr/>
          </a:p>
        </p:txBody>
      </p:sp>
      <p:sp>
        <p:nvSpPr>
          <p:cNvPr id="329" name="Google Shape;329;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4</a:t>
            </a:r>
            <a:endParaRPr/>
          </a:p>
        </p:txBody>
      </p:sp>
      <p:sp>
        <p:nvSpPr>
          <p:cNvPr id="330" name="Google Shape;330;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6</a:t>
            </a:r>
            <a:endParaRPr/>
          </a:p>
        </p:txBody>
      </p:sp>
      <p:sp>
        <p:nvSpPr>
          <p:cNvPr id="331" name="Google Shape;331;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7</a:t>
            </a:r>
            <a:endParaRPr/>
          </a:p>
        </p:txBody>
      </p:sp>
      <p:sp>
        <p:nvSpPr>
          <p:cNvPr id="332" name="Google Shape;332;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8</a:t>
            </a:r>
            <a:endParaRPr/>
          </a:p>
        </p:txBody>
      </p:sp>
      <p:sp>
        <p:nvSpPr>
          <p:cNvPr id="333" name="Google Shape;333;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9</a:t>
            </a:r>
            <a:endParaRPr/>
          </a:p>
        </p:txBody>
      </p:sp>
      <p:sp>
        <p:nvSpPr>
          <p:cNvPr id="334" name="Google Shape;334;p31"/>
          <p:cNvSpPr/>
          <p:nvPr/>
        </p:nvSpPr>
        <p:spPr>
          <a:xfrm>
            <a:off x="685800" y="4953000"/>
            <a:ext cx="838200" cy="838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a:t>
            </a:r>
            <a:endParaRPr/>
          </a:p>
        </p:txBody>
      </p:sp>
      <p:sp>
        <p:nvSpPr>
          <p:cNvPr id="335" name="Google Shape;335;p31"/>
          <p:cNvSpPr/>
          <p:nvPr/>
        </p:nvSpPr>
        <p:spPr>
          <a:xfrm>
            <a:off x="533400" y="6019800"/>
            <a:ext cx="1066800" cy="457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Tính giờ</a:t>
            </a:r>
            <a:endParaRPr/>
          </a:p>
        </p:txBody>
      </p:sp>
      <p:sp>
        <p:nvSpPr>
          <p:cNvPr id="336" name="Google Shape;336;p31">
            <a:hlinkClick action="ppaction://hlinksldjump" r:id="rId7"/>
          </p:cNvPr>
          <p:cNvSpPr/>
          <p:nvPr/>
        </p:nvSpPr>
        <p:spPr>
          <a:xfrm>
            <a:off x="4191000" y="6477000"/>
            <a:ext cx="685800" cy="381000"/>
          </a:xfrm>
          <a:custGeom>
            <a:rect b="b" l="l" r="r" t="t"/>
            <a:pathLst>
              <a:path extrusionOk="0" h="120000" w="120000">
                <a:moveTo>
                  <a:pt x="0" y="0"/>
                </a:moveTo>
                <a:lnTo>
                  <a:pt x="120000" y="0"/>
                </a:lnTo>
                <a:lnTo>
                  <a:pt x="120000" y="120000"/>
                </a:lnTo>
                <a:lnTo>
                  <a:pt x="0" y="120000"/>
                </a:lnTo>
                <a:close/>
                <a:moveTo>
                  <a:pt x="47500" y="60000"/>
                </a:moveTo>
                <a:lnTo>
                  <a:pt x="85000" y="15000"/>
                </a:lnTo>
                <a:lnTo>
                  <a:pt x="85000" y="105000"/>
                </a:lnTo>
                <a:close/>
                <a:moveTo>
                  <a:pt x="41250" y="15000"/>
                </a:moveTo>
                <a:lnTo>
                  <a:pt x="35000" y="15000"/>
                </a:lnTo>
                <a:lnTo>
                  <a:pt x="35000" y="105000"/>
                </a:lnTo>
                <a:lnTo>
                  <a:pt x="41250" y="105000"/>
                </a:lnTo>
                <a:close/>
              </a:path>
              <a:path extrusionOk="0" fill="darken" h="120000" w="120000">
                <a:moveTo>
                  <a:pt x="47500" y="60000"/>
                </a:moveTo>
                <a:lnTo>
                  <a:pt x="85000" y="15000"/>
                </a:lnTo>
                <a:lnTo>
                  <a:pt x="85000" y="105000"/>
                </a:lnTo>
                <a:close/>
                <a:moveTo>
                  <a:pt x="41250" y="15000"/>
                </a:moveTo>
                <a:lnTo>
                  <a:pt x="35000" y="15000"/>
                </a:lnTo>
                <a:lnTo>
                  <a:pt x="35000" y="105000"/>
                </a:lnTo>
                <a:lnTo>
                  <a:pt x="41250" y="105000"/>
                </a:lnTo>
                <a:close/>
              </a:path>
              <a:path extrusionOk="0" fill="none" h="120000" w="120000">
                <a:moveTo>
                  <a:pt x="47500" y="60000"/>
                </a:moveTo>
                <a:lnTo>
                  <a:pt x="85000" y="15000"/>
                </a:lnTo>
                <a:lnTo>
                  <a:pt x="85000" y="105000"/>
                </a:lnTo>
                <a:close/>
                <a:moveTo>
                  <a:pt x="41250" y="15000"/>
                </a:moveTo>
                <a:lnTo>
                  <a:pt x="41250" y="105000"/>
                </a:lnTo>
                <a:lnTo>
                  <a:pt x="35000" y="105000"/>
                </a:lnTo>
                <a:lnTo>
                  <a:pt x="35000"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4"/>
          <p:cNvSpPr/>
          <p:nvPr/>
        </p:nvSpPr>
        <p:spPr>
          <a:xfrm>
            <a:off x="1" y="762000"/>
            <a:ext cx="9144000" cy="5632311"/>
          </a:xfrm>
          <a:prstGeom prst="rect">
            <a:avLst/>
          </a:prstGeom>
          <a:noFill/>
          <a:ln>
            <a:noFill/>
          </a:ln>
        </p:spPr>
        <p:txBody>
          <a:bodyPr anchorCtr="0" anchor="ctr" bIns="45700" lIns="91425" spcFirstLastPara="1" rIns="91425" wrap="square" tIns="45700">
            <a:noAutofit/>
          </a:bodyPr>
          <a:lstStyle/>
          <a:p>
            <a:pPr indent="-228600" lvl="0" marL="0" marR="0" rtl="0" algn="l">
              <a:lnSpc>
                <a:spcPct val="100000"/>
              </a:lnSpc>
              <a:spcBef>
                <a:spcPts val="0"/>
              </a:spcBef>
              <a:spcAft>
                <a:spcPts val="0"/>
              </a:spcAft>
              <a:buClr>
                <a:srgbClr val="0070C0"/>
              </a:buClr>
              <a:buSzPts val="3600"/>
              <a:buFont typeface="Arial"/>
              <a:buChar char="•"/>
            </a:pPr>
            <a:r>
              <a:rPr b="0" i="0" lang="en-US" sz="3600" u="none" cap="none" strike="noStrike">
                <a:solidFill>
                  <a:srgbClr val="0070C0"/>
                </a:solidFill>
                <a:latin typeface="Times New Roman"/>
                <a:ea typeface="Times New Roman"/>
                <a:cs typeface="Times New Roman"/>
                <a:sym typeface="Times New Roman"/>
              </a:rPr>
              <a:t> </a:t>
            </a:r>
            <a:r>
              <a:rPr b="1" i="0" lang="en-US" sz="3600" u="none" cap="none" strike="noStrike">
                <a:solidFill>
                  <a:srgbClr val="0070C0"/>
                </a:solidFill>
                <a:latin typeface="Times New Roman"/>
                <a:ea typeface="Times New Roman"/>
                <a:cs typeface="Times New Roman"/>
                <a:sym typeface="Times New Roman"/>
              </a:rPr>
              <a:t>Thế nào là tôn trọng người khác? Nêu biểu hiện và ý nghĩa của tôn trọng người khác?</a:t>
            </a:r>
            <a:endParaRPr/>
          </a:p>
          <a:p>
            <a:pPr indent="0" lvl="0" marL="0" marR="0" rtl="0" algn="l">
              <a:spcBef>
                <a:spcPts val="0"/>
              </a:spcBef>
              <a:spcAft>
                <a:spcPts val="0"/>
              </a:spcAft>
              <a:buNone/>
            </a:pPr>
            <a:r>
              <a:rPr b="0" i="0" lang="en-US" sz="3600" u="none" cap="none" strike="noStrike">
                <a:solidFill>
                  <a:schemeClr val="dk1"/>
                </a:solidFill>
                <a:latin typeface="Times New Roman"/>
                <a:ea typeface="Times New Roman"/>
                <a:cs typeface="Times New Roman"/>
                <a:sym typeface="Times New Roman"/>
              </a:rPr>
              <a:t>-  Là sự đánh giá đúng mức, coi trọng danh dự, phẩm giá và lợi ích của người khác.</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=&gt; Thể hiện lối sống có văn hóa của mọi người.</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 Tôn trọng người khác thì mới nhận được sự tôn trọng của người khác đối với mình.</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 Mọi người tôn trọng nhau thì xã hội trở nên lành mạnh trong sáng tốt đẹp.</a:t>
            </a:r>
            <a:endParaRPr sz="3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600"/>
              <a:buFont typeface="Century Schoolbook"/>
              <a:buNone/>
            </a:pPr>
            <a:r>
              <a:t/>
            </a:r>
            <a:endParaRPr b="0" i="0" sz="3600" u="none" cap="none" strike="noStrike">
              <a:solidFill>
                <a:schemeClr val="dk1"/>
              </a:solidFill>
              <a:latin typeface="Times New Roman"/>
              <a:ea typeface="Times New Roman"/>
              <a:cs typeface="Times New Roman"/>
              <a:sym typeface="Times New Roman"/>
            </a:endParaRPr>
          </a:p>
        </p:txBody>
      </p:sp>
      <p:sp>
        <p:nvSpPr>
          <p:cNvPr id="146" name="Google Shape;146;p14"/>
          <p:cNvSpPr txBox="1"/>
          <p:nvPr/>
        </p:nvSpPr>
        <p:spPr>
          <a:xfrm>
            <a:off x="0" y="0"/>
            <a:ext cx="9144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KIỂM TRA BÀI CŨ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8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8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8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8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8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80"/>
                                        <p:tgtEl>
                                          <p:spTgt spid="1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2"/>
          <p:cNvSpPr/>
          <p:nvPr/>
        </p:nvSpPr>
        <p:spPr>
          <a:xfrm>
            <a:off x="0" y="-42863"/>
            <a:ext cx="9144000" cy="830263"/>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0000FF"/>
                </a:solidFill>
                <a:latin typeface="Times New Roman"/>
                <a:ea typeface="Times New Roman"/>
                <a:cs typeface="Times New Roman"/>
                <a:sym typeface="Times New Roman"/>
              </a:rPr>
              <a:t>Bài tập 1 /sgk:Tình huống nào biểu hiện hành vi giữ chữ tín( hoặc không giữ  chữ tín )Giải thích tại sao ?</a:t>
            </a:r>
            <a:endParaRPr sz="2400">
              <a:solidFill>
                <a:srgbClr val="0000FF"/>
              </a:solidFill>
              <a:latin typeface="Times New Roman"/>
              <a:ea typeface="Times New Roman"/>
              <a:cs typeface="Times New Roman"/>
              <a:sym typeface="Times New Roman"/>
            </a:endParaRPr>
          </a:p>
        </p:txBody>
      </p:sp>
      <p:graphicFrame>
        <p:nvGraphicFramePr>
          <p:cNvPr id="342" name="Google Shape;342;p32"/>
          <p:cNvGraphicFramePr/>
          <p:nvPr/>
        </p:nvGraphicFramePr>
        <p:xfrm>
          <a:off x="0" y="914400"/>
          <a:ext cx="3000000" cy="3000000"/>
        </p:xfrm>
        <a:graphic>
          <a:graphicData uri="http://schemas.openxmlformats.org/drawingml/2006/table">
            <a:tbl>
              <a:tblPr bandRow="1" firstRow="1">
                <a:noFill/>
                <a:tableStyleId>{B541373C-13E8-4E4F-89E3-8BFAEB849D65}</a:tableStyleId>
              </a:tblPr>
              <a:tblGrid>
                <a:gridCol w="7725100"/>
                <a:gridCol w="709450"/>
                <a:gridCol w="709450"/>
              </a:tblGrid>
              <a:tr h="370850">
                <a:tc>
                  <a:txBody>
                    <a:bodyPr/>
                    <a:lstStyle/>
                    <a:p>
                      <a:pPr indent="0" lvl="0" marL="0" marR="0" rtl="0" algn="ctr">
                        <a:spcBef>
                          <a:spcPts val="0"/>
                        </a:spcBef>
                        <a:spcAft>
                          <a:spcPts val="0"/>
                        </a:spcAft>
                        <a:buNone/>
                      </a:pPr>
                      <a:r>
                        <a:rPr lang="en-US" sz="1800"/>
                        <a:t>Hành</a:t>
                      </a:r>
                      <a:r>
                        <a:rPr lang="en-US" sz="1800"/>
                        <a:t> vi</a:t>
                      </a:r>
                      <a:endParaRPr sz="1800"/>
                    </a:p>
                  </a:txBody>
                  <a:tcPr marT="45725" marB="45725" marR="91450" marL="91450"/>
                </a:tc>
                <a:tc>
                  <a:txBody>
                    <a:bodyPr/>
                    <a:lstStyle/>
                    <a:p>
                      <a:pPr indent="0" lvl="0" marL="0" marR="0" rtl="0" algn="l">
                        <a:spcBef>
                          <a:spcPts val="0"/>
                        </a:spcBef>
                        <a:spcAft>
                          <a:spcPts val="0"/>
                        </a:spcAft>
                        <a:buNone/>
                      </a:pPr>
                      <a:r>
                        <a:rPr lang="en-US" sz="1800"/>
                        <a:t>có</a:t>
                      </a:r>
                      <a:endParaRPr sz="1800"/>
                    </a:p>
                  </a:txBody>
                  <a:tcPr marT="45725" marB="45725" marR="91450" marL="91450"/>
                </a:tc>
                <a:tc>
                  <a:txBody>
                    <a:bodyPr/>
                    <a:lstStyle/>
                    <a:p>
                      <a:pPr indent="0" lvl="0" marL="0" marR="0" rtl="0" algn="l">
                        <a:spcBef>
                          <a:spcPts val="0"/>
                        </a:spcBef>
                        <a:spcAft>
                          <a:spcPts val="0"/>
                        </a:spcAft>
                        <a:buNone/>
                      </a:pPr>
                      <a:r>
                        <a:rPr lang="en-US" sz="1200"/>
                        <a:t>không</a:t>
                      </a:r>
                      <a:endParaRPr sz="12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2000"/>
                        <a:buFont typeface="Times New Roman"/>
                        <a:buNone/>
                      </a:pPr>
                      <a:r>
                        <a:rPr lang="en-US" sz="2000">
                          <a:latin typeface="Times New Roman"/>
                          <a:ea typeface="Times New Roman"/>
                          <a:cs typeface="Times New Roman"/>
                          <a:sym typeface="Times New Roman"/>
                        </a:rPr>
                        <a:t>a) Minh hứa với bố mẹ Quang và cô giáo là sẽ giúp Quang học tập tiến bộ. Vì thế những bài tập nào Quang không làm được thì Minh làm hộ và đưa cho Quang chép.</a:t>
                      </a:r>
                      <a:endParaRPr sz="20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latin typeface="Times New Roman"/>
                          <a:ea typeface="Times New Roman"/>
                          <a:cs typeface="Times New Roman"/>
                          <a:sym typeface="Times New Roman"/>
                        </a:rPr>
                        <a:t>b) Bố</a:t>
                      </a:r>
                      <a:r>
                        <a:rPr lang="en-US" sz="2000">
                          <a:latin typeface="Times New Roman"/>
                          <a:ea typeface="Times New Roman"/>
                          <a:cs typeface="Times New Roman"/>
                          <a:sym typeface="Times New Roman"/>
                        </a:rPr>
                        <a:t> Trung hứa đến SN sẽ đưa  Trung đi chơi công viên, nhưng phải đi công tác đột xuất nên bố không thực hiện được lời hứa với Trung.</a:t>
                      </a:r>
                      <a:endParaRPr sz="20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latin typeface="Times New Roman"/>
                          <a:ea typeface="Times New Roman"/>
                          <a:cs typeface="Times New Roman"/>
                          <a:sym typeface="Times New Roman"/>
                        </a:rPr>
                        <a:t>c) Nam cho rằng,</a:t>
                      </a:r>
                      <a:r>
                        <a:rPr lang="en-US" sz="2000">
                          <a:latin typeface="Times New Roman"/>
                          <a:ea typeface="Times New Roman"/>
                          <a:cs typeface="Times New Roman"/>
                          <a:sym typeface="Times New Roman"/>
                        </a:rPr>
                        <a:t> nếu có khuyết điểm thì phải thật thà nhận lỗi và cứ hứa sữa chữa, còn làm được đến đâu lại là chuyện khác</a:t>
                      </a:r>
                      <a:endParaRPr sz="20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latin typeface="Times New Roman"/>
                          <a:ea typeface="Times New Roman"/>
                          <a:cs typeface="Times New Roman"/>
                          <a:sym typeface="Times New Roman"/>
                        </a:rPr>
                        <a:t>d) Vì</a:t>
                      </a:r>
                      <a:r>
                        <a:rPr lang="en-US" sz="2000">
                          <a:latin typeface="Times New Roman"/>
                          <a:ea typeface="Times New Roman"/>
                          <a:cs typeface="Times New Roman"/>
                          <a:sym typeface="Times New Roman"/>
                        </a:rPr>
                        <a:t> không muốn làm mất lòng người khác, nên ông Vĩnh – Giám đốc thường nhận lời động viên, an ủi và hứa giúp đỡ khi họ nhờ đến, mặc dù ông biết việc đó ông không thể làm được.</a:t>
                      </a:r>
                      <a:endParaRPr sz="20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latin typeface="Times New Roman"/>
                          <a:ea typeface="Times New Roman"/>
                          <a:cs typeface="Times New Roman"/>
                          <a:sym typeface="Times New Roman"/>
                        </a:rPr>
                        <a:t>đ)</a:t>
                      </a:r>
                      <a:r>
                        <a:rPr lang="en-US" sz="2000">
                          <a:latin typeface="Times New Roman"/>
                          <a:ea typeface="Times New Roman"/>
                          <a:cs typeface="Times New Roman"/>
                          <a:sym typeface="Times New Roman"/>
                        </a:rPr>
                        <a:t> Lan mượn sách của Trang và hứa hai hôm sau sẽ trả, nhưng vì chưa đọc xong nên Lan cho rằng, cứ giữ lại khi nào đọc xong thì trả lại cho Trang cũng được.</a:t>
                      </a:r>
                      <a:endParaRPr sz="20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latin typeface="Times New Roman"/>
                          <a:ea typeface="Times New Roman"/>
                          <a:cs typeface="Times New Roman"/>
                          <a:sym typeface="Times New Roman"/>
                        </a:rPr>
                        <a:t>e) Phương</a:t>
                      </a:r>
                      <a:r>
                        <a:rPr lang="en-US" sz="2000">
                          <a:latin typeface="Times New Roman"/>
                          <a:ea typeface="Times New Roman"/>
                          <a:cs typeface="Times New Roman"/>
                          <a:sym typeface="Times New Roman"/>
                        </a:rPr>
                        <a:t> bị ốm, Nga hứa với cô giáo sẽ sang nhà giúp Phương học tập, nhưng vì mãi xem bộ phim hay nên Nga quên mất.</a:t>
                      </a:r>
                      <a:endParaRPr sz="2000">
                        <a:latin typeface="Times New Roman"/>
                        <a:ea typeface="Times New Roman"/>
                        <a:cs typeface="Times New Roman"/>
                        <a:sym typeface="Times New Roman"/>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343" name="Google Shape;343;p32"/>
          <p:cNvSpPr/>
          <p:nvPr/>
        </p:nvSpPr>
        <p:spPr>
          <a:xfrm>
            <a:off x="8610600" y="15240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44" name="Google Shape;344;p32"/>
          <p:cNvSpPr/>
          <p:nvPr/>
        </p:nvSpPr>
        <p:spPr>
          <a:xfrm>
            <a:off x="8610600" y="57912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45" name="Google Shape;345;p32"/>
          <p:cNvSpPr/>
          <p:nvPr/>
        </p:nvSpPr>
        <p:spPr>
          <a:xfrm>
            <a:off x="8534400" y="48768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46" name="Google Shape;346;p32"/>
          <p:cNvSpPr/>
          <p:nvPr/>
        </p:nvSpPr>
        <p:spPr>
          <a:xfrm>
            <a:off x="8610600" y="39624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47" name="Google Shape;347;p32"/>
          <p:cNvSpPr/>
          <p:nvPr/>
        </p:nvSpPr>
        <p:spPr>
          <a:xfrm>
            <a:off x="8610600" y="31242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348" name="Google Shape;348;p32"/>
          <p:cNvSpPr/>
          <p:nvPr/>
        </p:nvSpPr>
        <p:spPr>
          <a:xfrm>
            <a:off x="7924800" y="2438400"/>
            <a:ext cx="304800" cy="457200"/>
          </a:xfrm>
          <a:prstGeom prst="star5">
            <a:avLst>
              <a:gd fmla="val 19098" name="adj"/>
              <a:gd fmla="val 105146" name="hf"/>
              <a:gd fmla="val 110557" name="vf"/>
            </a:avLst>
          </a:prstGeom>
          <a:solidFill>
            <a:srgbClr val="FF00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2" name="Shape 352"/>
        <p:cNvGrpSpPr/>
        <p:nvPr/>
      </p:nvGrpSpPr>
      <p:grpSpPr>
        <a:xfrm>
          <a:off x="0" y="0"/>
          <a:ext cx="0" cy="0"/>
          <a:chOff x="0" y="0"/>
          <a:chExt cx="0" cy="0"/>
        </a:xfrm>
      </p:grpSpPr>
      <p:sp>
        <p:nvSpPr>
          <p:cNvPr id="353" name="Google Shape;353;p33"/>
          <p:cNvSpPr/>
          <p:nvPr/>
        </p:nvSpPr>
        <p:spPr>
          <a:xfrm>
            <a:off x="0" y="0"/>
            <a:ext cx="9144000" cy="7294305"/>
          </a:xfrm>
          <a:prstGeom prst="rect">
            <a:avLst/>
          </a:prstGeom>
          <a:noFill/>
          <a:ln>
            <a:noFill/>
          </a:ln>
        </p:spPr>
        <p:txBody>
          <a:bodyPr anchorCtr="0" anchor="ctr" bIns="45700" lIns="91425" spcFirstLastPara="1" rIns="91425" wrap="square" tIns="45700">
            <a:noAutofit/>
          </a:bodyPr>
          <a:lstStyle/>
          <a:p>
            <a:pPr indent="-457200" lvl="0" marL="457200" marR="0" rtl="0" algn="l">
              <a:spcBef>
                <a:spcPts val="0"/>
              </a:spcBef>
              <a:spcAft>
                <a:spcPts val="0"/>
              </a:spcAft>
              <a:buClr>
                <a:schemeClr val="dk1"/>
              </a:buClr>
              <a:buSzPts val="2800"/>
              <a:buFont typeface="Times New Roman"/>
              <a:buAutoNum type="alphaLcParenR"/>
            </a:pPr>
            <a:r>
              <a:rPr b="1" lang="en-US" sz="2800">
                <a:solidFill>
                  <a:schemeClr val="dk1"/>
                </a:solidFill>
                <a:latin typeface="Times New Roman"/>
                <a:ea typeface="Times New Roman"/>
                <a:cs typeface="Times New Roman"/>
                <a:sym typeface="Times New Roman"/>
              </a:rPr>
              <a:t>Minh hứa với bố mẹ Quang và cô giáo chủ nhiệm là sẽ giúp đỡ Quang học tập tiến bộ. Vì thế, những bài tập nào mà Quang không làm được thì Minh đều làm hộ và đưa cho Quang chép.</a:t>
            </a:r>
            <a:endParaRPr/>
          </a:p>
          <a:p>
            <a:pPr indent="-457200" lvl="0" marL="457200" marR="0" rtl="0" algn="l">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=&gt;</a:t>
            </a:r>
            <a:r>
              <a:rPr b="0" i="0" lang="en-US" sz="2800" u="none" cap="none" strike="noStrike">
                <a:solidFill>
                  <a:srgbClr val="000000"/>
                </a:solidFill>
                <a:latin typeface="Times New Roman"/>
                <a:ea typeface="Times New Roman"/>
                <a:cs typeface="Times New Roman"/>
                <a:sym typeface="Times New Roman"/>
              </a:rPr>
              <a:t>Việc làm hộ bài của Minh là sai bởi vì: Minh làm như vậy sẽ chỉ khiến cho Quang thêm lười biếng, ỉ lại và học tập không thể tiến bộ lên được trong khi Minh đã hứa với bố mẹ Quang và cô giáo sẽ giúp Quang tiến bộ.</a:t>
            </a:r>
            <a:endParaRPr/>
          </a:p>
          <a:p>
            <a:pPr indent="-457200" lvl="0" marL="457200" marR="0" rtl="0" algn="l">
              <a:spcBef>
                <a:spcPts val="0"/>
              </a:spcBef>
              <a:spcAft>
                <a:spcPts val="0"/>
              </a:spcAft>
              <a:buNone/>
            </a:pPr>
            <a:r>
              <a:rPr lang="en-US" sz="2800">
                <a:solidFill>
                  <a:srgbClr val="000000"/>
                </a:solidFill>
                <a:latin typeface="Times New Roman"/>
                <a:ea typeface="Times New Roman"/>
                <a:cs typeface="Times New Roman"/>
                <a:sym typeface="Times New Roman"/>
              </a:rPr>
              <a:t>b) </a:t>
            </a:r>
            <a:r>
              <a:rPr b="1" lang="en-US" sz="2800">
                <a:solidFill>
                  <a:srgbClr val="000000"/>
                </a:solidFill>
                <a:latin typeface="Times New Roman"/>
                <a:ea typeface="Times New Roman"/>
                <a:cs typeface="Times New Roman"/>
                <a:sym typeface="Times New Roman"/>
              </a:rPr>
              <a:t>Bố Trung hứa đến sinh nhật Trung sẽ đưa em đi chơi công viên, nhưng vì phải đi công tác đột xuất nên bố không thực hiện được lời hứa của mình.</a:t>
            </a:r>
            <a:endParaRPr b="1" sz="2800">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 =&gt; Bố Trung không thể đưa Trung đi chơi công viên như đã hứa, nhưng điều đó không thể nói bố Trung là người thất hứa. Bởi vì bố Trung phải đi công tác đột xuất chứ không phải đó là ý muốn.</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313131"/>
              </a:buClr>
              <a:buSzPts val="2400"/>
              <a:buFont typeface="Times New Roman"/>
              <a:buNone/>
            </a:pPr>
            <a:br>
              <a:rPr b="0" i="0" lang="en-US" sz="2400" u="none" cap="none" strike="noStrike">
                <a:solidFill>
                  <a:srgbClr val="313131"/>
                </a:solidFill>
                <a:latin typeface="Times New Roman"/>
                <a:ea typeface="Times New Roman"/>
                <a:cs typeface="Times New Roman"/>
                <a:sym typeface="Times New Roman"/>
              </a:rPr>
            </a:b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sp>
        <p:nvSpPr>
          <p:cNvPr id="358" name="Google Shape;358;p34"/>
          <p:cNvSpPr/>
          <p:nvPr/>
        </p:nvSpPr>
        <p:spPr>
          <a:xfrm>
            <a:off x="0" y="0"/>
            <a:ext cx="9144000" cy="612475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c) Nam cho rằng, nếu có khuyết điểm thì cần phải thật thà nhận lỗi và cứ hứa sửa chữa, còn làm được đến đâu lại là chuyện khác.</a:t>
            </a:r>
            <a:endParaRPr/>
          </a:p>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=&gt; </a:t>
            </a:r>
            <a:r>
              <a:rPr lang="en-US" sz="2800">
                <a:solidFill>
                  <a:srgbClr val="000000"/>
                </a:solidFill>
                <a:latin typeface="Times New Roman"/>
                <a:ea typeface="Times New Roman"/>
                <a:cs typeface="Times New Roman"/>
                <a:sym typeface="Times New Roman"/>
              </a:rPr>
              <a:t>Ý kiến của Nam như vậy là không đúng. Khi mình đã hứa thì mình phải làm được chứ không phải là hứa suông.</a:t>
            </a:r>
            <a:endParaRPr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en-US" sz="2800">
                <a:solidFill>
                  <a:srgbClr val="000000"/>
                </a:solidFill>
                <a:latin typeface="Times New Roman"/>
                <a:ea typeface="Times New Roman"/>
                <a:cs typeface="Times New Roman"/>
                <a:sym typeface="Times New Roman"/>
              </a:rPr>
              <a:t>d) Vì không muốn làm mất lòng người khác, nên ông Vĩnh - Giám đốc một công ti thường nhận lời, động viên, an ủi và hứa sẽ giúp đỡ khi họ đến nhờ, mặc dù ông biết rằng việc đó ông không thể làm được.</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=&gt; </a:t>
            </a:r>
            <a:r>
              <a:rPr lang="en-US" sz="2800">
                <a:solidFill>
                  <a:schemeClr val="dk1"/>
                </a:solidFill>
                <a:latin typeface="Century Schoolbook"/>
                <a:ea typeface="Century Schoolbook"/>
                <a:cs typeface="Century Schoolbook"/>
                <a:sym typeface="Century Schoolbook"/>
              </a:rPr>
              <a:t> Ông Vĩnh làm như vậy là ông sai. Bởi vì rõ ràng ông biết mình không thể làm được nhưng vẫn hứa thì sẽ gây thất vọng cho nhiều người. Mặc dù ông hứa như vậy là để động viên và ăn ủi người khác nhưng có nhiều cách khác chứ không nhất thiết phải làm như vậy.</a:t>
            </a:r>
            <a:endParaRPr b="1" sz="2800">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35"/>
          <p:cNvSpPr/>
          <p:nvPr/>
        </p:nvSpPr>
        <p:spPr>
          <a:xfrm>
            <a:off x="0" y="0"/>
            <a:ext cx="9144000"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đ) Lan mượn Trang cuốn sách và hứa hai hôm sau sẽ trả, nhưng vì chưa đọc xong nên Lan cho rằng, cứ giữ lại khi nào đọc xong thì trả cho Trang cũng được.</a:t>
            </a:r>
            <a:endParaRPr b="1"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Century Schoolbook"/>
                <a:ea typeface="Century Schoolbook"/>
                <a:cs typeface="Century Schoolbook"/>
                <a:sym typeface="Century Schoolbook"/>
              </a:rPr>
              <a:t>=&gt; Lan làm như vậy là không được vì như vậy là Lan không giữ đúng lời hứa Nga. Có thể nếu muốn đọc xong thì Lan phải hỏi xem Nga đã cần dùng chưa nếu không cần dùng thì mượn thêm ít hôm. Như vậy, sẽ được lòng Nga và Lan cũng giữ đúng lời hứa.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6"/>
          <p:cNvSpPr/>
          <p:nvPr/>
        </p:nvSpPr>
        <p:spPr>
          <a:xfrm>
            <a:off x="0" y="0"/>
            <a:ext cx="9144000" cy="378565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Dặn dò:</a:t>
            </a:r>
            <a:endParaRPr/>
          </a:p>
          <a:p>
            <a:pPr indent="0" lvl="0" marL="0" marR="0" rtl="0" algn="ctr">
              <a:spcBef>
                <a:spcPts val="0"/>
              </a:spcBef>
              <a:spcAft>
                <a:spcPts val="0"/>
              </a:spcAft>
              <a:buNone/>
            </a:pPr>
            <a:r>
              <a:t/>
            </a:r>
            <a:endParaRPr b="1" sz="4800">
              <a:solidFill>
                <a:srgbClr val="FF0000"/>
              </a:solidFill>
              <a:latin typeface="Times New Roman"/>
              <a:ea typeface="Times New Roman"/>
              <a:cs typeface="Times New Roman"/>
              <a:sym typeface="Times New Roman"/>
            </a:endParaRPr>
          </a:p>
          <a:p>
            <a:pPr indent="-457200" lvl="0" marL="457200" marR="0" rtl="0" algn="l">
              <a:spcBef>
                <a:spcPts val="0"/>
              </a:spcBef>
              <a:spcAft>
                <a:spcPts val="0"/>
              </a:spcAft>
              <a:buClr>
                <a:srgbClr val="CC3399"/>
              </a:buClr>
              <a:buSzPts val="3600"/>
              <a:buFont typeface="Times New Roman"/>
              <a:buChar char="-"/>
            </a:pPr>
            <a:r>
              <a:rPr b="1" lang="en-US" sz="3600">
                <a:solidFill>
                  <a:srgbClr val="CC3399"/>
                </a:solidFill>
                <a:latin typeface="Times New Roman"/>
                <a:ea typeface="Times New Roman"/>
                <a:cs typeface="Times New Roman"/>
                <a:sym typeface="Times New Roman"/>
              </a:rPr>
              <a:t>Học bài cũ</a:t>
            </a:r>
            <a:endParaRPr b="1" sz="3600">
              <a:solidFill>
                <a:srgbClr val="CC3399"/>
              </a:solidFill>
              <a:latin typeface="Times New Roman"/>
              <a:ea typeface="Times New Roman"/>
              <a:cs typeface="Times New Roman"/>
              <a:sym typeface="Times New Roman"/>
            </a:endParaRPr>
          </a:p>
          <a:p>
            <a:pPr indent="-457200" lvl="0" marL="457200" marR="0" rtl="0" algn="l">
              <a:spcBef>
                <a:spcPts val="0"/>
              </a:spcBef>
              <a:spcAft>
                <a:spcPts val="0"/>
              </a:spcAft>
              <a:buClr>
                <a:srgbClr val="CC3399"/>
              </a:buClr>
              <a:buSzPts val="3600"/>
              <a:buFont typeface="Times New Roman"/>
              <a:buChar char="-"/>
            </a:pPr>
            <a:r>
              <a:rPr b="1" lang="en-US" sz="3600">
                <a:solidFill>
                  <a:srgbClr val="CC3399"/>
                </a:solidFill>
                <a:latin typeface="Times New Roman"/>
                <a:ea typeface="Times New Roman"/>
                <a:cs typeface="Times New Roman"/>
                <a:sym typeface="Times New Roman"/>
              </a:rPr>
              <a:t>Sưu tầm ca dao, tục ngữ, danh ngôn về giữ chữ tín.</a:t>
            </a:r>
            <a:endParaRPr/>
          </a:p>
          <a:p>
            <a:pPr indent="-457200" lvl="0" marL="457200" marR="0" rtl="0" algn="l">
              <a:spcBef>
                <a:spcPts val="0"/>
              </a:spcBef>
              <a:spcAft>
                <a:spcPts val="0"/>
              </a:spcAft>
              <a:buClr>
                <a:srgbClr val="CC3399"/>
              </a:buClr>
              <a:buSzPts val="3600"/>
              <a:buFont typeface="Times New Roman"/>
              <a:buChar char="-"/>
            </a:pPr>
            <a:r>
              <a:rPr b="1" lang="en-US" sz="3600">
                <a:solidFill>
                  <a:srgbClr val="CC3399"/>
                </a:solidFill>
                <a:latin typeface="Times New Roman"/>
                <a:ea typeface="Times New Roman"/>
                <a:cs typeface="Times New Roman"/>
                <a:sym typeface="Times New Roman"/>
              </a:rPr>
              <a:t>Chuẩn bị bài: Tôn trọng lẽ phải</a:t>
            </a:r>
            <a:endParaRPr sz="3600">
              <a:solidFill>
                <a:srgbClr val="CC3399"/>
              </a:solidFill>
              <a:latin typeface="Century Schoolbook"/>
              <a:ea typeface="Century Schoolbook"/>
              <a:cs typeface="Century Schoolbook"/>
              <a:sym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nvSpPr>
        <p:spPr>
          <a:xfrm>
            <a:off x="0" y="0"/>
            <a:ext cx="9144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KIỂM TRA BÀI CŨ</a:t>
            </a:r>
            <a:endParaRPr/>
          </a:p>
        </p:txBody>
      </p:sp>
      <p:sp>
        <p:nvSpPr>
          <p:cNvPr id="152" name="Google Shape;152;p15"/>
          <p:cNvSpPr txBox="1"/>
          <p:nvPr/>
        </p:nvSpPr>
        <p:spPr>
          <a:xfrm>
            <a:off x="0" y="914400"/>
            <a:ext cx="9144000" cy="58939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latin typeface="Times New Roman"/>
                <a:ea typeface="Times New Roman"/>
                <a:cs typeface="Times New Roman"/>
                <a:sym typeface="Times New Roman"/>
              </a:rPr>
              <a:t>Hành vi nào sau đây thể hiện sự không tôn trọng người khác?</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Đi nhẹ nói khẽ khi vào bệnh viện.</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Nói chuyện riêng trong giờ học.</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Lắng nghe ý kiến mọi người.</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Cảm thông, chia sẻ khi người khác gặp khó khăn.</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Hằng ngày kiếm chuyện chửi rủa người khác.</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Chỉ là theo sở thích mà không nghe hay cần biết đến mọi người xung quanh.</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Bật nhạc to khi đã quá khuya.</a:t>
            </a:r>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Bắt nạt người yếu thế hơn mình</a:t>
            </a:r>
            <a:endParaRPr sz="29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Tranh cãi để giành quyền lợi cho mình</a:t>
            </a:r>
            <a:endParaRPr sz="29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900"/>
              <a:buFont typeface="Century Schoolbook"/>
              <a:buAutoNum type="arabicPeriod"/>
            </a:pPr>
            <a:r>
              <a:rPr lang="en-US" sz="2900">
                <a:solidFill>
                  <a:schemeClr val="dk1"/>
                </a:solidFill>
                <a:latin typeface="Times New Roman"/>
                <a:ea typeface="Times New Roman"/>
                <a:cs typeface="Times New Roman"/>
                <a:sym typeface="Times New Roman"/>
              </a:rPr>
              <a:t>Đỗ lỡi cho người khác.</a:t>
            </a:r>
            <a:endParaRPr/>
          </a:p>
        </p:txBody>
      </p:sp>
      <p:grpSp>
        <p:nvGrpSpPr>
          <p:cNvPr id="153" name="Google Shape;153;p15"/>
          <p:cNvGrpSpPr/>
          <p:nvPr/>
        </p:nvGrpSpPr>
        <p:grpSpPr>
          <a:xfrm>
            <a:off x="8686800" y="1905000"/>
            <a:ext cx="457200" cy="4953000"/>
            <a:chOff x="8686800" y="1905000"/>
            <a:chExt cx="457200" cy="4953000"/>
          </a:xfrm>
        </p:grpSpPr>
        <p:sp>
          <p:nvSpPr>
            <p:cNvPr id="154" name="Google Shape;154;p15"/>
            <p:cNvSpPr/>
            <p:nvPr/>
          </p:nvSpPr>
          <p:spPr>
            <a:xfrm>
              <a:off x="8686800" y="19050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5" name="Google Shape;155;p15"/>
            <p:cNvSpPr/>
            <p:nvPr/>
          </p:nvSpPr>
          <p:spPr>
            <a:xfrm>
              <a:off x="8686800" y="22860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6" name="Google Shape;156;p15"/>
            <p:cNvSpPr/>
            <p:nvPr/>
          </p:nvSpPr>
          <p:spPr>
            <a:xfrm>
              <a:off x="8686800" y="26670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7" name="Google Shape;157;p15"/>
            <p:cNvSpPr/>
            <p:nvPr/>
          </p:nvSpPr>
          <p:spPr>
            <a:xfrm>
              <a:off x="8686800" y="31242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8" name="Google Shape;158;p15"/>
            <p:cNvSpPr/>
            <p:nvPr/>
          </p:nvSpPr>
          <p:spPr>
            <a:xfrm>
              <a:off x="8686800" y="36576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9" name="Google Shape;159;p15"/>
            <p:cNvSpPr/>
            <p:nvPr/>
          </p:nvSpPr>
          <p:spPr>
            <a:xfrm>
              <a:off x="8686800" y="45720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60" name="Google Shape;160;p15"/>
            <p:cNvSpPr/>
            <p:nvPr/>
          </p:nvSpPr>
          <p:spPr>
            <a:xfrm>
              <a:off x="8686800" y="50292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61" name="Google Shape;161;p15"/>
            <p:cNvSpPr/>
            <p:nvPr/>
          </p:nvSpPr>
          <p:spPr>
            <a:xfrm>
              <a:off x="8686800" y="54864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62" name="Google Shape;162;p15"/>
            <p:cNvSpPr/>
            <p:nvPr/>
          </p:nvSpPr>
          <p:spPr>
            <a:xfrm>
              <a:off x="8686800" y="59436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63" name="Google Shape;163;p15"/>
            <p:cNvSpPr/>
            <p:nvPr/>
          </p:nvSpPr>
          <p:spPr>
            <a:xfrm>
              <a:off x="8686800" y="6477000"/>
              <a:ext cx="457200" cy="381000"/>
            </a:xfrm>
            <a:prstGeom prst="rect">
              <a:avLst/>
            </a:prstGeom>
            <a:solidFill>
              <a:schemeClr val="accent1"/>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grpSp>
      <p:sp>
        <p:nvSpPr>
          <p:cNvPr id="164" name="Google Shape;164;p15"/>
          <p:cNvSpPr/>
          <p:nvPr/>
        </p:nvSpPr>
        <p:spPr>
          <a:xfrm>
            <a:off x="8686800" y="22860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65" name="Google Shape;165;p15"/>
          <p:cNvSpPr/>
          <p:nvPr/>
        </p:nvSpPr>
        <p:spPr>
          <a:xfrm>
            <a:off x="8686800" y="64770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66" name="Google Shape;166;p15"/>
          <p:cNvSpPr/>
          <p:nvPr/>
        </p:nvSpPr>
        <p:spPr>
          <a:xfrm>
            <a:off x="8686800" y="59436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67" name="Google Shape;167;p15"/>
          <p:cNvSpPr/>
          <p:nvPr/>
        </p:nvSpPr>
        <p:spPr>
          <a:xfrm>
            <a:off x="8686800" y="54864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68" name="Google Shape;168;p15"/>
          <p:cNvSpPr/>
          <p:nvPr/>
        </p:nvSpPr>
        <p:spPr>
          <a:xfrm>
            <a:off x="8686800" y="50292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69" name="Google Shape;169;p15"/>
          <p:cNvSpPr/>
          <p:nvPr/>
        </p:nvSpPr>
        <p:spPr>
          <a:xfrm>
            <a:off x="8686800" y="45720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
        <p:nvSpPr>
          <p:cNvPr id="170" name="Google Shape;170;p15"/>
          <p:cNvSpPr/>
          <p:nvPr/>
        </p:nvSpPr>
        <p:spPr>
          <a:xfrm>
            <a:off x="8686800" y="3657600"/>
            <a:ext cx="457200" cy="381000"/>
          </a:xfrm>
          <a:prstGeom prst="rect">
            <a:avLst/>
          </a:prstGeom>
          <a:solidFill>
            <a:srgbClr val="FFFF00"/>
          </a:solidFill>
          <a:ln cap="flat" cmpd="sng" w="25400">
            <a:solidFill>
              <a:srgbClr val="B9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Century Schoolbook"/>
                <a:ea typeface="Century Schoolbook"/>
                <a:cs typeface="Century Schoolbook"/>
                <a:sym typeface="Century Schoolbook"/>
              </a:rPr>
              <a:t>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80"/>
                                        <p:tgtEl>
                                          <p:spTgt spid="15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80"/>
                                        <p:tgtEl>
                                          <p:spTgt spid="15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80"/>
                                        <p:tgtEl>
                                          <p:spTgt spid="15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80"/>
                                        <p:tgtEl>
                                          <p:spTgt spid="15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80"/>
                                        <p:tgtEl>
                                          <p:spTgt spid="15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Effect filter="fade" transition="in">
                                      <p:cBhvr>
                                        <p:cTn dur="80"/>
                                        <p:tgtEl>
                                          <p:spTgt spid="15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animEffect filter="fade" transition="in">
                                      <p:cBhvr>
                                        <p:cTn dur="80"/>
                                        <p:tgtEl>
                                          <p:spTgt spid="15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animEffect filter="fade" transition="in">
                                      <p:cBhvr>
                                        <p:cTn dur="80"/>
                                        <p:tgtEl>
                                          <p:spTgt spid="15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8" st="8"/>
                                            </p:txEl>
                                          </p:spTgt>
                                        </p:tgtEl>
                                        <p:attrNameLst>
                                          <p:attrName>style.visibility</p:attrName>
                                        </p:attrNameLst>
                                      </p:cBhvr>
                                      <p:to>
                                        <p:strVal val="visible"/>
                                      </p:to>
                                    </p:set>
                                    <p:animEffect filter="fade" transition="in">
                                      <p:cBhvr>
                                        <p:cTn dur="80"/>
                                        <p:tgtEl>
                                          <p:spTgt spid="152">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9" st="9"/>
                                            </p:txEl>
                                          </p:spTgt>
                                        </p:tgtEl>
                                        <p:attrNameLst>
                                          <p:attrName>style.visibility</p:attrName>
                                        </p:attrNameLst>
                                      </p:cBhvr>
                                      <p:to>
                                        <p:strVal val="visible"/>
                                      </p:to>
                                    </p:set>
                                    <p:animEffect filter="fade" transition="in">
                                      <p:cBhvr>
                                        <p:cTn dur="80"/>
                                        <p:tgtEl>
                                          <p:spTgt spid="152">
                                            <p:txEl>
                                              <p:pRg end="9" st="9"/>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2">
                                            <p:txEl>
                                              <p:pRg end="10" st="10"/>
                                            </p:txEl>
                                          </p:spTgt>
                                        </p:tgtEl>
                                        <p:attrNameLst>
                                          <p:attrName>style.visibility</p:attrName>
                                        </p:attrNameLst>
                                      </p:cBhvr>
                                      <p:to>
                                        <p:strVal val="visible"/>
                                      </p:to>
                                    </p:set>
                                    <p:animEffect filter="fade" transition="in">
                                      <p:cBhvr>
                                        <p:cTn dur="80"/>
                                        <p:tgtEl>
                                          <p:spTgt spid="152">
                                            <p:txEl>
                                              <p:pRg end="10" st="1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6"/>
          <p:cNvSpPr txBox="1"/>
          <p:nvPr/>
        </p:nvSpPr>
        <p:spPr>
          <a:xfrm>
            <a:off x="0" y="0"/>
            <a:ext cx="9144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F0000"/>
                </a:solidFill>
                <a:latin typeface="Century Schoolbook"/>
                <a:ea typeface="Century Schoolbook"/>
                <a:cs typeface="Century Schoolbook"/>
                <a:sym typeface="Century Schoolbook"/>
              </a:rPr>
              <a:t> Bài 4</a:t>
            </a:r>
            <a:endParaRPr/>
          </a:p>
        </p:txBody>
      </p:sp>
      <p:sp>
        <p:nvSpPr>
          <p:cNvPr id="176" name="Google Shape;176;p16"/>
          <p:cNvSpPr txBox="1"/>
          <p:nvPr/>
        </p:nvSpPr>
        <p:spPr>
          <a:xfrm>
            <a:off x="0" y="1066800"/>
            <a:ext cx="9144000"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0">
                <a:solidFill>
                  <a:srgbClr val="00B0F0"/>
                </a:solidFill>
                <a:latin typeface="Century Schoolbook"/>
                <a:ea typeface="Century Schoolbook"/>
                <a:cs typeface="Century Schoolbook"/>
                <a:sym typeface="Century Schoolbook"/>
              </a:rPr>
              <a:t>G</a:t>
            </a:r>
            <a:r>
              <a:rPr b="1" lang="en-US" sz="10500">
                <a:solidFill>
                  <a:srgbClr val="92D050"/>
                </a:solidFill>
                <a:latin typeface="Century Schoolbook"/>
                <a:ea typeface="Century Schoolbook"/>
                <a:cs typeface="Century Schoolbook"/>
                <a:sym typeface="Century Schoolbook"/>
              </a:rPr>
              <a:t>I</a:t>
            </a:r>
            <a:r>
              <a:rPr b="1" lang="en-US" sz="10500">
                <a:solidFill>
                  <a:srgbClr val="FFC000"/>
                </a:solidFill>
                <a:latin typeface="Century Schoolbook"/>
                <a:ea typeface="Century Schoolbook"/>
                <a:cs typeface="Century Schoolbook"/>
                <a:sym typeface="Century Schoolbook"/>
              </a:rPr>
              <a:t>Ữ</a:t>
            </a:r>
            <a:r>
              <a:rPr b="1" lang="en-US" sz="10500">
                <a:solidFill>
                  <a:schemeClr val="dk1"/>
                </a:solidFill>
                <a:latin typeface="Century Schoolbook"/>
                <a:ea typeface="Century Schoolbook"/>
                <a:cs typeface="Century Schoolbook"/>
                <a:sym typeface="Century Schoolbook"/>
              </a:rPr>
              <a:t> </a:t>
            </a:r>
            <a:r>
              <a:rPr b="1" lang="en-US" sz="10500">
                <a:solidFill>
                  <a:srgbClr val="002060"/>
                </a:solidFill>
                <a:latin typeface="Century Schoolbook"/>
                <a:ea typeface="Century Schoolbook"/>
                <a:cs typeface="Century Schoolbook"/>
                <a:sym typeface="Century Schoolbook"/>
              </a:rPr>
              <a:t>C</a:t>
            </a:r>
            <a:r>
              <a:rPr b="1" lang="en-US" sz="10500">
                <a:solidFill>
                  <a:srgbClr val="00B050"/>
                </a:solidFill>
                <a:latin typeface="Century Schoolbook"/>
                <a:ea typeface="Century Schoolbook"/>
                <a:cs typeface="Century Schoolbook"/>
                <a:sym typeface="Century Schoolbook"/>
              </a:rPr>
              <a:t>H</a:t>
            </a:r>
            <a:r>
              <a:rPr b="1" lang="en-US" sz="10500">
                <a:solidFill>
                  <a:srgbClr val="FFFF00"/>
                </a:solidFill>
                <a:latin typeface="Century Schoolbook"/>
                <a:ea typeface="Century Schoolbook"/>
                <a:cs typeface="Century Schoolbook"/>
                <a:sym typeface="Century Schoolbook"/>
              </a:rPr>
              <a:t>Ữ</a:t>
            </a:r>
            <a:r>
              <a:rPr b="1" lang="en-US" sz="10500">
                <a:solidFill>
                  <a:schemeClr val="dk1"/>
                </a:solidFill>
                <a:latin typeface="Century Schoolbook"/>
                <a:ea typeface="Century Schoolbook"/>
                <a:cs typeface="Century Schoolbook"/>
                <a:sym typeface="Century Schoolbook"/>
              </a:rPr>
              <a:t> </a:t>
            </a:r>
            <a:r>
              <a:rPr b="1" lang="en-US" sz="10500">
                <a:solidFill>
                  <a:srgbClr val="FF0000"/>
                </a:solidFill>
                <a:latin typeface="Century Schoolbook"/>
                <a:ea typeface="Century Schoolbook"/>
                <a:cs typeface="Century Schoolbook"/>
                <a:sym typeface="Century Schoolbook"/>
              </a:rPr>
              <a:t>T</a:t>
            </a:r>
            <a:r>
              <a:rPr b="1" lang="en-US" sz="10500">
                <a:solidFill>
                  <a:srgbClr val="CC3399"/>
                </a:solidFill>
                <a:latin typeface="Century Schoolbook"/>
                <a:ea typeface="Century Schoolbook"/>
                <a:cs typeface="Century Schoolbook"/>
                <a:sym typeface="Century Schoolbook"/>
              </a:rPr>
              <a:t>Í</a:t>
            </a:r>
            <a:r>
              <a:rPr b="1" lang="en-US" sz="10500">
                <a:solidFill>
                  <a:srgbClr val="FF99FF"/>
                </a:solidFill>
                <a:latin typeface="Century Schoolbook"/>
                <a:ea typeface="Century Schoolbook"/>
                <a:cs typeface="Century Schoolbook"/>
                <a:sym typeface="Century Schoolbook"/>
              </a:rPr>
              <a:t>N</a:t>
            </a:r>
            <a:endParaRPr/>
          </a:p>
        </p:txBody>
      </p:sp>
      <p:sp>
        <p:nvSpPr>
          <p:cNvPr id="177" name="Google Shape;177;p16"/>
          <p:cNvSpPr txBox="1"/>
          <p:nvPr/>
        </p:nvSpPr>
        <p:spPr>
          <a:xfrm>
            <a:off x="0" y="3124200"/>
            <a:ext cx="91440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030A0"/>
                </a:solidFill>
                <a:latin typeface="Century Schoolbook"/>
                <a:ea typeface="Century Schoolbook"/>
                <a:cs typeface="Century Schoolbook"/>
                <a:sym typeface="Century Schoolbook"/>
              </a:rPr>
              <a:t>I.Tìm hiểu phần đặt vấn đề</a:t>
            </a:r>
            <a:endParaRPr b="1" sz="3200">
              <a:solidFill>
                <a:srgbClr val="7030A0"/>
              </a:solidFill>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3200">
                <a:solidFill>
                  <a:srgbClr val="7030A0"/>
                </a:solidFill>
                <a:latin typeface="Century Schoolbook"/>
                <a:ea typeface="Century Schoolbook"/>
                <a:cs typeface="Century Schoolbook"/>
                <a:sym typeface="Century Schoolbook"/>
              </a:rPr>
              <a:t>II. Nội dung bài học</a:t>
            </a:r>
            <a:endParaRPr b="1" sz="3200">
              <a:solidFill>
                <a:srgbClr val="7030A0"/>
              </a:solidFill>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3200">
                <a:solidFill>
                  <a:srgbClr val="0000CC"/>
                </a:solidFill>
                <a:latin typeface="Century Schoolbook"/>
                <a:ea typeface="Century Schoolbook"/>
                <a:cs typeface="Century Schoolbook"/>
                <a:sym typeface="Century Schoolbook"/>
              </a:rPr>
              <a:t>     1. Thế nào là giữ chữ tín?</a:t>
            </a:r>
            <a:endParaRPr/>
          </a:p>
          <a:p>
            <a:pPr indent="0" lvl="0" marL="0" marR="0" rtl="0" algn="l">
              <a:spcBef>
                <a:spcPts val="0"/>
              </a:spcBef>
              <a:spcAft>
                <a:spcPts val="0"/>
              </a:spcAft>
              <a:buNone/>
            </a:pPr>
            <a:r>
              <a:rPr b="1" lang="en-US" sz="3200">
                <a:solidFill>
                  <a:srgbClr val="0000CC"/>
                </a:solidFill>
                <a:latin typeface="Century Schoolbook"/>
                <a:ea typeface="Century Schoolbook"/>
                <a:cs typeface="Century Schoolbook"/>
                <a:sym typeface="Century Schoolbook"/>
              </a:rPr>
              <a:t>     2. Ý nghĩa của giữ chữ tín</a:t>
            </a:r>
            <a:endParaRPr b="1" sz="3200">
              <a:solidFill>
                <a:srgbClr val="0000CC"/>
              </a:solidFill>
              <a:latin typeface="Century Schoolbook"/>
              <a:ea typeface="Century Schoolbook"/>
              <a:cs typeface="Century Schoolbook"/>
              <a:sym typeface="Century Schoolbook"/>
            </a:endParaRPr>
          </a:p>
          <a:p>
            <a:pPr indent="0" lvl="0" marL="0" marR="0" rtl="0" algn="l">
              <a:spcBef>
                <a:spcPts val="0"/>
              </a:spcBef>
              <a:spcAft>
                <a:spcPts val="0"/>
              </a:spcAft>
              <a:buNone/>
            </a:pPr>
            <a:r>
              <a:rPr b="1" lang="en-US" sz="3200">
                <a:solidFill>
                  <a:srgbClr val="0000CC"/>
                </a:solidFill>
                <a:latin typeface="Century Schoolbook"/>
                <a:ea typeface="Century Schoolbook"/>
                <a:cs typeface="Century Schoolbook"/>
                <a:sym typeface="Century Schoolbook"/>
              </a:rPr>
              <a:t>     3. Học sinh cần làm gì để rèn luyện giữ chữ tín</a:t>
            </a:r>
            <a:endParaRPr b="1" sz="3200">
              <a:solidFill>
                <a:srgbClr val="0000CC"/>
              </a:solidFill>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23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455"/>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p:nvPr/>
        </p:nvSpPr>
        <p:spPr>
          <a:xfrm>
            <a:off x="304800" y="228600"/>
            <a:ext cx="853440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FF0000"/>
                </a:solidFill>
                <a:latin typeface="Century Schoolbook"/>
                <a:ea typeface="Century Schoolbook"/>
                <a:cs typeface="Century Schoolbook"/>
                <a:sym typeface="Century Schoolbook"/>
              </a:rPr>
              <a:t>I</a:t>
            </a:r>
            <a:r>
              <a:rPr b="1" lang="en-US" sz="3600">
                <a:solidFill>
                  <a:srgbClr val="FF0000"/>
                </a:solidFill>
                <a:latin typeface="Century Schoolbook"/>
                <a:ea typeface="Century Schoolbook"/>
                <a:cs typeface="Century Schoolbook"/>
                <a:sym typeface="Century Schoolbook"/>
              </a:rPr>
              <a:t>.</a:t>
            </a:r>
            <a:r>
              <a:rPr b="1" lang="en-US" sz="4400">
                <a:solidFill>
                  <a:srgbClr val="FF0000"/>
                </a:solidFill>
                <a:latin typeface="Century Schoolbook"/>
                <a:ea typeface="Century Schoolbook"/>
                <a:cs typeface="Century Schoolbook"/>
                <a:sym typeface="Century Schoolbook"/>
              </a:rPr>
              <a:t>Tìm hiểu phần đặt vấn đề</a:t>
            </a:r>
            <a:endParaRPr b="1" sz="4400">
              <a:solidFill>
                <a:srgbClr val="FF0000"/>
              </a:solidFill>
              <a:latin typeface="Century Schoolbook"/>
              <a:ea typeface="Century Schoolbook"/>
              <a:cs typeface="Century Schoolbook"/>
              <a:sym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7" name="Shape 187"/>
        <p:cNvGrpSpPr/>
        <p:nvPr/>
      </p:nvGrpSpPr>
      <p:grpSpPr>
        <a:xfrm>
          <a:off x="0" y="0"/>
          <a:ext cx="0" cy="0"/>
          <a:chOff x="0" y="0"/>
          <a:chExt cx="0" cy="0"/>
        </a:xfrm>
      </p:grpSpPr>
      <p:sp>
        <p:nvSpPr>
          <p:cNvPr id="188" name="Google Shape;188;p18"/>
          <p:cNvSpPr/>
          <p:nvPr/>
        </p:nvSpPr>
        <p:spPr>
          <a:xfrm>
            <a:off x="0" y="33338"/>
            <a:ext cx="6324599" cy="674030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2400">
                <a:solidFill>
                  <a:schemeClr val="dk1"/>
                </a:solidFill>
                <a:latin typeface="Century Schoolbook"/>
                <a:ea typeface="Century Schoolbook"/>
                <a:cs typeface="Century Schoolbook"/>
                <a:sym typeface="Century Schoolbook"/>
              </a:rPr>
              <a:t>1. Nước Lỗ có một cái đỉnh rất quý bị nước Tề bắt đem dâng. Vua Lỗ tiếc lắm, cho làm một cái đỉnh giả đưa sang. Vua Tề bảo: “Phải có Nhạc Chính Tử đem đỉnh sang nói thì ta mới tin”. Vua Lỗ cho gọi Nhạc Chính Tử đến, bảo đi. </a:t>
            </a:r>
            <a:endParaRPr/>
          </a:p>
          <a:p>
            <a:pPr indent="0" lvl="0" marL="0" marR="0" rtl="0" algn="just">
              <a:lnSpc>
                <a:spcPct val="150000"/>
              </a:lnSpc>
              <a:spcBef>
                <a:spcPts val="0"/>
              </a:spcBef>
              <a:spcAft>
                <a:spcPts val="0"/>
              </a:spcAft>
              <a:buNone/>
            </a:pPr>
            <a:r>
              <a:rPr lang="en-US" sz="2400">
                <a:solidFill>
                  <a:schemeClr val="dk1"/>
                </a:solidFill>
                <a:latin typeface="Century Schoolbook"/>
                <a:ea typeface="Century Schoolbook"/>
                <a:cs typeface="Century Schoolbook"/>
                <a:sym typeface="Century Schoolbook"/>
              </a:rPr>
              <a:t>Nhạc Chính Tử hỏi: “Sao không đưa cái đỉnh thật ?” Vua Lỗ nói : “Ta quý cái đỉnh ấy lắm”. Nhạc Chính Tử thưa :</a:t>
            </a:r>
            <a:endParaRPr/>
          </a:p>
          <a:p>
            <a:pPr indent="0" lvl="0" marL="0" marR="0" rtl="0" algn="just">
              <a:lnSpc>
                <a:spcPct val="150000"/>
              </a:lnSpc>
              <a:spcBef>
                <a:spcPts val="0"/>
              </a:spcBef>
              <a:spcAft>
                <a:spcPts val="0"/>
              </a:spcAft>
              <a:buNone/>
            </a:pPr>
            <a:r>
              <a:rPr lang="en-US" sz="2400">
                <a:solidFill>
                  <a:schemeClr val="dk1"/>
                </a:solidFill>
                <a:latin typeface="Century Schoolbook"/>
                <a:ea typeface="Century Schoolbook"/>
                <a:cs typeface="Century Schoolbook"/>
                <a:sym typeface="Century Schoolbook"/>
              </a:rPr>
              <a:t> “Nhà vua quý cái đỉnh ấy thế nào thì tôi quý cái đức “tin” của tôi như thế”.</a:t>
            </a:r>
            <a:endParaRPr/>
          </a:p>
          <a:p>
            <a:pPr indent="0" lvl="0" marL="0" marR="0" rtl="0" algn="just">
              <a:lnSpc>
                <a:spcPct val="150000"/>
              </a:lnSpc>
              <a:spcBef>
                <a:spcPts val="0"/>
              </a:spcBef>
              <a:spcAft>
                <a:spcPts val="0"/>
              </a:spcAft>
              <a:buNone/>
            </a:pPr>
            <a:r>
              <a:rPr lang="en-US" sz="2400">
                <a:solidFill>
                  <a:schemeClr val="dk1"/>
                </a:solidFill>
                <a:latin typeface="Century Schoolbook"/>
                <a:ea typeface="Century Schoolbook"/>
                <a:cs typeface="Century Schoolbook"/>
                <a:sym typeface="Century Schoolbook"/>
              </a:rPr>
              <a:t>Sau đó, Vua Lỗ phải đưa đỉnh thật, Nhạc Chính Tử mới chịu đi.</a:t>
            </a:r>
            <a:endParaRPr/>
          </a:p>
        </p:txBody>
      </p:sp>
      <p:pic>
        <p:nvPicPr>
          <p:cNvPr id="189" name="Google Shape;189;p18"/>
          <p:cNvPicPr preferRelativeResize="0"/>
          <p:nvPr/>
        </p:nvPicPr>
        <p:blipFill rotWithShape="1">
          <a:blip r:embed="rId3">
            <a:alphaModFix/>
          </a:blip>
          <a:srcRect b="0" l="0" r="0" t="0"/>
          <a:stretch/>
        </p:blipFill>
        <p:spPr>
          <a:xfrm>
            <a:off x="6477000" y="0"/>
            <a:ext cx="2667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19"/>
          <p:cNvSpPr/>
          <p:nvPr/>
        </p:nvSpPr>
        <p:spPr>
          <a:xfrm>
            <a:off x="3429000" y="0"/>
            <a:ext cx="5715000" cy="66341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2</a:t>
            </a:r>
            <a:r>
              <a:rPr lang="en-US" sz="2200">
                <a:solidFill>
                  <a:schemeClr val="dk1"/>
                </a:solidFill>
                <a:latin typeface="Times New Roman"/>
                <a:ea typeface="Times New Roman"/>
                <a:cs typeface="Times New Roman"/>
                <a:sym typeface="Times New Roman"/>
              </a:rPr>
              <a:t>. Hồi ở Pác Bó một hôm, Bác chuẩn bị đi công tác, có một em bé trong số các em thường ngày quấn quýt bên Bác, đòi Bác mua cho một cái vòng Bạc. Hơn hai năm sau Bác trở về, mọi người mừng rỡ ra đón Bác, hỏi thăm sức khỏe Bác, không ai còn nhớ chuyện em bé đòi Bác mua quà năm xưa. Nhưng riêng Bác thì Bác vẫn nhớ đinh ninh. Bác từ từ mở túi, lấy ra một chiếc vòng bạc mới tinh và trao cho em bé. Bác bảo : “Cháu nó nhờ mua tức là nó muốn lắm. Mình đã hứa thì phải làm cho kì được, không làm được thì đừng có hứa”. Bác bảo đấy là chữ “tín”, cần giữ trọn.</a:t>
            </a:r>
            <a:endParaRPr sz="2200">
              <a:solidFill>
                <a:schemeClr val="dk1"/>
              </a:solidFill>
              <a:latin typeface="Century Schoolbook"/>
              <a:ea typeface="Century Schoolbook"/>
              <a:cs typeface="Century Schoolbook"/>
              <a:sym typeface="Century Schoolbook"/>
            </a:endParaRPr>
          </a:p>
        </p:txBody>
      </p:sp>
      <p:pic>
        <p:nvPicPr>
          <p:cNvPr id="196" name="Google Shape;196;p19"/>
          <p:cNvPicPr preferRelativeResize="0"/>
          <p:nvPr/>
        </p:nvPicPr>
        <p:blipFill rotWithShape="1">
          <a:blip r:embed="rId3">
            <a:alphaModFix/>
          </a:blip>
          <a:srcRect b="0" l="0" r="0" t="0"/>
          <a:stretch/>
        </p:blipFill>
        <p:spPr>
          <a:xfrm>
            <a:off x="0" y="0"/>
            <a:ext cx="3200400" cy="68111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p:nvPr/>
        </p:nvSpPr>
        <p:spPr>
          <a:xfrm>
            <a:off x="0" y="957857"/>
            <a:ext cx="9372600" cy="569386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Qua hai câu</a:t>
            </a:r>
            <a:r>
              <a:rPr b="1" i="0" lang="en-US" sz="3600" u="none" cap="none" strike="noStrike">
                <a:solidFill>
                  <a:srgbClr val="FF0000"/>
                </a:solidFill>
                <a:latin typeface="Times New Roman"/>
                <a:ea typeface="Times New Roman"/>
                <a:cs typeface="Times New Roman"/>
                <a:sym typeface="Times New Roman"/>
              </a:rPr>
              <a:t> chuyện em có nhận xét gì về hai nhân vật trên ?</a:t>
            </a:r>
            <a:endParaRPr/>
          </a:p>
          <a:p>
            <a:pPr indent="0" lvl="0" marL="0" marR="0" rtl="0" algn="l">
              <a:lnSpc>
                <a:spcPct val="100000"/>
              </a:lnSpc>
              <a:spcBef>
                <a:spcPts val="0"/>
              </a:spcBef>
              <a:spcAft>
                <a:spcPts val="0"/>
              </a:spcAft>
              <a:buClr>
                <a:schemeClr val="dk1"/>
              </a:buClr>
              <a:buSzPts val="3600"/>
              <a:buFont typeface="Century Schoolbook"/>
              <a:buNone/>
            </a:pPr>
            <a:r>
              <a:t/>
            </a:r>
            <a:endParaRPr b="1" i="0" sz="3600" u="none" cap="none" strike="noStrike">
              <a:solidFill>
                <a:srgbClr val="FF0000"/>
              </a:solidFill>
              <a:latin typeface="Times New Roman"/>
              <a:ea typeface="Times New Roman"/>
              <a:cs typeface="Times New Roman"/>
              <a:sym typeface="Times New Roman"/>
            </a:endParaRPr>
          </a:p>
          <a:p>
            <a:pPr indent="-571500" lvl="0" marL="571500" marR="0" rtl="0" algn="l">
              <a:lnSpc>
                <a:spcPct val="100000"/>
              </a:lnSpc>
              <a:spcBef>
                <a:spcPts val="0"/>
              </a:spcBef>
              <a:spcAft>
                <a:spcPts val="0"/>
              </a:spcAft>
              <a:buClr>
                <a:srgbClr val="862110"/>
              </a:buClr>
              <a:buSzPts val="2800"/>
              <a:buFont typeface="Arial"/>
              <a:buChar char="•"/>
            </a:pPr>
            <a:r>
              <a:rPr b="1" lang="en-US" sz="2800">
                <a:solidFill>
                  <a:srgbClr val="862110"/>
                </a:solidFill>
                <a:latin typeface="Times New Roman"/>
                <a:ea typeface="Times New Roman"/>
                <a:cs typeface="Times New Roman"/>
                <a:sym typeface="Times New Roman"/>
              </a:rPr>
              <a:t>*Nhạc</a:t>
            </a:r>
            <a:r>
              <a:rPr b="1" lang="en-US" sz="2800">
                <a:solidFill>
                  <a:srgbClr val="862110"/>
                </a:solidFill>
                <a:latin typeface="Times New Roman"/>
                <a:ea typeface="Times New Roman"/>
                <a:cs typeface="Times New Roman"/>
                <a:sym typeface="Times New Roman"/>
              </a:rPr>
              <a:t> Chính Tử không đi nộp đỉnh giả vì làm như vậy ông sẽ làm mất lòng tin với vua Tề</a:t>
            </a:r>
            <a:endParaRPr/>
          </a:p>
          <a:p>
            <a:pPr indent="-571500" lvl="0" marL="571500" marR="0" rtl="0" algn="l">
              <a:lnSpc>
                <a:spcPct val="100000"/>
              </a:lnSpc>
              <a:spcBef>
                <a:spcPts val="0"/>
              </a:spcBef>
              <a:spcAft>
                <a:spcPts val="0"/>
              </a:spcAft>
              <a:buClr>
                <a:srgbClr val="862110"/>
              </a:buClr>
              <a:buSzPts val="2800"/>
              <a:buFont typeface="Arial"/>
              <a:buChar char="•"/>
            </a:pPr>
            <a:r>
              <a:rPr b="1" i="0" lang="en-US" sz="2800" u="none" cap="none" strike="noStrike">
                <a:solidFill>
                  <a:srgbClr val="862110"/>
                </a:solidFill>
                <a:latin typeface="Times New Roman"/>
                <a:ea typeface="Times New Roman"/>
                <a:cs typeface="Times New Roman"/>
                <a:sym typeface="Times New Roman"/>
              </a:rPr>
              <a:t>*Qua 2 năm</a:t>
            </a:r>
            <a:r>
              <a:rPr b="1" i="0" lang="en-US" sz="2800" u="none" cap="none" strike="noStrike">
                <a:solidFill>
                  <a:srgbClr val="862110"/>
                </a:solidFill>
                <a:latin typeface="Times New Roman"/>
                <a:ea typeface="Times New Roman"/>
                <a:cs typeface="Times New Roman"/>
                <a:sym typeface="Times New Roman"/>
              </a:rPr>
              <a:t> sau Bác Hồ giữ đúng lời hứa với cháu bé.</a:t>
            </a:r>
            <a:endParaRPr/>
          </a:p>
          <a:p>
            <a:pPr indent="0" lvl="0" marL="0" marR="0" rtl="0" algn="l">
              <a:lnSpc>
                <a:spcPct val="100000"/>
              </a:lnSpc>
              <a:spcBef>
                <a:spcPts val="0"/>
              </a:spcBef>
              <a:spcAft>
                <a:spcPts val="0"/>
              </a:spcAft>
              <a:buNone/>
            </a:pPr>
            <a:r>
              <a:t/>
            </a:r>
            <a:endParaRPr b="1" i="0" sz="2800" u="none" cap="none" strike="noStrike">
              <a:solidFill>
                <a:srgbClr val="86211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accent3"/>
              </a:buClr>
              <a:buSzPts val="3600"/>
              <a:buFont typeface="Times New Roman"/>
              <a:buNone/>
            </a:pPr>
            <a:r>
              <a:rPr lang="en-US" sz="3600">
                <a:solidFill>
                  <a:schemeClr val="accent3"/>
                </a:solidFill>
                <a:latin typeface="Times New Roman"/>
                <a:ea typeface="Times New Roman"/>
                <a:cs typeface="Times New Roman"/>
                <a:sym typeface="Times New Roman"/>
              </a:rPr>
              <a:t>=&gt;</a:t>
            </a:r>
            <a:r>
              <a:rPr b="0" i="0" lang="en-US" sz="3600" u="none" cap="none" strike="noStrike">
                <a:solidFill>
                  <a:schemeClr val="accent3"/>
                </a:solidFill>
                <a:latin typeface="Times New Roman"/>
                <a:ea typeface="Times New Roman"/>
                <a:cs typeface="Times New Roman"/>
                <a:sym typeface="Times New Roman"/>
              </a:rPr>
              <a:t> Làm việc gì cũng phải cẩn thận chu đáo làm tròn trách nhiệm, trung thực. Làm qua loa đại khái sẽ không được tin cậy tín nhiệm không có chữ tín.</a:t>
            </a:r>
            <a:endParaRPr b="0" i="0" sz="4400" u="none" cap="none" strike="noStrike">
              <a:solidFill>
                <a:schemeClr val="accent3"/>
              </a:solidFill>
              <a:latin typeface="Arial"/>
              <a:ea typeface="Arial"/>
              <a:cs typeface="Arial"/>
              <a:sym typeface="Arial"/>
            </a:endParaRPr>
          </a:p>
        </p:txBody>
      </p:sp>
      <p:sp>
        <p:nvSpPr>
          <p:cNvPr id="202" name="Google Shape;202;p20"/>
          <p:cNvSpPr txBox="1"/>
          <p:nvPr/>
        </p:nvSpPr>
        <p:spPr>
          <a:xfrm>
            <a:off x="0" y="0"/>
            <a:ext cx="90678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8000"/>
                </a:solidFill>
                <a:latin typeface="Century Schoolbook"/>
                <a:ea typeface="Century Schoolbook"/>
                <a:cs typeface="Century Schoolbook"/>
                <a:sym typeface="Century Schoolbook"/>
              </a:rPr>
              <a:t>Nhận xét</a:t>
            </a:r>
            <a:endParaRPr b="1" sz="4400">
              <a:solidFill>
                <a:srgbClr val="008000"/>
              </a:solidFill>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455"/>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5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5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5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500"/>
                                        <p:tgtEl>
                                          <p:spTgt spid="2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500"/>
                                        <p:tgtEl>
                                          <p:spTgt spid="20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1"/>
          <p:cNvSpPr txBox="1"/>
          <p:nvPr/>
        </p:nvSpPr>
        <p:spPr>
          <a:xfrm>
            <a:off x="0" y="0"/>
            <a:ext cx="9144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Tiết 4. Bài 4: Giữ chữ tín</a:t>
            </a:r>
            <a:endParaRPr b="1" sz="4400">
              <a:solidFill>
                <a:srgbClr val="FF0000"/>
              </a:solidFill>
              <a:latin typeface="Times New Roman"/>
              <a:ea typeface="Times New Roman"/>
              <a:cs typeface="Times New Roman"/>
              <a:sym typeface="Times New Roman"/>
            </a:endParaRPr>
          </a:p>
        </p:txBody>
      </p:sp>
      <p:sp>
        <p:nvSpPr>
          <p:cNvPr id="209" name="Google Shape;209;p21"/>
          <p:cNvSpPr/>
          <p:nvPr/>
        </p:nvSpPr>
        <p:spPr>
          <a:xfrm>
            <a:off x="0" y="838200"/>
            <a:ext cx="9144000" cy="39087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200">
              <a:solidFill>
                <a:srgbClr val="7030A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7030A0"/>
                </a:solidFill>
                <a:latin typeface="Times New Roman"/>
                <a:ea typeface="Times New Roman"/>
                <a:cs typeface="Times New Roman"/>
                <a:sym typeface="Times New Roman"/>
              </a:rPr>
              <a:t>I. </a:t>
            </a:r>
            <a:r>
              <a:rPr b="1" lang="en-US" sz="3600">
                <a:solidFill>
                  <a:srgbClr val="7030A0"/>
                </a:solidFill>
                <a:latin typeface="Times New Roman"/>
                <a:ea typeface="Times New Roman"/>
                <a:cs typeface="Times New Roman"/>
                <a:sym typeface="Times New Roman"/>
              </a:rPr>
              <a:t>Tìm hiểu phần đặt vấn đề</a:t>
            </a:r>
            <a:endParaRPr b="1" i="0" sz="3600" u="none" cap="none" strike="noStrike">
              <a:solidFill>
                <a:srgbClr val="7030A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3600" u="none" cap="none" strike="noStrike">
                <a:solidFill>
                  <a:srgbClr val="7030A0"/>
                </a:solidFill>
                <a:latin typeface="Times New Roman"/>
                <a:ea typeface="Times New Roman"/>
                <a:cs typeface="Times New Roman"/>
                <a:sym typeface="Times New Roman"/>
              </a:rPr>
              <a:t>II.Nội dung bài học:</a:t>
            </a:r>
            <a:endParaRPr b="0" i="0" sz="3600" u="none" cap="none" strike="noStrike">
              <a:solidFill>
                <a:srgbClr val="7030A0"/>
              </a:solidFill>
              <a:latin typeface="Arial"/>
              <a:ea typeface="Arial"/>
              <a:cs typeface="Arial"/>
              <a:sym typeface="Arial"/>
            </a:endParaRPr>
          </a:p>
          <a:p>
            <a:pPr indent="-742950" lvl="0" marL="742950" marR="0" rtl="0" algn="l">
              <a:spcBef>
                <a:spcPts val="0"/>
              </a:spcBef>
              <a:spcAft>
                <a:spcPts val="0"/>
              </a:spcAft>
              <a:buClr>
                <a:srgbClr val="0070C0"/>
              </a:buClr>
              <a:buSzPts val="3600"/>
              <a:buFont typeface="Times New Roman"/>
              <a:buAutoNum type="arabicPeriod"/>
            </a:pPr>
            <a:r>
              <a:rPr b="1" lang="en-US" sz="3600">
                <a:solidFill>
                  <a:srgbClr val="0070C0"/>
                </a:solidFill>
                <a:latin typeface="Times New Roman"/>
                <a:ea typeface="Times New Roman"/>
                <a:cs typeface="Times New Roman"/>
                <a:sym typeface="Times New Roman"/>
              </a:rPr>
              <a:t>Thế nào là giữ chữ tín</a:t>
            </a:r>
            <a:endParaRPr/>
          </a:p>
          <a:p>
            <a:pPr indent="0" lvl="0" marL="0" marR="0" rtl="0" algn="l">
              <a:spcBef>
                <a:spcPts val="0"/>
              </a:spcBef>
              <a:spcAft>
                <a:spcPts val="0"/>
              </a:spcAft>
              <a:buNone/>
            </a:pPr>
            <a:r>
              <a:t/>
            </a:r>
            <a:endParaRPr b="0" i="0" sz="3600" u="none" cap="none" strike="noStrike">
              <a:solidFill>
                <a:srgbClr val="0070C0"/>
              </a:solidFill>
              <a:latin typeface="Arial"/>
              <a:ea typeface="Arial"/>
              <a:cs typeface="Arial"/>
              <a:sym typeface="Arial"/>
            </a:endParaRPr>
          </a:p>
          <a:p>
            <a:pPr indent="-228600" lvl="0" marL="0" marR="0" rtl="0" algn="l">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Là coi trọng lòng tin của mọi người đối với mình, biết trọng lời hứa và biết tin tưởng nhau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