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Nunito Black" panose="020B0604020202020204" charset="0"/>
      <p:bold r:id="rId27"/>
      <p:boldItalic r:id="rId28"/>
    </p:embeddedFont>
    <p:embeddedFont>
      <p:font typeface="Calibri" panose="020F0502020204030204" pitchFamily="34" charset="0"/>
      <p:regular r:id="rId29"/>
      <p:bold r:id="rId30"/>
      <p:italic r:id="rId31"/>
      <p:boldItalic r:id="rId32"/>
    </p:embeddedFont>
    <p:embeddedFont>
      <p:font typeface="Garamond" panose="02020404030301010803" pitchFamily="18" charset="0"/>
      <p:regular r:id="rId33"/>
      <p:bold r:id="rId34"/>
      <p:italic r:id="rId35"/>
      <p:boldItalic r:id="rId36"/>
    </p:embeddedFont>
    <p:embeddedFont>
      <p:font typeface="Tahoma" panose="020B060403050404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p:nvPr/>
        </p:nvSpPr>
        <p:spPr>
          <a:xfrm>
            <a:off x="0" y="228600"/>
            <a:ext cx="9144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0000"/>
                </a:solidFill>
                <a:latin typeface="Times New Roman"/>
                <a:ea typeface="Times New Roman"/>
                <a:cs typeface="Times New Roman"/>
                <a:sym typeface="Times New Roman"/>
              </a:rPr>
              <a:t>KIỂM TRA BÀI CŨ</a:t>
            </a:r>
            <a:endParaRPr/>
          </a:p>
        </p:txBody>
      </p:sp>
      <p:sp>
        <p:nvSpPr>
          <p:cNvPr id="89" name="Google Shape;89;p13"/>
          <p:cNvSpPr/>
          <p:nvPr/>
        </p:nvSpPr>
        <p:spPr>
          <a:xfrm>
            <a:off x="571499" y="1295400"/>
            <a:ext cx="8001001" cy="1200329"/>
          </a:xfrm>
          <a:prstGeom prst="rect">
            <a:avLst/>
          </a:prstGeom>
          <a:noFill/>
          <a:ln>
            <a:noFill/>
          </a:ln>
        </p:spPr>
        <p:txBody>
          <a:bodyPr spcFirstLastPara="1" wrap="square" lIns="91425" tIns="45700" rIns="91425" bIns="45700" anchor="ctr" anchorCtr="0">
            <a:noAutofit/>
          </a:bodyPr>
          <a:lstStyle/>
          <a:p>
            <a:pPr marL="0" marR="0" lvl="0" indent="-152400" algn="l" rtl="0">
              <a:lnSpc>
                <a:spcPct val="100000"/>
              </a:lnSpc>
              <a:spcBef>
                <a:spcPts val="0"/>
              </a:spcBef>
              <a:spcAft>
                <a:spcPts val="0"/>
              </a:spcAft>
              <a:buClr>
                <a:srgbClr val="0070C0"/>
              </a:buClr>
              <a:buSzPts val="2400"/>
              <a:buFont typeface="Arial"/>
              <a:buChar char="•"/>
            </a:pPr>
            <a:r>
              <a:rPr lang="en-US" sz="2400" b="0" i="0" u="none" strike="noStrike" cap="none">
                <a:solidFill>
                  <a:srgbClr val="0070C0"/>
                </a:solidFill>
                <a:latin typeface="Times New Roman"/>
                <a:ea typeface="Times New Roman"/>
                <a:cs typeface="Times New Roman"/>
                <a:sym typeface="Times New Roman"/>
              </a:rPr>
              <a:t> </a:t>
            </a:r>
            <a:r>
              <a:rPr lang="en-US" sz="2400" b="1" i="0" u="none" strike="noStrike" cap="none">
                <a:solidFill>
                  <a:srgbClr val="0070C0"/>
                </a:solidFill>
                <a:latin typeface="Times New Roman"/>
                <a:ea typeface="Times New Roman"/>
                <a:cs typeface="Times New Roman"/>
                <a:sym typeface="Times New Roman"/>
              </a:rPr>
              <a:t>Thế nào là tự chủ? Ý nghĩa của tự chủ? Em đã ứng dụng tự chủ vào tình huống hiện thực nào trong cuộc sông?</a:t>
            </a: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Times New Roman"/>
              <a:ea typeface="Times New Roman"/>
              <a:cs typeface="Times New Roman"/>
              <a:sym typeface="Times New Roman"/>
            </a:endParaRPr>
          </a:p>
        </p:txBody>
      </p:sp>
      <p:sp>
        <p:nvSpPr>
          <p:cNvPr id="90" name="Google Shape;90;p13"/>
          <p:cNvSpPr/>
          <p:nvPr/>
        </p:nvSpPr>
        <p:spPr>
          <a:xfrm>
            <a:off x="457199" y="2362200"/>
            <a:ext cx="8229600" cy="2160591"/>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None/>
            </a:pPr>
            <a:r>
              <a:rPr lang="en-US" sz="2400" b="1" i="1" u="sng" strike="noStrike" cap="none">
                <a:solidFill>
                  <a:schemeClr val="dk1"/>
                </a:solidFill>
                <a:latin typeface="Times New Roman"/>
                <a:ea typeface="Times New Roman"/>
                <a:cs typeface="Times New Roman"/>
                <a:sym typeface="Times New Roman"/>
              </a:rPr>
              <a:t>Tự chủ</a:t>
            </a:r>
            <a:r>
              <a:rPr lang="en-US" sz="2400" b="0" i="0" u="none" strike="noStrike" cap="none">
                <a:solidFill>
                  <a:schemeClr val="dk1"/>
                </a:solidFill>
                <a:latin typeface="Times New Roman"/>
                <a:ea typeface="Times New Roman"/>
                <a:cs typeface="Times New Roman"/>
                <a:sym typeface="Times New Roman"/>
              </a:rPr>
              <a:t> là làm chủ bản thân. Người biết tự chủ là người làm</a:t>
            </a:r>
            <a:endParaRPr sz="2400" b="0" i="0" u="none" strike="noStrike" cap="none">
              <a:solidFill>
                <a:schemeClr val="dk1"/>
              </a:solidFill>
              <a:latin typeface="Times New Roman"/>
              <a:ea typeface="Times New Roman"/>
              <a:cs typeface="Times New Roman"/>
              <a:sym typeface="Times New Roman"/>
            </a:endParaRPr>
          </a:p>
          <a:p>
            <a:pPr marL="457200" marR="0" lvl="0" indent="-457200" algn="l" rtl="0">
              <a:lnSpc>
                <a:spcPct val="80000"/>
              </a:lnSpc>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chủ được suy nghĩ, tình cảm, hành vi của mình trong mọi hoàn</a:t>
            </a:r>
            <a:endParaRPr sz="2400" b="0" i="0" u="none" strike="noStrike" cap="none">
              <a:solidFill>
                <a:schemeClr val="dk1"/>
              </a:solidFill>
              <a:latin typeface="Times New Roman"/>
              <a:ea typeface="Times New Roman"/>
              <a:cs typeface="Times New Roman"/>
              <a:sym typeface="Times New Roman"/>
            </a:endParaRPr>
          </a:p>
          <a:p>
            <a:pPr marL="457200" marR="0" lvl="0" indent="-457200" algn="l" rtl="0">
              <a:lnSpc>
                <a:spcPct val="80000"/>
              </a:lnSpc>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cảnh, điều kiện của cuộc sống.</a:t>
            </a:r>
            <a:endParaRPr/>
          </a:p>
          <a:p>
            <a:pPr marL="0" marR="0" lvl="0" indent="0" algn="l" rtl="0">
              <a:lnSpc>
                <a:spcPct val="80000"/>
              </a:lnSpc>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Tự chủ là một đức tính quý  giá.</a:t>
            </a:r>
            <a:endParaRPr/>
          </a:p>
          <a:p>
            <a:pPr marL="0" marR="0" lvl="0" indent="0" algn="l" rtl="0">
              <a:lnSpc>
                <a:spcPct val="80000"/>
              </a:lnSpc>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     - Có tự chủ con người sống đúng đắn, có văn hoá.</a:t>
            </a:r>
            <a:endParaRPr/>
          </a:p>
          <a:p>
            <a:pPr marL="0" marR="0" lvl="0" indent="0" algn="l" rtl="0">
              <a:lnSpc>
                <a:spcPct val="80000"/>
              </a:lnSpc>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     - Tính tự chủ giúp con người vượt qua khó khăn, thử thách và cám dỗ.</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2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xEl>
                                              <p:pRg st="0" end="0"/>
                                            </p:txEl>
                                          </p:spTgt>
                                        </p:tgtEl>
                                        <p:attrNameLst>
                                          <p:attrName>style.visibility</p:attrName>
                                        </p:attrNameLst>
                                      </p:cBhvr>
                                      <p:to>
                                        <p:strVal val="visible"/>
                                      </p:to>
                                    </p:set>
                                    <p:animEffect transition="in" filter="fade">
                                      <p:cBhvr>
                                        <p:cTn id="12" dur="80"/>
                                        <p:tgtEl>
                                          <p:spTgt spid="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
                                            <p:txEl>
                                              <p:pRg st="1" end="1"/>
                                            </p:txEl>
                                          </p:spTgt>
                                        </p:tgtEl>
                                        <p:attrNameLst>
                                          <p:attrName>style.visibility</p:attrName>
                                        </p:attrNameLst>
                                      </p:cBhvr>
                                      <p:to>
                                        <p:strVal val="visible"/>
                                      </p:to>
                                    </p:set>
                                    <p:animEffect transition="in" filter="fade">
                                      <p:cBhvr>
                                        <p:cTn id="17" dur="80"/>
                                        <p:tgtEl>
                                          <p:spTgt spid="8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p:nvPr/>
        </p:nvSpPr>
        <p:spPr>
          <a:xfrm>
            <a:off x="5029200" y="3047999"/>
            <a:ext cx="3962400" cy="1934731"/>
          </a:xfrm>
          <a:prstGeom prst="roundRect">
            <a:avLst>
              <a:gd name="adj" fmla="val 16667"/>
            </a:avLst>
          </a:prstGeom>
          <a:solidFill>
            <a:srgbClr val="00B05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FF00"/>
                </a:solidFill>
                <a:latin typeface="Times New Roman"/>
                <a:ea typeface="Times New Roman"/>
                <a:cs typeface="Times New Roman"/>
                <a:sym typeface="Times New Roman"/>
              </a:rPr>
              <a:t>Phẩm chất đạo đức qúy báu</a:t>
            </a:r>
            <a:endParaRPr sz="3200" b="1">
              <a:solidFill>
                <a:srgbClr val="FFFF00"/>
              </a:solidFill>
              <a:latin typeface="Times New Roman"/>
              <a:ea typeface="Times New Roman"/>
              <a:cs typeface="Times New Roman"/>
              <a:sym typeface="Times New Roman"/>
            </a:endParaRPr>
          </a:p>
        </p:txBody>
      </p:sp>
      <p:sp>
        <p:nvSpPr>
          <p:cNvPr id="169" name="Google Shape;169;p22"/>
          <p:cNvSpPr/>
          <p:nvPr/>
        </p:nvSpPr>
        <p:spPr>
          <a:xfrm>
            <a:off x="152400" y="3048000"/>
            <a:ext cx="4648200" cy="1934731"/>
          </a:xfrm>
          <a:prstGeom prst="roundRect">
            <a:avLst>
              <a:gd name="adj" fmla="val 16667"/>
            </a:avLst>
          </a:prstGeom>
          <a:solidFill>
            <a:srgbClr val="00B05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rgbClr val="FFFF00"/>
                </a:solidFill>
                <a:latin typeface="Times New Roman"/>
                <a:ea typeface="Times New Roman"/>
                <a:cs typeface="Times New Roman"/>
                <a:sym typeface="Times New Roman"/>
              </a:rPr>
              <a:t>Chí công vô tư:</a:t>
            </a:r>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 Làm theo lẽ phải</a:t>
            </a: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 Xuất phát từ lợi ích chung</a:t>
            </a: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 Công bằng (không thiên vị)</a:t>
            </a:r>
            <a:endParaRPr/>
          </a:p>
        </p:txBody>
      </p:sp>
      <p:sp>
        <p:nvSpPr>
          <p:cNvPr id="170" name="Google Shape;170;p22"/>
          <p:cNvSpPr txBox="1"/>
          <p:nvPr/>
        </p:nvSpPr>
        <p:spPr>
          <a:xfrm>
            <a:off x="0" y="724041"/>
            <a:ext cx="2819400"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366092"/>
                </a:solidFill>
                <a:latin typeface="Times New Roman"/>
                <a:ea typeface="Times New Roman"/>
                <a:cs typeface="Times New Roman"/>
                <a:sym typeface="Times New Roman"/>
              </a:rPr>
              <a:t>I. ĐẶT VẤN ĐỀ</a:t>
            </a:r>
            <a:endParaRPr/>
          </a:p>
        </p:txBody>
      </p:sp>
      <p:sp>
        <p:nvSpPr>
          <p:cNvPr id="171" name="Google Shape;171;p22"/>
          <p:cNvSpPr txBox="1"/>
          <p:nvPr/>
        </p:nvSpPr>
        <p:spPr>
          <a:xfrm>
            <a:off x="0" y="-4781"/>
            <a:ext cx="9144000"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Times New Roman"/>
                <a:ea typeface="Times New Roman"/>
                <a:cs typeface="Times New Roman"/>
                <a:sym typeface="Times New Roman"/>
              </a:rPr>
              <a:t>BÀI 1: CHÍ CÔNG VÔ TƯ</a:t>
            </a:r>
            <a:endParaRPr/>
          </a:p>
        </p:txBody>
      </p:sp>
      <p:sp>
        <p:nvSpPr>
          <p:cNvPr id="172" name="Google Shape;172;p22"/>
          <p:cNvSpPr txBox="1"/>
          <p:nvPr/>
        </p:nvSpPr>
        <p:spPr>
          <a:xfrm>
            <a:off x="0" y="1150443"/>
            <a:ext cx="9144000"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38CD5"/>
                </a:solidFill>
                <a:latin typeface="Times New Roman"/>
                <a:ea typeface="Times New Roman"/>
                <a:cs typeface="Times New Roman"/>
                <a:sym typeface="Times New Roman"/>
              </a:rPr>
              <a:t>1. Tô Hiến Thành- Một tấm gương về chí công vô tư</a:t>
            </a:r>
            <a:endParaRPr sz="2400" b="1">
              <a:solidFill>
                <a:srgbClr val="538CD5"/>
              </a:solidFill>
              <a:latin typeface="Times New Roman"/>
              <a:ea typeface="Times New Roman"/>
              <a:cs typeface="Times New Roman"/>
              <a:sym typeface="Times New Roman"/>
            </a:endParaRPr>
          </a:p>
        </p:txBody>
      </p:sp>
      <p:sp>
        <p:nvSpPr>
          <p:cNvPr id="173" name="Google Shape;173;p22"/>
          <p:cNvSpPr txBox="1"/>
          <p:nvPr/>
        </p:nvSpPr>
        <p:spPr>
          <a:xfrm>
            <a:off x="0" y="1576845"/>
            <a:ext cx="5545666"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38CD5"/>
                </a:solidFill>
                <a:latin typeface="Times New Roman"/>
                <a:ea typeface="Times New Roman"/>
                <a:cs typeface="Times New Roman"/>
                <a:sym typeface="Times New Roman"/>
              </a:rPr>
              <a:t>2. Điều mong muốn của Bác Hồ</a:t>
            </a:r>
            <a:endParaRPr sz="2400" b="1">
              <a:solidFill>
                <a:srgbClr val="538CD5"/>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additive="base">
                                        <p:cTn id="7" dur="500"/>
                                        <p:tgtEl>
                                          <p:spTgt spid="169"/>
                                        </p:tgtEl>
                                        <p:attrNameLst>
                                          <p:attrName>ppt_w</p:attrName>
                                        </p:attrNameLst>
                                      </p:cBhvr>
                                      <p:tavLst>
                                        <p:tav tm="0">
                                          <p:val>
                                            <p:strVal val="0"/>
                                          </p:val>
                                        </p:tav>
                                        <p:tav tm="100000">
                                          <p:val>
                                            <p:strVal val="#ppt_w"/>
                                          </p:val>
                                        </p:tav>
                                      </p:tavLst>
                                    </p:anim>
                                    <p:anim calcmode="lin" valueType="num">
                                      <p:cBhvr additive="base">
                                        <p:cTn id="8" dur="500"/>
                                        <p:tgtEl>
                                          <p:spTgt spid="16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8"/>
                                        </p:tgtEl>
                                        <p:attrNameLst>
                                          <p:attrName>style.visibility</p:attrName>
                                        </p:attrNameLst>
                                      </p:cBhvr>
                                      <p:to>
                                        <p:strVal val="visible"/>
                                      </p:to>
                                    </p:set>
                                    <p:anim calcmode="lin" valueType="num">
                                      <p:cBhvr additive="base">
                                        <p:cTn id="13" dur="500"/>
                                        <p:tgtEl>
                                          <p:spTgt spid="168"/>
                                        </p:tgtEl>
                                        <p:attrNameLst>
                                          <p:attrName>ppt_w</p:attrName>
                                        </p:attrNameLst>
                                      </p:cBhvr>
                                      <p:tavLst>
                                        <p:tav tm="0">
                                          <p:val>
                                            <p:strVal val="0"/>
                                          </p:val>
                                        </p:tav>
                                        <p:tav tm="100000">
                                          <p:val>
                                            <p:strVal val="#ppt_w"/>
                                          </p:val>
                                        </p:tav>
                                      </p:tavLst>
                                    </p:anim>
                                    <p:anim calcmode="lin" valueType="num">
                                      <p:cBhvr additive="base">
                                        <p:cTn id="14" dur="500"/>
                                        <p:tgtEl>
                                          <p:spTgt spid="168"/>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0"/>
                                        </p:tgtEl>
                                        <p:attrNameLst>
                                          <p:attrName>style.visibility</p:attrName>
                                        </p:attrNameLst>
                                      </p:cBhvr>
                                      <p:to>
                                        <p:strVal val="visible"/>
                                      </p:to>
                                    </p:set>
                                    <p:animEffect transition="in" filter="fade">
                                      <p:cBhvr>
                                        <p:cTn id="19" dur="2000"/>
                                        <p:tgtEl>
                                          <p:spTgt spid="170"/>
                                        </p:tgtEl>
                                      </p:cBhvr>
                                    </p:animEffect>
                                  </p:childTnLst>
                                </p:cTn>
                              </p:par>
                              <p:par>
                                <p:cTn id="20" presetID="10" presetClass="entr" presetSubtype="0" fill="hold" nodeType="withEffect">
                                  <p:stCondLst>
                                    <p:cond delay="0"/>
                                  </p:stCondLst>
                                  <p:childTnLst>
                                    <p:set>
                                      <p:cBhvr>
                                        <p:cTn id="21" dur="1" fill="hold">
                                          <p:stCondLst>
                                            <p:cond delay="0"/>
                                          </p:stCondLst>
                                        </p:cTn>
                                        <p:tgtEl>
                                          <p:spTgt spid="172"/>
                                        </p:tgtEl>
                                        <p:attrNameLst>
                                          <p:attrName>style.visibility</p:attrName>
                                        </p:attrNameLst>
                                      </p:cBhvr>
                                      <p:to>
                                        <p:strVal val="visible"/>
                                      </p:to>
                                    </p:set>
                                    <p:animEffect transition="in" filter="fade">
                                      <p:cBhvr>
                                        <p:cTn id="22" dur="2000"/>
                                        <p:tgtEl>
                                          <p:spTgt spid="1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fade">
                                      <p:cBhvr>
                                        <p:cTn id="27"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p:nvPr/>
        </p:nvSpPr>
        <p:spPr>
          <a:xfrm>
            <a:off x="2438400" y="1981200"/>
            <a:ext cx="4141633" cy="584775"/>
          </a:xfrm>
          <a:prstGeom prst="rect">
            <a:avLst/>
          </a:prstGeom>
          <a:solidFill>
            <a:srgbClr val="00B050"/>
          </a:solidFill>
          <a:ln w="381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FF00"/>
                </a:solidFill>
                <a:latin typeface="Times New Roman"/>
                <a:ea typeface="Times New Roman"/>
                <a:cs typeface="Times New Roman"/>
                <a:sym typeface="Times New Roman"/>
              </a:rPr>
              <a:t>1. Khái niệm</a:t>
            </a:r>
            <a:endParaRPr sz="3200" b="1">
              <a:solidFill>
                <a:srgbClr val="FFFF00"/>
              </a:solidFill>
              <a:latin typeface="Times New Roman"/>
              <a:ea typeface="Times New Roman"/>
              <a:cs typeface="Times New Roman"/>
              <a:sym typeface="Times New Roman"/>
            </a:endParaRPr>
          </a:p>
        </p:txBody>
      </p:sp>
      <p:sp>
        <p:nvSpPr>
          <p:cNvPr id="180" name="Google Shape;180;p23"/>
          <p:cNvSpPr/>
          <p:nvPr/>
        </p:nvSpPr>
        <p:spPr>
          <a:xfrm>
            <a:off x="127716" y="2909011"/>
            <a:ext cx="8763000" cy="3190260"/>
          </a:xfrm>
          <a:prstGeom prst="roundRect">
            <a:avLst>
              <a:gd name="adj" fmla="val 16667"/>
            </a:avLst>
          </a:prstGeom>
          <a:solidFill>
            <a:srgbClr val="00B05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Chí công vô tư là phẩm chất đạo đức của con người, thể hiện sự</a:t>
            </a:r>
            <a:endParaRPr sz="2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	+ Công bằng</a:t>
            </a:r>
            <a:endParaRPr sz="2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	+ Không thiên vị</a:t>
            </a:r>
            <a:endParaRPr sz="2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	+ Giải quyết công việc theo lẽ phải</a:t>
            </a:r>
            <a:endParaRPr sz="2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	+ Xuất phát từ lợi ích chung lên trên lợi ích cá nhân </a:t>
            </a:r>
            <a:endParaRPr/>
          </a:p>
        </p:txBody>
      </p:sp>
      <p:sp>
        <p:nvSpPr>
          <p:cNvPr id="181" name="Google Shape;181;p23"/>
          <p:cNvSpPr txBox="1"/>
          <p:nvPr/>
        </p:nvSpPr>
        <p:spPr>
          <a:xfrm>
            <a:off x="127716" y="240022"/>
            <a:ext cx="8795349" cy="156966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err="1" smtClean="0">
                <a:solidFill>
                  <a:srgbClr val="FF0000"/>
                </a:solidFill>
                <a:latin typeface="Times New Roman"/>
                <a:ea typeface="Times New Roman"/>
                <a:cs typeface="Times New Roman"/>
                <a:sym typeface="Times New Roman"/>
              </a:rPr>
              <a:t>Tiết</a:t>
            </a:r>
            <a:r>
              <a:rPr lang="en-US" sz="2400" b="1" smtClean="0">
                <a:solidFill>
                  <a:srgbClr val="FF0000"/>
                </a:solidFill>
                <a:latin typeface="Times New Roman"/>
                <a:ea typeface="Times New Roman"/>
                <a:cs typeface="Times New Roman"/>
                <a:sym typeface="Times New Roman"/>
              </a:rPr>
              <a:t> 3 - BÀI </a:t>
            </a:r>
            <a:r>
              <a:rPr lang="en-US" sz="2400" b="1" dirty="0">
                <a:solidFill>
                  <a:srgbClr val="FF0000"/>
                </a:solidFill>
                <a:latin typeface="Times New Roman"/>
                <a:ea typeface="Times New Roman"/>
                <a:cs typeface="Times New Roman"/>
                <a:sym typeface="Times New Roman"/>
              </a:rPr>
              <a:t>1: CHÍ CÔNG VÔ TƯ</a:t>
            </a:r>
            <a:endParaRPr dirty="0"/>
          </a:p>
          <a:p>
            <a:pPr marL="0" marR="0" lvl="0" indent="0" algn="l" rtl="0">
              <a:spcBef>
                <a:spcPts val="0"/>
              </a:spcBef>
              <a:spcAft>
                <a:spcPts val="0"/>
              </a:spcAft>
              <a:buNone/>
            </a:pPr>
            <a:endParaRPr sz="2400" b="1" dirty="0">
              <a:solidFill>
                <a:srgbClr val="366092"/>
              </a:solidFill>
              <a:latin typeface="Times New Roman"/>
              <a:ea typeface="Times New Roman"/>
              <a:cs typeface="Times New Roman"/>
              <a:sym typeface="Times New Roman"/>
            </a:endParaRPr>
          </a:p>
          <a:p>
            <a:pPr marL="514350" marR="0" lvl="0" indent="-514350" algn="l" rtl="0">
              <a:spcBef>
                <a:spcPts val="0"/>
              </a:spcBef>
              <a:spcAft>
                <a:spcPts val="0"/>
              </a:spcAft>
              <a:buClr>
                <a:srgbClr val="366092"/>
              </a:buClr>
              <a:buSzPts val="2400"/>
              <a:buFont typeface="Times New Roman"/>
              <a:buAutoNum type="romanUcPeriod"/>
            </a:pPr>
            <a:r>
              <a:rPr lang="en-US" sz="2400" b="1" dirty="0">
                <a:solidFill>
                  <a:srgbClr val="366092"/>
                </a:solidFill>
                <a:latin typeface="Times New Roman"/>
                <a:ea typeface="Times New Roman"/>
                <a:cs typeface="Times New Roman"/>
                <a:sym typeface="Times New Roman"/>
              </a:rPr>
              <a:t>ĐẶT VẤN ĐỀ</a:t>
            </a:r>
            <a:endParaRPr dirty="0"/>
          </a:p>
          <a:p>
            <a:pPr marL="514350" marR="0" lvl="0" indent="-514350" algn="l" rtl="0">
              <a:spcBef>
                <a:spcPts val="0"/>
              </a:spcBef>
              <a:spcAft>
                <a:spcPts val="0"/>
              </a:spcAft>
              <a:buClr>
                <a:srgbClr val="366092"/>
              </a:buClr>
              <a:buSzPts val="2400"/>
              <a:buFont typeface="Times New Roman"/>
              <a:buAutoNum type="romanUcPeriod"/>
            </a:pPr>
            <a:r>
              <a:rPr lang="en-US" sz="2400" b="1" dirty="0">
                <a:solidFill>
                  <a:srgbClr val="366092"/>
                </a:solidFill>
                <a:latin typeface="Times New Roman"/>
                <a:ea typeface="Times New Roman"/>
                <a:cs typeface="Times New Roman"/>
                <a:sym typeface="Times New Roman"/>
              </a:rPr>
              <a:t>NỘI DUNG BÀI HỌC</a:t>
            </a:r>
            <a:endParaRPr sz="2400" b="1" dirty="0">
              <a:solidFill>
                <a:srgbClr val="538CD5"/>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20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 calcmode="lin" valueType="num">
                                      <p:cBhvr additive="base">
                                        <p:cTn id="12" dur="500"/>
                                        <p:tgtEl>
                                          <p:spTgt spid="180"/>
                                        </p:tgtEl>
                                        <p:attrNameLst>
                                          <p:attrName>ppt_w</p:attrName>
                                        </p:attrNameLst>
                                      </p:cBhvr>
                                      <p:tavLst>
                                        <p:tav tm="0">
                                          <p:val>
                                            <p:strVal val="0"/>
                                          </p:val>
                                        </p:tav>
                                        <p:tav tm="100000">
                                          <p:val>
                                            <p:strVal val="#ppt_w"/>
                                          </p:val>
                                        </p:tav>
                                      </p:tavLst>
                                    </p:anim>
                                    <p:anim calcmode="lin" valueType="num">
                                      <p:cBhvr additive="base">
                                        <p:cTn id="13" dur="500"/>
                                        <p:tgtEl>
                                          <p:spTgt spid="180"/>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1"/>
                                        </p:tgtEl>
                                        <p:attrNameLst>
                                          <p:attrName>style.visibility</p:attrName>
                                        </p:attrNameLst>
                                      </p:cBhvr>
                                      <p:to>
                                        <p:strVal val="visible"/>
                                      </p:to>
                                    </p:set>
                                    <p:animEffect transition="in" filter="fade">
                                      <p:cBhvr>
                                        <p:cTn id="18"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4"/>
          <p:cNvPicPr preferRelativeResize="0"/>
          <p:nvPr/>
        </p:nvPicPr>
        <p:blipFill rotWithShape="1">
          <a:blip r:embed="rId3">
            <a:alphaModFix/>
          </a:blip>
          <a:srcRect/>
          <a:stretch/>
        </p:blipFill>
        <p:spPr>
          <a:xfrm>
            <a:off x="2626358" y="1001346"/>
            <a:ext cx="6944369" cy="5579209"/>
          </a:xfrm>
          <a:prstGeom prst="rect">
            <a:avLst/>
          </a:prstGeom>
          <a:noFill/>
          <a:ln>
            <a:noFill/>
          </a:ln>
        </p:spPr>
      </p:pic>
      <p:sp>
        <p:nvSpPr>
          <p:cNvPr id="187" name="Google Shape;187;p24"/>
          <p:cNvSpPr/>
          <p:nvPr/>
        </p:nvSpPr>
        <p:spPr>
          <a:xfrm>
            <a:off x="3244580" y="2572343"/>
            <a:ext cx="2443163" cy="1614488"/>
          </a:xfrm>
          <a:prstGeom prst="ellipse">
            <a:avLst/>
          </a:prstGeom>
          <a:solidFill>
            <a:srgbClr val="FFFFFF"/>
          </a:solidFill>
          <a:ln w="5715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a:solidFill>
                  <a:srgbClr val="FF0000"/>
                </a:solidFill>
                <a:latin typeface="Times New Roman"/>
                <a:ea typeface="Times New Roman"/>
                <a:cs typeface="Times New Roman"/>
                <a:sym typeface="Times New Roman"/>
              </a:rPr>
              <a:t>2. BIỂU HIỆN</a:t>
            </a:r>
            <a:endParaRPr/>
          </a:p>
        </p:txBody>
      </p:sp>
      <p:sp>
        <p:nvSpPr>
          <p:cNvPr id="188" name="Google Shape;188;p24"/>
          <p:cNvSpPr/>
          <p:nvPr/>
        </p:nvSpPr>
        <p:spPr>
          <a:xfrm>
            <a:off x="4259047" y="857424"/>
            <a:ext cx="1524000" cy="1414463"/>
          </a:xfrm>
          <a:prstGeom prst="ellipse">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Không thiên vị</a:t>
            </a:r>
            <a:endParaRPr sz="2400" b="1">
              <a:solidFill>
                <a:srgbClr val="FFFFFF"/>
              </a:solidFill>
              <a:latin typeface="Times New Roman"/>
              <a:ea typeface="Times New Roman"/>
              <a:cs typeface="Times New Roman"/>
              <a:sym typeface="Times New Roman"/>
            </a:endParaRPr>
          </a:p>
        </p:txBody>
      </p:sp>
      <p:sp>
        <p:nvSpPr>
          <p:cNvPr id="189" name="Google Shape;189;p24"/>
          <p:cNvSpPr/>
          <p:nvPr/>
        </p:nvSpPr>
        <p:spPr>
          <a:xfrm>
            <a:off x="6515100" y="2852231"/>
            <a:ext cx="1890848" cy="1514475"/>
          </a:xfrm>
          <a:prstGeom prst="ellipse">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b="1">
              <a:solidFill>
                <a:srgbClr val="FFFFFF"/>
              </a:solidFill>
              <a:latin typeface="Times New Roman"/>
              <a:ea typeface="Times New Roman"/>
              <a:cs typeface="Times New Roman"/>
              <a:sym typeface="Times New Roman"/>
            </a:endParaRPr>
          </a:p>
        </p:txBody>
      </p:sp>
      <p:sp>
        <p:nvSpPr>
          <p:cNvPr id="190" name="Google Shape;190;p24"/>
          <p:cNvSpPr/>
          <p:nvPr/>
        </p:nvSpPr>
        <p:spPr>
          <a:xfrm>
            <a:off x="5249503" y="4487287"/>
            <a:ext cx="2365791" cy="1513463"/>
          </a:xfrm>
          <a:prstGeom prst="ellipse">
            <a:avLst/>
          </a:prstGeom>
          <a:solidFill>
            <a:srgbClr val="E36C0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Đặt lợi ích chung lên lợi ích cá nhân</a:t>
            </a:r>
            <a:endParaRPr sz="2400" b="1">
              <a:solidFill>
                <a:srgbClr val="FFFFFF"/>
              </a:solidFill>
              <a:latin typeface="Times New Roman"/>
              <a:ea typeface="Times New Roman"/>
              <a:cs typeface="Times New Roman"/>
              <a:sym typeface="Times New Roman"/>
            </a:endParaRPr>
          </a:p>
        </p:txBody>
      </p:sp>
      <p:sp>
        <p:nvSpPr>
          <p:cNvPr id="191" name="Google Shape;191;p24"/>
          <p:cNvSpPr/>
          <p:nvPr/>
        </p:nvSpPr>
        <p:spPr>
          <a:xfrm>
            <a:off x="914710" y="4082600"/>
            <a:ext cx="2229861" cy="1732005"/>
          </a:xfrm>
          <a:prstGeom prst="ellipse">
            <a:avLst/>
          </a:prstGeom>
          <a:solidFill>
            <a:srgbClr val="00B0F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b="1">
              <a:solidFill>
                <a:srgbClr val="FFFFFF"/>
              </a:solidFill>
              <a:latin typeface="Times New Roman"/>
              <a:ea typeface="Times New Roman"/>
              <a:cs typeface="Times New Roman"/>
              <a:sym typeface="Times New Roman"/>
            </a:endParaRPr>
          </a:p>
        </p:txBody>
      </p:sp>
      <p:sp>
        <p:nvSpPr>
          <p:cNvPr id="192" name="Google Shape;192;p24"/>
          <p:cNvSpPr/>
          <p:nvPr/>
        </p:nvSpPr>
        <p:spPr>
          <a:xfrm>
            <a:off x="0" y="2625759"/>
            <a:ext cx="2514910" cy="1400175"/>
          </a:xfrm>
          <a:prstGeom prst="ellipse">
            <a:avLst/>
          </a:prstGeom>
          <a:solidFill>
            <a:srgbClr val="FFFF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Ủng hộ những việc làm đúng đắn</a:t>
            </a:r>
            <a:endParaRPr sz="2400" b="1">
              <a:solidFill>
                <a:srgbClr val="FFFFFF"/>
              </a:solidFill>
              <a:latin typeface="Times New Roman"/>
              <a:ea typeface="Times New Roman"/>
              <a:cs typeface="Times New Roman"/>
              <a:sym typeface="Times New Roman"/>
            </a:endParaRPr>
          </a:p>
        </p:txBody>
      </p:sp>
      <p:sp>
        <p:nvSpPr>
          <p:cNvPr id="193" name="Google Shape;193;p24"/>
          <p:cNvSpPr/>
          <p:nvPr/>
        </p:nvSpPr>
        <p:spPr>
          <a:xfrm rot="-1855382">
            <a:off x="3752699" y="2128416"/>
            <a:ext cx="297180" cy="569929"/>
          </a:xfrm>
          <a:prstGeom prst="upArrow">
            <a:avLst>
              <a:gd name="adj1" fmla="val 50000"/>
              <a:gd name="adj2" fmla="val 50000"/>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94" name="Google Shape;194;p24"/>
          <p:cNvSpPr/>
          <p:nvPr/>
        </p:nvSpPr>
        <p:spPr>
          <a:xfrm rot="310225">
            <a:off x="4706879" y="2167251"/>
            <a:ext cx="358140" cy="445863"/>
          </a:xfrm>
          <a:prstGeom prst="upArrow">
            <a:avLst>
              <a:gd name="adj1" fmla="val 50000"/>
              <a:gd name="adj2" fmla="val 50000"/>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95" name="Google Shape;195;p24"/>
          <p:cNvSpPr/>
          <p:nvPr/>
        </p:nvSpPr>
        <p:spPr>
          <a:xfrm rot="5400000">
            <a:off x="5939003" y="3025279"/>
            <a:ext cx="358140" cy="794053"/>
          </a:xfrm>
          <a:prstGeom prst="upArrow">
            <a:avLst>
              <a:gd name="adj1" fmla="val 50000"/>
              <a:gd name="adj2" fmla="val 50000"/>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96" name="Google Shape;196;p24"/>
          <p:cNvSpPr/>
          <p:nvPr/>
        </p:nvSpPr>
        <p:spPr>
          <a:xfrm rot="8235613">
            <a:off x="5423062" y="3874935"/>
            <a:ext cx="358140" cy="704616"/>
          </a:xfrm>
          <a:prstGeom prst="upArrow">
            <a:avLst>
              <a:gd name="adj1" fmla="val 50000"/>
              <a:gd name="adj2" fmla="val 50000"/>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97" name="Google Shape;197;p24"/>
          <p:cNvSpPr/>
          <p:nvPr/>
        </p:nvSpPr>
        <p:spPr>
          <a:xfrm rot="-8088733">
            <a:off x="3038989" y="3775565"/>
            <a:ext cx="358140" cy="689873"/>
          </a:xfrm>
          <a:prstGeom prst="upArrow">
            <a:avLst>
              <a:gd name="adj1" fmla="val 50000"/>
              <a:gd name="adj2" fmla="val 50000"/>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98" name="Google Shape;198;p24"/>
          <p:cNvSpPr/>
          <p:nvPr/>
        </p:nvSpPr>
        <p:spPr>
          <a:xfrm rot="-5106640">
            <a:off x="2668078" y="2970874"/>
            <a:ext cx="358140" cy="794053"/>
          </a:xfrm>
          <a:prstGeom prst="upArrow">
            <a:avLst>
              <a:gd name="adj1" fmla="val 50000"/>
              <a:gd name="adj2" fmla="val 50000"/>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99" name="Google Shape;199;p24"/>
          <p:cNvSpPr/>
          <p:nvPr/>
        </p:nvSpPr>
        <p:spPr>
          <a:xfrm>
            <a:off x="5964886" y="1171944"/>
            <a:ext cx="2068772" cy="1414463"/>
          </a:xfrm>
          <a:prstGeom prst="ellipse">
            <a:avLst/>
          </a:prstGeom>
          <a:solidFill>
            <a:srgbClr val="00FF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Giải quyết theo lẽ phải</a:t>
            </a:r>
            <a:endParaRPr sz="2400" b="1">
              <a:solidFill>
                <a:srgbClr val="FFFFFF"/>
              </a:solidFill>
              <a:latin typeface="Times New Roman"/>
              <a:ea typeface="Times New Roman"/>
              <a:cs typeface="Times New Roman"/>
              <a:sym typeface="Times New Roman"/>
            </a:endParaRPr>
          </a:p>
        </p:txBody>
      </p:sp>
      <p:sp>
        <p:nvSpPr>
          <p:cNvPr id="200" name="Google Shape;200;p24"/>
          <p:cNvSpPr/>
          <p:nvPr/>
        </p:nvSpPr>
        <p:spPr>
          <a:xfrm rot="3322112">
            <a:off x="5707015" y="2243444"/>
            <a:ext cx="358140" cy="880542"/>
          </a:xfrm>
          <a:prstGeom prst="upArrow">
            <a:avLst>
              <a:gd name="adj1" fmla="val 50000"/>
              <a:gd name="adj2" fmla="val 50000"/>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01" name="Google Shape;201;p24"/>
          <p:cNvSpPr/>
          <p:nvPr/>
        </p:nvSpPr>
        <p:spPr>
          <a:xfrm>
            <a:off x="3173146" y="4746015"/>
            <a:ext cx="1951223" cy="1265524"/>
          </a:xfrm>
          <a:prstGeom prst="ellipse">
            <a:avLst/>
          </a:prstGeom>
          <a:solidFill>
            <a:srgbClr val="FFCC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50" b="1" dirty="0" err="1" smtClean="0">
                <a:solidFill>
                  <a:srgbClr val="FF0000"/>
                </a:solidFill>
                <a:latin typeface="Times New Roman"/>
                <a:ea typeface="Times New Roman"/>
                <a:cs typeface="Times New Roman"/>
                <a:sym typeface="Times New Roman"/>
              </a:rPr>
              <a:t>Quân</a:t>
            </a:r>
            <a:r>
              <a:rPr lang="en-US" sz="2250" b="1" dirty="0" smtClean="0">
                <a:solidFill>
                  <a:srgbClr val="FF0000"/>
                </a:solidFill>
                <a:latin typeface="Times New Roman"/>
                <a:ea typeface="Times New Roman"/>
                <a:cs typeface="Times New Roman"/>
                <a:sym typeface="Times New Roman"/>
              </a:rPr>
              <a:t> </a:t>
            </a:r>
            <a:r>
              <a:rPr lang="en-US" sz="2250" b="1" dirty="0" err="1" smtClean="0">
                <a:solidFill>
                  <a:srgbClr val="FF0000"/>
                </a:solidFill>
                <a:latin typeface="Times New Roman"/>
                <a:ea typeface="Times New Roman"/>
                <a:cs typeface="Times New Roman"/>
                <a:sym typeface="Times New Roman"/>
              </a:rPr>
              <a:t>pháp</a:t>
            </a:r>
            <a:r>
              <a:rPr lang="en-US" sz="2250" b="1" dirty="0" smtClean="0">
                <a:solidFill>
                  <a:srgbClr val="FF0000"/>
                </a:solidFill>
                <a:latin typeface="Times New Roman"/>
                <a:ea typeface="Times New Roman"/>
                <a:cs typeface="Times New Roman"/>
                <a:sym typeface="Times New Roman"/>
              </a:rPr>
              <a:t> </a:t>
            </a:r>
            <a:r>
              <a:rPr lang="en-US" sz="2250" b="1" dirty="0" err="1">
                <a:solidFill>
                  <a:srgbClr val="FF0000"/>
                </a:solidFill>
                <a:latin typeface="Times New Roman"/>
                <a:ea typeface="Times New Roman"/>
                <a:cs typeface="Times New Roman"/>
                <a:sym typeface="Times New Roman"/>
              </a:rPr>
              <a:t>bất</a:t>
            </a:r>
            <a:r>
              <a:rPr lang="en-US" sz="2250" b="1" dirty="0">
                <a:solidFill>
                  <a:srgbClr val="FF0000"/>
                </a:solidFill>
                <a:latin typeface="Times New Roman"/>
                <a:ea typeface="Times New Roman"/>
                <a:cs typeface="Times New Roman"/>
                <a:sym typeface="Times New Roman"/>
              </a:rPr>
              <a:t> </a:t>
            </a:r>
            <a:r>
              <a:rPr lang="en-US" sz="2250" b="1" dirty="0" err="1">
                <a:solidFill>
                  <a:srgbClr val="FF0000"/>
                </a:solidFill>
                <a:latin typeface="Times New Roman"/>
                <a:ea typeface="Times New Roman"/>
                <a:cs typeface="Times New Roman"/>
                <a:sym typeface="Times New Roman"/>
              </a:rPr>
              <a:t>vị</a:t>
            </a:r>
            <a:r>
              <a:rPr lang="en-US" sz="2250" b="1" dirty="0">
                <a:solidFill>
                  <a:srgbClr val="FF0000"/>
                </a:solidFill>
                <a:latin typeface="Times New Roman"/>
                <a:ea typeface="Times New Roman"/>
                <a:cs typeface="Times New Roman"/>
                <a:sym typeface="Times New Roman"/>
              </a:rPr>
              <a:t> </a:t>
            </a:r>
            <a:r>
              <a:rPr lang="en-US" sz="2250" b="1" dirty="0" err="1">
                <a:solidFill>
                  <a:srgbClr val="FF0000"/>
                </a:solidFill>
                <a:latin typeface="Times New Roman"/>
                <a:ea typeface="Times New Roman"/>
                <a:cs typeface="Times New Roman"/>
                <a:sym typeface="Times New Roman"/>
              </a:rPr>
              <a:t>thân</a:t>
            </a:r>
            <a:endParaRPr sz="2250" b="1" dirty="0">
              <a:solidFill>
                <a:srgbClr val="FF0000"/>
              </a:solidFill>
              <a:latin typeface="Times New Roman"/>
              <a:ea typeface="Times New Roman"/>
              <a:cs typeface="Times New Roman"/>
              <a:sym typeface="Times New Roman"/>
            </a:endParaRPr>
          </a:p>
        </p:txBody>
      </p:sp>
      <p:sp>
        <p:nvSpPr>
          <p:cNvPr id="202" name="Google Shape;202;p24"/>
          <p:cNvSpPr/>
          <p:nvPr/>
        </p:nvSpPr>
        <p:spPr>
          <a:xfrm rot="-9706005">
            <a:off x="4105391" y="4157475"/>
            <a:ext cx="358140" cy="587649"/>
          </a:xfrm>
          <a:prstGeom prst="upArrow">
            <a:avLst>
              <a:gd name="adj1" fmla="val 50000"/>
              <a:gd name="adj2" fmla="val 50000"/>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03" name="Google Shape;203;p24"/>
          <p:cNvSpPr/>
          <p:nvPr/>
        </p:nvSpPr>
        <p:spPr>
          <a:xfrm>
            <a:off x="666205" y="1186232"/>
            <a:ext cx="2030009" cy="1400175"/>
          </a:xfrm>
          <a:prstGeom prst="ellipse">
            <a:avLst/>
          </a:prstGeom>
          <a:solidFill>
            <a:srgbClr val="F7F6F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...v…v....</a:t>
            </a:r>
            <a:endParaRPr sz="2400" b="1">
              <a:solidFill>
                <a:schemeClr val="dk1"/>
              </a:solidFill>
              <a:latin typeface="Times New Roman"/>
              <a:ea typeface="Times New Roman"/>
              <a:cs typeface="Times New Roman"/>
              <a:sym typeface="Times New Roman"/>
            </a:endParaRPr>
          </a:p>
        </p:txBody>
      </p:sp>
      <p:sp>
        <p:nvSpPr>
          <p:cNvPr id="204" name="Google Shape;204;p24"/>
          <p:cNvSpPr/>
          <p:nvPr/>
        </p:nvSpPr>
        <p:spPr>
          <a:xfrm rot="-4151224">
            <a:off x="2829920" y="2273607"/>
            <a:ext cx="358140" cy="889947"/>
          </a:xfrm>
          <a:prstGeom prst="upArrow">
            <a:avLst>
              <a:gd name="adj1" fmla="val 50000"/>
              <a:gd name="adj2" fmla="val 50000"/>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05" name="Google Shape;205;p24"/>
          <p:cNvSpPr/>
          <p:nvPr/>
        </p:nvSpPr>
        <p:spPr>
          <a:xfrm>
            <a:off x="2717341" y="946882"/>
            <a:ext cx="1438275" cy="1285875"/>
          </a:xfrm>
          <a:prstGeom prst="ellipse">
            <a:avLst/>
          </a:prstGeom>
          <a:solidFill>
            <a:srgbClr val="92D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Công bằng</a:t>
            </a:r>
            <a:endParaRPr sz="2400" b="1">
              <a:solidFill>
                <a:srgbClr val="FFFFFF"/>
              </a:solidFill>
              <a:latin typeface="Times New Roman"/>
              <a:ea typeface="Times New Roman"/>
              <a:cs typeface="Times New Roman"/>
              <a:sym typeface="Times New Roman"/>
            </a:endParaRPr>
          </a:p>
        </p:txBody>
      </p:sp>
      <p:sp>
        <p:nvSpPr>
          <p:cNvPr id="206" name="Google Shape;206;p24"/>
          <p:cNvSpPr/>
          <p:nvPr/>
        </p:nvSpPr>
        <p:spPr>
          <a:xfrm>
            <a:off x="6622905" y="3176201"/>
            <a:ext cx="154954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Vì lợi ích chung</a:t>
            </a:r>
            <a:endParaRPr sz="2400" b="1">
              <a:solidFill>
                <a:srgbClr val="FFFFFF"/>
              </a:solidFill>
              <a:latin typeface="Times New Roman"/>
              <a:ea typeface="Times New Roman"/>
              <a:cs typeface="Times New Roman"/>
              <a:sym typeface="Times New Roman"/>
            </a:endParaRPr>
          </a:p>
        </p:txBody>
      </p:sp>
      <p:sp>
        <p:nvSpPr>
          <p:cNvPr id="207" name="Google Shape;207;p24"/>
          <p:cNvSpPr/>
          <p:nvPr/>
        </p:nvSpPr>
        <p:spPr>
          <a:xfrm>
            <a:off x="960800" y="4286445"/>
            <a:ext cx="2175944"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Không im lặng,  thờ ơ trước hành vi sai trái</a:t>
            </a:r>
            <a:endParaRPr sz="2400" b="1">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fade">
                                      <p:cBhvr>
                                        <p:cTn id="12" dur="1000"/>
                                        <p:tgtEl>
                                          <p:spTgt spid="1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fade">
                                      <p:cBhvr>
                                        <p:cTn id="17" dur="1000"/>
                                        <p:tgtEl>
                                          <p:spTgt spid="194"/>
                                        </p:tgtEl>
                                      </p:cBhvr>
                                    </p:animEffect>
                                  </p:childTnLst>
                                </p:cTn>
                              </p:par>
                              <p:par>
                                <p:cTn id="18" presetID="10" presetClass="entr" presetSubtype="0" fill="hold" nodeType="withEffect">
                                  <p:stCondLst>
                                    <p:cond delay="0"/>
                                  </p:stCondLst>
                                  <p:childTnLst>
                                    <p:set>
                                      <p:cBhvr>
                                        <p:cTn id="19" dur="1" fill="hold">
                                          <p:stCondLst>
                                            <p:cond delay="0"/>
                                          </p:stCondLst>
                                        </p:cTn>
                                        <p:tgtEl>
                                          <p:spTgt spid="188"/>
                                        </p:tgtEl>
                                        <p:attrNameLst>
                                          <p:attrName>style.visibility</p:attrName>
                                        </p:attrNameLst>
                                      </p:cBhvr>
                                      <p:to>
                                        <p:strVal val="visible"/>
                                      </p:to>
                                    </p:set>
                                    <p:animEffect transition="in" filter="fade">
                                      <p:cBhvr>
                                        <p:cTn id="20" dur="500"/>
                                        <p:tgtEl>
                                          <p:spTgt spid="18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5"/>
                                        </p:tgtEl>
                                        <p:attrNameLst>
                                          <p:attrName>style.visibility</p:attrName>
                                        </p:attrNameLst>
                                      </p:cBhvr>
                                      <p:to>
                                        <p:strVal val="visible"/>
                                      </p:to>
                                    </p:set>
                                    <p:animEffect transition="in" filter="fade">
                                      <p:cBhvr>
                                        <p:cTn id="25" dur="500"/>
                                        <p:tgtEl>
                                          <p:spTgt spid="195"/>
                                        </p:tgtEl>
                                      </p:cBhvr>
                                    </p:animEffect>
                                  </p:childTnLst>
                                </p:cTn>
                              </p:par>
                              <p:par>
                                <p:cTn id="26" presetID="10" presetClass="entr" presetSubtype="0" fill="hold" nodeType="withEffect">
                                  <p:stCondLst>
                                    <p:cond delay="0"/>
                                  </p:stCondLst>
                                  <p:childTnLst>
                                    <p:set>
                                      <p:cBhvr>
                                        <p:cTn id="27" dur="1" fill="hold">
                                          <p:stCondLst>
                                            <p:cond delay="0"/>
                                          </p:stCondLst>
                                        </p:cTn>
                                        <p:tgtEl>
                                          <p:spTgt spid="189"/>
                                        </p:tgtEl>
                                        <p:attrNameLst>
                                          <p:attrName>style.visibility</p:attrName>
                                        </p:attrNameLst>
                                      </p:cBhvr>
                                      <p:to>
                                        <p:strVal val="visible"/>
                                      </p:to>
                                    </p:set>
                                    <p:animEffect transition="in" filter="fade">
                                      <p:cBhvr>
                                        <p:cTn id="28" dur="500"/>
                                        <p:tgtEl>
                                          <p:spTgt spid="18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500"/>
                                        <p:tgtEl>
                                          <p:spTgt spid="196"/>
                                        </p:tgtEl>
                                      </p:cBhvr>
                                    </p:animEffect>
                                  </p:childTnLst>
                                </p:cTn>
                              </p:par>
                              <p:par>
                                <p:cTn id="34" presetID="10" presetClass="entr" presetSubtype="0" fill="hold" nodeType="withEffect">
                                  <p:stCondLst>
                                    <p:cond delay="0"/>
                                  </p:stCondLst>
                                  <p:childTnLst>
                                    <p:set>
                                      <p:cBhvr>
                                        <p:cTn id="35" dur="1" fill="hold">
                                          <p:stCondLst>
                                            <p:cond delay="0"/>
                                          </p:stCondLst>
                                        </p:cTn>
                                        <p:tgtEl>
                                          <p:spTgt spid="190"/>
                                        </p:tgtEl>
                                        <p:attrNameLst>
                                          <p:attrName>style.visibility</p:attrName>
                                        </p:attrNameLst>
                                      </p:cBhvr>
                                      <p:to>
                                        <p:strVal val="visible"/>
                                      </p:to>
                                    </p:set>
                                    <p:animEffect transition="in" filter="fade">
                                      <p:cBhvr>
                                        <p:cTn id="36" dur="500"/>
                                        <p:tgtEl>
                                          <p:spTgt spid="19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7"/>
                                        </p:tgtEl>
                                        <p:attrNameLst>
                                          <p:attrName>style.visibility</p:attrName>
                                        </p:attrNameLst>
                                      </p:cBhvr>
                                      <p:to>
                                        <p:strVal val="visible"/>
                                      </p:to>
                                    </p:set>
                                    <p:animEffect transition="in" filter="fade">
                                      <p:cBhvr>
                                        <p:cTn id="41" dur="500"/>
                                        <p:tgtEl>
                                          <p:spTgt spid="197"/>
                                        </p:tgtEl>
                                      </p:cBhvr>
                                    </p:animEffect>
                                  </p:childTnLst>
                                </p:cTn>
                              </p:par>
                              <p:par>
                                <p:cTn id="42" presetID="10" presetClass="entr" presetSubtype="0" fill="hold" nodeType="withEffect">
                                  <p:stCondLst>
                                    <p:cond delay="0"/>
                                  </p:stCondLst>
                                  <p:childTnLst>
                                    <p:set>
                                      <p:cBhvr>
                                        <p:cTn id="43" dur="1" fill="hold">
                                          <p:stCondLst>
                                            <p:cond delay="0"/>
                                          </p:stCondLst>
                                        </p:cTn>
                                        <p:tgtEl>
                                          <p:spTgt spid="191"/>
                                        </p:tgtEl>
                                        <p:attrNameLst>
                                          <p:attrName>style.visibility</p:attrName>
                                        </p:attrNameLst>
                                      </p:cBhvr>
                                      <p:to>
                                        <p:strVal val="visible"/>
                                      </p:to>
                                    </p:set>
                                    <p:animEffect transition="in" filter="fade">
                                      <p:cBhvr>
                                        <p:cTn id="44" dur="500"/>
                                        <p:tgtEl>
                                          <p:spTgt spid="19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8"/>
                                        </p:tgtEl>
                                        <p:attrNameLst>
                                          <p:attrName>style.visibility</p:attrName>
                                        </p:attrNameLst>
                                      </p:cBhvr>
                                      <p:to>
                                        <p:strVal val="visible"/>
                                      </p:to>
                                    </p:set>
                                    <p:animEffect transition="in" filter="fade">
                                      <p:cBhvr>
                                        <p:cTn id="49" dur="500"/>
                                        <p:tgtEl>
                                          <p:spTgt spid="198"/>
                                        </p:tgtEl>
                                      </p:cBhvr>
                                    </p:animEffect>
                                  </p:childTnLst>
                                </p:cTn>
                              </p:par>
                              <p:par>
                                <p:cTn id="50" presetID="10" presetClass="entr" presetSubtype="0" fill="hold" nodeType="withEffect">
                                  <p:stCondLst>
                                    <p:cond delay="0"/>
                                  </p:stCondLst>
                                  <p:childTnLst>
                                    <p:set>
                                      <p:cBhvr>
                                        <p:cTn id="51" dur="1" fill="hold">
                                          <p:stCondLst>
                                            <p:cond delay="0"/>
                                          </p:stCondLst>
                                        </p:cTn>
                                        <p:tgtEl>
                                          <p:spTgt spid="192"/>
                                        </p:tgtEl>
                                        <p:attrNameLst>
                                          <p:attrName>style.visibility</p:attrName>
                                        </p:attrNameLst>
                                      </p:cBhvr>
                                      <p:to>
                                        <p:strVal val="visible"/>
                                      </p:to>
                                    </p:set>
                                    <p:animEffect transition="in" filter="fade">
                                      <p:cBhvr>
                                        <p:cTn id="52" dur="500"/>
                                        <p:tgtEl>
                                          <p:spTgt spid="19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0"/>
                                        </p:tgtEl>
                                        <p:attrNameLst>
                                          <p:attrName>style.visibility</p:attrName>
                                        </p:attrNameLst>
                                      </p:cBhvr>
                                      <p:to>
                                        <p:strVal val="visible"/>
                                      </p:to>
                                    </p:set>
                                    <p:animEffect transition="in" filter="fade">
                                      <p:cBhvr>
                                        <p:cTn id="57" dur="1000"/>
                                        <p:tgtEl>
                                          <p:spTgt spid="200"/>
                                        </p:tgtEl>
                                      </p:cBhvr>
                                    </p:animEffect>
                                  </p:childTnLst>
                                </p:cTn>
                              </p:par>
                              <p:par>
                                <p:cTn id="58" presetID="10" presetClass="entr" presetSubtype="0" fill="hold" nodeType="withEffect">
                                  <p:stCondLst>
                                    <p:cond delay="0"/>
                                  </p:stCondLst>
                                  <p:childTnLst>
                                    <p:set>
                                      <p:cBhvr>
                                        <p:cTn id="59" dur="1" fill="hold">
                                          <p:stCondLst>
                                            <p:cond delay="0"/>
                                          </p:stCondLst>
                                        </p:cTn>
                                        <p:tgtEl>
                                          <p:spTgt spid="199"/>
                                        </p:tgtEl>
                                        <p:attrNameLst>
                                          <p:attrName>style.visibility</p:attrName>
                                        </p:attrNameLst>
                                      </p:cBhvr>
                                      <p:to>
                                        <p:strVal val="visible"/>
                                      </p:to>
                                    </p:set>
                                    <p:animEffect transition="in" filter="fade">
                                      <p:cBhvr>
                                        <p:cTn id="60" dur="500"/>
                                        <p:tgtEl>
                                          <p:spTgt spid="1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2"/>
                                        </p:tgtEl>
                                        <p:attrNameLst>
                                          <p:attrName>style.visibility</p:attrName>
                                        </p:attrNameLst>
                                      </p:cBhvr>
                                      <p:to>
                                        <p:strVal val="visible"/>
                                      </p:to>
                                    </p:set>
                                    <p:animEffect transition="in" filter="fade">
                                      <p:cBhvr>
                                        <p:cTn id="65" dur="500"/>
                                        <p:tgtEl>
                                          <p:spTgt spid="202"/>
                                        </p:tgtEl>
                                      </p:cBhvr>
                                    </p:animEffect>
                                  </p:childTnLst>
                                </p:cTn>
                              </p:par>
                              <p:par>
                                <p:cTn id="66" presetID="10" presetClass="entr" presetSubtype="0" fill="hold" nodeType="withEffect">
                                  <p:stCondLst>
                                    <p:cond delay="0"/>
                                  </p:stCondLst>
                                  <p:childTnLst>
                                    <p:set>
                                      <p:cBhvr>
                                        <p:cTn id="67" dur="1" fill="hold">
                                          <p:stCondLst>
                                            <p:cond delay="0"/>
                                          </p:stCondLst>
                                        </p:cTn>
                                        <p:tgtEl>
                                          <p:spTgt spid="201"/>
                                        </p:tgtEl>
                                        <p:attrNameLst>
                                          <p:attrName>style.visibility</p:attrName>
                                        </p:attrNameLst>
                                      </p:cBhvr>
                                      <p:to>
                                        <p:strVal val="visible"/>
                                      </p:to>
                                    </p:set>
                                    <p:animEffect transition="in" filter="fade">
                                      <p:cBhvr>
                                        <p:cTn id="68" dur="500"/>
                                        <p:tgtEl>
                                          <p:spTgt spid="20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04"/>
                                        </p:tgtEl>
                                        <p:attrNameLst>
                                          <p:attrName>style.visibility</p:attrName>
                                        </p:attrNameLst>
                                      </p:cBhvr>
                                      <p:to>
                                        <p:strVal val="visible"/>
                                      </p:to>
                                    </p:set>
                                    <p:animEffect transition="in" filter="fade">
                                      <p:cBhvr>
                                        <p:cTn id="73" dur="500"/>
                                        <p:tgtEl>
                                          <p:spTgt spid="204"/>
                                        </p:tgtEl>
                                      </p:cBhvr>
                                    </p:animEffect>
                                  </p:childTnLst>
                                </p:cTn>
                              </p:par>
                              <p:par>
                                <p:cTn id="74" presetID="10" presetClass="entr" presetSubtype="0" fill="hold" nodeType="withEffect">
                                  <p:stCondLst>
                                    <p:cond delay="0"/>
                                  </p:stCondLst>
                                  <p:childTnLst>
                                    <p:set>
                                      <p:cBhvr>
                                        <p:cTn id="75" dur="1" fill="hold">
                                          <p:stCondLst>
                                            <p:cond delay="0"/>
                                          </p:stCondLst>
                                        </p:cTn>
                                        <p:tgtEl>
                                          <p:spTgt spid="203"/>
                                        </p:tgtEl>
                                        <p:attrNameLst>
                                          <p:attrName>style.visibility</p:attrName>
                                        </p:attrNameLst>
                                      </p:cBhvr>
                                      <p:to>
                                        <p:strVal val="visible"/>
                                      </p:to>
                                    </p:set>
                                    <p:animEffect transition="in" filter="fade">
                                      <p:cBhvr>
                                        <p:cTn id="76" dur="500"/>
                                        <p:tgtEl>
                                          <p:spTgt spid="203"/>
                                        </p:tgtEl>
                                      </p:cBhvr>
                                    </p:animEffect>
                                  </p:childTnLst>
                                </p:cTn>
                              </p:par>
                              <p:par>
                                <p:cTn id="77" presetID="10" presetClass="entr" presetSubtype="0" fill="hold" nodeType="withEffect">
                                  <p:stCondLst>
                                    <p:cond delay="0"/>
                                  </p:stCondLst>
                                  <p:childTnLst>
                                    <p:set>
                                      <p:cBhvr>
                                        <p:cTn id="78" dur="1" fill="hold">
                                          <p:stCondLst>
                                            <p:cond delay="0"/>
                                          </p:stCondLst>
                                        </p:cTn>
                                        <p:tgtEl>
                                          <p:spTgt spid="205"/>
                                        </p:tgtEl>
                                        <p:attrNameLst>
                                          <p:attrName>style.visibility</p:attrName>
                                        </p:attrNameLst>
                                      </p:cBhvr>
                                      <p:to>
                                        <p:strVal val="visible"/>
                                      </p:to>
                                    </p:set>
                                    <p:animEffect transition="in" filter="fade">
                                      <p:cBhvr>
                                        <p:cTn id="79" dur="500"/>
                                        <p:tgtEl>
                                          <p:spTgt spid="205"/>
                                        </p:tgtEl>
                                      </p:cBhvr>
                                    </p:animEffect>
                                  </p:childTnLst>
                                </p:cTn>
                              </p:par>
                              <p:par>
                                <p:cTn id="80" presetID="10" presetClass="entr" presetSubtype="0" fill="hold" nodeType="withEffect">
                                  <p:stCondLst>
                                    <p:cond delay="0"/>
                                  </p:stCondLst>
                                  <p:childTnLst>
                                    <p:set>
                                      <p:cBhvr>
                                        <p:cTn id="81" dur="1" fill="hold">
                                          <p:stCondLst>
                                            <p:cond delay="0"/>
                                          </p:stCondLst>
                                        </p:cTn>
                                        <p:tgtEl>
                                          <p:spTgt spid="206"/>
                                        </p:tgtEl>
                                        <p:attrNameLst>
                                          <p:attrName>style.visibility</p:attrName>
                                        </p:attrNameLst>
                                      </p:cBhvr>
                                      <p:to>
                                        <p:strVal val="visible"/>
                                      </p:to>
                                    </p:set>
                                    <p:animEffect transition="in" filter="fade">
                                      <p:cBhvr>
                                        <p:cTn id="82" dur="500"/>
                                        <p:tgtEl>
                                          <p:spTgt spid="206"/>
                                        </p:tgtEl>
                                      </p:cBhvr>
                                    </p:animEffect>
                                  </p:childTnLst>
                                </p:cTn>
                              </p:par>
                              <p:par>
                                <p:cTn id="83" presetID="10" presetClass="entr" presetSubtype="0" fill="hold" nodeType="withEffect">
                                  <p:stCondLst>
                                    <p:cond delay="0"/>
                                  </p:stCondLst>
                                  <p:childTnLst>
                                    <p:set>
                                      <p:cBhvr>
                                        <p:cTn id="84" dur="1" fill="hold">
                                          <p:stCondLst>
                                            <p:cond delay="0"/>
                                          </p:stCondLst>
                                        </p:cTn>
                                        <p:tgtEl>
                                          <p:spTgt spid="207"/>
                                        </p:tgtEl>
                                        <p:attrNameLst>
                                          <p:attrName>style.visibility</p:attrName>
                                        </p:attrNameLst>
                                      </p:cBhvr>
                                      <p:to>
                                        <p:strVal val="visible"/>
                                      </p:to>
                                    </p:set>
                                    <p:animEffect transition="in" filter="fade">
                                      <p:cBhvr>
                                        <p:cTn id="85"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p:nvPr/>
        </p:nvSpPr>
        <p:spPr>
          <a:xfrm>
            <a:off x="762000" y="1863571"/>
            <a:ext cx="2345266" cy="461665"/>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3. Ý nghĩa:</a:t>
            </a:r>
            <a:endParaRPr/>
          </a:p>
        </p:txBody>
      </p:sp>
      <p:sp>
        <p:nvSpPr>
          <p:cNvPr id="214" name="Google Shape;214;p25"/>
          <p:cNvSpPr txBox="1"/>
          <p:nvPr/>
        </p:nvSpPr>
        <p:spPr>
          <a:xfrm>
            <a:off x="187837" y="3178975"/>
            <a:ext cx="1898072" cy="830997"/>
          </a:xfrm>
          <a:prstGeom prst="rect">
            <a:avLst/>
          </a:prstGeom>
          <a:solidFill>
            <a:srgbClr val="00B0F0"/>
          </a:soli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Times New Roman"/>
                <a:ea typeface="Times New Roman"/>
                <a:cs typeface="Times New Roman"/>
                <a:sym typeface="Times New Roman"/>
              </a:rPr>
              <a:t>Đối với cá nhân:</a:t>
            </a:r>
            <a:endParaRPr/>
          </a:p>
        </p:txBody>
      </p:sp>
      <p:sp>
        <p:nvSpPr>
          <p:cNvPr id="215" name="Google Shape;215;p25"/>
          <p:cNvSpPr txBox="1"/>
          <p:nvPr/>
        </p:nvSpPr>
        <p:spPr>
          <a:xfrm>
            <a:off x="2567006" y="2932633"/>
            <a:ext cx="2462194" cy="461665"/>
          </a:xfrm>
          <a:prstGeom prst="rect">
            <a:avLst/>
          </a:prstGeom>
          <a:solidFill>
            <a:srgbClr val="00B0F0"/>
          </a:soli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Times New Roman"/>
                <a:ea typeface="Times New Roman"/>
                <a:cs typeface="Times New Roman"/>
                <a:sym typeface="Times New Roman"/>
              </a:rPr>
              <a:t>+ Kính trọng</a:t>
            </a:r>
            <a:endParaRPr sz="2400" b="1">
              <a:solidFill>
                <a:schemeClr val="lt1"/>
              </a:solidFill>
              <a:latin typeface="Times New Roman"/>
              <a:ea typeface="Times New Roman"/>
              <a:cs typeface="Times New Roman"/>
              <a:sym typeface="Times New Roman"/>
            </a:endParaRPr>
          </a:p>
        </p:txBody>
      </p:sp>
      <p:sp>
        <p:nvSpPr>
          <p:cNvPr id="216" name="Google Shape;216;p25"/>
          <p:cNvSpPr txBox="1"/>
          <p:nvPr/>
        </p:nvSpPr>
        <p:spPr>
          <a:xfrm>
            <a:off x="146143" y="5060649"/>
            <a:ext cx="1981200" cy="830997"/>
          </a:xfrm>
          <a:prstGeom prst="rect">
            <a:avLst/>
          </a:prstGeom>
          <a:solidFill>
            <a:srgbClr val="00B050"/>
          </a:soli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Times New Roman"/>
                <a:ea typeface="Times New Roman"/>
                <a:cs typeface="Times New Roman"/>
                <a:sym typeface="Times New Roman"/>
              </a:rPr>
              <a:t>Đối với xã hội:</a:t>
            </a:r>
            <a:endParaRPr/>
          </a:p>
        </p:txBody>
      </p:sp>
      <p:sp>
        <p:nvSpPr>
          <p:cNvPr id="217" name="Google Shape;217;p25"/>
          <p:cNvSpPr txBox="1"/>
          <p:nvPr/>
        </p:nvSpPr>
        <p:spPr>
          <a:xfrm>
            <a:off x="2567006" y="4615596"/>
            <a:ext cx="6532418" cy="461665"/>
          </a:xfrm>
          <a:prstGeom prst="rect">
            <a:avLst/>
          </a:prstGeom>
          <a:solidFill>
            <a:srgbClr val="00B050"/>
          </a:soli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Times New Roman"/>
                <a:ea typeface="Times New Roman"/>
                <a:cs typeface="Times New Roman"/>
                <a:sym typeface="Times New Roman"/>
              </a:rPr>
              <a:t>+ Đem lại lợi ích cho tập thể và cộng đồng</a:t>
            </a:r>
            <a:endParaRPr sz="2400" b="1">
              <a:solidFill>
                <a:schemeClr val="lt1"/>
              </a:solidFill>
              <a:latin typeface="Times New Roman"/>
              <a:ea typeface="Times New Roman"/>
              <a:cs typeface="Times New Roman"/>
              <a:sym typeface="Times New Roman"/>
            </a:endParaRPr>
          </a:p>
        </p:txBody>
      </p:sp>
      <p:sp>
        <p:nvSpPr>
          <p:cNvPr id="218" name="Google Shape;218;p25"/>
          <p:cNvSpPr/>
          <p:nvPr/>
        </p:nvSpPr>
        <p:spPr>
          <a:xfrm>
            <a:off x="2540502" y="5245316"/>
            <a:ext cx="6558922" cy="461665"/>
          </a:xfrm>
          <a:prstGeom prst="rect">
            <a:avLst/>
          </a:prstGeom>
          <a:solidFill>
            <a:srgbClr val="00B050"/>
          </a:soli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Times New Roman"/>
                <a:ea typeface="Times New Roman"/>
                <a:cs typeface="Times New Roman"/>
                <a:sym typeface="Times New Roman"/>
              </a:rPr>
              <a:t>+ Đất nước giàu mạnh</a:t>
            </a:r>
            <a:endParaRPr sz="2400" b="1">
              <a:solidFill>
                <a:schemeClr val="lt1"/>
              </a:solidFill>
              <a:latin typeface="Times New Roman"/>
              <a:ea typeface="Times New Roman"/>
              <a:cs typeface="Times New Roman"/>
              <a:sym typeface="Times New Roman"/>
            </a:endParaRPr>
          </a:p>
        </p:txBody>
      </p:sp>
      <p:sp>
        <p:nvSpPr>
          <p:cNvPr id="219" name="Google Shape;219;p25"/>
          <p:cNvSpPr/>
          <p:nvPr/>
        </p:nvSpPr>
        <p:spPr>
          <a:xfrm>
            <a:off x="2535382" y="5906634"/>
            <a:ext cx="6532418" cy="461665"/>
          </a:xfrm>
          <a:prstGeom prst="rect">
            <a:avLst/>
          </a:prstGeom>
          <a:solidFill>
            <a:srgbClr val="00B050"/>
          </a:soli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Times New Roman"/>
                <a:ea typeface="Times New Roman"/>
                <a:cs typeface="Times New Roman"/>
                <a:sym typeface="Times New Roman"/>
              </a:rPr>
              <a:t>+ XH công bằng, dân chủ, văn minh</a:t>
            </a:r>
            <a:endParaRPr/>
          </a:p>
        </p:txBody>
      </p:sp>
      <p:sp>
        <p:nvSpPr>
          <p:cNvPr id="220" name="Google Shape;220;p25"/>
          <p:cNvSpPr/>
          <p:nvPr/>
        </p:nvSpPr>
        <p:spPr>
          <a:xfrm>
            <a:off x="2535382" y="3669644"/>
            <a:ext cx="2493818" cy="461665"/>
          </a:xfrm>
          <a:prstGeom prst="rect">
            <a:avLst/>
          </a:prstGeom>
          <a:solidFill>
            <a:srgbClr val="00B0F0"/>
          </a:soli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Times New Roman"/>
                <a:ea typeface="Times New Roman"/>
                <a:cs typeface="Times New Roman"/>
                <a:sym typeface="Times New Roman"/>
              </a:rPr>
              <a:t>+ Tin cậy</a:t>
            </a:r>
            <a:endParaRPr sz="2400" b="1">
              <a:solidFill>
                <a:schemeClr val="lt1"/>
              </a:solidFill>
              <a:latin typeface="Times New Roman"/>
              <a:ea typeface="Times New Roman"/>
              <a:cs typeface="Times New Roman"/>
              <a:sym typeface="Times New Roman"/>
            </a:endParaRPr>
          </a:p>
        </p:txBody>
      </p:sp>
      <p:sp>
        <p:nvSpPr>
          <p:cNvPr id="221" name="Google Shape;221;p25"/>
          <p:cNvSpPr txBox="1"/>
          <p:nvPr/>
        </p:nvSpPr>
        <p:spPr>
          <a:xfrm>
            <a:off x="146143" y="248966"/>
            <a:ext cx="8795349" cy="156966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BÀI 1: CHÍ CÔNG VÔ TƯ</a:t>
            </a:r>
            <a:endParaRPr/>
          </a:p>
          <a:p>
            <a:pPr marL="0" marR="0" lvl="0" indent="0" algn="l" rtl="0">
              <a:spcBef>
                <a:spcPts val="0"/>
              </a:spcBef>
              <a:spcAft>
                <a:spcPts val="0"/>
              </a:spcAft>
              <a:buNone/>
            </a:pPr>
            <a:endParaRPr sz="2400" b="1">
              <a:solidFill>
                <a:srgbClr val="366092"/>
              </a:solidFill>
              <a:latin typeface="Times New Roman"/>
              <a:ea typeface="Times New Roman"/>
              <a:cs typeface="Times New Roman"/>
              <a:sym typeface="Times New Roman"/>
            </a:endParaRPr>
          </a:p>
          <a:p>
            <a:pPr marL="514350" marR="0" lvl="0" indent="-514350" algn="l" rtl="0">
              <a:spcBef>
                <a:spcPts val="0"/>
              </a:spcBef>
              <a:spcAft>
                <a:spcPts val="0"/>
              </a:spcAft>
              <a:buClr>
                <a:srgbClr val="366092"/>
              </a:buClr>
              <a:buSzPts val="2400"/>
              <a:buFont typeface="Times New Roman"/>
              <a:buAutoNum type="romanUcPeriod"/>
            </a:pPr>
            <a:r>
              <a:rPr lang="en-US" sz="2400" b="1">
                <a:solidFill>
                  <a:srgbClr val="366092"/>
                </a:solidFill>
                <a:latin typeface="Times New Roman"/>
                <a:ea typeface="Times New Roman"/>
                <a:cs typeface="Times New Roman"/>
                <a:sym typeface="Times New Roman"/>
              </a:rPr>
              <a:t>ĐẶT VẤN ĐỀ</a:t>
            </a:r>
            <a:endParaRPr/>
          </a:p>
          <a:p>
            <a:pPr marL="514350" marR="0" lvl="0" indent="-514350" algn="l" rtl="0">
              <a:spcBef>
                <a:spcPts val="0"/>
              </a:spcBef>
              <a:spcAft>
                <a:spcPts val="0"/>
              </a:spcAft>
              <a:buClr>
                <a:srgbClr val="366092"/>
              </a:buClr>
              <a:buSzPts val="2400"/>
              <a:buFont typeface="Times New Roman"/>
              <a:buAutoNum type="romanUcPeriod"/>
            </a:pPr>
            <a:r>
              <a:rPr lang="en-US" sz="2400" b="1">
                <a:solidFill>
                  <a:srgbClr val="366092"/>
                </a:solidFill>
                <a:latin typeface="Times New Roman"/>
                <a:ea typeface="Times New Roman"/>
                <a:cs typeface="Times New Roman"/>
                <a:sym typeface="Times New Roman"/>
              </a:rPr>
              <a:t>NỘI DUNG BÀI HỌC</a:t>
            </a:r>
            <a:endParaRPr sz="2400" b="1">
              <a:solidFill>
                <a:srgbClr val="538CD5"/>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5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Effect transition="in" filter="fade">
                                      <p:cBhvr>
                                        <p:cTn id="17" dur="500"/>
                                        <p:tgtEl>
                                          <p:spTgt spid="215"/>
                                        </p:tgtEl>
                                      </p:cBhvr>
                                    </p:animEffect>
                                  </p:childTnLst>
                                </p:cTn>
                              </p:par>
                              <p:par>
                                <p:cTn id="18" presetID="10" presetClass="entr" presetSubtype="0" fill="hold" nodeType="withEffect">
                                  <p:stCondLst>
                                    <p:cond delay="0"/>
                                  </p:stCondLst>
                                  <p:childTnLst>
                                    <p:set>
                                      <p:cBhvr>
                                        <p:cTn id="19" dur="1" fill="hold">
                                          <p:stCondLst>
                                            <p:cond delay="0"/>
                                          </p:stCondLst>
                                        </p:cTn>
                                        <p:tgtEl>
                                          <p:spTgt spid="220"/>
                                        </p:tgtEl>
                                        <p:attrNameLst>
                                          <p:attrName>style.visibility</p:attrName>
                                        </p:attrNameLst>
                                      </p:cBhvr>
                                      <p:to>
                                        <p:strVal val="visible"/>
                                      </p:to>
                                    </p:set>
                                    <p:animEffect transition="in" filter="fade">
                                      <p:cBhvr>
                                        <p:cTn id="20" dur="500"/>
                                        <p:tgtEl>
                                          <p:spTgt spid="2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6"/>
                                        </p:tgtEl>
                                        <p:attrNameLst>
                                          <p:attrName>style.visibility</p:attrName>
                                        </p:attrNameLst>
                                      </p:cBhvr>
                                      <p:to>
                                        <p:strVal val="visible"/>
                                      </p:to>
                                    </p:set>
                                    <p:animEffect transition="in" filter="fade">
                                      <p:cBhvr>
                                        <p:cTn id="25" dur="500"/>
                                        <p:tgtEl>
                                          <p:spTgt spid="2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7"/>
                                        </p:tgtEl>
                                        <p:attrNameLst>
                                          <p:attrName>style.visibility</p:attrName>
                                        </p:attrNameLst>
                                      </p:cBhvr>
                                      <p:to>
                                        <p:strVal val="visible"/>
                                      </p:to>
                                    </p:set>
                                    <p:animEffect transition="in" filter="fade">
                                      <p:cBhvr>
                                        <p:cTn id="30" dur="500"/>
                                        <p:tgtEl>
                                          <p:spTgt spid="217"/>
                                        </p:tgtEl>
                                      </p:cBhvr>
                                    </p:animEffect>
                                  </p:childTnLst>
                                </p:cTn>
                              </p:par>
                              <p:par>
                                <p:cTn id="31" presetID="10" presetClass="entr" presetSubtype="0" fill="hold" nodeType="withEffect">
                                  <p:stCondLst>
                                    <p:cond delay="0"/>
                                  </p:stCondLst>
                                  <p:childTnLst>
                                    <p:set>
                                      <p:cBhvr>
                                        <p:cTn id="32" dur="1" fill="hold">
                                          <p:stCondLst>
                                            <p:cond delay="0"/>
                                          </p:stCondLst>
                                        </p:cTn>
                                        <p:tgtEl>
                                          <p:spTgt spid="218"/>
                                        </p:tgtEl>
                                        <p:attrNameLst>
                                          <p:attrName>style.visibility</p:attrName>
                                        </p:attrNameLst>
                                      </p:cBhvr>
                                      <p:to>
                                        <p:strVal val="visible"/>
                                      </p:to>
                                    </p:set>
                                    <p:animEffect transition="in" filter="fade">
                                      <p:cBhvr>
                                        <p:cTn id="33" dur="500"/>
                                        <p:tgtEl>
                                          <p:spTgt spid="218"/>
                                        </p:tgtEl>
                                      </p:cBhvr>
                                    </p:animEffect>
                                  </p:childTnLst>
                                </p:cTn>
                              </p:par>
                              <p:par>
                                <p:cTn id="34" presetID="10" presetClass="entr" presetSubtype="0" fill="hold" nodeType="withEffect">
                                  <p:stCondLst>
                                    <p:cond delay="0"/>
                                  </p:stCondLst>
                                  <p:childTnLst>
                                    <p:set>
                                      <p:cBhvr>
                                        <p:cTn id="35" dur="1" fill="hold">
                                          <p:stCondLst>
                                            <p:cond delay="0"/>
                                          </p:stCondLst>
                                        </p:cTn>
                                        <p:tgtEl>
                                          <p:spTgt spid="219"/>
                                        </p:tgtEl>
                                        <p:attrNameLst>
                                          <p:attrName>style.visibility</p:attrName>
                                        </p:attrNameLst>
                                      </p:cBhvr>
                                      <p:to>
                                        <p:strVal val="visible"/>
                                      </p:to>
                                    </p:set>
                                    <p:animEffect transition="in" filter="fade">
                                      <p:cBhvr>
                                        <p:cTn id="36" dur="500"/>
                                        <p:tgtEl>
                                          <p:spTgt spid="2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1"/>
                                        </p:tgtEl>
                                        <p:attrNameLst>
                                          <p:attrName>style.visibility</p:attrName>
                                        </p:attrNameLst>
                                      </p:cBhvr>
                                      <p:to>
                                        <p:strVal val="visible"/>
                                      </p:to>
                                    </p:set>
                                    <p:animEffect transition="in" filter="fade">
                                      <p:cBhvr>
                                        <p:cTn id="41"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p:nvPr/>
        </p:nvSpPr>
        <p:spPr>
          <a:xfrm>
            <a:off x="4785" y="1888887"/>
            <a:ext cx="4141633" cy="461665"/>
          </a:xfrm>
          <a:prstGeom prst="rect">
            <a:avLst/>
          </a:prstGeom>
          <a:solidFill>
            <a:srgbClr val="00B050"/>
          </a:solidFill>
          <a:ln w="381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00"/>
                </a:solidFill>
                <a:latin typeface="Times New Roman"/>
                <a:ea typeface="Times New Roman"/>
                <a:cs typeface="Times New Roman"/>
                <a:sym typeface="Times New Roman"/>
              </a:rPr>
              <a:t>1. Khái niệm</a:t>
            </a:r>
            <a:endParaRPr sz="2400" b="1">
              <a:solidFill>
                <a:srgbClr val="FFFF00"/>
              </a:solidFill>
              <a:latin typeface="Times New Roman"/>
              <a:ea typeface="Times New Roman"/>
              <a:cs typeface="Times New Roman"/>
              <a:sym typeface="Times New Roman"/>
            </a:endParaRPr>
          </a:p>
        </p:txBody>
      </p:sp>
      <p:sp>
        <p:nvSpPr>
          <p:cNvPr id="228" name="Google Shape;228;p26"/>
          <p:cNvSpPr txBox="1"/>
          <p:nvPr/>
        </p:nvSpPr>
        <p:spPr>
          <a:xfrm>
            <a:off x="4866492" y="1905555"/>
            <a:ext cx="4141633" cy="461665"/>
          </a:xfrm>
          <a:prstGeom prst="rect">
            <a:avLst/>
          </a:prstGeom>
          <a:solidFill>
            <a:srgbClr val="00B050"/>
          </a:solidFill>
          <a:ln w="38100" cap="flat" cmpd="sng">
            <a:solidFill>
              <a:srgbClr val="FFFF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00"/>
                </a:solidFill>
                <a:latin typeface="Times New Roman"/>
                <a:ea typeface="Times New Roman"/>
                <a:cs typeface="Times New Roman"/>
                <a:sym typeface="Times New Roman"/>
              </a:rPr>
              <a:t>2. Biểu hiện</a:t>
            </a:r>
            <a:endParaRPr sz="2400" b="1">
              <a:solidFill>
                <a:srgbClr val="FFFF00"/>
              </a:solidFill>
              <a:latin typeface="Times New Roman"/>
              <a:ea typeface="Times New Roman"/>
              <a:cs typeface="Times New Roman"/>
              <a:sym typeface="Times New Roman"/>
            </a:endParaRPr>
          </a:p>
        </p:txBody>
      </p:sp>
      <p:sp>
        <p:nvSpPr>
          <p:cNvPr id="229" name="Google Shape;229;p26"/>
          <p:cNvSpPr txBox="1"/>
          <p:nvPr/>
        </p:nvSpPr>
        <p:spPr>
          <a:xfrm>
            <a:off x="0" y="2516827"/>
            <a:ext cx="4141633" cy="461665"/>
          </a:xfrm>
          <a:prstGeom prst="rect">
            <a:avLst/>
          </a:prstGeom>
          <a:solidFill>
            <a:srgbClr val="00B050"/>
          </a:solidFill>
          <a:ln w="38100" cap="flat" cmpd="sng">
            <a:solidFill>
              <a:srgbClr val="FABF8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00"/>
                </a:solidFill>
                <a:latin typeface="Times New Roman"/>
                <a:ea typeface="Times New Roman"/>
                <a:cs typeface="Times New Roman"/>
                <a:sym typeface="Times New Roman"/>
              </a:rPr>
              <a:t>3. Ý nghĩa</a:t>
            </a:r>
            <a:endParaRPr sz="2400" b="1">
              <a:solidFill>
                <a:srgbClr val="FFFF00"/>
              </a:solidFill>
              <a:latin typeface="Times New Roman"/>
              <a:ea typeface="Times New Roman"/>
              <a:cs typeface="Times New Roman"/>
              <a:sym typeface="Times New Roman"/>
            </a:endParaRPr>
          </a:p>
        </p:txBody>
      </p:sp>
      <p:sp>
        <p:nvSpPr>
          <p:cNvPr id="230" name="Google Shape;230;p26"/>
          <p:cNvSpPr/>
          <p:nvPr/>
        </p:nvSpPr>
        <p:spPr>
          <a:xfrm>
            <a:off x="4572000" y="3231843"/>
            <a:ext cx="4419600" cy="1566829"/>
          </a:xfrm>
          <a:prstGeom prst="round2DiagRect">
            <a:avLst>
              <a:gd name="adj1" fmla="val 16667"/>
              <a:gd name="adj2" fmla="val 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u="sng">
                <a:solidFill>
                  <a:schemeClr val="lt1"/>
                </a:solidFill>
                <a:latin typeface="Times New Roman"/>
                <a:ea typeface="Times New Roman"/>
                <a:cs typeface="Times New Roman"/>
                <a:sym typeface="Times New Roman"/>
              </a:rPr>
              <a:t>Hành động: </a:t>
            </a:r>
            <a:r>
              <a:rPr lang="en-US" sz="2400">
                <a:solidFill>
                  <a:schemeClr val="lt1"/>
                </a:solidFill>
                <a:latin typeface="Times New Roman"/>
                <a:ea typeface="Times New Roman"/>
                <a:cs typeface="Times New Roman"/>
                <a:sym typeface="Times New Roman"/>
              </a:rPr>
              <a:t>ngay thẳng, không thiên vị</a:t>
            </a:r>
            <a:endParaRPr sz="2400">
              <a:solidFill>
                <a:schemeClr val="lt1"/>
              </a:solidFill>
              <a:latin typeface="Times New Roman"/>
              <a:ea typeface="Times New Roman"/>
              <a:cs typeface="Times New Roman"/>
              <a:sym typeface="Times New Roman"/>
            </a:endParaRPr>
          </a:p>
        </p:txBody>
      </p:sp>
      <p:sp>
        <p:nvSpPr>
          <p:cNvPr id="231" name="Google Shape;231;p26"/>
          <p:cNvSpPr/>
          <p:nvPr/>
        </p:nvSpPr>
        <p:spPr>
          <a:xfrm>
            <a:off x="4588525" y="5011713"/>
            <a:ext cx="4419600" cy="1566829"/>
          </a:xfrm>
          <a:prstGeom prst="round2DiagRect">
            <a:avLst>
              <a:gd name="adj1" fmla="val 16667"/>
              <a:gd name="adj2" fmla="val 0"/>
            </a:avLst>
          </a:prstGeom>
          <a:solidFill>
            <a:srgbClr val="D995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u="sng">
                <a:solidFill>
                  <a:schemeClr val="dk1"/>
                </a:solidFill>
                <a:latin typeface="Times New Roman"/>
                <a:ea typeface="Times New Roman"/>
                <a:cs typeface="Times New Roman"/>
                <a:sym typeface="Times New Roman"/>
              </a:rPr>
              <a:t>Phẩm chất: </a:t>
            </a:r>
            <a:r>
              <a:rPr lang="en-US" sz="2400">
                <a:solidFill>
                  <a:schemeClr val="dk1"/>
                </a:solidFill>
                <a:latin typeface="Times New Roman"/>
                <a:ea typeface="Times New Roman"/>
                <a:cs typeface="Times New Roman"/>
                <a:sym typeface="Times New Roman"/>
              </a:rPr>
              <a:t>Liêm khiết, trung thực, tự trọng,…</a:t>
            </a:r>
            <a:endParaRPr/>
          </a:p>
        </p:txBody>
      </p:sp>
      <p:sp>
        <p:nvSpPr>
          <p:cNvPr id="232" name="Google Shape;232;p26"/>
          <p:cNvSpPr/>
          <p:nvPr/>
        </p:nvSpPr>
        <p:spPr>
          <a:xfrm>
            <a:off x="38100" y="5011715"/>
            <a:ext cx="4419600" cy="1566829"/>
          </a:xfrm>
          <a:prstGeom prst="round2DiagRect">
            <a:avLst>
              <a:gd name="adj1" fmla="val 16667"/>
              <a:gd name="adj2" fmla="val 0"/>
            </a:avLst>
          </a:prstGeom>
          <a:solidFill>
            <a:srgbClr val="92D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u="sng">
                <a:solidFill>
                  <a:schemeClr val="lt1"/>
                </a:solidFill>
                <a:latin typeface="Times New Roman"/>
                <a:ea typeface="Times New Roman"/>
                <a:cs typeface="Times New Roman"/>
                <a:sym typeface="Times New Roman"/>
              </a:rPr>
              <a:t>Suy nghĩ: </a:t>
            </a:r>
            <a:r>
              <a:rPr lang="en-US" sz="2400">
                <a:solidFill>
                  <a:schemeClr val="lt1"/>
                </a:solidFill>
                <a:latin typeface="Times New Roman"/>
                <a:ea typeface="Times New Roman"/>
                <a:cs typeface="Times New Roman"/>
                <a:sym typeface="Times New Roman"/>
              </a:rPr>
              <a:t>đúng đắn, dựa trên lẽ phải</a:t>
            </a:r>
            <a:endParaRPr sz="2400">
              <a:solidFill>
                <a:schemeClr val="lt1"/>
              </a:solidFill>
              <a:latin typeface="Times New Roman"/>
              <a:ea typeface="Times New Roman"/>
              <a:cs typeface="Times New Roman"/>
              <a:sym typeface="Times New Roman"/>
            </a:endParaRPr>
          </a:p>
        </p:txBody>
      </p:sp>
      <p:sp>
        <p:nvSpPr>
          <p:cNvPr id="233" name="Google Shape;233;p26"/>
          <p:cNvSpPr/>
          <p:nvPr/>
        </p:nvSpPr>
        <p:spPr>
          <a:xfrm>
            <a:off x="55033" y="3231844"/>
            <a:ext cx="4419600" cy="1566829"/>
          </a:xfrm>
          <a:prstGeom prst="round2DiagRect">
            <a:avLst>
              <a:gd name="adj1" fmla="val 16667"/>
              <a:gd name="adj2" fmla="val 0"/>
            </a:avLst>
          </a:prstGeom>
          <a:solidFill>
            <a:schemeClr val="accent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u="sng">
                <a:solidFill>
                  <a:schemeClr val="dk1"/>
                </a:solidFill>
                <a:latin typeface="Times New Roman"/>
                <a:ea typeface="Times New Roman"/>
                <a:cs typeface="Times New Roman"/>
                <a:sym typeface="Times New Roman"/>
              </a:rPr>
              <a:t>Thái độ: </a:t>
            </a:r>
            <a:r>
              <a:rPr lang="en-US" sz="2400">
                <a:solidFill>
                  <a:schemeClr val="dk1"/>
                </a:solidFill>
                <a:latin typeface="Times New Roman"/>
                <a:ea typeface="Times New Roman"/>
                <a:cs typeface="Times New Roman"/>
                <a:sym typeface="Times New Roman"/>
              </a:rPr>
              <a:t>ủng hộ người chí công vô tư; dám lên án người thiếu chí công vô tư	</a:t>
            </a:r>
            <a:endParaRPr/>
          </a:p>
        </p:txBody>
      </p:sp>
      <p:sp>
        <p:nvSpPr>
          <p:cNvPr id="234" name="Google Shape;234;p26"/>
          <p:cNvSpPr txBox="1"/>
          <p:nvPr/>
        </p:nvSpPr>
        <p:spPr>
          <a:xfrm>
            <a:off x="174325" y="122853"/>
            <a:ext cx="8795349" cy="156966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BÀI 1: CHÍ CÔNG VÔ TƯ</a:t>
            </a:r>
            <a:endParaRPr/>
          </a:p>
          <a:p>
            <a:pPr marL="0" marR="0" lvl="0" indent="0" algn="l" rtl="0">
              <a:spcBef>
                <a:spcPts val="0"/>
              </a:spcBef>
              <a:spcAft>
                <a:spcPts val="0"/>
              </a:spcAft>
              <a:buNone/>
            </a:pPr>
            <a:endParaRPr sz="2400" b="1">
              <a:solidFill>
                <a:srgbClr val="366092"/>
              </a:solidFill>
              <a:latin typeface="Times New Roman"/>
              <a:ea typeface="Times New Roman"/>
              <a:cs typeface="Times New Roman"/>
              <a:sym typeface="Times New Roman"/>
            </a:endParaRPr>
          </a:p>
          <a:p>
            <a:pPr marL="514350" marR="0" lvl="0" indent="-514350" algn="l" rtl="0">
              <a:spcBef>
                <a:spcPts val="0"/>
              </a:spcBef>
              <a:spcAft>
                <a:spcPts val="0"/>
              </a:spcAft>
              <a:buClr>
                <a:srgbClr val="366092"/>
              </a:buClr>
              <a:buSzPts val="2400"/>
              <a:buFont typeface="Times New Roman"/>
              <a:buAutoNum type="romanUcPeriod"/>
            </a:pPr>
            <a:r>
              <a:rPr lang="en-US" sz="2400" b="1">
                <a:solidFill>
                  <a:srgbClr val="366092"/>
                </a:solidFill>
                <a:latin typeface="Times New Roman"/>
                <a:ea typeface="Times New Roman"/>
                <a:cs typeface="Times New Roman"/>
                <a:sym typeface="Times New Roman"/>
              </a:rPr>
              <a:t>ĐẶT VẤN ĐỀ</a:t>
            </a:r>
            <a:endParaRPr/>
          </a:p>
          <a:p>
            <a:pPr marL="514350" marR="0" lvl="0" indent="-514350" algn="l" rtl="0">
              <a:spcBef>
                <a:spcPts val="0"/>
              </a:spcBef>
              <a:spcAft>
                <a:spcPts val="0"/>
              </a:spcAft>
              <a:buClr>
                <a:srgbClr val="366092"/>
              </a:buClr>
              <a:buSzPts val="2400"/>
              <a:buFont typeface="Times New Roman"/>
              <a:buAutoNum type="romanUcPeriod"/>
            </a:pPr>
            <a:r>
              <a:rPr lang="en-US" sz="2400" b="1">
                <a:solidFill>
                  <a:srgbClr val="366092"/>
                </a:solidFill>
                <a:latin typeface="Times New Roman"/>
                <a:ea typeface="Times New Roman"/>
                <a:cs typeface="Times New Roman"/>
                <a:sym typeface="Times New Roman"/>
              </a:rPr>
              <a:t>NỘI DUNG BÀI HỌC</a:t>
            </a:r>
            <a:endParaRPr sz="2400" b="1">
              <a:solidFill>
                <a:srgbClr val="538CD5"/>
              </a:solidFill>
              <a:latin typeface="Times New Roman"/>
              <a:ea typeface="Times New Roman"/>
              <a:cs typeface="Times New Roman"/>
              <a:sym typeface="Times New Roman"/>
            </a:endParaRPr>
          </a:p>
        </p:txBody>
      </p:sp>
      <p:sp>
        <p:nvSpPr>
          <p:cNvPr id="235" name="Google Shape;235;p26"/>
          <p:cNvSpPr txBox="1"/>
          <p:nvPr/>
        </p:nvSpPr>
        <p:spPr>
          <a:xfrm>
            <a:off x="4849967" y="2579057"/>
            <a:ext cx="4141633" cy="461665"/>
          </a:xfrm>
          <a:prstGeom prst="rect">
            <a:avLst/>
          </a:prstGeom>
          <a:solidFill>
            <a:srgbClr val="00B050"/>
          </a:solidFill>
          <a:ln w="38100" cap="flat" cmpd="sng">
            <a:solidFill>
              <a:srgbClr val="FABF8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00"/>
                </a:solidFill>
                <a:latin typeface="Times New Roman"/>
                <a:ea typeface="Times New Roman"/>
                <a:cs typeface="Times New Roman"/>
                <a:sym typeface="Times New Roman"/>
              </a:rPr>
              <a:t>4. Rèn luyện</a:t>
            </a:r>
            <a:endParaRPr sz="2400" b="1">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500"/>
                                        <p:tgtEl>
                                          <p:spTgt spid="228"/>
                                        </p:tgtEl>
                                      </p:cBhvr>
                                    </p:animEffect>
                                  </p:childTnLst>
                                </p:cTn>
                              </p:par>
                              <p:par>
                                <p:cTn id="13" presetID="10" presetClass="entr" presetSubtype="0" fill="hold" nodeType="withEffect">
                                  <p:stCondLst>
                                    <p:cond delay="0"/>
                                  </p:stCondLst>
                                  <p:childTnLst>
                                    <p:set>
                                      <p:cBhvr>
                                        <p:cTn id="14" dur="1" fill="hold">
                                          <p:stCondLst>
                                            <p:cond delay="0"/>
                                          </p:stCondLst>
                                        </p:cTn>
                                        <p:tgtEl>
                                          <p:spTgt spid="227"/>
                                        </p:tgtEl>
                                        <p:attrNameLst>
                                          <p:attrName>style.visibility</p:attrName>
                                        </p:attrNameLst>
                                      </p:cBhvr>
                                      <p:to>
                                        <p:strVal val="visible"/>
                                      </p:to>
                                    </p:set>
                                    <p:animEffect transition="in" filter="fade">
                                      <p:cBhvr>
                                        <p:cTn id="15" dur="500"/>
                                        <p:tgtEl>
                                          <p:spTgt spid="2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9"/>
                                        </p:tgtEl>
                                        <p:attrNameLst>
                                          <p:attrName>style.visibility</p:attrName>
                                        </p:attrNameLst>
                                      </p:cBhvr>
                                      <p:to>
                                        <p:strVal val="visible"/>
                                      </p:to>
                                    </p:set>
                                    <p:animEffect transition="in" filter="fade">
                                      <p:cBhvr>
                                        <p:cTn id="20" dur="500"/>
                                        <p:tgtEl>
                                          <p:spTgt spid="2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3"/>
                                        </p:tgtEl>
                                        <p:attrNameLst>
                                          <p:attrName>style.visibility</p:attrName>
                                        </p:attrNameLst>
                                      </p:cBhvr>
                                      <p:to>
                                        <p:strVal val="visible"/>
                                      </p:to>
                                    </p:set>
                                    <p:animEffect transition="in" filter="fade">
                                      <p:cBhvr>
                                        <p:cTn id="25" dur="500"/>
                                        <p:tgtEl>
                                          <p:spTgt spid="2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0"/>
                                        </p:tgtEl>
                                        <p:attrNameLst>
                                          <p:attrName>style.visibility</p:attrName>
                                        </p:attrNameLst>
                                      </p:cBhvr>
                                      <p:to>
                                        <p:strVal val="visible"/>
                                      </p:to>
                                    </p:set>
                                    <p:animEffect transition="in" filter="fade">
                                      <p:cBhvr>
                                        <p:cTn id="30" dur="500"/>
                                        <p:tgtEl>
                                          <p:spTgt spid="2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2"/>
                                        </p:tgtEl>
                                        <p:attrNameLst>
                                          <p:attrName>style.visibility</p:attrName>
                                        </p:attrNameLst>
                                      </p:cBhvr>
                                      <p:to>
                                        <p:strVal val="visible"/>
                                      </p:to>
                                    </p:set>
                                    <p:animEffect transition="in" filter="fade">
                                      <p:cBhvr>
                                        <p:cTn id="35" dur="500"/>
                                        <p:tgtEl>
                                          <p:spTgt spid="2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1"/>
                                        </p:tgtEl>
                                        <p:attrNameLst>
                                          <p:attrName>style.visibility</p:attrName>
                                        </p:attrNameLst>
                                      </p:cBhvr>
                                      <p:to>
                                        <p:strVal val="visible"/>
                                      </p:to>
                                    </p:set>
                                    <p:animEffect transition="in" filter="fade">
                                      <p:cBhvr>
                                        <p:cTn id="40" dur="500"/>
                                        <p:tgtEl>
                                          <p:spTgt spid="2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5"/>
                                        </p:tgtEl>
                                        <p:attrNameLst>
                                          <p:attrName>style.visibility</p:attrName>
                                        </p:attrNameLst>
                                      </p:cBhvr>
                                      <p:to>
                                        <p:strVal val="visible"/>
                                      </p:to>
                                    </p:set>
                                    <p:animEffect transition="in" filter="fade">
                                      <p:cBhvr>
                                        <p:cTn id="45"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7"/>
          <p:cNvSpPr txBox="1"/>
          <p:nvPr/>
        </p:nvSpPr>
        <p:spPr>
          <a:xfrm>
            <a:off x="3162300" y="77136"/>
            <a:ext cx="3048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Times New Roman"/>
                <a:ea typeface="Times New Roman"/>
                <a:cs typeface="Times New Roman"/>
                <a:sym typeface="Times New Roman"/>
              </a:rPr>
              <a:t>III. LUYỆN TẬP</a:t>
            </a:r>
            <a:endParaRPr/>
          </a:p>
        </p:txBody>
      </p:sp>
      <p:sp>
        <p:nvSpPr>
          <p:cNvPr id="242" name="Google Shape;242;p27"/>
          <p:cNvSpPr txBox="1"/>
          <p:nvPr/>
        </p:nvSpPr>
        <p:spPr>
          <a:xfrm>
            <a:off x="42014" y="575852"/>
            <a:ext cx="89916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Times New Roman"/>
                <a:ea typeface="Times New Roman"/>
                <a:cs typeface="Times New Roman"/>
                <a:sym typeface="Times New Roman"/>
              </a:rPr>
              <a:t>1.Trong những hành vi sau đây, hành vi nào thể hiện phẩm chất chí công vô tư hoặc không chí công vô tư? Vì sao?</a:t>
            </a:r>
            <a:endParaRPr/>
          </a:p>
        </p:txBody>
      </p:sp>
      <p:sp>
        <p:nvSpPr>
          <p:cNvPr id="243" name="Google Shape;243;p27"/>
          <p:cNvSpPr txBox="1"/>
          <p:nvPr/>
        </p:nvSpPr>
        <p:spPr>
          <a:xfrm>
            <a:off x="117765" y="1558498"/>
            <a:ext cx="8908470" cy="1015663"/>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1. Mai là học sinh giỏi của lớp 9A, nhưng Mai không muốn tham gia các hoạt động tập thể của trường, của lớp vì sợ mất thời gian, ảnh hưởng đến kết quả học tập của bản thân.</a:t>
            </a:r>
            <a:endParaRPr/>
          </a:p>
        </p:txBody>
      </p:sp>
      <p:sp>
        <p:nvSpPr>
          <p:cNvPr id="244" name="Google Shape;244;p27"/>
          <p:cNvSpPr txBox="1"/>
          <p:nvPr/>
        </p:nvSpPr>
        <p:spPr>
          <a:xfrm>
            <a:off x="117764" y="2685737"/>
            <a:ext cx="8908471" cy="707886"/>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2. Là lớp trưởng, Quân thường bỏ qua khuyết điểm cho những bạn chơi thân với mình.</a:t>
            </a:r>
            <a:endParaRPr/>
          </a:p>
        </p:txBody>
      </p:sp>
      <p:sp>
        <p:nvSpPr>
          <p:cNvPr id="245" name="Google Shape;245;p27"/>
          <p:cNvSpPr txBox="1"/>
          <p:nvPr/>
        </p:nvSpPr>
        <p:spPr>
          <a:xfrm>
            <a:off x="151950" y="3505200"/>
            <a:ext cx="8874286" cy="707886"/>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3. Là cán bộ lãnh đạo nhà máy, ông Lợi cho rằng chỉ nên đề bạt những người luôn ủng hộ và bảo vệ ông trong mọi việc.</a:t>
            </a:r>
            <a:endParaRPr/>
          </a:p>
        </p:txBody>
      </p:sp>
      <p:sp>
        <p:nvSpPr>
          <p:cNvPr id="246" name="Google Shape;246;p27"/>
          <p:cNvSpPr txBox="1"/>
          <p:nvPr/>
        </p:nvSpPr>
        <p:spPr>
          <a:xfrm>
            <a:off x="159328" y="4253722"/>
            <a:ext cx="8874286" cy="707886"/>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4. Trong đợt bình xét thi đua cuối năm, Lam cho rằng chỉ nên bầu những bạn có đủ tiêu chuẩn đã đề ra.</a:t>
            </a:r>
            <a:endParaRPr/>
          </a:p>
        </p:txBody>
      </p:sp>
      <p:sp>
        <p:nvSpPr>
          <p:cNvPr id="247" name="Google Shape;247;p27"/>
          <p:cNvSpPr txBox="1"/>
          <p:nvPr/>
        </p:nvSpPr>
        <p:spPr>
          <a:xfrm>
            <a:off x="159328" y="5045664"/>
            <a:ext cx="8915850" cy="707886"/>
          </a:xfrm>
          <a:prstGeom prst="rect">
            <a:avLst/>
          </a:prstGeom>
          <a:solidFill>
            <a:srgbClr val="E36C0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5. Để chấn chỉnh nền nếp kỉ luật trong xí nghiệp, theo ông Đĩnh cần phải xử lí nghiêm những trường hợp vi phạm của cán bộ cấp dưới.</a:t>
            </a:r>
            <a:endParaRPr/>
          </a:p>
        </p:txBody>
      </p:sp>
      <p:sp>
        <p:nvSpPr>
          <p:cNvPr id="248" name="Google Shape;248;p27"/>
          <p:cNvSpPr txBox="1"/>
          <p:nvPr/>
        </p:nvSpPr>
        <p:spPr>
          <a:xfrm>
            <a:off x="151950" y="5837607"/>
            <a:ext cx="8923228" cy="1015663"/>
          </a:xfrm>
          <a:prstGeom prst="rect">
            <a:avLst/>
          </a:prstGeom>
          <a:solidFill>
            <a:srgbClr val="92CCD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060"/>
                </a:solidFill>
                <a:latin typeface="Times New Roman"/>
                <a:ea typeface="Times New Roman"/>
                <a:cs typeface="Times New Roman"/>
                <a:sym typeface="Times New Roman"/>
              </a:rPr>
              <a:t>6. Nhà bà Nga ở mặt phố, rất thuận lợi cho việc kinh doanh, nhưng khi nhà nước có chủ trương về giải phóng mặt bằng để mở đường, bà Nga vui vẻ chấp hành.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822"/>
                                        <p:tgtEl>
                                          <p:spTgt spid="241"/>
                                        </p:tgtEl>
                                      </p:cBhvr>
                                    </p:animEffect>
                                  </p:childTnLst>
                                </p:cTn>
                              </p:par>
                              <p:par>
                                <p:cTn id="8" presetID="10" presetClass="entr" presetSubtype="0" fill="hold" nodeType="withEffect">
                                  <p:stCondLst>
                                    <p:cond delay="0"/>
                                  </p:stCondLst>
                                  <p:childTnLst>
                                    <p:set>
                                      <p:cBhvr>
                                        <p:cTn id="9" dur="1" fill="hold">
                                          <p:stCondLst>
                                            <p:cond delay="0"/>
                                          </p:stCondLst>
                                        </p:cTn>
                                        <p:tgtEl>
                                          <p:spTgt spid="242"/>
                                        </p:tgtEl>
                                        <p:attrNameLst>
                                          <p:attrName>style.visibility</p:attrName>
                                        </p:attrNameLst>
                                      </p:cBhvr>
                                      <p:to>
                                        <p:strVal val="visible"/>
                                      </p:to>
                                    </p:set>
                                    <p:animEffect transition="in" filter="fade">
                                      <p:cBhvr>
                                        <p:cTn id="10" dur="1822"/>
                                        <p:tgtEl>
                                          <p:spTgt spid="2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500"/>
                                        <p:tgtEl>
                                          <p:spTgt spid="243"/>
                                        </p:tgtEl>
                                      </p:cBhvr>
                                    </p:animEffect>
                                  </p:childTnLst>
                                </p:cTn>
                              </p:par>
                              <p:par>
                                <p:cTn id="16" presetID="10" presetClass="entr" presetSubtype="0" fill="hold" nodeType="withEffect">
                                  <p:stCondLst>
                                    <p:cond delay="0"/>
                                  </p:stCondLst>
                                  <p:childTnLst>
                                    <p:set>
                                      <p:cBhvr>
                                        <p:cTn id="17" dur="1" fill="hold">
                                          <p:stCondLst>
                                            <p:cond delay="0"/>
                                          </p:stCondLst>
                                        </p:cTn>
                                        <p:tgtEl>
                                          <p:spTgt spid="244"/>
                                        </p:tgtEl>
                                        <p:attrNameLst>
                                          <p:attrName>style.visibility</p:attrName>
                                        </p:attrNameLst>
                                      </p:cBhvr>
                                      <p:to>
                                        <p:strVal val="visible"/>
                                      </p:to>
                                    </p:set>
                                    <p:animEffect transition="in" filter="fade">
                                      <p:cBhvr>
                                        <p:cTn id="18" dur="500"/>
                                        <p:tgtEl>
                                          <p:spTgt spid="244"/>
                                        </p:tgtEl>
                                      </p:cBhvr>
                                    </p:animEffect>
                                  </p:childTnLst>
                                </p:cTn>
                              </p:par>
                              <p:par>
                                <p:cTn id="19" presetID="10" presetClass="entr" presetSubtype="0" fill="hold" nodeType="withEffect">
                                  <p:stCondLst>
                                    <p:cond delay="0"/>
                                  </p:stCondLst>
                                  <p:childTnLst>
                                    <p:set>
                                      <p:cBhvr>
                                        <p:cTn id="20" dur="1" fill="hold">
                                          <p:stCondLst>
                                            <p:cond delay="0"/>
                                          </p:stCondLst>
                                        </p:cTn>
                                        <p:tgtEl>
                                          <p:spTgt spid="245"/>
                                        </p:tgtEl>
                                        <p:attrNameLst>
                                          <p:attrName>style.visibility</p:attrName>
                                        </p:attrNameLst>
                                      </p:cBhvr>
                                      <p:to>
                                        <p:strVal val="visible"/>
                                      </p:to>
                                    </p:set>
                                    <p:animEffect transition="in" filter="fade">
                                      <p:cBhvr>
                                        <p:cTn id="21" dur="500"/>
                                        <p:tgtEl>
                                          <p:spTgt spid="245"/>
                                        </p:tgtEl>
                                      </p:cBhvr>
                                    </p:animEffect>
                                  </p:childTnLst>
                                </p:cTn>
                              </p:par>
                              <p:par>
                                <p:cTn id="22" presetID="10" presetClass="entr" presetSubtype="0" fill="hold" nodeType="withEffect">
                                  <p:stCondLst>
                                    <p:cond delay="0"/>
                                  </p:stCondLst>
                                  <p:childTnLst>
                                    <p:set>
                                      <p:cBhvr>
                                        <p:cTn id="23" dur="1" fill="hold">
                                          <p:stCondLst>
                                            <p:cond delay="0"/>
                                          </p:stCondLst>
                                        </p:cTn>
                                        <p:tgtEl>
                                          <p:spTgt spid="246"/>
                                        </p:tgtEl>
                                        <p:attrNameLst>
                                          <p:attrName>style.visibility</p:attrName>
                                        </p:attrNameLst>
                                      </p:cBhvr>
                                      <p:to>
                                        <p:strVal val="visible"/>
                                      </p:to>
                                    </p:set>
                                    <p:animEffect transition="in" filter="fade">
                                      <p:cBhvr>
                                        <p:cTn id="24" dur="500"/>
                                        <p:tgtEl>
                                          <p:spTgt spid="246"/>
                                        </p:tgtEl>
                                      </p:cBhvr>
                                    </p:animEffect>
                                  </p:childTnLst>
                                </p:cTn>
                              </p:par>
                              <p:par>
                                <p:cTn id="25" presetID="10" presetClass="entr" presetSubtype="0" fill="hold" nodeType="withEffect">
                                  <p:stCondLst>
                                    <p:cond delay="0"/>
                                  </p:stCondLst>
                                  <p:childTnLst>
                                    <p:set>
                                      <p:cBhvr>
                                        <p:cTn id="26" dur="1" fill="hold">
                                          <p:stCondLst>
                                            <p:cond delay="0"/>
                                          </p:stCondLst>
                                        </p:cTn>
                                        <p:tgtEl>
                                          <p:spTgt spid="247"/>
                                        </p:tgtEl>
                                        <p:attrNameLst>
                                          <p:attrName>style.visibility</p:attrName>
                                        </p:attrNameLst>
                                      </p:cBhvr>
                                      <p:to>
                                        <p:strVal val="visible"/>
                                      </p:to>
                                    </p:set>
                                    <p:animEffect transition="in" filter="fade">
                                      <p:cBhvr>
                                        <p:cTn id="27" dur="500"/>
                                        <p:tgtEl>
                                          <p:spTgt spid="247"/>
                                        </p:tgtEl>
                                      </p:cBhvr>
                                    </p:animEffect>
                                  </p:childTnLst>
                                </p:cTn>
                              </p:par>
                              <p:par>
                                <p:cTn id="28" presetID="10" presetClass="entr" presetSubtype="0" fill="hold" nodeType="withEffect">
                                  <p:stCondLst>
                                    <p:cond delay="0"/>
                                  </p:stCondLst>
                                  <p:childTnLst>
                                    <p:set>
                                      <p:cBhvr>
                                        <p:cTn id="29" dur="1" fill="hold">
                                          <p:stCondLst>
                                            <p:cond delay="0"/>
                                          </p:stCondLst>
                                        </p:cTn>
                                        <p:tgtEl>
                                          <p:spTgt spid="248"/>
                                        </p:tgtEl>
                                        <p:attrNameLst>
                                          <p:attrName>style.visibility</p:attrName>
                                        </p:attrNameLst>
                                      </p:cBhvr>
                                      <p:to>
                                        <p:strVal val="visible"/>
                                      </p:to>
                                    </p:set>
                                    <p:animEffect transition="in" filter="fade">
                                      <p:cBhvr>
                                        <p:cTn id="30"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p:nvPr/>
        </p:nvSpPr>
        <p:spPr>
          <a:xfrm>
            <a:off x="3162300" y="77136"/>
            <a:ext cx="3048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Times New Roman"/>
                <a:ea typeface="Times New Roman"/>
                <a:cs typeface="Times New Roman"/>
                <a:sym typeface="Times New Roman"/>
              </a:rPr>
              <a:t>III. LUYỆN TẬP</a:t>
            </a:r>
            <a:endParaRPr/>
          </a:p>
        </p:txBody>
      </p:sp>
      <p:sp>
        <p:nvSpPr>
          <p:cNvPr id="255" name="Google Shape;255;p28"/>
          <p:cNvSpPr txBox="1"/>
          <p:nvPr/>
        </p:nvSpPr>
        <p:spPr>
          <a:xfrm>
            <a:off x="42014" y="575852"/>
            <a:ext cx="89916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Times New Roman"/>
                <a:ea typeface="Times New Roman"/>
                <a:cs typeface="Times New Roman"/>
                <a:sym typeface="Times New Roman"/>
              </a:rPr>
              <a:t>1.Trong những hành vi sau đây, hành vi nào thể hiện phẩm chất chí công vô tư hoặc không chí công vô tư? Vì sao?</a:t>
            </a:r>
            <a:endParaRPr/>
          </a:p>
        </p:txBody>
      </p:sp>
      <p:sp>
        <p:nvSpPr>
          <p:cNvPr id="256" name="Google Shape;256;p28"/>
          <p:cNvSpPr txBox="1"/>
          <p:nvPr/>
        </p:nvSpPr>
        <p:spPr>
          <a:xfrm>
            <a:off x="117765" y="1558498"/>
            <a:ext cx="8908470" cy="1015663"/>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1. Mai là học sinh giỏi của lớp 9A, nhưng Mai không muốn tham gia các hoạt động tập thể của trường, của lớp vì sợ mất thời gian, ảnh hưởng đến kết quả học tập của bản thân.</a:t>
            </a:r>
            <a:endParaRPr/>
          </a:p>
        </p:txBody>
      </p:sp>
      <p:sp>
        <p:nvSpPr>
          <p:cNvPr id="257" name="Google Shape;257;p28"/>
          <p:cNvSpPr txBox="1"/>
          <p:nvPr/>
        </p:nvSpPr>
        <p:spPr>
          <a:xfrm>
            <a:off x="117764" y="2685737"/>
            <a:ext cx="8908471" cy="707886"/>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2. Là lớp trưởng, Quân thường bỏ qua khuyết điểm cho những bạn chơi thân với mình.</a:t>
            </a:r>
            <a:endParaRPr/>
          </a:p>
        </p:txBody>
      </p:sp>
      <p:sp>
        <p:nvSpPr>
          <p:cNvPr id="258" name="Google Shape;258;p28"/>
          <p:cNvSpPr txBox="1"/>
          <p:nvPr/>
        </p:nvSpPr>
        <p:spPr>
          <a:xfrm>
            <a:off x="151950" y="3505200"/>
            <a:ext cx="8874286" cy="707886"/>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3. Là cán bộ lãnh đạo nhà máy, ông Lợi cho rằng chỉ nên đề bạt những người luôn ủng hộ và bảo vệ ông trong mọi việc.</a:t>
            </a:r>
            <a:endParaRPr/>
          </a:p>
        </p:txBody>
      </p:sp>
      <p:sp>
        <p:nvSpPr>
          <p:cNvPr id="259" name="Google Shape;259;p28"/>
          <p:cNvSpPr txBox="1"/>
          <p:nvPr/>
        </p:nvSpPr>
        <p:spPr>
          <a:xfrm>
            <a:off x="42014" y="5432428"/>
            <a:ext cx="8991600" cy="1200329"/>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Không chí công vô tư, vì họ vẫn có lối sống ích kỉ, đặt lợi ích cá nhân lên trên lợi ích chung, tính toán , nhỏ nhen hoặc bao che khuyết điểm cho bạn( không công bằng)</a:t>
            </a:r>
            <a:endParaRPr sz="2400" b="1">
              <a:solidFill>
                <a:srgbClr val="FFFF00"/>
              </a:solidFill>
              <a:latin typeface="Times New Roman"/>
              <a:ea typeface="Times New Roman"/>
              <a:cs typeface="Times New Roman"/>
              <a:sym typeface="Times New Roman"/>
            </a:endParaRPr>
          </a:p>
        </p:txBody>
      </p:sp>
      <p:sp>
        <p:nvSpPr>
          <p:cNvPr id="260" name="Google Shape;260;p28"/>
          <p:cNvSpPr/>
          <p:nvPr/>
        </p:nvSpPr>
        <p:spPr>
          <a:xfrm>
            <a:off x="4267200" y="4468814"/>
            <a:ext cx="990600" cy="707886"/>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par>
                                <p:cTn id="8" presetID="10" presetClass="entr" presetSubtype="0"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fade">
                                      <p:cBhvr>
                                        <p:cTn id="10" dur="500"/>
                                        <p:tgtEl>
                                          <p:spTgt spid="257"/>
                                        </p:tgtEl>
                                      </p:cBhvr>
                                    </p:animEffect>
                                  </p:childTnLst>
                                </p:cTn>
                              </p:par>
                              <p:par>
                                <p:cTn id="11" presetID="10" presetClass="entr" presetSubtype="0" fill="hold" nodeType="withEffect">
                                  <p:stCondLst>
                                    <p:cond delay="0"/>
                                  </p:stCondLst>
                                  <p:childTnLst>
                                    <p:set>
                                      <p:cBhvr>
                                        <p:cTn id="12" dur="1" fill="hold">
                                          <p:stCondLst>
                                            <p:cond delay="0"/>
                                          </p:stCondLst>
                                        </p:cTn>
                                        <p:tgtEl>
                                          <p:spTgt spid="258"/>
                                        </p:tgtEl>
                                        <p:attrNameLst>
                                          <p:attrName>style.visibility</p:attrName>
                                        </p:attrNameLst>
                                      </p:cBhvr>
                                      <p:to>
                                        <p:strVal val="visible"/>
                                      </p:to>
                                    </p:set>
                                    <p:animEffect transition="in" filter="fade">
                                      <p:cBhvr>
                                        <p:cTn id="13" dur="500"/>
                                        <p:tgtEl>
                                          <p:spTgt spid="258"/>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59"/>
                                        </p:tgtEl>
                                        <p:attrNameLst>
                                          <p:attrName>style.visibility</p:attrName>
                                        </p:attrNameLst>
                                      </p:cBhvr>
                                      <p:to>
                                        <p:strVal val="visible"/>
                                      </p:to>
                                    </p:set>
                                    <p:anim calcmode="lin" valueType="num">
                                      <p:cBhvr additive="base">
                                        <p:cTn id="18" dur="500"/>
                                        <p:tgtEl>
                                          <p:spTgt spid="259"/>
                                        </p:tgtEl>
                                        <p:attrNameLst>
                                          <p:attrName>ppt_w</p:attrName>
                                        </p:attrNameLst>
                                      </p:cBhvr>
                                      <p:tavLst>
                                        <p:tav tm="0">
                                          <p:val>
                                            <p:strVal val="0"/>
                                          </p:val>
                                        </p:tav>
                                        <p:tav tm="100000">
                                          <p:val>
                                            <p:strVal val="#ppt_w"/>
                                          </p:val>
                                        </p:tav>
                                      </p:tavLst>
                                    </p:anim>
                                    <p:anim calcmode="lin" valueType="num">
                                      <p:cBhvr additive="base">
                                        <p:cTn id="19" dur="500"/>
                                        <p:tgtEl>
                                          <p:spTgt spid="259"/>
                                        </p:tgtEl>
                                        <p:attrNameLst>
                                          <p:attrName>ppt_h</p:attrName>
                                        </p:attrNameLst>
                                      </p:cBhvr>
                                      <p:tavLst>
                                        <p:tav tm="0">
                                          <p:val>
                                            <p:strVal val="0"/>
                                          </p:val>
                                        </p:tav>
                                        <p:tav tm="100000">
                                          <p:val>
                                            <p:strVal val="#ppt_h"/>
                                          </p:val>
                                        </p:tav>
                                      </p:tavLst>
                                    </p:anim>
                                  </p:childTnLst>
                                </p:cTn>
                              </p:par>
                              <p:par>
                                <p:cTn id="20" presetID="2" presetClass="entr" presetSubtype="1" fill="hold" nodeType="withEffect">
                                  <p:stCondLst>
                                    <p:cond delay="0"/>
                                  </p:stCondLst>
                                  <p:childTnLst>
                                    <p:set>
                                      <p:cBhvr>
                                        <p:cTn id="21" dur="1" fill="hold">
                                          <p:stCondLst>
                                            <p:cond delay="0"/>
                                          </p:stCondLst>
                                        </p:cTn>
                                        <p:tgtEl>
                                          <p:spTgt spid="260"/>
                                        </p:tgtEl>
                                        <p:attrNameLst>
                                          <p:attrName>style.visibility</p:attrName>
                                        </p:attrNameLst>
                                      </p:cBhvr>
                                      <p:to>
                                        <p:strVal val="visible"/>
                                      </p:to>
                                    </p:set>
                                    <p:anim calcmode="lin" valueType="num">
                                      <p:cBhvr additive="base">
                                        <p:cTn id="22" dur="500"/>
                                        <p:tgtEl>
                                          <p:spTgt spid="2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9"/>
          <p:cNvSpPr txBox="1"/>
          <p:nvPr/>
        </p:nvSpPr>
        <p:spPr>
          <a:xfrm>
            <a:off x="3162300" y="77136"/>
            <a:ext cx="3048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Times New Roman"/>
                <a:ea typeface="Times New Roman"/>
                <a:cs typeface="Times New Roman"/>
                <a:sym typeface="Times New Roman"/>
              </a:rPr>
              <a:t>III. LUYỆN TẬP</a:t>
            </a:r>
            <a:endParaRPr/>
          </a:p>
        </p:txBody>
      </p:sp>
      <p:sp>
        <p:nvSpPr>
          <p:cNvPr id="267" name="Google Shape;267;p29"/>
          <p:cNvSpPr txBox="1"/>
          <p:nvPr/>
        </p:nvSpPr>
        <p:spPr>
          <a:xfrm>
            <a:off x="42014" y="575852"/>
            <a:ext cx="89916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Times New Roman"/>
                <a:ea typeface="Times New Roman"/>
                <a:cs typeface="Times New Roman"/>
                <a:sym typeface="Times New Roman"/>
              </a:rPr>
              <a:t>1. Trong những hành vi sau đây, hành vi nào thể hiện phẩm chất chí công vô tư hoặc không chí công vô tư? Vì sao?</a:t>
            </a:r>
            <a:endParaRPr/>
          </a:p>
        </p:txBody>
      </p:sp>
      <p:sp>
        <p:nvSpPr>
          <p:cNvPr id="268" name="Google Shape;268;p29"/>
          <p:cNvSpPr txBox="1"/>
          <p:nvPr/>
        </p:nvSpPr>
        <p:spPr>
          <a:xfrm>
            <a:off x="159328" y="4253722"/>
            <a:ext cx="8874286" cy="707886"/>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4. Trong đợt bình xét thi đua cuối năm, Lam cho rằng chỉ nên bầu những bạn có đủ tiêu chuẩn đã đề ra.</a:t>
            </a:r>
            <a:endParaRPr/>
          </a:p>
        </p:txBody>
      </p:sp>
      <p:sp>
        <p:nvSpPr>
          <p:cNvPr id="269" name="Google Shape;269;p29"/>
          <p:cNvSpPr txBox="1"/>
          <p:nvPr/>
        </p:nvSpPr>
        <p:spPr>
          <a:xfrm>
            <a:off x="159328" y="5045664"/>
            <a:ext cx="8915850" cy="707886"/>
          </a:xfrm>
          <a:prstGeom prst="rect">
            <a:avLst/>
          </a:prstGeom>
          <a:solidFill>
            <a:srgbClr val="E36C0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5. Để chấn chỉnh nền nếp kỉ luật trong xí nghiệp, theo ông Đĩnh cần phải xử lí nghiêm những trường hợp vi phạm của cán bộ cấp dưới.</a:t>
            </a:r>
            <a:endParaRPr/>
          </a:p>
        </p:txBody>
      </p:sp>
      <p:sp>
        <p:nvSpPr>
          <p:cNvPr id="270" name="Google Shape;270;p29"/>
          <p:cNvSpPr txBox="1"/>
          <p:nvPr/>
        </p:nvSpPr>
        <p:spPr>
          <a:xfrm>
            <a:off x="151950" y="5837607"/>
            <a:ext cx="8923228" cy="1015663"/>
          </a:xfrm>
          <a:prstGeom prst="rect">
            <a:avLst/>
          </a:prstGeom>
          <a:solidFill>
            <a:srgbClr val="92CCD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060"/>
                </a:solidFill>
                <a:latin typeface="Times New Roman"/>
                <a:ea typeface="Times New Roman"/>
                <a:cs typeface="Times New Roman"/>
                <a:sym typeface="Times New Roman"/>
              </a:rPr>
              <a:t>6. Nhà bà Nga ở mặt phố, rất thuận lợi cho việc kinh doanh, nhưng khi nhà nước có chủ trương về giải phóng mặt bằng để mở đường, bà Nga vui vẻ chấp hành.</a:t>
            </a:r>
            <a:endParaRPr/>
          </a:p>
        </p:txBody>
      </p:sp>
      <p:sp>
        <p:nvSpPr>
          <p:cNvPr id="271" name="Google Shape;271;p29"/>
          <p:cNvSpPr txBox="1"/>
          <p:nvPr/>
        </p:nvSpPr>
        <p:spPr>
          <a:xfrm>
            <a:off x="42014" y="1905565"/>
            <a:ext cx="9033164" cy="954107"/>
          </a:xfrm>
          <a:prstGeom prst="rect">
            <a:avLst/>
          </a:prstGeom>
          <a:solidFill>
            <a:srgbClr val="FF0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00"/>
                </a:solidFill>
                <a:latin typeface="Times New Roman"/>
                <a:ea typeface="Times New Roman"/>
                <a:cs typeface="Times New Roman"/>
                <a:sym typeface="Times New Roman"/>
              </a:rPr>
              <a:t>Chí công vô tư, làm việc xuất phát từ lợi ích chung, đặt lợi ích chung lên trên lợi ích cá nhân.</a:t>
            </a:r>
            <a:endParaRPr sz="2800" b="1">
              <a:solidFill>
                <a:srgbClr val="FFFF00"/>
              </a:solidFill>
              <a:latin typeface="Times New Roman"/>
              <a:ea typeface="Times New Roman"/>
              <a:cs typeface="Times New Roman"/>
              <a:sym typeface="Times New Roman"/>
            </a:endParaRPr>
          </a:p>
        </p:txBody>
      </p:sp>
      <p:sp>
        <p:nvSpPr>
          <p:cNvPr id="272" name="Google Shape;272;p29"/>
          <p:cNvSpPr/>
          <p:nvPr/>
        </p:nvSpPr>
        <p:spPr>
          <a:xfrm rot="10800000">
            <a:off x="4118264" y="3169624"/>
            <a:ext cx="990600" cy="707886"/>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500"/>
                                        <p:tgtEl>
                                          <p:spTgt spid="26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69"/>
                                        </p:tgtEl>
                                        <p:attrNameLst>
                                          <p:attrName>style.visibility</p:attrName>
                                        </p:attrNameLst>
                                      </p:cBhvr>
                                      <p:to>
                                        <p:strVal val="visible"/>
                                      </p:to>
                                    </p:set>
                                    <p:anim calcmode="lin" valueType="num">
                                      <p:cBhvr additive="base">
                                        <p:cTn id="10" dur="500"/>
                                        <p:tgtEl>
                                          <p:spTgt spid="269"/>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70"/>
                                        </p:tgtEl>
                                        <p:attrNameLst>
                                          <p:attrName>style.visibility</p:attrName>
                                        </p:attrNameLst>
                                      </p:cBhvr>
                                      <p:to>
                                        <p:strVal val="visible"/>
                                      </p:to>
                                    </p:set>
                                    <p:anim calcmode="lin" valueType="num">
                                      <p:cBhvr additive="base">
                                        <p:cTn id="13" dur="500"/>
                                        <p:tgtEl>
                                          <p:spTgt spid="27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2"/>
                                        </p:tgtEl>
                                        <p:attrNameLst>
                                          <p:attrName>style.visibility</p:attrName>
                                        </p:attrNameLst>
                                      </p:cBhvr>
                                      <p:to>
                                        <p:strVal val="visible"/>
                                      </p:to>
                                    </p:set>
                                    <p:anim calcmode="lin" valueType="num">
                                      <p:cBhvr additive="base">
                                        <p:cTn id="18" dur="500"/>
                                        <p:tgtEl>
                                          <p:spTgt spid="27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71"/>
                                        </p:tgtEl>
                                        <p:attrNameLst>
                                          <p:attrName>style.visibility</p:attrName>
                                        </p:attrNameLst>
                                      </p:cBhvr>
                                      <p:to>
                                        <p:strVal val="visible"/>
                                      </p:to>
                                    </p:set>
                                    <p:anim calcmode="lin" valueType="num">
                                      <p:cBhvr additive="base">
                                        <p:cTn id="21" dur="500"/>
                                        <p:tgtEl>
                                          <p:spTgt spid="2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0"/>
          <p:cNvSpPr txBox="1"/>
          <p:nvPr/>
        </p:nvSpPr>
        <p:spPr>
          <a:xfrm>
            <a:off x="2971800" y="-13252"/>
            <a:ext cx="3048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III. LUYỆN TẬP</a:t>
            </a:r>
            <a:endParaRPr/>
          </a:p>
        </p:txBody>
      </p:sp>
      <p:sp>
        <p:nvSpPr>
          <p:cNvPr id="279" name="Google Shape;279;p30"/>
          <p:cNvSpPr txBox="1"/>
          <p:nvPr/>
        </p:nvSpPr>
        <p:spPr>
          <a:xfrm>
            <a:off x="19878" y="597085"/>
            <a:ext cx="912412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Times New Roman"/>
                <a:ea typeface="Times New Roman"/>
                <a:cs typeface="Times New Roman"/>
                <a:sym typeface="Times New Roman"/>
              </a:rPr>
              <a:t>2. Em sẽ làm gì trong trường hợp sau đây (im lặng, phản đối hay đồng tình) và giải thích vì sao em lại làm như vậy?</a:t>
            </a:r>
            <a:endParaRPr/>
          </a:p>
        </p:txBody>
      </p:sp>
      <p:sp>
        <p:nvSpPr>
          <p:cNvPr id="280" name="Google Shape;280;p30"/>
          <p:cNvSpPr txBox="1"/>
          <p:nvPr/>
        </p:nvSpPr>
        <p:spPr>
          <a:xfrm>
            <a:off x="1914939" y="1847384"/>
            <a:ext cx="6924261" cy="830997"/>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Con biết ông A làm nhiều việc sai trái, nhưng ông A lại là ân nhân của gia đình con.</a:t>
            </a:r>
            <a:endParaRPr/>
          </a:p>
        </p:txBody>
      </p:sp>
      <p:sp>
        <p:nvSpPr>
          <p:cNvPr id="281" name="Google Shape;281;p30"/>
          <p:cNvSpPr txBox="1"/>
          <p:nvPr/>
        </p:nvSpPr>
        <p:spPr>
          <a:xfrm>
            <a:off x="248477" y="3543502"/>
            <a:ext cx="8895523"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B050"/>
                </a:solidFill>
                <a:latin typeface="Times New Roman"/>
                <a:ea typeface="Times New Roman"/>
                <a:cs typeface="Times New Roman"/>
                <a:sym typeface="Times New Roman"/>
              </a:rPr>
              <a:t>+</a:t>
            </a:r>
            <a:r>
              <a:rPr lang="en-US" sz="2400">
                <a:solidFill>
                  <a:schemeClr val="dk1"/>
                </a:solidFill>
                <a:latin typeface="Times New Roman"/>
                <a:ea typeface="Times New Roman"/>
                <a:cs typeface="Times New Roman"/>
                <a:sym typeface="Times New Roman"/>
              </a:rPr>
              <a:t> </a:t>
            </a:r>
            <a:r>
              <a:rPr lang="en-US" sz="2400">
                <a:solidFill>
                  <a:srgbClr val="00B050"/>
                </a:solidFill>
                <a:latin typeface="Times New Roman"/>
                <a:ea typeface="Times New Roman"/>
                <a:cs typeface="Times New Roman"/>
                <a:sym typeface="Times New Roman"/>
              </a:rPr>
              <a:t>Nhờ người lớn khuyên ông A thôi không làm những việc sai trái đó nữa.</a:t>
            </a:r>
            <a:endParaRPr/>
          </a:p>
          <a:p>
            <a:pPr marL="0" marR="0" lvl="0" indent="0" algn="l" rtl="0">
              <a:spcBef>
                <a:spcPts val="0"/>
              </a:spcBef>
              <a:spcAft>
                <a:spcPts val="0"/>
              </a:spcAft>
              <a:buNone/>
            </a:pPr>
            <a:r>
              <a:rPr lang="en-US" sz="2400">
                <a:solidFill>
                  <a:srgbClr val="00B050"/>
                </a:solidFill>
                <a:latin typeface="Times New Roman"/>
                <a:ea typeface="Times New Roman"/>
                <a:cs typeface="Times New Roman"/>
                <a:sym typeface="Times New Roman"/>
              </a:rPr>
              <a:t>+ Phân tích cho ông A thấy việc ông đang làm là sai và nói với ông A không nên làm những việc sai đó nữa vì nó ảnh hưởng đến danh dự của ông, lợi ích của mọi người …</a:t>
            </a:r>
            <a:endParaRPr/>
          </a:p>
          <a:p>
            <a:pPr marL="0" marR="0" lvl="0" indent="0" algn="l" rtl="0">
              <a:spcBef>
                <a:spcPts val="0"/>
              </a:spcBef>
              <a:spcAft>
                <a:spcPts val="0"/>
              </a:spcAft>
              <a:buNone/>
            </a:pPr>
            <a:r>
              <a:rPr lang="en-US" sz="2400">
                <a:solidFill>
                  <a:srgbClr val="00B050"/>
                </a:solidFill>
                <a:latin typeface="Times New Roman"/>
                <a:ea typeface="Times New Roman"/>
                <a:cs typeface="Times New Roman"/>
                <a:sym typeface="Times New Roman"/>
              </a:rPr>
              <a:t>+ Tố cáo việc làm sai trái của ông với chính quyền địa phương hoặc cơ quan chức năng.</a:t>
            </a:r>
            <a:endParaRPr/>
          </a:p>
        </p:txBody>
      </p:sp>
      <p:pic>
        <p:nvPicPr>
          <p:cNvPr id="282" name="Google Shape;282;p30"/>
          <p:cNvPicPr preferRelativeResize="0"/>
          <p:nvPr/>
        </p:nvPicPr>
        <p:blipFill rotWithShape="1">
          <a:blip r:embed="rId3">
            <a:alphaModFix/>
          </a:blip>
          <a:srcRect/>
          <a:stretch/>
        </p:blipFill>
        <p:spPr>
          <a:xfrm>
            <a:off x="304800" y="1790700"/>
            <a:ext cx="1333500" cy="133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0"/>
                                        </p:tgtEl>
                                        <p:attrNameLst>
                                          <p:attrName>style.visibility</p:attrName>
                                        </p:attrNameLst>
                                      </p:cBhvr>
                                      <p:to>
                                        <p:strVal val="visible"/>
                                      </p:to>
                                    </p:set>
                                    <p:animEffect transition="in" filter="fade">
                                      <p:cBhvr>
                                        <p:cTn id="10" dur="1000"/>
                                        <p:tgtEl>
                                          <p:spTgt spid="280"/>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81"/>
                                        </p:tgtEl>
                                        <p:attrNameLst>
                                          <p:attrName>style.visibility</p:attrName>
                                        </p:attrNameLst>
                                      </p:cBhvr>
                                      <p:to>
                                        <p:strVal val="visible"/>
                                      </p:to>
                                    </p:set>
                                    <p:anim calcmode="lin" valueType="num">
                                      <p:cBhvr additive="base">
                                        <p:cTn id="15" dur="500"/>
                                        <p:tgtEl>
                                          <p:spTgt spid="281"/>
                                        </p:tgtEl>
                                        <p:attrNameLst>
                                          <p:attrName>ppt_w</p:attrName>
                                        </p:attrNameLst>
                                      </p:cBhvr>
                                      <p:tavLst>
                                        <p:tav tm="0">
                                          <p:val>
                                            <p:strVal val="0"/>
                                          </p:val>
                                        </p:tav>
                                        <p:tav tm="100000">
                                          <p:val>
                                            <p:strVal val="#ppt_w"/>
                                          </p:val>
                                        </p:tav>
                                      </p:tavLst>
                                    </p:anim>
                                    <p:anim calcmode="lin" valueType="num">
                                      <p:cBhvr additive="base">
                                        <p:cTn id="16" dur="500"/>
                                        <p:tgtEl>
                                          <p:spTgt spid="28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1"/>
          <p:cNvSpPr txBox="1"/>
          <p:nvPr/>
        </p:nvSpPr>
        <p:spPr>
          <a:xfrm>
            <a:off x="2971800" y="-13252"/>
            <a:ext cx="3048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III. LUYỆN TẬP</a:t>
            </a:r>
            <a:endParaRPr/>
          </a:p>
        </p:txBody>
      </p:sp>
      <p:sp>
        <p:nvSpPr>
          <p:cNvPr id="289" name="Google Shape;289;p31"/>
          <p:cNvSpPr txBox="1"/>
          <p:nvPr/>
        </p:nvSpPr>
        <p:spPr>
          <a:xfrm>
            <a:off x="19878" y="597085"/>
            <a:ext cx="912412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Times New Roman"/>
                <a:ea typeface="Times New Roman"/>
                <a:cs typeface="Times New Roman"/>
                <a:sym typeface="Times New Roman"/>
              </a:rPr>
              <a:t>2. Em sẽ làm gì trong trường hợp sau đây (im lặng, phản đối hay đồng tình) và giải thích vì sao em lại làm như vậy?</a:t>
            </a:r>
            <a:endParaRPr/>
          </a:p>
        </p:txBody>
      </p:sp>
      <p:sp>
        <p:nvSpPr>
          <p:cNvPr id="290" name="Google Shape;290;p31"/>
          <p:cNvSpPr txBox="1"/>
          <p:nvPr/>
        </p:nvSpPr>
        <p:spPr>
          <a:xfrm>
            <a:off x="4876800" y="2133600"/>
            <a:ext cx="3836806" cy="1569660"/>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Times New Roman"/>
                <a:ea typeface="Times New Roman"/>
                <a:cs typeface="Times New Roman"/>
                <a:sym typeface="Times New Roman"/>
              </a:rPr>
              <a:t>Con biết ý kiến của bạn Trung là đúng , song ý kiến đó lại bị đa số các bạn trong lớp phản đối.</a:t>
            </a:r>
            <a:endParaRPr/>
          </a:p>
        </p:txBody>
      </p:sp>
      <p:sp>
        <p:nvSpPr>
          <p:cNvPr id="291" name="Google Shape;291;p31"/>
          <p:cNvSpPr txBox="1"/>
          <p:nvPr/>
        </p:nvSpPr>
        <p:spPr>
          <a:xfrm>
            <a:off x="76200" y="4267200"/>
            <a:ext cx="8991600" cy="1569660"/>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Bảo vệ ý kiến của bạn Trung vì đấy là lẽ phải, thuyết phục các bạn khác công nhận lẽ phải.</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Không được im lặng vì như thế mình là kẻ ba phải, không chí công vô tư.</a:t>
            </a:r>
            <a:endParaRPr/>
          </a:p>
        </p:txBody>
      </p:sp>
      <p:pic>
        <p:nvPicPr>
          <p:cNvPr id="292" name="Google Shape;292;p31"/>
          <p:cNvPicPr preferRelativeResize="0"/>
          <p:nvPr/>
        </p:nvPicPr>
        <p:blipFill rotWithShape="1">
          <a:blip r:embed="rId3">
            <a:alphaModFix/>
          </a:blip>
          <a:srcRect/>
          <a:stretch/>
        </p:blipFill>
        <p:spPr>
          <a:xfrm>
            <a:off x="1219200" y="2010897"/>
            <a:ext cx="2021269" cy="18150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additive="base">
                                        <p:cTn id="7" dur="500"/>
                                        <p:tgtEl>
                                          <p:spTgt spid="292"/>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90"/>
                                        </p:tgtEl>
                                        <p:attrNameLst>
                                          <p:attrName>style.visibility</p:attrName>
                                        </p:attrNameLst>
                                      </p:cBhvr>
                                      <p:to>
                                        <p:strVal val="visible"/>
                                      </p:to>
                                    </p:set>
                                    <p:anim calcmode="lin" valueType="num">
                                      <p:cBhvr additive="base">
                                        <p:cTn id="10" dur="500"/>
                                        <p:tgtEl>
                                          <p:spTgt spid="290"/>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1"/>
                                        </p:tgtEl>
                                        <p:attrNameLst>
                                          <p:attrName>style.visibility</p:attrName>
                                        </p:attrNameLst>
                                      </p:cBhvr>
                                      <p:to>
                                        <p:strVal val="visible"/>
                                      </p:to>
                                    </p:set>
                                    <p:animEffect transition="in" filter="fade">
                                      <p:cBhvr>
                                        <p:cTn id="15"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idx="4294967295"/>
          </p:nvPr>
        </p:nvSpPr>
        <p:spPr>
          <a:xfrm>
            <a:off x="457200" y="401061"/>
            <a:ext cx="8229600"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FF"/>
              </a:buClr>
              <a:buSzPts val="4000"/>
              <a:buFont typeface="Times New Roman"/>
              <a:buNone/>
            </a:pPr>
            <a:r>
              <a:rPr lang="en-US" sz="4000" b="1" i="1">
                <a:solidFill>
                  <a:srgbClr val="0000FF"/>
                </a:solidFill>
                <a:latin typeface="Times New Roman"/>
                <a:ea typeface="Times New Roman"/>
                <a:cs typeface="Times New Roman"/>
                <a:sym typeface="Times New Roman"/>
              </a:rPr>
              <a:t>GIÁO DỤC CÔNG DÂN 9</a:t>
            </a:r>
            <a:endParaRPr/>
          </a:p>
        </p:txBody>
      </p:sp>
      <p:sp>
        <p:nvSpPr>
          <p:cNvPr id="96" name="Google Shape;96;p14"/>
          <p:cNvSpPr txBox="1"/>
          <p:nvPr/>
        </p:nvSpPr>
        <p:spPr>
          <a:xfrm>
            <a:off x="822325" y="5827713"/>
            <a:ext cx="1841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7" name="Google Shape;97;p14"/>
          <p:cNvPicPr preferRelativeResize="0"/>
          <p:nvPr/>
        </p:nvPicPr>
        <p:blipFill rotWithShape="1">
          <a:blip r:embed="rId3">
            <a:alphaModFix/>
          </a:blip>
          <a:srcRect/>
          <a:stretch/>
        </p:blipFill>
        <p:spPr>
          <a:xfrm>
            <a:off x="1981200" y="1676400"/>
            <a:ext cx="5619750" cy="43369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2"/>
          <p:cNvSpPr txBox="1"/>
          <p:nvPr/>
        </p:nvSpPr>
        <p:spPr>
          <a:xfrm>
            <a:off x="2971800" y="-13252"/>
            <a:ext cx="3048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III. LUYỆN TẬP</a:t>
            </a:r>
            <a:endParaRPr/>
          </a:p>
        </p:txBody>
      </p:sp>
      <p:sp>
        <p:nvSpPr>
          <p:cNvPr id="299" name="Google Shape;299;p32"/>
          <p:cNvSpPr txBox="1"/>
          <p:nvPr/>
        </p:nvSpPr>
        <p:spPr>
          <a:xfrm>
            <a:off x="19878" y="597085"/>
            <a:ext cx="912412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Times New Roman"/>
                <a:ea typeface="Times New Roman"/>
                <a:cs typeface="Times New Roman"/>
                <a:sym typeface="Times New Roman"/>
              </a:rPr>
              <a:t>2. Em sẽ làm gì trong trường hợp sau đây (im lặng, phản đối hay đồng tình) và giải thích vì sao em lại làm như vậy?</a:t>
            </a:r>
            <a:endParaRPr/>
          </a:p>
        </p:txBody>
      </p:sp>
      <p:sp>
        <p:nvSpPr>
          <p:cNvPr id="300" name="Google Shape;300;p32"/>
          <p:cNvSpPr txBox="1"/>
          <p:nvPr/>
        </p:nvSpPr>
        <p:spPr>
          <a:xfrm>
            <a:off x="36744" y="1535436"/>
            <a:ext cx="5579467" cy="2308324"/>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02060"/>
                </a:solidFill>
                <a:latin typeface="Times New Roman"/>
                <a:ea typeface="Times New Roman"/>
                <a:cs typeface="Times New Roman"/>
                <a:sym typeface="Times New Roman"/>
              </a:rPr>
              <a:t>Khi đề cử đại biểu tham dự Đại hội “Cháu ngoan bác Hồ” của thủ đô, một số bạn biết Trang hoàn toàn xứng đáng, song lại không đồng ý cử Trang vì Trang hay phê bình mỗi khi các bạn có khuyết điểm.</a:t>
            </a:r>
            <a:endParaRPr/>
          </a:p>
        </p:txBody>
      </p:sp>
      <p:sp>
        <p:nvSpPr>
          <p:cNvPr id="301" name="Google Shape;301;p32"/>
          <p:cNvSpPr txBox="1"/>
          <p:nvPr/>
        </p:nvSpPr>
        <p:spPr>
          <a:xfrm>
            <a:off x="3107267" y="4168402"/>
            <a:ext cx="6019800" cy="2308324"/>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 Ủng hộ bạn Trang tham gia đại biểu vì bạn là người xứng đáng nhất, vì bạn ấy là người chí công vô tư.</a:t>
            </a:r>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 Chỉ rõ cho các bạn thấy mình là người ích kỉ, đặt lợi ích cá nhân lên trên lợi ích chung khi giải quyết công việc.</a:t>
            </a:r>
            <a:endParaRPr/>
          </a:p>
        </p:txBody>
      </p:sp>
      <p:pic>
        <p:nvPicPr>
          <p:cNvPr id="302" name="Google Shape;302;p32"/>
          <p:cNvPicPr preferRelativeResize="0"/>
          <p:nvPr/>
        </p:nvPicPr>
        <p:blipFill rotWithShape="1">
          <a:blip r:embed="rId3">
            <a:alphaModFix/>
          </a:blip>
          <a:srcRect/>
          <a:stretch/>
        </p:blipFill>
        <p:spPr>
          <a:xfrm>
            <a:off x="6019800" y="1428082"/>
            <a:ext cx="2590800" cy="25230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par>
                                <p:cTn id="8" presetID="10" presetClass="entr" presetSubtype="0" fill="hold"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fade">
                                      <p:cBhvr>
                                        <p:cTn id="10" dur="500"/>
                                        <p:tgtEl>
                                          <p:spTgt spid="30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01"/>
                                        </p:tgtEl>
                                        <p:attrNameLst>
                                          <p:attrName>style.visibility</p:attrName>
                                        </p:attrNameLst>
                                      </p:cBhvr>
                                      <p:to>
                                        <p:strVal val="visible"/>
                                      </p:to>
                                    </p:set>
                                    <p:anim calcmode="lin" valueType="num">
                                      <p:cBhvr additive="base">
                                        <p:cTn id="15" dur="500"/>
                                        <p:tgtEl>
                                          <p:spTgt spid="3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3"/>
          <p:cNvSpPr txBox="1"/>
          <p:nvPr/>
        </p:nvSpPr>
        <p:spPr>
          <a:xfrm>
            <a:off x="2743200" y="53799"/>
            <a:ext cx="3048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Times New Roman"/>
                <a:ea typeface="Times New Roman"/>
                <a:cs typeface="Times New Roman"/>
                <a:sym typeface="Times New Roman"/>
              </a:rPr>
              <a:t>III. LUYỆN TẬP</a:t>
            </a:r>
            <a:endParaRPr/>
          </a:p>
        </p:txBody>
      </p:sp>
      <p:sp>
        <p:nvSpPr>
          <p:cNvPr id="309" name="Google Shape;309;p33"/>
          <p:cNvSpPr txBox="1"/>
          <p:nvPr/>
        </p:nvSpPr>
        <p:spPr>
          <a:xfrm>
            <a:off x="76200" y="527446"/>
            <a:ext cx="89916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38CD5"/>
                </a:solidFill>
                <a:latin typeface="Times New Roman"/>
                <a:ea typeface="Times New Roman"/>
                <a:cs typeface="Times New Roman"/>
                <a:sym typeface="Times New Roman"/>
              </a:rPr>
              <a:t>3. Em tán thành hay không tán thành với những quan điểm nào sau đây? Vì sao?</a:t>
            </a:r>
            <a:endParaRPr/>
          </a:p>
        </p:txBody>
      </p:sp>
      <p:sp>
        <p:nvSpPr>
          <p:cNvPr id="310" name="Google Shape;310;p33"/>
          <p:cNvSpPr txBox="1"/>
          <p:nvPr/>
        </p:nvSpPr>
        <p:spPr>
          <a:xfrm>
            <a:off x="204202" y="1567565"/>
            <a:ext cx="457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Times New Roman"/>
                <a:ea typeface="Times New Roman"/>
                <a:cs typeface="Times New Roman"/>
                <a:sym typeface="Times New Roman"/>
              </a:rPr>
              <a:t>a)</a:t>
            </a:r>
            <a:endParaRPr/>
          </a:p>
        </p:txBody>
      </p:sp>
      <p:sp>
        <p:nvSpPr>
          <p:cNvPr id="311" name="Google Shape;311;p33"/>
          <p:cNvSpPr txBox="1"/>
          <p:nvPr/>
        </p:nvSpPr>
        <p:spPr>
          <a:xfrm>
            <a:off x="609600" y="1558498"/>
            <a:ext cx="8153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Times New Roman"/>
                <a:ea typeface="Times New Roman"/>
                <a:cs typeface="Times New Roman"/>
                <a:sym typeface="Times New Roman"/>
              </a:rPr>
              <a:t>Chỉ những người có chức, có quyền mới cần phải chí công vô tư.</a:t>
            </a:r>
            <a:endParaRPr/>
          </a:p>
        </p:txBody>
      </p:sp>
      <p:sp>
        <p:nvSpPr>
          <p:cNvPr id="312" name="Google Shape;312;p33"/>
          <p:cNvSpPr txBox="1"/>
          <p:nvPr/>
        </p:nvSpPr>
        <p:spPr>
          <a:xfrm>
            <a:off x="204202" y="2713772"/>
            <a:ext cx="457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Times New Roman"/>
                <a:ea typeface="Times New Roman"/>
                <a:cs typeface="Times New Roman"/>
                <a:sym typeface="Times New Roman"/>
              </a:rPr>
              <a:t>b)</a:t>
            </a:r>
            <a:endParaRPr/>
          </a:p>
        </p:txBody>
      </p:sp>
      <p:sp>
        <p:nvSpPr>
          <p:cNvPr id="313" name="Google Shape;313;p33"/>
          <p:cNvSpPr txBox="1"/>
          <p:nvPr/>
        </p:nvSpPr>
        <p:spPr>
          <a:xfrm>
            <a:off x="644236" y="2743200"/>
            <a:ext cx="8153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Times New Roman"/>
                <a:ea typeface="Times New Roman"/>
                <a:cs typeface="Times New Roman"/>
                <a:sym typeface="Times New Roman"/>
              </a:rPr>
              <a:t>Người sống chí công vô tư chỉ thiệt cho mình.</a:t>
            </a:r>
            <a:endParaRPr/>
          </a:p>
        </p:txBody>
      </p:sp>
      <p:sp>
        <p:nvSpPr>
          <p:cNvPr id="314" name="Google Shape;314;p33"/>
          <p:cNvSpPr txBox="1"/>
          <p:nvPr/>
        </p:nvSpPr>
        <p:spPr>
          <a:xfrm>
            <a:off x="152400" y="3792794"/>
            <a:ext cx="457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Times New Roman"/>
                <a:ea typeface="Times New Roman"/>
                <a:cs typeface="Times New Roman"/>
                <a:sym typeface="Times New Roman"/>
              </a:rPr>
              <a:t>c)</a:t>
            </a:r>
            <a:endParaRPr/>
          </a:p>
        </p:txBody>
      </p:sp>
      <p:sp>
        <p:nvSpPr>
          <p:cNvPr id="315" name="Google Shape;315;p33"/>
          <p:cNvSpPr txBox="1"/>
          <p:nvPr/>
        </p:nvSpPr>
        <p:spPr>
          <a:xfrm>
            <a:off x="609600" y="3787914"/>
            <a:ext cx="82296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Times New Roman"/>
                <a:ea typeface="Times New Roman"/>
                <a:cs typeface="Times New Roman"/>
                <a:sym typeface="Times New Roman"/>
              </a:rPr>
              <a:t>HS còn nhỏ tuổi thì không thể rèn luyện được phẩm chất chí công vô tư</a:t>
            </a:r>
            <a:endParaRPr sz="2000" b="1">
              <a:solidFill>
                <a:srgbClr val="FF0000"/>
              </a:solidFill>
              <a:latin typeface="Times New Roman"/>
              <a:ea typeface="Times New Roman"/>
              <a:cs typeface="Times New Roman"/>
              <a:sym typeface="Times New Roman"/>
            </a:endParaRPr>
          </a:p>
        </p:txBody>
      </p:sp>
      <p:sp>
        <p:nvSpPr>
          <p:cNvPr id="316" name="Google Shape;316;p33"/>
          <p:cNvSpPr txBox="1"/>
          <p:nvPr/>
        </p:nvSpPr>
        <p:spPr>
          <a:xfrm>
            <a:off x="155713" y="4808869"/>
            <a:ext cx="457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Times New Roman"/>
                <a:ea typeface="Times New Roman"/>
                <a:cs typeface="Times New Roman"/>
                <a:sym typeface="Times New Roman"/>
              </a:rPr>
              <a:t>d)</a:t>
            </a:r>
            <a:endParaRPr/>
          </a:p>
        </p:txBody>
      </p:sp>
      <p:sp>
        <p:nvSpPr>
          <p:cNvPr id="317" name="Google Shape;317;p33"/>
          <p:cNvSpPr txBox="1"/>
          <p:nvPr/>
        </p:nvSpPr>
        <p:spPr>
          <a:xfrm>
            <a:off x="609600" y="4779157"/>
            <a:ext cx="8153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Times New Roman"/>
                <a:ea typeface="Times New Roman"/>
                <a:cs typeface="Times New Roman"/>
                <a:sym typeface="Times New Roman"/>
              </a:rPr>
              <a:t>Chí công vô tư là phẩm chất tốt đẹp của công dân.</a:t>
            </a:r>
            <a:endParaRPr/>
          </a:p>
        </p:txBody>
      </p:sp>
      <p:sp>
        <p:nvSpPr>
          <p:cNvPr id="318" name="Google Shape;318;p33"/>
          <p:cNvSpPr txBox="1"/>
          <p:nvPr/>
        </p:nvSpPr>
        <p:spPr>
          <a:xfrm>
            <a:off x="122584" y="5263931"/>
            <a:ext cx="457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Times New Roman"/>
                <a:ea typeface="Times New Roman"/>
                <a:cs typeface="Times New Roman"/>
                <a:sym typeface="Times New Roman"/>
              </a:rPr>
              <a:t>đ)</a:t>
            </a:r>
            <a:endParaRPr/>
          </a:p>
        </p:txBody>
      </p:sp>
      <p:sp>
        <p:nvSpPr>
          <p:cNvPr id="319" name="Google Shape;319;p33"/>
          <p:cNvSpPr txBox="1"/>
          <p:nvPr/>
        </p:nvSpPr>
        <p:spPr>
          <a:xfrm>
            <a:off x="651163" y="5238690"/>
            <a:ext cx="8153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Times New Roman"/>
                <a:ea typeface="Times New Roman"/>
                <a:cs typeface="Times New Roman"/>
                <a:sym typeface="Times New Roman"/>
              </a:rPr>
              <a:t>Chí công vô tư phải được thể hiện ở cả lời nói và việc làm.</a:t>
            </a:r>
            <a:endParaRPr/>
          </a:p>
        </p:txBody>
      </p:sp>
      <p:sp>
        <p:nvSpPr>
          <p:cNvPr id="320" name="Google Shape;320;p33"/>
          <p:cNvSpPr txBox="1"/>
          <p:nvPr/>
        </p:nvSpPr>
        <p:spPr>
          <a:xfrm>
            <a:off x="658090" y="1962834"/>
            <a:ext cx="810490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Sai. Vì tất cả chúng ta phải  sống chí công vô tư để xây dựng xã hội lành mạnh, dân chủ, công bằng, văn minh và đem lại lợi ích chung cho mọi người.</a:t>
            </a:r>
            <a:endParaRPr/>
          </a:p>
        </p:txBody>
      </p:sp>
      <p:sp>
        <p:nvSpPr>
          <p:cNvPr id="321" name="Google Shape;321;p33"/>
          <p:cNvSpPr txBox="1"/>
          <p:nvPr/>
        </p:nvSpPr>
        <p:spPr>
          <a:xfrm>
            <a:off x="573158" y="3154226"/>
            <a:ext cx="826423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Sai. Vì họ là những người liêm khiết, ngay thẳng, tự trọng … sẽ được mọi người nể phục, sẵn sàng hợp tác trong mọi công việc.</a:t>
            </a:r>
            <a:endParaRPr sz="1800">
              <a:solidFill>
                <a:schemeClr val="dk1"/>
              </a:solidFill>
              <a:latin typeface="Times New Roman"/>
              <a:ea typeface="Times New Roman"/>
              <a:cs typeface="Times New Roman"/>
              <a:sym typeface="Times New Roman"/>
            </a:endParaRPr>
          </a:p>
        </p:txBody>
      </p:sp>
      <p:sp>
        <p:nvSpPr>
          <p:cNvPr id="322" name="Google Shape;322;p33"/>
          <p:cNvSpPr txBox="1"/>
          <p:nvPr/>
        </p:nvSpPr>
        <p:spPr>
          <a:xfrm>
            <a:off x="651163" y="4220281"/>
            <a:ext cx="820189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Sai. Mọi người cần phải rèn chí công vô tư ngay từ những việc nhỏ nhặt nhất trong cuộc sống và rèn từ khi còn nhỏ, rèn mọi lúc, mọi nơi.</a:t>
            </a:r>
            <a:endParaRPr sz="1800">
              <a:solidFill>
                <a:schemeClr val="dk1"/>
              </a:solidFill>
              <a:latin typeface="Times New Roman"/>
              <a:ea typeface="Times New Roman"/>
              <a:cs typeface="Times New Roman"/>
              <a:sym typeface="Times New Roman"/>
            </a:endParaRPr>
          </a:p>
        </p:txBody>
      </p:sp>
      <p:sp>
        <p:nvSpPr>
          <p:cNvPr id="323" name="Google Shape;323;p33"/>
          <p:cNvSpPr txBox="1"/>
          <p:nvPr/>
        </p:nvSpPr>
        <p:spPr>
          <a:xfrm>
            <a:off x="748145" y="5715000"/>
            <a:ext cx="795250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Đúng. Vì nó là phẩm chất đáng quý của con người. Nó đem lại lợi ích cho cá nhân và tập thể, cộng đồng xã hội…</a:t>
            </a:r>
            <a:endParaRPr sz="18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2000"/>
                                        <p:tgtEl>
                                          <p:spTgt spid="310"/>
                                        </p:tgtEl>
                                      </p:cBhvr>
                                    </p:animEffect>
                                  </p:childTnLst>
                                </p:cTn>
                              </p:par>
                              <p:par>
                                <p:cTn id="8" presetID="10" presetClass="entr" presetSubtype="0" fill="hold" nodeType="withEffect">
                                  <p:stCondLst>
                                    <p:cond delay="0"/>
                                  </p:stCondLst>
                                  <p:childTnLst>
                                    <p:set>
                                      <p:cBhvr>
                                        <p:cTn id="9" dur="1" fill="hold">
                                          <p:stCondLst>
                                            <p:cond delay="0"/>
                                          </p:stCondLst>
                                        </p:cTn>
                                        <p:tgtEl>
                                          <p:spTgt spid="311"/>
                                        </p:tgtEl>
                                        <p:attrNameLst>
                                          <p:attrName>style.visibility</p:attrName>
                                        </p:attrNameLst>
                                      </p:cBhvr>
                                      <p:to>
                                        <p:strVal val="visible"/>
                                      </p:to>
                                    </p:set>
                                    <p:animEffect transition="in" filter="fade">
                                      <p:cBhvr>
                                        <p:cTn id="10" dur="2000"/>
                                        <p:tgtEl>
                                          <p:spTgt spid="3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311"/>
                                        </p:tgtEl>
                                      </p:cBhvr>
                                    </p:animEffect>
                                    <p:set>
                                      <p:cBhvr>
                                        <p:cTn id="15" dur="1" fill="hold">
                                          <p:stCondLst>
                                            <p:cond delay="1000"/>
                                          </p:stCondLst>
                                        </p:cTn>
                                        <p:tgtEl>
                                          <p:spTgt spid="3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0"/>
                                        </p:tgtEl>
                                        <p:attrNameLst>
                                          <p:attrName>style.visibility</p:attrName>
                                        </p:attrNameLst>
                                      </p:cBhvr>
                                      <p:to>
                                        <p:strVal val="visible"/>
                                      </p:to>
                                    </p:set>
                                    <p:animEffect transition="in" filter="fade">
                                      <p:cBhvr>
                                        <p:cTn id="20" dur="500"/>
                                        <p:tgtEl>
                                          <p:spTgt spid="3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2"/>
                                        </p:tgtEl>
                                        <p:attrNameLst>
                                          <p:attrName>style.visibility</p:attrName>
                                        </p:attrNameLst>
                                      </p:cBhvr>
                                      <p:to>
                                        <p:strVal val="visible"/>
                                      </p:to>
                                    </p:set>
                                    <p:animEffect transition="in" filter="fade">
                                      <p:cBhvr>
                                        <p:cTn id="25" dur="2000"/>
                                        <p:tgtEl>
                                          <p:spTgt spid="312"/>
                                        </p:tgtEl>
                                      </p:cBhvr>
                                    </p:animEffect>
                                  </p:childTnLst>
                                </p:cTn>
                              </p:par>
                              <p:par>
                                <p:cTn id="26" presetID="10" presetClass="entr" presetSubtype="0" fill="hold" nodeType="withEffect">
                                  <p:stCondLst>
                                    <p:cond delay="0"/>
                                  </p:stCondLst>
                                  <p:childTnLst>
                                    <p:set>
                                      <p:cBhvr>
                                        <p:cTn id="27" dur="1" fill="hold">
                                          <p:stCondLst>
                                            <p:cond delay="0"/>
                                          </p:stCondLst>
                                        </p:cTn>
                                        <p:tgtEl>
                                          <p:spTgt spid="313"/>
                                        </p:tgtEl>
                                        <p:attrNameLst>
                                          <p:attrName>style.visibility</p:attrName>
                                        </p:attrNameLst>
                                      </p:cBhvr>
                                      <p:to>
                                        <p:strVal val="visible"/>
                                      </p:to>
                                    </p:set>
                                    <p:animEffect transition="in" filter="fade">
                                      <p:cBhvr>
                                        <p:cTn id="28" dur="2000"/>
                                        <p:tgtEl>
                                          <p:spTgt spid="31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313"/>
                                        </p:tgtEl>
                                        <p:attrNameLst>
                                          <p:attrName>ppt_y</p:attrName>
                                        </p:attrNameLst>
                                      </p:cBhvr>
                                      <p:tavLst>
                                        <p:tav tm="0">
                                          <p:val>
                                            <p:strVal val="#ppt_y"/>
                                          </p:val>
                                        </p:tav>
                                        <p:tav tm="100000">
                                          <p:val>
                                            <p:strVal val="#ppt_y+1"/>
                                          </p:val>
                                        </p:tav>
                                      </p:tavLst>
                                    </p:anim>
                                    <p:set>
                                      <p:cBhvr>
                                        <p:cTn id="33" dur="1" fill="hold">
                                          <p:stCondLst>
                                            <p:cond delay="500"/>
                                          </p:stCondLst>
                                        </p:cTn>
                                        <p:tgtEl>
                                          <p:spTgt spid="3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1"/>
                                        </p:tgtEl>
                                        <p:attrNameLst>
                                          <p:attrName>style.visibility</p:attrName>
                                        </p:attrNameLst>
                                      </p:cBhvr>
                                      <p:to>
                                        <p:strVal val="visible"/>
                                      </p:to>
                                    </p:set>
                                    <p:animEffect transition="in" filter="fade">
                                      <p:cBhvr>
                                        <p:cTn id="38" dur="2000"/>
                                        <p:tgtEl>
                                          <p:spTgt spid="3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14"/>
                                        </p:tgtEl>
                                        <p:attrNameLst>
                                          <p:attrName>style.visibility</p:attrName>
                                        </p:attrNameLst>
                                      </p:cBhvr>
                                      <p:to>
                                        <p:strVal val="visible"/>
                                      </p:to>
                                    </p:set>
                                    <p:animEffect transition="in" filter="fade">
                                      <p:cBhvr>
                                        <p:cTn id="43" dur="2000"/>
                                        <p:tgtEl>
                                          <p:spTgt spid="314"/>
                                        </p:tgtEl>
                                      </p:cBhvr>
                                    </p:animEffect>
                                  </p:childTnLst>
                                </p:cTn>
                              </p:par>
                              <p:par>
                                <p:cTn id="44" presetID="10" presetClass="entr" presetSubtype="0" fill="hold" nodeType="withEffect">
                                  <p:stCondLst>
                                    <p:cond delay="0"/>
                                  </p:stCondLst>
                                  <p:childTnLst>
                                    <p:set>
                                      <p:cBhvr>
                                        <p:cTn id="45" dur="1" fill="hold">
                                          <p:stCondLst>
                                            <p:cond delay="0"/>
                                          </p:stCondLst>
                                        </p:cTn>
                                        <p:tgtEl>
                                          <p:spTgt spid="315"/>
                                        </p:tgtEl>
                                        <p:attrNameLst>
                                          <p:attrName>style.visibility</p:attrName>
                                        </p:attrNameLst>
                                      </p:cBhvr>
                                      <p:to>
                                        <p:strVal val="visible"/>
                                      </p:to>
                                    </p:set>
                                    <p:animEffect transition="in" filter="fade">
                                      <p:cBhvr>
                                        <p:cTn id="46" dur="2000"/>
                                        <p:tgtEl>
                                          <p:spTgt spid="31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315"/>
                                        </p:tgtEl>
                                        <p:attrNameLst>
                                          <p:attrName>ppt_y</p:attrName>
                                        </p:attrNameLst>
                                      </p:cBhvr>
                                      <p:tavLst>
                                        <p:tav tm="0">
                                          <p:val>
                                            <p:strVal val="#ppt_y"/>
                                          </p:val>
                                        </p:tav>
                                        <p:tav tm="100000">
                                          <p:val>
                                            <p:strVal val="#ppt_y+1"/>
                                          </p:val>
                                        </p:tav>
                                      </p:tavLst>
                                    </p:anim>
                                    <p:set>
                                      <p:cBhvr>
                                        <p:cTn id="51" dur="1" fill="hold">
                                          <p:stCondLst>
                                            <p:cond delay="500"/>
                                          </p:stCondLst>
                                        </p:cTn>
                                        <p:tgtEl>
                                          <p:spTgt spid="31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22"/>
                                        </p:tgtEl>
                                        <p:attrNameLst>
                                          <p:attrName>style.visibility</p:attrName>
                                        </p:attrNameLst>
                                      </p:cBhvr>
                                      <p:to>
                                        <p:strVal val="visible"/>
                                      </p:to>
                                    </p:set>
                                    <p:animEffect transition="in" filter="fade">
                                      <p:cBhvr>
                                        <p:cTn id="56" dur="2000"/>
                                        <p:tgtEl>
                                          <p:spTgt spid="32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16"/>
                                        </p:tgtEl>
                                        <p:attrNameLst>
                                          <p:attrName>style.visibility</p:attrName>
                                        </p:attrNameLst>
                                      </p:cBhvr>
                                      <p:to>
                                        <p:strVal val="visible"/>
                                      </p:to>
                                    </p:set>
                                    <p:animEffect transition="in" filter="fade">
                                      <p:cBhvr>
                                        <p:cTn id="61" dur="2000"/>
                                        <p:tgtEl>
                                          <p:spTgt spid="316"/>
                                        </p:tgtEl>
                                      </p:cBhvr>
                                    </p:animEffect>
                                  </p:childTnLst>
                                </p:cTn>
                              </p:par>
                              <p:par>
                                <p:cTn id="62" presetID="10" presetClass="entr" presetSubtype="0" fill="hold" nodeType="withEffect">
                                  <p:stCondLst>
                                    <p:cond delay="0"/>
                                  </p:stCondLst>
                                  <p:childTnLst>
                                    <p:set>
                                      <p:cBhvr>
                                        <p:cTn id="63" dur="1" fill="hold">
                                          <p:stCondLst>
                                            <p:cond delay="0"/>
                                          </p:stCondLst>
                                        </p:cTn>
                                        <p:tgtEl>
                                          <p:spTgt spid="317"/>
                                        </p:tgtEl>
                                        <p:attrNameLst>
                                          <p:attrName>style.visibility</p:attrName>
                                        </p:attrNameLst>
                                      </p:cBhvr>
                                      <p:to>
                                        <p:strVal val="visible"/>
                                      </p:to>
                                    </p:set>
                                    <p:animEffect transition="in" filter="fade">
                                      <p:cBhvr>
                                        <p:cTn id="64" dur="2000"/>
                                        <p:tgtEl>
                                          <p:spTgt spid="3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18"/>
                                        </p:tgtEl>
                                        <p:attrNameLst>
                                          <p:attrName>style.visibility</p:attrName>
                                        </p:attrNameLst>
                                      </p:cBhvr>
                                      <p:to>
                                        <p:strVal val="visible"/>
                                      </p:to>
                                    </p:set>
                                    <p:animEffect transition="in" filter="fade">
                                      <p:cBhvr>
                                        <p:cTn id="69" dur="2000"/>
                                        <p:tgtEl>
                                          <p:spTgt spid="318"/>
                                        </p:tgtEl>
                                      </p:cBhvr>
                                    </p:animEffect>
                                  </p:childTnLst>
                                </p:cTn>
                              </p:par>
                              <p:par>
                                <p:cTn id="70" presetID="10" presetClass="entr" presetSubtype="0" fill="hold" nodeType="withEffect">
                                  <p:stCondLst>
                                    <p:cond delay="0"/>
                                  </p:stCondLst>
                                  <p:childTnLst>
                                    <p:set>
                                      <p:cBhvr>
                                        <p:cTn id="71" dur="1" fill="hold">
                                          <p:stCondLst>
                                            <p:cond delay="0"/>
                                          </p:stCondLst>
                                        </p:cTn>
                                        <p:tgtEl>
                                          <p:spTgt spid="319"/>
                                        </p:tgtEl>
                                        <p:attrNameLst>
                                          <p:attrName>style.visibility</p:attrName>
                                        </p:attrNameLst>
                                      </p:cBhvr>
                                      <p:to>
                                        <p:strVal val="visible"/>
                                      </p:to>
                                    </p:set>
                                    <p:animEffect transition="in" filter="fade">
                                      <p:cBhvr>
                                        <p:cTn id="72" dur="2000"/>
                                        <p:tgtEl>
                                          <p:spTgt spid="3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23"/>
                                        </p:tgtEl>
                                        <p:attrNameLst>
                                          <p:attrName>style.visibility</p:attrName>
                                        </p:attrNameLst>
                                      </p:cBhvr>
                                      <p:to>
                                        <p:strVal val="visible"/>
                                      </p:to>
                                    </p:set>
                                    <p:animEffect transition="in" filter="fade">
                                      <p:cBhvr>
                                        <p:cTn id="77" dur="20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txBox="1"/>
          <p:nvPr/>
        </p:nvSpPr>
        <p:spPr>
          <a:xfrm>
            <a:off x="1226127" y="1828800"/>
            <a:ext cx="6691745"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538CD5"/>
                </a:solidFill>
                <a:latin typeface="Times New Roman"/>
                <a:ea typeface="Times New Roman"/>
                <a:cs typeface="Times New Roman"/>
                <a:sym typeface="Times New Roman"/>
              </a:rPr>
              <a:t>Hãy nêu một ví dụ về việc làm thể hiện phẩm chất chí công vô tư của một bạn, một thầy cô giáo hoặc của những người xung quanh mà em biết.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2000"/>
                                        <p:tgtEl>
                                          <p:spTgt spid="3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29"/>
                                        </p:tgtEl>
                                        <p:attrNameLst>
                                          <p:attrName>ppt_y</p:attrName>
                                        </p:attrNameLst>
                                      </p:cBhvr>
                                      <p:tavLst>
                                        <p:tav tm="0">
                                          <p:val>
                                            <p:strVal val="#ppt_y"/>
                                          </p:val>
                                        </p:tav>
                                        <p:tav tm="100000">
                                          <p:val>
                                            <p:strVal val="#ppt_y+1"/>
                                          </p:val>
                                        </p:tav>
                                      </p:tavLst>
                                    </p:anim>
                                    <p:set>
                                      <p:cBhvr>
                                        <p:cTn id="12" dur="1" fill="hold">
                                          <p:stCondLst>
                                            <p:cond delay="500"/>
                                          </p:stCondLst>
                                        </p:cTn>
                                        <p:tgtEl>
                                          <p:spTgt spid="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36" name="Google Shape;336;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337" name="Google Shape;337;p35" descr="EJ01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8" name="Google Shape;338;p35"/>
          <p:cNvSpPr/>
          <p:nvPr/>
        </p:nvSpPr>
        <p:spPr>
          <a:xfrm>
            <a:off x="3352800" y="1828800"/>
            <a:ext cx="2819399"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rgbClr val="002060"/>
                </a:solidFill>
                <a:latin typeface="Nunito Black"/>
                <a:ea typeface="Nunito Black"/>
                <a:cs typeface="Nunito Black"/>
                <a:sym typeface="Nunito Black"/>
              </a:rPr>
              <a:t>DẶN DÒ:</a:t>
            </a:r>
            <a:endParaRPr/>
          </a:p>
        </p:txBody>
      </p:sp>
      <p:sp>
        <p:nvSpPr>
          <p:cNvPr id="339" name="Google Shape;339;p35"/>
          <p:cNvSpPr/>
          <p:nvPr/>
        </p:nvSpPr>
        <p:spPr>
          <a:xfrm>
            <a:off x="2667000" y="2932797"/>
            <a:ext cx="6477000"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5050"/>
                </a:solidFill>
                <a:latin typeface="Times New Roman"/>
                <a:ea typeface="Times New Roman"/>
                <a:cs typeface="Times New Roman"/>
                <a:sym typeface="Times New Roman"/>
              </a:rPr>
              <a:t>- </a:t>
            </a:r>
            <a:r>
              <a:rPr lang="en-US" sz="2400" b="1">
                <a:solidFill>
                  <a:srgbClr val="FF5050"/>
                </a:solidFill>
                <a:latin typeface="Times New Roman"/>
                <a:ea typeface="Times New Roman"/>
                <a:cs typeface="Times New Roman"/>
                <a:sym typeface="Times New Roman"/>
              </a:rPr>
              <a:t>Học bài  “Chí công vô tư”</a:t>
            </a:r>
            <a:endParaRPr sz="2400" b="1">
              <a:solidFill>
                <a:srgbClr val="FF505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rgbClr val="FF5050"/>
                </a:solidFill>
                <a:latin typeface="Times New Roman"/>
                <a:ea typeface="Times New Roman"/>
                <a:cs typeface="Times New Roman"/>
                <a:sym typeface="Times New Roman"/>
              </a:rPr>
              <a:t>- Xem bài  “Quyền và nghĩa vụ</a:t>
            </a:r>
            <a:endParaRPr sz="2400" b="1">
              <a:solidFill>
                <a:srgbClr val="FF505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rgbClr val="FF5050"/>
                </a:solidFill>
                <a:latin typeface="Times New Roman"/>
                <a:ea typeface="Times New Roman"/>
                <a:cs typeface="Times New Roman"/>
                <a:sym typeface="Times New Roman"/>
              </a:rPr>
              <a:t>của công dân trong lao động”</a:t>
            </a:r>
            <a:endParaRPr sz="2400" b="1">
              <a:solidFill>
                <a:srgbClr val="FF505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rgbClr val="FF5050"/>
                </a:solidFill>
                <a:latin typeface="Times New Roman"/>
                <a:ea typeface="Times New Roman"/>
                <a:cs typeface="Times New Roman"/>
                <a:sym typeface="Times New Roman"/>
              </a:rPr>
              <a:t>- Đọc truyện</a:t>
            </a:r>
            <a:endParaRPr sz="2400" b="1">
              <a:solidFill>
                <a:srgbClr val="FF505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rgbClr val="FF5050"/>
                </a:solidFill>
                <a:latin typeface="Times New Roman"/>
                <a:ea typeface="Times New Roman"/>
                <a:cs typeface="Times New Roman"/>
                <a:sym typeface="Times New Roman"/>
              </a:rPr>
              <a:t>- Sưu tầm:</a:t>
            </a:r>
            <a:endParaRPr/>
          </a:p>
          <a:p>
            <a:pPr marL="0" marR="0" lvl="0" indent="0" algn="l" rtl="0">
              <a:spcBef>
                <a:spcPts val="0"/>
              </a:spcBef>
              <a:spcAft>
                <a:spcPts val="0"/>
              </a:spcAft>
              <a:buNone/>
            </a:pPr>
            <a:r>
              <a:rPr lang="en-US" sz="2400" b="1">
                <a:solidFill>
                  <a:srgbClr val="FF5050"/>
                </a:solidFill>
                <a:latin typeface="Times New Roman"/>
                <a:ea typeface="Times New Roman"/>
                <a:cs typeface="Times New Roman"/>
                <a:sym typeface="Times New Roman"/>
              </a:rPr>
              <a:t>- Những tấm gương 	</a:t>
            </a:r>
            <a:endParaRPr/>
          </a:p>
          <a:p>
            <a:pPr marL="0" marR="0" lvl="0" indent="0" algn="l" rtl="0">
              <a:spcBef>
                <a:spcPts val="0"/>
              </a:spcBef>
              <a:spcAft>
                <a:spcPts val="0"/>
              </a:spcAft>
              <a:buNone/>
            </a:pPr>
            <a:r>
              <a:rPr lang="en-US" sz="2400" b="1">
                <a:solidFill>
                  <a:srgbClr val="FF5050"/>
                </a:solidFill>
                <a:latin typeface="Times New Roman"/>
                <a:ea typeface="Times New Roman"/>
                <a:cs typeface="Times New Roman"/>
                <a:sym typeface="Times New Roman"/>
              </a:rPr>
              <a:t>- Những câu ca dao, tục ngữ</a:t>
            </a:r>
            <a:endParaRPr sz="2400" b="1">
              <a:solidFill>
                <a:srgbClr val="FF5050"/>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6"/>
          <p:cNvSpPr txBox="1"/>
          <p:nvPr/>
        </p:nvSpPr>
        <p:spPr>
          <a:xfrm>
            <a:off x="3717925" y="3097213"/>
            <a:ext cx="1841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Garamond"/>
              <a:ea typeface="Garamond"/>
              <a:cs typeface="Garamond"/>
              <a:sym typeface="Garamond"/>
            </a:endParaRPr>
          </a:p>
        </p:txBody>
      </p:sp>
      <p:sp>
        <p:nvSpPr>
          <p:cNvPr id="345" name="Google Shape;345;p36"/>
          <p:cNvSpPr/>
          <p:nvPr/>
        </p:nvSpPr>
        <p:spPr>
          <a:xfrm>
            <a:off x="838200" y="1787525"/>
            <a:ext cx="7543800" cy="1676400"/>
          </a:xfrm>
          <a:prstGeom prst="rect">
            <a:avLst/>
          </a:prstGeom>
        </p:spPr>
        <p:txBody>
          <a:bodyPr>
            <a:prstTxWarp prst="textPlain">
              <a:avLst/>
            </a:prstTxWarp>
          </a:bodyPr>
          <a:lstStyle/>
          <a:p>
            <a:pPr lvl="0" algn="ctr"/>
            <a:r>
              <a:rPr b="0" i="0">
                <a:ln>
                  <a:noFill/>
                </a:ln>
                <a:solidFill>
                  <a:srgbClr val="FFFF00"/>
                </a:solidFill>
                <a:latin typeface="Tahoma"/>
              </a:rPr>
              <a:t>CHÚC CÁC EM VÀ GIA ĐÌNH NHIỀU SỨC KHỎE.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p:nvPr/>
        </p:nvSpPr>
        <p:spPr>
          <a:xfrm>
            <a:off x="838200" y="914400"/>
            <a:ext cx="7696200"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0" i="0" u="none" strike="noStrike" cap="none">
                <a:solidFill>
                  <a:schemeClr val="dk1"/>
                </a:solidFill>
                <a:latin typeface="Times New Roman"/>
                <a:ea typeface="Times New Roman"/>
                <a:cs typeface="Times New Roman"/>
                <a:sym typeface="Times New Roman"/>
              </a:rPr>
              <a:t>	*Trong cuộc sống hàng ngày, nhiều người đã đặt việc chung lên trên việc riêng, bỏ đi những lợi lợi ích riêng tư của cá nhân mình … Người như thế được gọi là người “</a:t>
            </a:r>
            <a:r>
              <a:rPr lang="en-US" sz="3600" b="1" i="0" u="none" strike="noStrike" cap="none">
                <a:solidFill>
                  <a:schemeClr val="dk1"/>
                </a:solidFill>
                <a:latin typeface="Times New Roman"/>
                <a:ea typeface="Times New Roman"/>
                <a:cs typeface="Times New Roman"/>
                <a:sym typeface="Times New Roman"/>
              </a:rPr>
              <a:t>Chí công vô tư</a:t>
            </a:r>
            <a:r>
              <a:rPr lang="en-US" sz="3600" b="0" i="0" u="none" strike="noStrike" cap="none">
                <a:solidFill>
                  <a:schemeClr val="dk1"/>
                </a:solidFill>
                <a:latin typeface="Times New Roman"/>
                <a:ea typeface="Times New Roman"/>
                <a:cs typeface="Times New Roman"/>
                <a:sym typeface="Times New Roman"/>
              </a:rPr>
              <a:t>”. Vậy </a:t>
            </a:r>
            <a:r>
              <a:rPr lang="en-US" sz="3600" b="1" i="0" u="none" strike="noStrike" cap="none">
                <a:solidFill>
                  <a:srgbClr val="FF3300"/>
                </a:solidFill>
                <a:latin typeface="Times New Roman"/>
                <a:ea typeface="Times New Roman"/>
                <a:cs typeface="Times New Roman"/>
                <a:sym typeface="Times New Roman"/>
              </a:rPr>
              <a:t>chí công vô tư</a:t>
            </a:r>
            <a:r>
              <a:rPr lang="en-US" sz="3600" b="1" i="0" u="none" strike="noStrike" cap="none">
                <a:solidFill>
                  <a:schemeClr val="dk1"/>
                </a:solidFill>
                <a:latin typeface="Times New Roman"/>
                <a:ea typeface="Times New Roman"/>
                <a:cs typeface="Times New Roman"/>
                <a:sym typeface="Times New Roman"/>
              </a:rPr>
              <a:t> </a:t>
            </a:r>
            <a:r>
              <a:rPr lang="en-US" sz="3600" b="0" i="0" u="none" strike="noStrike" cap="none">
                <a:solidFill>
                  <a:schemeClr val="dk1"/>
                </a:solidFill>
                <a:latin typeface="Times New Roman"/>
                <a:ea typeface="Times New Roman"/>
                <a:cs typeface="Times New Roman"/>
                <a:sym typeface="Times New Roman"/>
              </a:rPr>
              <a:t>là gì? Biểu hiện ra sao ? Sẽ được làm rõ trong nội dung bài học hôm nay: “</a:t>
            </a:r>
            <a:r>
              <a:rPr lang="en-US" sz="3600" b="1" i="0" u="none" strike="noStrike" cap="none">
                <a:solidFill>
                  <a:srgbClr val="FF3300"/>
                </a:solidFill>
                <a:latin typeface="Times New Roman"/>
                <a:ea typeface="Times New Roman"/>
                <a:cs typeface="Times New Roman"/>
                <a:sym typeface="Times New Roman"/>
              </a:rPr>
              <a:t>Chí công vô tư</a:t>
            </a:r>
            <a:r>
              <a:rPr lang="en-US" sz="3600" b="0" i="0" u="none" strike="noStrike" cap="none">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6"/>
          <p:cNvPicPr preferRelativeResize="0"/>
          <p:nvPr/>
        </p:nvPicPr>
        <p:blipFill rotWithShape="1">
          <a:blip r:embed="rId3">
            <a:alphaModFix/>
          </a:blip>
          <a:srcRect/>
          <a:stretch/>
        </p:blipFill>
        <p:spPr>
          <a:xfrm>
            <a:off x="2362200" y="304800"/>
            <a:ext cx="4410075" cy="327077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08" name="Google Shape;108;p16"/>
          <p:cNvSpPr txBox="1"/>
          <p:nvPr/>
        </p:nvSpPr>
        <p:spPr>
          <a:xfrm>
            <a:off x="2362200" y="3956580"/>
            <a:ext cx="4418542" cy="2585323"/>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Tô Hiến Thành (</a:t>
            </a:r>
            <a:r>
              <a:rPr lang="en-US" sz="1800" b="1" i="0" u="none" strike="noStrike" cap="none">
                <a:solidFill>
                  <a:schemeClr val="lt1"/>
                </a:solidFill>
                <a:latin typeface="Times New Roman"/>
                <a:ea typeface="Times New Roman"/>
                <a:cs typeface="Times New Roman"/>
                <a:sym typeface="Times New Roman"/>
              </a:rPr>
              <a:t>蘇憲誠, 1102-1179), </a:t>
            </a:r>
            <a:r>
              <a:rPr lang="en-US" sz="1800" b="1" i="0" u="none" strike="noStrike" cap="none">
                <a:solidFill>
                  <a:schemeClr val="lt1"/>
                </a:solidFill>
                <a:latin typeface="Calibri"/>
                <a:ea typeface="Calibri"/>
                <a:cs typeface="Calibri"/>
                <a:sym typeface="Calibri"/>
              </a:rPr>
              <a:t>quê làng Hạ Mỗ nay là xã Hạ Mỗ huyện Đan Phượng thành phố Hà Nội, là quan đại thần phụ chính nhà Lý, phụng sự hai triều vua: Lý Anh Tông và Lý Cao Tông. Ông là viên quan văn võ song toàn, nổi tiếng là công minh chính trực, được vua phong tước vương mặc dù không phải tôn thất nhà Lý.</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7"/>
          <p:cNvPicPr preferRelativeResize="0"/>
          <p:nvPr/>
        </p:nvPicPr>
        <p:blipFill rotWithShape="1">
          <a:blip r:embed="rId3">
            <a:alphaModFix/>
          </a:blip>
          <a:srcRect/>
          <a:stretch/>
        </p:blipFill>
        <p:spPr>
          <a:xfrm>
            <a:off x="2090738" y="1176338"/>
            <a:ext cx="5553075" cy="5348287"/>
          </a:xfrm>
          <a:prstGeom prst="rect">
            <a:avLst/>
          </a:prstGeom>
          <a:noFill/>
          <a:ln>
            <a:noFill/>
          </a:ln>
        </p:spPr>
      </p:pic>
      <p:sp>
        <p:nvSpPr>
          <p:cNvPr id="114" name="Google Shape;114;p17"/>
          <p:cNvSpPr txBox="1"/>
          <p:nvPr/>
        </p:nvSpPr>
        <p:spPr>
          <a:xfrm>
            <a:off x="0" y="724041"/>
            <a:ext cx="2819400"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366092"/>
                </a:solidFill>
                <a:latin typeface="Times New Roman"/>
                <a:ea typeface="Times New Roman"/>
                <a:cs typeface="Times New Roman"/>
                <a:sym typeface="Times New Roman"/>
              </a:rPr>
              <a:t>I. ĐẶT VẤN ĐỀ</a:t>
            </a:r>
            <a:endParaRPr/>
          </a:p>
        </p:txBody>
      </p:sp>
      <p:sp>
        <p:nvSpPr>
          <p:cNvPr id="115" name="Google Shape;115;p17"/>
          <p:cNvSpPr txBox="1"/>
          <p:nvPr/>
        </p:nvSpPr>
        <p:spPr>
          <a:xfrm>
            <a:off x="0" y="-4781"/>
            <a:ext cx="9144000"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Times New Roman"/>
                <a:ea typeface="Times New Roman"/>
                <a:cs typeface="Times New Roman"/>
                <a:sym typeface="Times New Roman"/>
              </a:rPr>
              <a:t>BÀI 1: CHÍ CÔNG VÔ TƯ</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p:nvPr/>
        </p:nvSpPr>
        <p:spPr>
          <a:xfrm>
            <a:off x="0" y="724041"/>
            <a:ext cx="2819400"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366092"/>
                </a:solidFill>
                <a:latin typeface="Times New Roman"/>
                <a:ea typeface="Times New Roman"/>
                <a:cs typeface="Times New Roman"/>
                <a:sym typeface="Times New Roman"/>
              </a:rPr>
              <a:t>I. ĐẶT VẤN ĐỀ</a:t>
            </a:r>
            <a:endParaRPr/>
          </a:p>
        </p:txBody>
      </p:sp>
      <p:sp>
        <p:nvSpPr>
          <p:cNvPr id="122" name="Google Shape;122;p18"/>
          <p:cNvSpPr txBox="1"/>
          <p:nvPr/>
        </p:nvSpPr>
        <p:spPr>
          <a:xfrm>
            <a:off x="0" y="1150443"/>
            <a:ext cx="9144000"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38CD5"/>
                </a:solidFill>
                <a:latin typeface="Times New Roman"/>
                <a:ea typeface="Times New Roman"/>
                <a:cs typeface="Times New Roman"/>
                <a:sym typeface="Times New Roman"/>
              </a:rPr>
              <a:t>1. Tô Hiến Thành- Một tấm gương về chí công vô tư</a:t>
            </a:r>
            <a:endParaRPr sz="2400" b="1">
              <a:solidFill>
                <a:srgbClr val="538CD5"/>
              </a:solidFill>
              <a:latin typeface="Times New Roman"/>
              <a:ea typeface="Times New Roman"/>
              <a:cs typeface="Times New Roman"/>
              <a:sym typeface="Times New Roman"/>
            </a:endParaRPr>
          </a:p>
        </p:txBody>
      </p:sp>
      <p:sp>
        <p:nvSpPr>
          <p:cNvPr id="123" name="Google Shape;123;p18"/>
          <p:cNvSpPr txBox="1"/>
          <p:nvPr/>
        </p:nvSpPr>
        <p:spPr>
          <a:xfrm>
            <a:off x="6927" y="3431165"/>
            <a:ext cx="2142021" cy="400110"/>
          </a:xfrm>
          <a:prstGeom prst="rect">
            <a:avLst/>
          </a:prstGeom>
          <a:solidFill>
            <a:srgbClr val="00B050"/>
          </a:solidFill>
          <a:ln w="381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Tô Hiến Thành</a:t>
            </a:r>
            <a:endParaRPr sz="2000" b="1">
              <a:solidFill>
                <a:srgbClr val="FFFF00"/>
              </a:solidFill>
              <a:latin typeface="Times New Roman"/>
              <a:ea typeface="Times New Roman"/>
              <a:cs typeface="Times New Roman"/>
              <a:sym typeface="Times New Roman"/>
            </a:endParaRPr>
          </a:p>
        </p:txBody>
      </p:sp>
      <p:sp>
        <p:nvSpPr>
          <p:cNvPr id="124" name="Google Shape;124;p18"/>
          <p:cNvSpPr txBox="1"/>
          <p:nvPr/>
        </p:nvSpPr>
        <p:spPr>
          <a:xfrm rot="-1881426">
            <a:off x="1122001" y="2461454"/>
            <a:ext cx="1890331"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Lo việc nước</a:t>
            </a:r>
            <a:endParaRPr sz="2000" b="1">
              <a:solidFill>
                <a:schemeClr val="dk1"/>
              </a:solidFill>
              <a:latin typeface="Times New Roman"/>
              <a:ea typeface="Times New Roman"/>
              <a:cs typeface="Times New Roman"/>
              <a:sym typeface="Times New Roman"/>
            </a:endParaRPr>
          </a:p>
        </p:txBody>
      </p:sp>
      <p:sp>
        <p:nvSpPr>
          <p:cNvPr id="125" name="Google Shape;125;p18"/>
          <p:cNvSpPr txBox="1"/>
          <p:nvPr/>
        </p:nvSpPr>
        <p:spPr>
          <a:xfrm rot="2311931">
            <a:off x="1398290" y="4375458"/>
            <a:ext cx="1543288"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Hầu hạ vua</a:t>
            </a:r>
            <a:endParaRPr sz="2000" b="1">
              <a:solidFill>
                <a:schemeClr val="dk1"/>
              </a:solidFill>
              <a:latin typeface="Times New Roman"/>
              <a:ea typeface="Times New Roman"/>
              <a:cs typeface="Times New Roman"/>
              <a:sym typeface="Times New Roman"/>
            </a:endParaRPr>
          </a:p>
        </p:txBody>
      </p:sp>
      <p:sp>
        <p:nvSpPr>
          <p:cNvPr id="126" name="Google Shape;126;p18"/>
          <p:cNvSpPr txBox="1"/>
          <p:nvPr/>
        </p:nvSpPr>
        <p:spPr>
          <a:xfrm>
            <a:off x="2978384" y="2324961"/>
            <a:ext cx="1981200" cy="400110"/>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Trần Trung Tá</a:t>
            </a:r>
            <a:endParaRPr sz="2000" b="1">
              <a:solidFill>
                <a:schemeClr val="lt1"/>
              </a:solidFill>
              <a:latin typeface="Times New Roman"/>
              <a:ea typeface="Times New Roman"/>
              <a:cs typeface="Times New Roman"/>
              <a:sym typeface="Times New Roman"/>
            </a:endParaRPr>
          </a:p>
        </p:txBody>
      </p:sp>
      <p:sp>
        <p:nvSpPr>
          <p:cNvPr id="127" name="Google Shape;127;p18"/>
          <p:cNvSpPr txBox="1"/>
          <p:nvPr/>
        </p:nvSpPr>
        <p:spPr>
          <a:xfrm>
            <a:off x="2947938" y="4514257"/>
            <a:ext cx="2387678" cy="400110"/>
          </a:xfrm>
          <a:prstGeom prst="rect">
            <a:avLst/>
          </a:prstGeom>
          <a:solidFill>
            <a:srgbClr val="FF0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Vũ Tán Đường</a:t>
            </a:r>
            <a:endParaRPr sz="2000" b="1">
              <a:solidFill>
                <a:schemeClr val="lt1"/>
              </a:solidFill>
              <a:latin typeface="Times New Roman"/>
              <a:ea typeface="Times New Roman"/>
              <a:cs typeface="Times New Roman"/>
              <a:sym typeface="Times New Roman"/>
            </a:endParaRPr>
          </a:p>
        </p:txBody>
      </p:sp>
      <p:sp>
        <p:nvSpPr>
          <p:cNvPr id="128" name="Google Shape;128;p18"/>
          <p:cNvSpPr txBox="1"/>
          <p:nvPr/>
        </p:nvSpPr>
        <p:spPr>
          <a:xfrm>
            <a:off x="5615507" y="2308454"/>
            <a:ext cx="2649683"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Lo việc chống giặc</a:t>
            </a:r>
            <a:endParaRPr sz="2000" b="1">
              <a:solidFill>
                <a:schemeClr val="dk1"/>
              </a:solidFill>
              <a:latin typeface="Times New Roman"/>
              <a:ea typeface="Times New Roman"/>
              <a:cs typeface="Times New Roman"/>
              <a:sym typeface="Times New Roman"/>
            </a:endParaRPr>
          </a:p>
        </p:txBody>
      </p:sp>
      <p:sp>
        <p:nvSpPr>
          <p:cNvPr id="129" name="Google Shape;129;p18"/>
          <p:cNvSpPr txBox="1"/>
          <p:nvPr/>
        </p:nvSpPr>
        <p:spPr>
          <a:xfrm>
            <a:off x="5615507" y="4421010"/>
            <a:ext cx="3572743"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Tận tình chăm sóc, chu đáo</a:t>
            </a:r>
            <a:endParaRPr sz="2000" b="1">
              <a:solidFill>
                <a:schemeClr val="dk1"/>
              </a:solidFill>
              <a:latin typeface="Times New Roman"/>
              <a:ea typeface="Times New Roman"/>
              <a:cs typeface="Times New Roman"/>
              <a:sym typeface="Times New Roman"/>
            </a:endParaRPr>
          </a:p>
        </p:txBody>
      </p:sp>
      <p:sp>
        <p:nvSpPr>
          <p:cNvPr id="130" name="Google Shape;130;p18"/>
          <p:cNvSpPr/>
          <p:nvPr/>
        </p:nvSpPr>
        <p:spPr>
          <a:xfrm>
            <a:off x="2224805" y="2881052"/>
            <a:ext cx="3052795" cy="1500337"/>
          </a:xfrm>
          <a:prstGeom prst="ellipse">
            <a:avLst/>
          </a:prstGeom>
          <a:solidFill>
            <a:srgbClr val="00B0F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Công tư phân minh, đánh giá con người dựa trên năng lực</a:t>
            </a:r>
            <a:endParaRPr sz="2000" b="1">
              <a:solidFill>
                <a:schemeClr val="lt1"/>
              </a:solidFill>
              <a:latin typeface="Times New Roman"/>
              <a:ea typeface="Times New Roman"/>
              <a:cs typeface="Times New Roman"/>
              <a:sym typeface="Times New Roman"/>
            </a:endParaRPr>
          </a:p>
        </p:txBody>
      </p:sp>
      <p:sp>
        <p:nvSpPr>
          <p:cNvPr id="131" name="Google Shape;131;p18"/>
          <p:cNvSpPr/>
          <p:nvPr/>
        </p:nvSpPr>
        <p:spPr>
          <a:xfrm>
            <a:off x="5335616" y="3504478"/>
            <a:ext cx="695097" cy="302256"/>
          </a:xfrm>
          <a:prstGeom prst="rightArrow">
            <a:avLst>
              <a:gd name="adj1" fmla="val 50000"/>
              <a:gd name="adj2" fmla="val 50000"/>
            </a:avLst>
          </a:prstGeom>
          <a:solidFill>
            <a:schemeClr val="lt1"/>
          </a:solid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32" name="Google Shape;132;p18"/>
          <p:cNvSpPr/>
          <p:nvPr/>
        </p:nvSpPr>
        <p:spPr>
          <a:xfrm>
            <a:off x="6034174" y="3122785"/>
            <a:ext cx="2735410" cy="934327"/>
          </a:xfrm>
          <a:prstGeom prst="roundRect">
            <a:avLst>
              <a:gd name="adj" fmla="val 16667"/>
            </a:avLst>
          </a:prstGeom>
          <a:solidFill>
            <a:srgbClr val="00B05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FFFF00"/>
                </a:solidFill>
                <a:latin typeface="Times New Roman"/>
                <a:ea typeface="Times New Roman"/>
                <a:cs typeface="Times New Roman"/>
                <a:sym typeface="Times New Roman"/>
              </a:rPr>
              <a:t>CHÍ CÔNG VÔ TƯ</a:t>
            </a:r>
            <a:endParaRPr/>
          </a:p>
        </p:txBody>
      </p:sp>
      <p:sp>
        <p:nvSpPr>
          <p:cNvPr id="133" name="Google Shape;133;p18"/>
          <p:cNvSpPr txBox="1"/>
          <p:nvPr/>
        </p:nvSpPr>
        <p:spPr>
          <a:xfrm>
            <a:off x="0" y="-4781"/>
            <a:ext cx="9144000"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Times New Roman"/>
                <a:ea typeface="Times New Roman"/>
                <a:cs typeface="Times New Roman"/>
                <a:sym typeface="Times New Roman"/>
              </a:rPr>
              <a:t>BÀI 1: CHÍ CÔNG VÔ TƯ</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2000"/>
                                        <p:tgtEl>
                                          <p:spTgt spid="121"/>
                                        </p:tgtEl>
                                      </p:cBhvr>
                                    </p:animEffect>
                                  </p:childTnLst>
                                </p:cTn>
                              </p:par>
                              <p:par>
                                <p:cTn id="8" presetID="10" presetClass="entr" presetSubtype="0"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2000"/>
                                        <p:tgtEl>
                                          <p:spTgt spid="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4"/>
                                        </p:tgtEl>
                                        <p:attrNameLst>
                                          <p:attrName>style.visibility</p:attrName>
                                        </p:attrNameLst>
                                      </p:cBhvr>
                                      <p:to>
                                        <p:strVal val="visible"/>
                                      </p:to>
                                    </p:set>
                                    <p:animEffect transition="in" filter="fade">
                                      <p:cBhvr>
                                        <p:cTn id="20" dur="2000"/>
                                        <p:tgtEl>
                                          <p:spTgt spid="124"/>
                                        </p:tgtEl>
                                      </p:cBhvr>
                                    </p:animEffect>
                                  </p:childTnLst>
                                </p:cTn>
                              </p:par>
                              <p:par>
                                <p:cTn id="21" presetID="10"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2000"/>
                                        <p:tgtEl>
                                          <p:spTgt spid="126"/>
                                        </p:tgtEl>
                                      </p:cBhvr>
                                    </p:animEffect>
                                  </p:childTnLst>
                                </p:cTn>
                              </p:par>
                              <p:par>
                                <p:cTn id="24" presetID="10" presetClass="entr" presetSubtype="0" fill="hold" nodeType="with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fade">
                                      <p:cBhvr>
                                        <p:cTn id="26" dur="2000"/>
                                        <p:tgtEl>
                                          <p:spTgt spid="128"/>
                                        </p:tgtEl>
                                      </p:cBhvr>
                                    </p:animEffect>
                                  </p:childTnLst>
                                </p:cTn>
                              </p:par>
                              <p:par>
                                <p:cTn id="27" presetID="10" presetClass="entr" presetSubtype="0" fill="hold" nodeType="withEffect">
                                  <p:stCondLst>
                                    <p:cond delay="0"/>
                                  </p:stCondLst>
                                  <p:childTnLst>
                                    <p:set>
                                      <p:cBhvr>
                                        <p:cTn id="28" dur="1" fill="hold">
                                          <p:stCondLst>
                                            <p:cond delay="0"/>
                                          </p:stCondLst>
                                        </p:cTn>
                                        <p:tgtEl>
                                          <p:spTgt spid="125"/>
                                        </p:tgtEl>
                                        <p:attrNameLst>
                                          <p:attrName>style.visibility</p:attrName>
                                        </p:attrNameLst>
                                      </p:cBhvr>
                                      <p:to>
                                        <p:strVal val="visible"/>
                                      </p:to>
                                    </p:set>
                                    <p:animEffect transition="in" filter="fade">
                                      <p:cBhvr>
                                        <p:cTn id="29" dur="2000"/>
                                        <p:tgtEl>
                                          <p:spTgt spid="125"/>
                                        </p:tgtEl>
                                      </p:cBhvr>
                                    </p:animEffect>
                                  </p:childTnLst>
                                </p:cTn>
                              </p:par>
                              <p:par>
                                <p:cTn id="30" presetID="10" presetClass="entr" presetSubtype="0" fill="hold" nodeType="with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fade">
                                      <p:cBhvr>
                                        <p:cTn id="32" dur="2000"/>
                                        <p:tgtEl>
                                          <p:spTgt spid="127"/>
                                        </p:tgtEl>
                                      </p:cBhvr>
                                    </p:animEffect>
                                  </p:childTnLst>
                                </p:cTn>
                              </p:par>
                              <p:par>
                                <p:cTn id="33" presetID="10" presetClass="entr" presetSubtype="0" fill="hold" nodeType="withEffect">
                                  <p:stCondLst>
                                    <p:cond delay="0"/>
                                  </p:stCondLst>
                                  <p:childTnLst>
                                    <p:set>
                                      <p:cBhvr>
                                        <p:cTn id="34" dur="1" fill="hold">
                                          <p:stCondLst>
                                            <p:cond delay="0"/>
                                          </p:stCondLst>
                                        </p:cTn>
                                        <p:tgtEl>
                                          <p:spTgt spid="129"/>
                                        </p:tgtEl>
                                        <p:attrNameLst>
                                          <p:attrName>style.visibility</p:attrName>
                                        </p:attrNameLst>
                                      </p:cBhvr>
                                      <p:to>
                                        <p:strVal val="visible"/>
                                      </p:to>
                                    </p:set>
                                    <p:animEffect transition="in" filter="fade">
                                      <p:cBhvr>
                                        <p:cTn id="35" dur="2000"/>
                                        <p:tgtEl>
                                          <p:spTgt spid="1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2000"/>
                                        <p:tgtEl>
                                          <p:spTgt spid="13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124"/>
                                        </p:tgtEl>
                                        <p:attrNameLst>
                                          <p:attrName>ppt_y</p:attrName>
                                        </p:attrNameLst>
                                      </p:cBhvr>
                                      <p:tavLst>
                                        <p:tav tm="0">
                                          <p:val>
                                            <p:strVal val="#ppt_y"/>
                                          </p:val>
                                        </p:tav>
                                        <p:tav tm="100000">
                                          <p:val>
                                            <p:strVal val="#ppt_y+1"/>
                                          </p:val>
                                        </p:tav>
                                      </p:tavLst>
                                    </p:anim>
                                    <p:set>
                                      <p:cBhvr>
                                        <p:cTn id="45" dur="1" fill="hold">
                                          <p:stCondLst>
                                            <p:cond delay="500"/>
                                          </p:stCondLst>
                                        </p:cTn>
                                        <p:tgtEl>
                                          <p:spTgt spid="124"/>
                                        </p:tgtEl>
                                        <p:attrNameLst>
                                          <p:attrName>style.visibility</p:attrName>
                                        </p:attrNameLst>
                                      </p:cBhvr>
                                      <p:to>
                                        <p:strVal val="hidden"/>
                                      </p:to>
                                    </p:set>
                                  </p:childTnLst>
                                </p:cTn>
                              </p:par>
                              <p:par>
                                <p:cTn id="46" presetID="2" presetClass="exit" presetSubtype="4" fill="hold" nodeType="withEffect">
                                  <p:stCondLst>
                                    <p:cond delay="0"/>
                                  </p:stCondLst>
                                  <p:childTnLst>
                                    <p:anim calcmode="lin" valueType="num">
                                      <p:cBhvr additive="base">
                                        <p:cTn id="47" dur="500"/>
                                        <p:tgtEl>
                                          <p:spTgt spid="126"/>
                                        </p:tgtEl>
                                        <p:attrNameLst>
                                          <p:attrName>ppt_y</p:attrName>
                                        </p:attrNameLst>
                                      </p:cBhvr>
                                      <p:tavLst>
                                        <p:tav tm="0">
                                          <p:val>
                                            <p:strVal val="#ppt_y"/>
                                          </p:val>
                                        </p:tav>
                                        <p:tav tm="100000">
                                          <p:val>
                                            <p:strVal val="#ppt_y+1"/>
                                          </p:val>
                                        </p:tav>
                                      </p:tavLst>
                                    </p:anim>
                                    <p:set>
                                      <p:cBhvr>
                                        <p:cTn id="48" dur="1" fill="hold">
                                          <p:stCondLst>
                                            <p:cond delay="500"/>
                                          </p:stCondLst>
                                        </p:cTn>
                                        <p:tgtEl>
                                          <p:spTgt spid="126"/>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128"/>
                                        </p:tgtEl>
                                        <p:attrNameLst>
                                          <p:attrName>ppt_y</p:attrName>
                                        </p:attrNameLst>
                                      </p:cBhvr>
                                      <p:tavLst>
                                        <p:tav tm="0">
                                          <p:val>
                                            <p:strVal val="#ppt_y"/>
                                          </p:val>
                                        </p:tav>
                                        <p:tav tm="100000">
                                          <p:val>
                                            <p:strVal val="#ppt_y+1"/>
                                          </p:val>
                                        </p:tav>
                                      </p:tavLst>
                                    </p:anim>
                                    <p:set>
                                      <p:cBhvr>
                                        <p:cTn id="51" dur="1" fill="hold">
                                          <p:stCondLst>
                                            <p:cond delay="500"/>
                                          </p:stCondLst>
                                        </p:cTn>
                                        <p:tgtEl>
                                          <p:spTgt spid="128"/>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125"/>
                                        </p:tgtEl>
                                        <p:attrNameLst>
                                          <p:attrName>ppt_y</p:attrName>
                                        </p:attrNameLst>
                                      </p:cBhvr>
                                      <p:tavLst>
                                        <p:tav tm="0">
                                          <p:val>
                                            <p:strVal val="#ppt_y"/>
                                          </p:val>
                                        </p:tav>
                                        <p:tav tm="100000">
                                          <p:val>
                                            <p:strVal val="#ppt_y+1"/>
                                          </p:val>
                                        </p:tav>
                                      </p:tavLst>
                                    </p:anim>
                                    <p:set>
                                      <p:cBhvr>
                                        <p:cTn id="54" dur="1" fill="hold">
                                          <p:stCondLst>
                                            <p:cond delay="500"/>
                                          </p:stCondLst>
                                        </p:cTn>
                                        <p:tgtEl>
                                          <p:spTgt spid="125"/>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127"/>
                                        </p:tgtEl>
                                        <p:attrNameLst>
                                          <p:attrName>ppt_y</p:attrName>
                                        </p:attrNameLst>
                                      </p:cBhvr>
                                      <p:tavLst>
                                        <p:tav tm="0">
                                          <p:val>
                                            <p:strVal val="#ppt_y"/>
                                          </p:val>
                                        </p:tav>
                                        <p:tav tm="100000">
                                          <p:val>
                                            <p:strVal val="#ppt_y+1"/>
                                          </p:val>
                                        </p:tav>
                                      </p:tavLst>
                                    </p:anim>
                                    <p:set>
                                      <p:cBhvr>
                                        <p:cTn id="57" dur="1" fill="hold">
                                          <p:stCondLst>
                                            <p:cond delay="500"/>
                                          </p:stCondLst>
                                        </p:cTn>
                                        <p:tgtEl>
                                          <p:spTgt spid="127"/>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129"/>
                                        </p:tgtEl>
                                        <p:attrNameLst>
                                          <p:attrName>ppt_y</p:attrName>
                                        </p:attrNameLst>
                                      </p:cBhvr>
                                      <p:tavLst>
                                        <p:tav tm="0">
                                          <p:val>
                                            <p:strVal val="#ppt_y"/>
                                          </p:val>
                                        </p:tav>
                                        <p:tav tm="100000">
                                          <p:val>
                                            <p:strVal val="#ppt_y+1"/>
                                          </p:val>
                                        </p:tav>
                                      </p:tavLst>
                                    </p:anim>
                                    <p:set>
                                      <p:cBhvr>
                                        <p:cTn id="60" dur="1" fill="hold">
                                          <p:stCondLst>
                                            <p:cond delay="500"/>
                                          </p:stCondLst>
                                        </p:cTn>
                                        <p:tgtEl>
                                          <p:spTgt spid="12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1"/>
                                        </p:tgtEl>
                                        <p:attrNameLst>
                                          <p:attrName>style.visibility</p:attrName>
                                        </p:attrNameLst>
                                      </p:cBhvr>
                                      <p:to>
                                        <p:strVal val="visible"/>
                                      </p:to>
                                    </p:set>
                                    <p:animEffect transition="in" filter="fade">
                                      <p:cBhvr>
                                        <p:cTn id="65" dur="2000"/>
                                        <p:tgtEl>
                                          <p:spTgt spid="131"/>
                                        </p:tgtEl>
                                      </p:cBhvr>
                                    </p:animEffect>
                                  </p:childTnLst>
                                </p:cTn>
                              </p:par>
                              <p:par>
                                <p:cTn id="66" presetID="10" presetClass="entr" presetSubtype="0" fill="hold" nodeType="with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fade">
                                      <p:cBhvr>
                                        <p:cTn id="68" dur="2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9"/>
          <p:cNvPicPr preferRelativeResize="0"/>
          <p:nvPr/>
        </p:nvPicPr>
        <p:blipFill rotWithShape="1">
          <a:blip r:embed="rId3">
            <a:alphaModFix/>
          </a:blip>
          <a:srcRect/>
          <a:stretch/>
        </p:blipFill>
        <p:spPr>
          <a:xfrm>
            <a:off x="2514600" y="381000"/>
            <a:ext cx="4076700" cy="327077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39" name="Google Shape;139;p19"/>
          <p:cNvSpPr txBox="1"/>
          <p:nvPr/>
        </p:nvSpPr>
        <p:spPr>
          <a:xfrm>
            <a:off x="2421466" y="4024312"/>
            <a:ext cx="4169834" cy="2308324"/>
          </a:xfrm>
          <a:prstGeom prst="rect">
            <a:avLst/>
          </a:prstGeom>
          <a:solidFill>
            <a:srgbClr val="FF0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a:solidFill>
                  <a:srgbClr val="FFFF00"/>
                </a:solidFill>
                <a:latin typeface="Calibri"/>
                <a:ea typeface="Calibri"/>
                <a:cs typeface="Calibri"/>
                <a:sym typeface="Calibri"/>
              </a:rPr>
              <a:t>Chủ tịch Hồ Chí Minh (tên lúc nhỏ là Nguyễn Sinh Cung, tên khi đi học là Nguyễn Tất Thành, trong nhiều năm hoạt động cách mạng trước đây lấy tên là Nguyễn Ái Quốc), sinh ngày 19/5/1890 ở làng Kim Liên, xã Nam Liên (nay là xã Kim Liên), huyện Nam Đàn, tỉnh Nghệ An; mất ngày 02/9/1969 tại Hà Nội.</a:t>
            </a:r>
            <a:endParaRPr sz="1800" b="1">
              <a:solidFill>
                <a:srgbClr val="FFFF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0"/>
          <p:cNvPicPr preferRelativeResize="0"/>
          <p:nvPr/>
        </p:nvPicPr>
        <p:blipFill rotWithShape="1">
          <a:blip r:embed="rId3">
            <a:alphaModFix/>
          </a:blip>
          <a:srcRect/>
          <a:stretch/>
        </p:blipFill>
        <p:spPr>
          <a:xfrm>
            <a:off x="1257300" y="1185706"/>
            <a:ext cx="6629400" cy="4919663"/>
          </a:xfrm>
          <a:prstGeom prst="rect">
            <a:avLst/>
          </a:prstGeom>
          <a:noFill/>
          <a:ln>
            <a:noFill/>
          </a:ln>
        </p:spPr>
      </p:pic>
      <p:sp>
        <p:nvSpPr>
          <p:cNvPr id="145" name="Google Shape;145;p20"/>
          <p:cNvSpPr txBox="1"/>
          <p:nvPr/>
        </p:nvSpPr>
        <p:spPr>
          <a:xfrm>
            <a:off x="0" y="-4781"/>
            <a:ext cx="9144000" cy="169277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Times New Roman"/>
                <a:ea typeface="Times New Roman"/>
                <a:cs typeface="Times New Roman"/>
                <a:sym typeface="Times New Roman"/>
              </a:rPr>
              <a:t>BÀI 1: CHÍ CÔNG VÔ TƯ</a:t>
            </a:r>
            <a:endParaRPr/>
          </a:p>
          <a:p>
            <a:pPr marL="0" marR="0" lvl="0" indent="0" algn="l" rtl="0">
              <a:spcBef>
                <a:spcPts val="0"/>
              </a:spcBef>
              <a:spcAft>
                <a:spcPts val="0"/>
              </a:spcAft>
              <a:buNone/>
            </a:pPr>
            <a:endParaRPr sz="2400" b="1">
              <a:solidFill>
                <a:srgbClr val="FF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rgbClr val="366092"/>
                </a:solidFill>
                <a:latin typeface="Times New Roman"/>
                <a:ea typeface="Times New Roman"/>
                <a:cs typeface="Times New Roman"/>
                <a:sym typeface="Times New Roman"/>
              </a:rPr>
              <a:t>I. ĐẶT VẤN ĐỀ</a:t>
            </a:r>
            <a:endParaRPr/>
          </a:p>
          <a:p>
            <a:pPr marL="0" marR="0" lvl="0" indent="0" algn="l" rtl="0">
              <a:spcBef>
                <a:spcPts val="0"/>
              </a:spcBef>
              <a:spcAft>
                <a:spcPts val="0"/>
              </a:spcAft>
              <a:buNone/>
            </a:pPr>
            <a:endParaRPr sz="2800" b="1">
              <a:solidFill>
                <a:srgbClr val="FF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p:nvPr/>
        </p:nvSpPr>
        <p:spPr>
          <a:xfrm>
            <a:off x="120050" y="363756"/>
            <a:ext cx="8795349" cy="163121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BÀI 1: CHÍ CÔNG VÔ TƯ</a:t>
            </a:r>
            <a:endParaRPr/>
          </a:p>
          <a:p>
            <a:pPr marL="0" marR="0" lvl="0" indent="0" algn="l" rtl="0">
              <a:spcBef>
                <a:spcPts val="0"/>
              </a:spcBef>
              <a:spcAft>
                <a:spcPts val="0"/>
              </a:spcAft>
              <a:buNone/>
            </a:pPr>
            <a:endParaRPr sz="2400" b="1">
              <a:solidFill>
                <a:srgbClr val="366092"/>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rgbClr val="366092"/>
                </a:solidFill>
                <a:latin typeface="Times New Roman"/>
                <a:ea typeface="Times New Roman"/>
                <a:cs typeface="Times New Roman"/>
                <a:sym typeface="Times New Roman"/>
              </a:rPr>
              <a:t>I. ĐẶT VẤN ĐỀ</a:t>
            </a:r>
            <a:endParaRPr sz="2400" b="1">
              <a:solidFill>
                <a:srgbClr val="538CD5"/>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rgbClr val="538CD5"/>
                </a:solidFill>
                <a:latin typeface="Times New Roman"/>
                <a:ea typeface="Times New Roman"/>
                <a:cs typeface="Times New Roman"/>
                <a:sym typeface="Times New Roman"/>
              </a:rPr>
              <a:t>2. Điều mong muốn của Bác Hồ</a:t>
            </a:r>
            <a:endParaRPr sz="2400" b="1">
              <a:solidFill>
                <a:srgbClr val="538CD5"/>
              </a:solidFill>
              <a:latin typeface="Times New Roman"/>
              <a:ea typeface="Times New Roman"/>
              <a:cs typeface="Times New Roman"/>
              <a:sym typeface="Times New Roman"/>
            </a:endParaRPr>
          </a:p>
        </p:txBody>
      </p:sp>
      <p:sp>
        <p:nvSpPr>
          <p:cNvPr id="152" name="Google Shape;152;p21"/>
          <p:cNvSpPr txBox="1"/>
          <p:nvPr/>
        </p:nvSpPr>
        <p:spPr>
          <a:xfrm>
            <a:off x="42334" y="3972154"/>
            <a:ext cx="1927276" cy="584775"/>
          </a:xfrm>
          <a:prstGeom prst="rect">
            <a:avLst/>
          </a:prstGeom>
          <a:solidFill>
            <a:srgbClr val="00B050"/>
          </a:solidFill>
          <a:ln w="381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FF00"/>
                </a:solidFill>
                <a:latin typeface="Times New Roman"/>
                <a:ea typeface="Times New Roman"/>
                <a:cs typeface="Times New Roman"/>
                <a:sym typeface="Times New Roman"/>
              </a:rPr>
              <a:t>Mục đích </a:t>
            </a:r>
            <a:endParaRPr/>
          </a:p>
        </p:txBody>
      </p:sp>
      <p:sp>
        <p:nvSpPr>
          <p:cNvPr id="153" name="Google Shape;153;p21"/>
          <p:cNvSpPr txBox="1"/>
          <p:nvPr/>
        </p:nvSpPr>
        <p:spPr>
          <a:xfrm>
            <a:off x="2209800" y="3264285"/>
            <a:ext cx="1931833" cy="830997"/>
          </a:xfrm>
          <a:prstGeom prst="rect">
            <a:avLst/>
          </a:prstGeom>
          <a:solidFill>
            <a:srgbClr val="00B050"/>
          </a:solid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Times New Roman"/>
                <a:ea typeface="Times New Roman"/>
                <a:cs typeface="Times New Roman"/>
                <a:sym typeface="Times New Roman"/>
              </a:rPr>
              <a:t>Quyền lợi của dân tộc</a:t>
            </a:r>
            <a:endParaRPr sz="2400" b="1">
              <a:solidFill>
                <a:schemeClr val="lt1"/>
              </a:solidFill>
              <a:latin typeface="Times New Roman"/>
              <a:ea typeface="Times New Roman"/>
              <a:cs typeface="Times New Roman"/>
              <a:sym typeface="Times New Roman"/>
            </a:endParaRPr>
          </a:p>
        </p:txBody>
      </p:sp>
      <p:sp>
        <p:nvSpPr>
          <p:cNvPr id="154" name="Google Shape;154;p21"/>
          <p:cNvSpPr txBox="1"/>
          <p:nvPr/>
        </p:nvSpPr>
        <p:spPr>
          <a:xfrm>
            <a:off x="2209800" y="4402478"/>
            <a:ext cx="1931833" cy="1200329"/>
          </a:xfrm>
          <a:prstGeom prst="rect">
            <a:avLst/>
          </a:prstGeom>
          <a:solidFill>
            <a:srgbClr val="00B050"/>
          </a:solid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Times New Roman"/>
                <a:ea typeface="Times New Roman"/>
                <a:cs typeface="Times New Roman"/>
                <a:sym typeface="Times New Roman"/>
              </a:rPr>
              <a:t>Hạnh phúc của nhân dân</a:t>
            </a:r>
            <a:endParaRPr sz="2400" b="1">
              <a:solidFill>
                <a:schemeClr val="lt1"/>
              </a:solidFill>
              <a:latin typeface="Times New Roman"/>
              <a:ea typeface="Times New Roman"/>
              <a:cs typeface="Times New Roman"/>
              <a:sym typeface="Times New Roman"/>
            </a:endParaRPr>
          </a:p>
        </p:txBody>
      </p:sp>
      <p:sp>
        <p:nvSpPr>
          <p:cNvPr id="155" name="Google Shape;155;p21"/>
          <p:cNvSpPr txBox="1"/>
          <p:nvPr/>
        </p:nvSpPr>
        <p:spPr>
          <a:xfrm>
            <a:off x="4914282" y="3264268"/>
            <a:ext cx="944079" cy="830997"/>
          </a:xfrm>
          <a:prstGeom prst="rect">
            <a:avLst/>
          </a:prstGeom>
          <a:solidFill>
            <a:srgbClr val="00B050"/>
          </a:solid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Times New Roman"/>
                <a:ea typeface="Times New Roman"/>
                <a:cs typeface="Times New Roman"/>
                <a:sym typeface="Times New Roman"/>
              </a:rPr>
              <a:t>Ích quốc</a:t>
            </a:r>
            <a:endParaRPr sz="2400" b="1">
              <a:solidFill>
                <a:schemeClr val="lt1"/>
              </a:solidFill>
              <a:latin typeface="Times New Roman"/>
              <a:ea typeface="Times New Roman"/>
              <a:cs typeface="Times New Roman"/>
              <a:sym typeface="Times New Roman"/>
            </a:endParaRPr>
          </a:p>
        </p:txBody>
      </p:sp>
      <p:sp>
        <p:nvSpPr>
          <p:cNvPr id="156" name="Google Shape;156;p21"/>
          <p:cNvSpPr txBox="1"/>
          <p:nvPr/>
        </p:nvSpPr>
        <p:spPr>
          <a:xfrm>
            <a:off x="4901537" y="4587143"/>
            <a:ext cx="969568" cy="830997"/>
          </a:xfrm>
          <a:prstGeom prst="rect">
            <a:avLst/>
          </a:prstGeom>
          <a:solidFill>
            <a:srgbClr val="00B050"/>
          </a:solid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Times New Roman"/>
                <a:ea typeface="Times New Roman"/>
                <a:cs typeface="Times New Roman"/>
                <a:sym typeface="Times New Roman"/>
              </a:rPr>
              <a:t>Lợi dân</a:t>
            </a:r>
            <a:endParaRPr sz="2400" b="1">
              <a:solidFill>
                <a:schemeClr val="lt1"/>
              </a:solidFill>
              <a:latin typeface="Times New Roman"/>
              <a:ea typeface="Times New Roman"/>
              <a:cs typeface="Times New Roman"/>
              <a:sym typeface="Times New Roman"/>
            </a:endParaRPr>
          </a:p>
        </p:txBody>
      </p:sp>
      <p:sp>
        <p:nvSpPr>
          <p:cNvPr id="157" name="Google Shape;157;p21"/>
          <p:cNvSpPr/>
          <p:nvPr/>
        </p:nvSpPr>
        <p:spPr>
          <a:xfrm>
            <a:off x="6282266" y="2266465"/>
            <a:ext cx="2819400" cy="1828800"/>
          </a:xfrm>
          <a:prstGeom prst="roundRect">
            <a:avLst>
              <a:gd name="adj" fmla="val 16667"/>
            </a:avLst>
          </a:prstGeom>
          <a:solidFill>
            <a:srgbClr val="00B05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Times New Roman"/>
                <a:ea typeface="Times New Roman"/>
                <a:cs typeface="Times New Roman"/>
                <a:sym typeface="Times New Roman"/>
              </a:rPr>
              <a:t>Đất nước giàu mạnh, xã hội công bằng, dân chủ, văn minh</a:t>
            </a:r>
            <a:endParaRPr/>
          </a:p>
        </p:txBody>
      </p:sp>
      <p:cxnSp>
        <p:nvCxnSpPr>
          <p:cNvPr id="158" name="Google Shape;158;p21"/>
          <p:cNvCxnSpPr>
            <a:stCxn id="153" idx="3"/>
            <a:endCxn id="155" idx="1"/>
          </p:cNvCxnSpPr>
          <p:nvPr/>
        </p:nvCxnSpPr>
        <p:spPr>
          <a:xfrm>
            <a:off x="4141633" y="3679783"/>
            <a:ext cx="772500" cy="0"/>
          </a:xfrm>
          <a:prstGeom prst="straightConnector1">
            <a:avLst/>
          </a:prstGeom>
          <a:noFill/>
          <a:ln w="57150" cap="flat" cmpd="sng">
            <a:solidFill>
              <a:srgbClr val="002060"/>
            </a:solidFill>
            <a:prstDash val="solid"/>
            <a:round/>
            <a:headEnd type="none" w="sm" len="sm"/>
            <a:tailEnd type="stealth" w="med" len="med"/>
          </a:ln>
        </p:spPr>
      </p:cxnSp>
      <p:cxnSp>
        <p:nvCxnSpPr>
          <p:cNvPr id="159" name="Google Shape;159;p21"/>
          <p:cNvCxnSpPr/>
          <p:nvPr/>
        </p:nvCxnSpPr>
        <p:spPr>
          <a:xfrm rot="10800000" flipH="1">
            <a:off x="4128889" y="5017246"/>
            <a:ext cx="772649" cy="17801"/>
          </a:xfrm>
          <a:prstGeom prst="straightConnector1">
            <a:avLst/>
          </a:prstGeom>
          <a:noFill/>
          <a:ln w="57150" cap="flat" cmpd="sng">
            <a:solidFill>
              <a:srgbClr val="002060"/>
            </a:solidFill>
            <a:prstDash val="solid"/>
            <a:round/>
            <a:headEnd type="none" w="sm" len="sm"/>
            <a:tailEnd type="stealth" w="med" len="med"/>
          </a:ln>
        </p:spPr>
      </p:cxnSp>
      <p:sp>
        <p:nvSpPr>
          <p:cNvPr id="160" name="Google Shape;160;p21"/>
          <p:cNvSpPr/>
          <p:nvPr/>
        </p:nvSpPr>
        <p:spPr>
          <a:xfrm>
            <a:off x="6244893" y="4347495"/>
            <a:ext cx="2819400" cy="1375103"/>
          </a:xfrm>
          <a:prstGeom prst="roundRect">
            <a:avLst>
              <a:gd name="adj" fmla="val 16667"/>
            </a:avLst>
          </a:prstGeom>
          <a:solidFill>
            <a:srgbClr val="00B05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Times New Roman"/>
                <a:ea typeface="Times New Roman"/>
                <a:cs typeface="Times New Roman"/>
                <a:sym typeface="Times New Roman"/>
              </a:rPr>
              <a:t>Lợi ích tập thể và cộng đồng </a:t>
            </a:r>
            <a:endParaRPr/>
          </a:p>
          <a:p>
            <a:pPr marL="0" marR="0" lvl="0" indent="0" algn="ctr" rtl="0">
              <a:spcBef>
                <a:spcPts val="0"/>
              </a:spcBef>
              <a:spcAft>
                <a:spcPts val="0"/>
              </a:spcAft>
              <a:buNone/>
            </a:pPr>
            <a:r>
              <a:rPr lang="en-US" sz="2400" b="1">
                <a:solidFill>
                  <a:schemeClr val="lt1"/>
                </a:solidFill>
                <a:latin typeface="Times New Roman"/>
                <a:ea typeface="Times New Roman"/>
                <a:cs typeface="Times New Roman"/>
                <a:sym typeface="Times New Roman"/>
              </a:rPr>
              <a:t>xã hội</a:t>
            </a:r>
            <a:endParaRPr sz="2400" b="1">
              <a:solidFill>
                <a:schemeClr val="lt1"/>
              </a:solidFill>
              <a:latin typeface="Times New Roman"/>
              <a:ea typeface="Times New Roman"/>
              <a:cs typeface="Times New Roman"/>
              <a:sym typeface="Times New Roman"/>
            </a:endParaRPr>
          </a:p>
        </p:txBody>
      </p:sp>
      <p:cxnSp>
        <p:nvCxnSpPr>
          <p:cNvPr id="161" name="Google Shape;161;p21"/>
          <p:cNvCxnSpPr>
            <a:stCxn id="155" idx="3"/>
          </p:cNvCxnSpPr>
          <p:nvPr/>
        </p:nvCxnSpPr>
        <p:spPr>
          <a:xfrm rot="10800000" flipH="1">
            <a:off x="5858361" y="3170066"/>
            <a:ext cx="390000" cy="509700"/>
          </a:xfrm>
          <a:prstGeom prst="straightConnector1">
            <a:avLst/>
          </a:prstGeom>
          <a:noFill/>
          <a:ln w="57150" cap="flat" cmpd="sng">
            <a:solidFill>
              <a:srgbClr val="002060"/>
            </a:solidFill>
            <a:prstDash val="solid"/>
            <a:round/>
            <a:headEnd type="none" w="sm" len="sm"/>
            <a:tailEnd type="stealth" w="med" len="med"/>
          </a:ln>
        </p:spPr>
      </p:cxnSp>
      <p:cxnSp>
        <p:nvCxnSpPr>
          <p:cNvPr id="162" name="Google Shape;162;p21"/>
          <p:cNvCxnSpPr/>
          <p:nvPr/>
        </p:nvCxnSpPr>
        <p:spPr>
          <a:xfrm>
            <a:off x="5943600" y="5035047"/>
            <a:ext cx="304800" cy="18302"/>
          </a:xfrm>
          <a:prstGeom prst="straightConnector1">
            <a:avLst/>
          </a:prstGeom>
          <a:noFill/>
          <a:ln w="57150" cap="flat" cmpd="sng">
            <a:solidFill>
              <a:srgbClr val="002060"/>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20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gtEl>
                                        <p:attrNameLst>
                                          <p:attrName>style.visibility</p:attrName>
                                        </p:attrNameLst>
                                      </p:cBhvr>
                                      <p:to>
                                        <p:strVal val="visible"/>
                                      </p:to>
                                    </p:set>
                                    <p:animEffect transition="in" filter="fade">
                                      <p:cBhvr>
                                        <p:cTn id="17" dur="2000"/>
                                        <p:tgtEl>
                                          <p:spTgt spid="153"/>
                                        </p:tgtEl>
                                      </p:cBhvr>
                                    </p:animEffect>
                                  </p:childTnLst>
                                </p:cTn>
                              </p:par>
                              <p:par>
                                <p:cTn id="18" presetID="10" presetClass="entr" presetSubtype="0" fill="hold" nodeType="with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fade">
                                      <p:cBhvr>
                                        <p:cTn id="20" dur="2000"/>
                                        <p:tgtEl>
                                          <p:spTgt spid="15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8"/>
                                        </p:tgtEl>
                                        <p:attrNameLst>
                                          <p:attrName>style.visibility</p:attrName>
                                        </p:attrNameLst>
                                      </p:cBhvr>
                                      <p:to>
                                        <p:strVal val="visible"/>
                                      </p:to>
                                    </p:set>
                                    <p:anim calcmode="lin" valueType="num">
                                      <p:cBhvr additive="base">
                                        <p:cTn id="25" dur="500"/>
                                        <p:tgtEl>
                                          <p:spTgt spid="158"/>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59"/>
                                        </p:tgtEl>
                                        <p:attrNameLst>
                                          <p:attrName>style.visibility</p:attrName>
                                        </p:attrNameLst>
                                      </p:cBhvr>
                                      <p:to>
                                        <p:strVal val="visible"/>
                                      </p:to>
                                    </p:set>
                                    <p:anim calcmode="lin" valueType="num">
                                      <p:cBhvr additive="base">
                                        <p:cTn id="28" dur="500"/>
                                        <p:tgtEl>
                                          <p:spTgt spid="159"/>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5"/>
                                        </p:tgtEl>
                                        <p:attrNameLst>
                                          <p:attrName>style.visibility</p:attrName>
                                        </p:attrNameLst>
                                      </p:cBhvr>
                                      <p:to>
                                        <p:strVal val="visible"/>
                                      </p:to>
                                    </p:set>
                                    <p:anim calcmode="lin" valueType="num">
                                      <p:cBhvr additive="base">
                                        <p:cTn id="31" dur="500"/>
                                        <p:tgtEl>
                                          <p:spTgt spid="155"/>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56"/>
                                        </p:tgtEl>
                                        <p:attrNameLst>
                                          <p:attrName>style.visibility</p:attrName>
                                        </p:attrNameLst>
                                      </p:cBhvr>
                                      <p:to>
                                        <p:strVal val="visible"/>
                                      </p:to>
                                    </p:set>
                                    <p:anim calcmode="lin" valueType="num">
                                      <p:cBhvr additive="base">
                                        <p:cTn id="34" dur="500"/>
                                        <p:tgtEl>
                                          <p:spTgt spid="15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1"/>
                                        </p:tgtEl>
                                        <p:attrNameLst>
                                          <p:attrName>style.visibility</p:attrName>
                                        </p:attrNameLst>
                                      </p:cBhvr>
                                      <p:to>
                                        <p:strVal val="visible"/>
                                      </p:to>
                                    </p:set>
                                    <p:animEffect transition="in" filter="fade">
                                      <p:cBhvr>
                                        <p:cTn id="39" dur="2000"/>
                                        <p:tgtEl>
                                          <p:spTgt spid="161"/>
                                        </p:tgtEl>
                                      </p:cBhvr>
                                    </p:animEffect>
                                  </p:childTnLst>
                                </p:cTn>
                              </p:par>
                              <p:par>
                                <p:cTn id="40" presetID="10" presetClass="entr" presetSubtype="0" fill="hold" nodeType="withEffect">
                                  <p:stCondLst>
                                    <p:cond delay="0"/>
                                  </p:stCondLst>
                                  <p:childTnLst>
                                    <p:set>
                                      <p:cBhvr>
                                        <p:cTn id="41" dur="1" fill="hold">
                                          <p:stCondLst>
                                            <p:cond delay="0"/>
                                          </p:stCondLst>
                                        </p:cTn>
                                        <p:tgtEl>
                                          <p:spTgt spid="157"/>
                                        </p:tgtEl>
                                        <p:attrNameLst>
                                          <p:attrName>style.visibility</p:attrName>
                                        </p:attrNameLst>
                                      </p:cBhvr>
                                      <p:to>
                                        <p:strVal val="visible"/>
                                      </p:to>
                                    </p:set>
                                    <p:animEffect transition="in" filter="fade">
                                      <p:cBhvr>
                                        <p:cTn id="42" dur="2000"/>
                                        <p:tgtEl>
                                          <p:spTgt spid="1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2"/>
                                        </p:tgtEl>
                                        <p:attrNameLst>
                                          <p:attrName>style.visibility</p:attrName>
                                        </p:attrNameLst>
                                      </p:cBhvr>
                                      <p:to>
                                        <p:strVal val="visible"/>
                                      </p:to>
                                    </p:set>
                                    <p:animEffect transition="in" filter="fade">
                                      <p:cBhvr>
                                        <p:cTn id="47" dur="2000"/>
                                        <p:tgtEl>
                                          <p:spTgt spid="162"/>
                                        </p:tgtEl>
                                      </p:cBhvr>
                                    </p:animEffect>
                                  </p:childTnLst>
                                </p:cTn>
                              </p:par>
                              <p:par>
                                <p:cTn id="48" presetID="10" presetClass="entr" presetSubtype="0" fill="hold" nodeType="with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fade">
                                      <p:cBhvr>
                                        <p:cTn id="50"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1928</Words>
  <Application>Microsoft Office PowerPoint</Application>
  <PresentationFormat>On-screen Show (4:3)</PresentationFormat>
  <Paragraphs>171</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Times New Roman</vt:lpstr>
      <vt:lpstr>Nunito Black</vt:lpstr>
      <vt:lpstr>Arial</vt:lpstr>
      <vt:lpstr>Calibri</vt:lpstr>
      <vt:lpstr>Garamond</vt:lpstr>
      <vt:lpstr>Tahoma</vt:lpstr>
      <vt:lpstr>Office Theme</vt:lpstr>
      <vt:lpstr>PowerPoint Presentation</vt:lpstr>
      <vt:lpstr>GIÁO DỤC CÔNG DÂN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2</cp:revision>
  <dcterms:modified xsi:type="dcterms:W3CDTF">2021-09-21T01:04:34Z</dcterms:modified>
</cp:coreProperties>
</file>