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Nunito Black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A_PauiSp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bMnJwF5Y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1676400"/>
            <a:ext cx="76279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3505200"/>
            <a:ext cx="7429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457200" y="266700"/>
            <a:ext cx="82296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Đặt vấn đề: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truyện đọc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</a:t>
            </a: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vấn đề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(khái niệm)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Thái độ bình tĩnh, tự tin.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Biết tự điều chỉnh hành vi của mình.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Biết tự kiểm tra, đánh giá bản thân mình.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495800" cy="5257800"/>
          </a:xfrm>
          <a:prstGeom prst="rect">
            <a:avLst/>
          </a:prstGeom>
          <a:solidFill>
            <a:srgbClr val="CECE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Bài tập 2: Những hành vi nào sau đây trái với tính tự chủ?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a. Thiếu cân nhắc, chín chắn.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b. Sa ngã, bị cám dỗ, bị lợi dụng.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c. Hoang mang, sợ hãi, chán nản trước khó khăn.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d. Nóng nảy, cãi vã, gây gổ khi gặp những việc mình không vừa ý.</a:t>
            </a:r>
            <a:endParaRPr/>
          </a:p>
          <a:p>
            <a:pPr marL="381000" marR="0" lvl="0" indent="-3810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e. Tính bột phát trong giải quyết công việc.</a:t>
            </a:r>
            <a:endParaRPr/>
          </a:p>
        </p:txBody>
      </p:sp>
      <p:pic>
        <p:nvPicPr>
          <p:cNvPr id="199" name="Google Shape;199;p23" descr="611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4876800"/>
            <a:ext cx="4495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body" idx="4294967295"/>
          </p:nvPr>
        </p:nvSpPr>
        <p:spPr>
          <a:xfrm>
            <a:off x="0" y="1447800"/>
            <a:ext cx="4495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vấn đề: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II. </a:t>
            </a:r>
            <a:r>
              <a:rPr lang="en-US" sz="28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(khái niệm)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 nghĩa: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Tự chủ là một đức tính quý  giá.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Có tự chủ con người sống đúng đắn, có văn hoá.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Tính tự chủ giúp con người vượt q ua khó khăn, thử thách và cám dỗ.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4800600" y="2590800"/>
            <a:ext cx="4343400" cy="1905000"/>
          </a:xfrm>
          <a:prstGeom prst="cloudCallout">
            <a:avLst>
              <a:gd name="adj1" fmla="val -142"/>
              <a:gd name="adj2" fmla="val 29340"/>
            </a:avLst>
          </a:prstGeom>
          <a:solidFill>
            <a:srgbClr val="ABF3C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em, vì sao con người cần có tính tự chủ?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495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vấn đề: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II.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là… (khái niệm)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hiện: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4.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và thực hành tính tự chủ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4294967295"/>
          </p:nvPr>
        </p:nvSpPr>
        <p:spPr>
          <a:xfrm>
            <a:off x="4495800" y="1600200"/>
            <a:ext cx="4648200" cy="5257800"/>
          </a:xfrm>
          <a:prstGeom prst="rect">
            <a:avLst/>
          </a:prstGeom>
          <a:solidFill>
            <a:srgbClr val="BADD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2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n-US" sz="2400" b="1" i="1" u="non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ứng x ử thể hiện tính tự chủ?” (5’)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300" b="1" i="1" u="none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 và nhóm 2</a:t>
            </a: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 ý kiến cho rằng người có tính tự chủ luôn hành động theo ý mình, không cần quan tâm đến hoàn cảnh và người giao tiếp. Em có đồng ý với ý kiến đó không? Vì sao?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3 và nhóm 4: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Khi có người rủ em làm điều sai trái ( hút thuốc lá, uống rượu, trốn học, trốn lao động…), em sẽ làm gì?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572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I.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vấn đề: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II.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(khái niệm)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và thực hành</a:t>
            </a:r>
            <a:r>
              <a:rPr lang="en-US" sz="20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tự chủ: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4648200" y="1676400"/>
            <a:ext cx="4495800" cy="4038600"/>
          </a:xfrm>
          <a:prstGeom prst="irregularSeal2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có tính tự chủ,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cần phải làm gì? (liên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 thông qua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 dao, tục ngữ)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body" idx="4294967295"/>
          </p:nvPr>
        </p:nvSpPr>
        <p:spPr>
          <a:xfrm>
            <a:off x="0" y="1039812"/>
            <a:ext cx="4572000" cy="58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I. </a:t>
            </a:r>
            <a:r>
              <a:rPr lang="en-US" sz="20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 vấn đề: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II. </a:t>
            </a:r>
            <a:r>
              <a:rPr lang="en-US" sz="20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làm chủ bản thân. Người biết tự chủ là người làm chủ được suy nghĩ, tình cảm, hành vi của mình trong mọi hoàn cảnh, điều kiện của cuộc sống.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hiện: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Thái độ bình tĩnh, tự tin.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Biết tự điều chỉnh hành vi của mình.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Biết tự kiểm tra, đánh giá bản thân mình.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- Tự chủ là một đức tính quý giá.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- Có tự chủ con người sống đúng đắn, có văn hoá.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Tính tự chủ giúp con người vượt qua khó khăn, thử thách và cám dỗ.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0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tính tự chủ: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4294967295"/>
          </p:nvPr>
        </p:nvSpPr>
        <p:spPr>
          <a:xfrm>
            <a:off x="4495800" y="1524000"/>
            <a:ext cx="4648200" cy="5334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giải thích câu ca dao: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3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3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 ai nói ngả nói nghiêng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Times New Roman"/>
              <a:buNone/>
            </a:pPr>
            <a:r>
              <a:rPr lang="en-US" sz="2300" b="0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 ta vẫn vững như kiềng ba chân”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Câu ca dao có ý khi con người đã có quyết tâm thì dù bị người khác ngă n trở cũng vẫn vững vàng, không thay đổi ý định của mình.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0175" y="857250"/>
            <a:ext cx="923131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62" y="3798887"/>
            <a:ext cx="2540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0975" y="4233862"/>
            <a:ext cx="23812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>
            <a:off x="-373062" y="2427287"/>
            <a:ext cx="2428875" cy="3451225"/>
          </a:xfrm>
          <a:prstGeom prst="verticalScroll">
            <a:avLst>
              <a:gd name="adj" fmla="val 12500"/>
            </a:avLst>
          </a:prstGeom>
          <a:solidFill>
            <a:srgbClr val="00B0F0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1646237" y="2451100"/>
            <a:ext cx="3198812" cy="3427412"/>
          </a:xfrm>
          <a:prstGeom prst="verticalScroll">
            <a:avLst>
              <a:gd name="adj" fmla="val 12500"/>
            </a:avLst>
          </a:prstGeom>
          <a:solidFill>
            <a:srgbClr val="9C9CDF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4494212" y="2605087"/>
            <a:ext cx="2595562" cy="3551237"/>
          </a:xfrm>
          <a:prstGeom prst="verticalScroll">
            <a:avLst>
              <a:gd name="adj" fmla="val 125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25400" y="2903537"/>
            <a:ext cx="1793875" cy="265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Tự chủ là gì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Tự chủ là làm chủ bản thân, người biết tự chủ là người biết làm chủ được suy nghĩ, hành vi của mình.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2055812" y="2882900"/>
            <a:ext cx="2614612" cy="299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Biểu hiện </a:t>
            </a:r>
            <a:endParaRPr sz="17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 độ bình tĩnh, tự tin.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Biết tự điều chỉnh hành vi của mình.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Biết tự kiểm tra, đánh giá bản thân</a:t>
            </a: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4832350" y="3094037"/>
            <a:ext cx="2058987" cy="23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Ý nghĩa</a:t>
            </a:r>
            <a:endParaRPr sz="17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Tự chủ là một đức tính quý giá.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Có tự chủ con người sống đúng đắn, có văn hoá.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Tính tự chủ giúp con người vượt qua khó khăn, thử thách và cám dỗ.</a:t>
            </a:r>
            <a:endParaRPr/>
          </a:p>
        </p:txBody>
      </p:sp>
      <p:cxnSp>
        <p:nvCxnSpPr>
          <p:cNvPr id="242" name="Google Shape;242;p28"/>
          <p:cNvCxnSpPr/>
          <p:nvPr/>
        </p:nvCxnSpPr>
        <p:spPr>
          <a:xfrm flipH="1">
            <a:off x="1089025" y="1555750"/>
            <a:ext cx="3481387" cy="871537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3" name="Google Shape;243;p28"/>
          <p:cNvCxnSpPr/>
          <p:nvPr/>
        </p:nvCxnSpPr>
        <p:spPr>
          <a:xfrm flipH="1">
            <a:off x="3384550" y="1611312"/>
            <a:ext cx="1368425" cy="89376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4" name="Google Shape;244;p28"/>
          <p:cNvCxnSpPr/>
          <p:nvPr/>
        </p:nvCxnSpPr>
        <p:spPr>
          <a:xfrm>
            <a:off x="4941887" y="1466850"/>
            <a:ext cx="2949575" cy="833437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45" name="Google Shape;245;p28"/>
          <p:cNvSpPr/>
          <p:nvPr/>
        </p:nvSpPr>
        <p:spPr>
          <a:xfrm>
            <a:off x="6632575" y="2327275"/>
            <a:ext cx="2727325" cy="3551237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6988175" y="2660650"/>
            <a:ext cx="2197100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700"/>
              <a:buFont typeface="Times New Roman"/>
              <a:buNone/>
            </a:pPr>
            <a:r>
              <a:rPr lang="en-US" sz="1700" b="1" i="0" u="none">
                <a:solidFill>
                  <a:srgbClr val="1414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Rèn luyện tính tự chủ.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Tập suy nghĩ kĩ trước khi hành động.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r>
              <a:rPr lang="en-US" sz="17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Sau mỗi hành động, việc làm cần xem lại thái độ, lời nói, hành động của mình là đúng hay sai và kịp thời rút kinh nghiệm, sửa chữa.</a:t>
            </a:r>
            <a:r>
              <a:rPr lang="en-US" sz="17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4578350" y="1555750"/>
            <a:ext cx="812800" cy="841375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grpSp>
        <p:nvGrpSpPr>
          <p:cNvPr id="248" name="Google Shape;248;p28"/>
          <p:cNvGrpSpPr/>
          <p:nvPr/>
        </p:nvGrpSpPr>
        <p:grpSpPr>
          <a:xfrm>
            <a:off x="2979737" y="698500"/>
            <a:ext cx="3095625" cy="1343025"/>
            <a:chOff x="4178119" y="0"/>
            <a:chExt cx="4127863" cy="1789967"/>
          </a:xfrm>
        </p:grpSpPr>
        <p:pic>
          <p:nvPicPr>
            <p:cNvPr id="249" name="Google Shape;249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78119" y="0"/>
              <a:ext cx="4127863" cy="17899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</p:pic>
        <p:sp>
          <p:nvSpPr>
            <p:cNvPr id="250" name="Google Shape;250;p28"/>
            <p:cNvSpPr txBox="1"/>
            <p:nvPr/>
          </p:nvSpPr>
          <p:spPr>
            <a:xfrm>
              <a:off x="5367868" y="1026939"/>
              <a:ext cx="2286966" cy="413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952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100"/>
                <a:buFont typeface="Times New Roman"/>
                <a:buNone/>
              </a:pPr>
              <a:r>
                <a:rPr lang="en-US" sz="2100" b="1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TỰ CHỦ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2313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/>
        </p:nvSpPr>
        <p:spPr>
          <a:xfrm>
            <a:off x="952500" y="1020762"/>
            <a:ext cx="17716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1.Bài 1:</a:t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2074862" y="1027112"/>
            <a:ext cx="4445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đồng ý với ý kiến nào sau đây? Vì sao?</a:t>
            </a:r>
            <a:endParaRPr/>
          </a:p>
        </p:txBody>
      </p:sp>
      <p:sp>
        <p:nvSpPr>
          <p:cNvPr id="258" name="Google Shape;258;p29"/>
          <p:cNvSpPr txBox="1"/>
          <p:nvPr/>
        </p:nvSpPr>
        <p:spPr>
          <a:xfrm>
            <a:off x="1465262" y="1684337"/>
            <a:ext cx="6343650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tự chủ biết tự kiềm chế những ham muốn của bản thân;</a:t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1147762" y="1720850"/>
            <a:ext cx="3429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1522412" y="2322512"/>
            <a:ext cx="6343650" cy="368300"/>
          </a:xfrm>
          <a:prstGeom prst="rect">
            <a:avLst/>
          </a:prstGeom>
          <a:solidFill>
            <a:srgbClr val="F8FBF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nên nóng nảy, vội vàng trong hành động;</a:t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1155700" y="2371725"/>
            <a:ext cx="342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1557337" y="2838450"/>
            <a:ext cx="6343650" cy="369887"/>
          </a:xfrm>
          <a:prstGeom prst="rect">
            <a:avLst/>
          </a:prstGeom>
          <a:solidFill>
            <a:srgbClr val="CECE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tự chủ luôn hành động theo ý mình;</a:t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1179512" y="2908300"/>
            <a:ext cx="3429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1543050" y="3433762"/>
            <a:ext cx="6343650" cy="647700"/>
          </a:xfrm>
          <a:prstGeom prst="rect">
            <a:avLst/>
          </a:prstGeom>
          <a:solidFill>
            <a:srgbClr val="D1D1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biết điều chỉnh thái độ, hành vi của mình trong các tình huống khác nhau;</a:t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1314450" y="3452812"/>
            <a:ext cx="342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1543050" y="4119562"/>
            <a:ext cx="6343650" cy="6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có tính tự chủ không cần quan tâm đến hoàn cảnh và đối tượng giao tiếp;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1314450" y="4138612"/>
            <a:ext cx="342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đ)</a:t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1543050" y="4835525"/>
            <a:ext cx="6343650" cy="369887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giữ thái độ ôn hòa, từ tốn trong giao tiếp với người khác;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1314450" y="4854575"/>
            <a:ext cx="3429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</a:t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1319212" y="4878387"/>
            <a:ext cx="301625" cy="425450"/>
          </a:xfrm>
          <a:custGeom>
            <a:avLst/>
            <a:gdLst/>
            <a:ahLst/>
            <a:cxnLst/>
            <a:rect l="l" t="t" r="r" b="b"/>
            <a:pathLst>
              <a:path w="401782" h="568036" extrusionOk="0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1314450" y="3413125"/>
            <a:ext cx="301625" cy="427037"/>
          </a:xfrm>
          <a:custGeom>
            <a:avLst/>
            <a:gdLst/>
            <a:ahLst/>
            <a:cxnLst/>
            <a:rect l="l" t="t" r="r" b="b"/>
            <a:pathLst>
              <a:path w="401782" h="568036" extrusionOk="0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1150937" y="2349500"/>
            <a:ext cx="301625" cy="427037"/>
          </a:xfrm>
          <a:custGeom>
            <a:avLst/>
            <a:gdLst/>
            <a:ahLst/>
            <a:cxnLst/>
            <a:rect l="l" t="t" r="r" b="b"/>
            <a:pathLst>
              <a:path w="401782" h="568036" extrusionOk="0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1168400" y="1733550"/>
            <a:ext cx="301625" cy="425450"/>
          </a:xfrm>
          <a:custGeom>
            <a:avLst/>
            <a:gdLst/>
            <a:ahLst/>
            <a:cxnLst/>
            <a:rect l="l" t="t" r="r" b="b"/>
            <a:pathLst>
              <a:path w="401782" h="568036" extrusionOk="0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2582862" y="5303837"/>
            <a:ext cx="48577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None/>
            </a:pPr>
            <a:r>
              <a:rPr lang="en-US" sz="27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 Biểu hiện cụ thể của tính tự chủ.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/>
          <p:nvPr/>
        </p:nvSpPr>
        <p:spPr>
          <a:xfrm>
            <a:off x="1295400" y="1828800"/>
            <a:ext cx="7010400" cy="3733800"/>
          </a:xfrm>
          <a:prstGeom prst="flowChartAlternateProcess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Học bài  “Tự chủ”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Chuẩn bị nội dung tuần sau liên quan đến sự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 nghi với thay đổi và quản lý thời gian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truyện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Sưu tầm: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tấm gương 	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22268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2222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câu ca dao, tục ngữ liên quan đến bài học</a:t>
            </a: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3124200" y="685800"/>
            <a:ext cx="2819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/>
          <p:nvPr/>
        </p:nvSpPr>
        <p:spPr>
          <a:xfrm>
            <a:off x="3717925" y="30972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838200" y="1787525"/>
            <a:ext cx="75438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ahoma"/>
              </a:rPr>
              <a:t>CHÚC CÁC EM VÀ GIA ĐÌNH NHIỀU SỨC KHỎE.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2)</a:t>
            </a:r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300" y="1295400"/>
            <a:ext cx="66294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/>
        </p:nvSpPr>
        <p:spPr>
          <a:xfrm>
            <a:off x="1295400" y="5943600"/>
            <a:ext cx="7391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hiểu như thế nào về bức tranh này?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tải xu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277812"/>
            <a:ext cx="4456112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tải xuống 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3124200"/>
            <a:ext cx="4648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2)</a:t>
            </a:r>
            <a:endParaRPr/>
          </a:p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914400"/>
            <a:ext cx="7315200" cy="5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/>
        </p:nvSpPr>
        <p:spPr>
          <a:xfrm>
            <a:off x="541337" y="37147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2)</a:t>
            </a:r>
            <a:endParaRPr/>
          </a:p>
        </p:txBody>
      </p:sp>
      <p:sp>
        <p:nvSpPr>
          <p:cNvPr id="305" name="Google Shape;305;p34"/>
          <p:cNvSpPr txBox="1"/>
          <p:nvPr/>
        </p:nvSpPr>
        <p:spPr>
          <a:xfrm>
            <a:off x="520700" y="1143000"/>
            <a:ext cx="84232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các em xem các đoạn phim sau: </a:t>
            </a:r>
            <a:r>
              <a:rPr lang="en-US" sz="24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https://www.youtube.com/watch?v=2pA_PauiSpA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https://www.youtube.com/watch?v=JbMnJwF5YRg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https://vtv.vn/chuyen-dong-24h/hoc-tap-mua-dich-covid-19-thay-doi-de-thich-ung-20200421132346703.htm</a:t>
            </a:r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541337" y="3276600"/>
            <a:ext cx="804862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Sau khi xem xong các đoạn phim trên em hãy phát biểu suy nghĩ, trình bày những khó khăn, những vấn đề gặp phải trong 3 tháng nay nghỉ dịch, đồng thời em đã khắc phục bằng cách nào?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(đây là bài tập đã giao về nhà tuần trước)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Thông qua bài học, em hãy tự xây dựng cho mình thời gian biểu thích hợp để sử dụng trong gia đoạn học tập hiện nay, có đề xuất ý kiến gì đến mọi người?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(cuối giờ chụp lại thời gian biểu đã làm gởi qua đt cho cô)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5" descr="EJ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/>
          <p:nvPr/>
        </p:nvSpPr>
        <p:spPr>
          <a:xfrm>
            <a:off x="3352800" y="1828800"/>
            <a:ext cx="28194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Nunito Black"/>
              <a:buNone/>
            </a:pPr>
            <a:r>
              <a:rPr lang="en-US" sz="4400" b="1" i="0" u="none">
                <a:solidFill>
                  <a:srgbClr val="002060"/>
                </a:solidFill>
                <a:latin typeface="Nunito Black"/>
                <a:ea typeface="Nunito Black"/>
                <a:cs typeface="Nunito Black"/>
                <a:sym typeface="Nunito Black"/>
              </a:rPr>
              <a:t>DẶN DÒ:</a:t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2667000" y="2932112"/>
            <a:ext cx="64770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bài  “Tự chủ”</a:t>
            </a:r>
            <a:endParaRPr sz="2400" b="1" i="0" u="none">
              <a:solidFill>
                <a:srgbClr val="FF5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Xem bài  “Chí công vô tư”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Đọc truyện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Sưu tầm: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Những tấm gương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Những câu ca dao, tục ngữ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/>
        </p:nvSpPr>
        <p:spPr>
          <a:xfrm>
            <a:off x="3717925" y="30972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838200" y="1787525"/>
            <a:ext cx="7543800" cy="167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ahoma"/>
              </a:rPr>
              <a:t>CHÚC CÁC EM VÀ GIA ĐÌNH NHIỀU SỨC KHỎE.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 idx="4294967295"/>
          </p:nvPr>
        </p:nvSpPr>
        <p:spPr>
          <a:xfrm>
            <a:off x="457200" y="40163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DỤC CÔNG DÂN 9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822325" y="58277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375" y="1474787"/>
            <a:ext cx="6699250" cy="442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 idx="4294967295"/>
          </p:nvPr>
        </p:nvSpPr>
        <p:spPr>
          <a:xfrm>
            <a:off x="2236787" y="260350"/>
            <a:ext cx="45005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4294967295"/>
          </p:nvPr>
        </p:nvSpPr>
        <p:spPr>
          <a:xfrm>
            <a:off x="-239712" y="909637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I. Đặt vấn đề: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truyện đọc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294967295"/>
          </p:nvPr>
        </p:nvSpPr>
        <p:spPr>
          <a:xfrm>
            <a:off x="4343400" y="1295400"/>
            <a:ext cx="4800600" cy="55626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hlink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người Mẹ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Nỗi bất hạnh đến với gia đình bà Tâm như thế nào?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 trai bà Tâm nghiện ma tuý, bị nhiễm</a:t>
            </a:r>
            <a:r>
              <a:rPr lang="en-US" sz="18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HIV/AIDS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 Tâm đã làm gì trước nỗi bất hạnh của gia đình?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 nén chặt nỗi đau để chăm sóc con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 tích cực giúp đỡ những người bị nhiễm HIV/AIDS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-"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động mọi người quan tâm, giúp đỡ họ.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Theo em, bà Tâm là người như thế nào?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-"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 Tâm là người đã làm chủ được tình cảm, hành vi của mình nên đã vượt qua được đau khổ, sống có ích cho con và những người khác.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4662" y="1589087"/>
            <a:ext cx="4818062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" y="1905000"/>
            <a:ext cx="8431212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457200" y="1524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Đặt vấn đề: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truyện đọc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4191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Đặt vấn đề: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Một người Mẹ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Chuyện của 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294967295"/>
          </p:nvPr>
        </p:nvSpPr>
        <p:spPr>
          <a:xfrm>
            <a:off x="4191000" y="1371600"/>
            <a:ext cx="4953000" cy="54864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</a:t>
            </a: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ện của N</a:t>
            </a:r>
            <a:r>
              <a:rPr lang="en-US" sz="32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Trước đây N là một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sinh có những ưu điểm gì?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 là học sinh ngoan và học khá.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Những hành vi sai trái của N sau này là gì?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 bị bạn bè xấu rủ rê tập  hút thuốc lá, đua xe máy, uống bia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N trốn học, thi trượt tốt nghiệp.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N bị nghiện, tham gia trộm cắp  và bị bắt.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Vì sao N lại có lại có một kết cục xấu như vậy?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1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 không làm chủ được tình cảm và hành vi của mình, đã gây hậu quả xấu cho bản thân, gia đình, xã hội.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9" descr="Picture 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3200"/>
            <a:ext cx="4191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4294967295"/>
          </p:nvPr>
        </p:nvSpPr>
        <p:spPr>
          <a:xfrm>
            <a:off x="0" y="1524000"/>
            <a:ext cx="4648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I. Đặt vấn đề: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người Mẹ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Chuyện của 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4294967295"/>
          </p:nvPr>
        </p:nvSpPr>
        <p:spPr>
          <a:xfrm>
            <a:off x="3124200" y="1143000"/>
            <a:ext cx="6019800" cy="5410200"/>
          </a:xfrm>
          <a:prstGeom prst="rect">
            <a:avLst/>
          </a:prstGeom>
          <a:solidFill>
            <a:srgbClr val="ABF3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Qua hai câu chuyện về bà Tâm và N, em nhận xét gì về họ?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Bà Tâm là người có đức tính tự chủ, vượt khó khăn, không bi quan. Còn N không có đức tính tự chủ, thiếu tự tin và không có bản lĩnh.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Theo em, tính tự chủ thể hiện như thế nào?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0" descr="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733800"/>
            <a:ext cx="22320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41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Đặt vấn đề: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II. 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24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chủ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làm chủ bản thân. Người biết tự chủ là người làm chủ được suy nghĩ, tình cảm, hành vi của mình trong mọi hoàn cảnh, điều kiện của cuộc sống.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294967295"/>
          </p:nvPr>
        </p:nvSpPr>
        <p:spPr>
          <a:xfrm>
            <a:off x="4572000" y="1371600"/>
            <a:ext cx="4572000" cy="5486400"/>
          </a:xfrm>
          <a:prstGeom prst="rect">
            <a:avLst/>
          </a:prstGeom>
          <a:solidFill>
            <a:srgbClr val="D1D1F0"/>
          </a:solidFill>
          <a:ln w="9525" cap="flat" cmpd="sng">
            <a:solidFill>
              <a:schemeClr val="accen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2800" b="1" i="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1: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Người tự chủ biết tự kiềm chế những ham muốn của bản thân.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Không nên nóng nảy, vội vàng trong hành độ ng.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Người tự chủ luôn hành động theo ý mình.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Cần điều chỉnh thái độ, hành vi của mình trong các tình huống khác nhau.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đ. Người có tính tự chủ không cần quan tâm đến hoàn cảnh và đối tượng giao tiếp.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Cần giữ thái độ  ôn hoà, từ tốn trong giao tiếp với người khác.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4724400" y="22860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4724400" y="28956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876800" y="59436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648200" y="40386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TỰ CHỦ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7312" y="857250"/>
            <a:ext cx="92313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1965325" y="2665412"/>
            <a:ext cx="4572000" cy="3365500"/>
          </a:xfrm>
          <a:custGeom>
            <a:avLst/>
            <a:gdLst/>
            <a:ahLst/>
            <a:cxnLst/>
            <a:rect l="l" t="t" r="r" b="b"/>
            <a:pathLst>
              <a:path w="1102" h="1601" extrusionOk="0">
                <a:moveTo>
                  <a:pt x="935" y="802"/>
                </a:moveTo>
                <a:cubicBezTo>
                  <a:pt x="1004" y="772"/>
                  <a:pt x="1064" y="712"/>
                  <a:pt x="1068" y="631"/>
                </a:cubicBezTo>
                <a:cubicBezTo>
                  <a:pt x="1047" y="762"/>
                  <a:pt x="933" y="762"/>
                  <a:pt x="859" y="776"/>
                </a:cubicBezTo>
                <a:cubicBezTo>
                  <a:pt x="800" y="786"/>
                  <a:pt x="766" y="801"/>
                  <a:pt x="733" y="833"/>
                </a:cubicBezTo>
                <a:cubicBezTo>
                  <a:pt x="740" y="815"/>
                  <a:pt x="747" y="795"/>
                  <a:pt x="756" y="774"/>
                </a:cubicBezTo>
                <a:cubicBezTo>
                  <a:pt x="769" y="741"/>
                  <a:pt x="780" y="707"/>
                  <a:pt x="787" y="673"/>
                </a:cubicBezTo>
                <a:cubicBezTo>
                  <a:pt x="837" y="539"/>
                  <a:pt x="931" y="384"/>
                  <a:pt x="1102" y="378"/>
                </a:cubicBezTo>
                <a:cubicBezTo>
                  <a:pt x="1000" y="373"/>
                  <a:pt x="882" y="453"/>
                  <a:pt x="799" y="562"/>
                </a:cubicBezTo>
                <a:cubicBezTo>
                  <a:pt x="799" y="517"/>
                  <a:pt x="795" y="472"/>
                  <a:pt x="784" y="427"/>
                </a:cubicBezTo>
                <a:cubicBezTo>
                  <a:pt x="779" y="342"/>
                  <a:pt x="802" y="248"/>
                  <a:pt x="899" y="191"/>
                </a:cubicBezTo>
                <a:cubicBezTo>
                  <a:pt x="839" y="221"/>
                  <a:pt x="785" y="279"/>
                  <a:pt x="763" y="361"/>
                </a:cubicBezTo>
                <a:cubicBezTo>
                  <a:pt x="746" y="315"/>
                  <a:pt x="722" y="271"/>
                  <a:pt x="690" y="229"/>
                </a:cubicBezTo>
                <a:cubicBezTo>
                  <a:pt x="803" y="411"/>
                  <a:pt x="773" y="565"/>
                  <a:pt x="721" y="695"/>
                </a:cubicBezTo>
                <a:cubicBezTo>
                  <a:pt x="713" y="559"/>
                  <a:pt x="646" y="447"/>
                  <a:pt x="558" y="380"/>
                </a:cubicBezTo>
                <a:cubicBezTo>
                  <a:pt x="696" y="522"/>
                  <a:pt x="690" y="728"/>
                  <a:pt x="641" y="869"/>
                </a:cubicBezTo>
                <a:cubicBezTo>
                  <a:pt x="614" y="927"/>
                  <a:pt x="596" y="967"/>
                  <a:pt x="590" y="1012"/>
                </a:cubicBezTo>
                <a:cubicBezTo>
                  <a:pt x="552" y="943"/>
                  <a:pt x="518" y="871"/>
                  <a:pt x="493" y="807"/>
                </a:cubicBezTo>
                <a:cubicBezTo>
                  <a:pt x="549" y="704"/>
                  <a:pt x="539" y="595"/>
                  <a:pt x="539" y="595"/>
                </a:cubicBezTo>
                <a:cubicBezTo>
                  <a:pt x="540" y="660"/>
                  <a:pt x="494" y="719"/>
                  <a:pt x="471" y="746"/>
                </a:cubicBezTo>
                <a:cubicBezTo>
                  <a:pt x="466" y="731"/>
                  <a:pt x="462" y="717"/>
                  <a:pt x="459" y="704"/>
                </a:cubicBezTo>
                <a:cubicBezTo>
                  <a:pt x="417" y="531"/>
                  <a:pt x="425" y="253"/>
                  <a:pt x="605" y="0"/>
                </a:cubicBezTo>
                <a:cubicBezTo>
                  <a:pt x="558" y="58"/>
                  <a:pt x="511" y="131"/>
                  <a:pt x="474" y="213"/>
                </a:cubicBezTo>
                <a:cubicBezTo>
                  <a:pt x="462" y="127"/>
                  <a:pt x="415" y="60"/>
                  <a:pt x="357" y="22"/>
                </a:cubicBezTo>
                <a:cubicBezTo>
                  <a:pt x="457" y="97"/>
                  <a:pt x="461" y="209"/>
                  <a:pt x="440" y="298"/>
                </a:cubicBezTo>
                <a:cubicBezTo>
                  <a:pt x="398" y="414"/>
                  <a:pt x="376" y="541"/>
                  <a:pt x="391" y="665"/>
                </a:cubicBezTo>
                <a:cubicBezTo>
                  <a:pt x="395" y="695"/>
                  <a:pt x="406" y="786"/>
                  <a:pt x="423" y="846"/>
                </a:cubicBezTo>
                <a:cubicBezTo>
                  <a:pt x="321" y="706"/>
                  <a:pt x="254" y="499"/>
                  <a:pt x="282" y="227"/>
                </a:cubicBezTo>
                <a:cubicBezTo>
                  <a:pt x="267" y="310"/>
                  <a:pt x="263" y="406"/>
                  <a:pt x="271" y="507"/>
                </a:cubicBezTo>
                <a:cubicBezTo>
                  <a:pt x="192" y="422"/>
                  <a:pt x="86" y="400"/>
                  <a:pt x="0" y="422"/>
                </a:cubicBezTo>
                <a:cubicBezTo>
                  <a:pt x="143" y="398"/>
                  <a:pt x="233" y="482"/>
                  <a:pt x="276" y="569"/>
                </a:cubicBezTo>
                <a:cubicBezTo>
                  <a:pt x="289" y="663"/>
                  <a:pt x="310" y="754"/>
                  <a:pt x="346" y="842"/>
                </a:cubicBezTo>
                <a:cubicBezTo>
                  <a:pt x="301" y="826"/>
                  <a:pt x="256" y="822"/>
                  <a:pt x="212" y="826"/>
                </a:cubicBezTo>
                <a:cubicBezTo>
                  <a:pt x="139" y="798"/>
                  <a:pt x="67" y="740"/>
                  <a:pt x="54" y="627"/>
                </a:cubicBezTo>
                <a:cubicBezTo>
                  <a:pt x="58" y="702"/>
                  <a:pt x="96" y="784"/>
                  <a:pt x="167" y="836"/>
                </a:cubicBezTo>
                <a:cubicBezTo>
                  <a:pt x="114" y="850"/>
                  <a:pt x="64" y="876"/>
                  <a:pt x="22" y="913"/>
                </a:cubicBezTo>
                <a:cubicBezTo>
                  <a:pt x="188" y="850"/>
                  <a:pt x="303" y="870"/>
                  <a:pt x="389" y="929"/>
                </a:cubicBezTo>
                <a:cubicBezTo>
                  <a:pt x="404" y="955"/>
                  <a:pt x="421" y="983"/>
                  <a:pt x="440" y="1007"/>
                </a:cubicBezTo>
                <a:cubicBezTo>
                  <a:pt x="578" y="1192"/>
                  <a:pt x="661" y="1342"/>
                  <a:pt x="655" y="1517"/>
                </a:cubicBezTo>
                <a:cubicBezTo>
                  <a:pt x="653" y="1533"/>
                  <a:pt x="632" y="1582"/>
                  <a:pt x="485" y="1601"/>
                </a:cubicBezTo>
                <a:cubicBezTo>
                  <a:pt x="978" y="1601"/>
                  <a:pt x="978" y="1601"/>
                  <a:pt x="978" y="1601"/>
                </a:cubicBezTo>
                <a:cubicBezTo>
                  <a:pt x="978" y="1601"/>
                  <a:pt x="865" y="1568"/>
                  <a:pt x="843" y="1513"/>
                </a:cubicBezTo>
                <a:cubicBezTo>
                  <a:pt x="843" y="1513"/>
                  <a:pt x="843" y="1513"/>
                  <a:pt x="843" y="1513"/>
                </a:cubicBezTo>
                <a:cubicBezTo>
                  <a:pt x="836" y="1386"/>
                  <a:pt x="791" y="1260"/>
                  <a:pt x="707" y="1144"/>
                </a:cubicBezTo>
                <a:cubicBezTo>
                  <a:pt x="692" y="1093"/>
                  <a:pt x="685" y="1050"/>
                  <a:pt x="688" y="1006"/>
                </a:cubicBezTo>
                <a:cubicBezTo>
                  <a:pt x="721" y="915"/>
                  <a:pt x="766" y="845"/>
                  <a:pt x="874" y="822"/>
                </a:cubicBezTo>
                <a:cubicBezTo>
                  <a:pt x="876" y="822"/>
                  <a:pt x="876" y="822"/>
                  <a:pt x="876" y="822"/>
                </a:cubicBezTo>
                <a:cubicBezTo>
                  <a:pt x="953" y="822"/>
                  <a:pt x="1040" y="848"/>
                  <a:pt x="1091" y="949"/>
                </a:cubicBezTo>
                <a:cubicBezTo>
                  <a:pt x="1064" y="886"/>
                  <a:pt x="1010" y="828"/>
                  <a:pt x="935" y="802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030287" y="3390900"/>
            <a:ext cx="1549400" cy="1169987"/>
          </a:xfrm>
          <a:custGeom>
            <a:avLst/>
            <a:gdLst/>
            <a:ahLst/>
            <a:cxnLst/>
            <a:rect l="l" t="t" r="r" b="b"/>
            <a:pathLst>
              <a:path w="312" h="238" extrusionOk="0">
                <a:moveTo>
                  <a:pt x="287" y="191"/>
                </a:moveTo>
                <a:cubicBezTo>
                  <a:pt x="231" y="238"/>
                  <a:pt x="159" y="236"/>
                  <a:pt x="118" y="163"/>
                </a:cubicBezTo>
                <a:cubicBezTo>
                  <a:pt x="88" y="107"/>
                  <a:pt x="58" y="57"/>
                  <a:pt x="0" y="23"/>
                </a:cubicBezTo>
                <a:cubicBezTo>
                  <a:pt x="88" y="0"/>
                  <a:pt x="169" y="3"/>
                  <a:pt x="238" y="55"/>
                </a:cubicBezTo>
                <a:cubicBezTo>
                  <a:pt x="238" y="55"/>
                  <a:pt x="312" y="99"/>
                  <a:pt x="295" y="177"/>
                </a:cubicBezTo>
                <a:cubicBezTo>
                  <a:pt x="237" y="111"/>
                  <a:pt x="159" y="67"/>
                  <a:pt x="77" y="39"/>
                </a:cubicBezTo>
                <a:cubicBezTo>
                  <a:pt x="173" y="79"/>
                  <a:pt x="237" y="127"/>
                  <a:pt x="287" y="191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4576762" y="1393825"/>
            <a:ext cx="2203450" cy="1506537"/>
          </a:xfrm>
          <a:custGeom>
            <a:avLst/>
            <a:gdLst/>
            <a:ahLst/>
            <a:cxnLst/>
            <a:rect l="l" t="t" r="r" b="b"/>
            <a:pathLst>
              <a:path w="361" h="304" extrusionOk="0">
                <a:moveTo>
                  <a:pt x="45" y="281"/>
                </a:moveTo>
                <a:cubicBezTo>
                  <a:pt x="131" y="304"/>
                  <a:pt x="212" y="283"/>
                  <a:pt x="242" y="195"/>
                </a:cubicBezTo>
                <a:cubicBezTo>
                  <a:pt x="274" y="105"/>
                  <a:pt x="303" y="42"/>
                  <a:pt x="361" y="2"/>
                </a:cubicBezTo>
                <a:cubicBezTo>
                  <a:pt x="229" y="0"/>
                  <a:pt x="109" y="24"/>
                  <a:pt x="36" y="131"/>
                </a:cubicBezTo>
                <a:cubicBezTo>
                  <a:pt x="0" y="185"/>
                  <a:pt x="5" y="231"/>
                  <a:pt x="30" y="269"/>
                </a:cubicBezTo>
                <a:cubicBezTo>
                  <a:pt x="90" y="165"/>
                  <a:pt x="182" y="90"/>
                  <a:pt x="286" y="38"/>
                </a:cubicBezTo>
                <a:cubicBezTo>
                  <a:pt x="167" y="107"/>
                  <a:pt x="98" y="185"/>
                  <a:pt x="45" y="28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3724275" y="3325812"/>
            <a:ext cx="198437" cy="344487"/>
          </a:xfrm>
          <a:custGeom>
            <a:avLst/>
            <a:gdLst/>
            <a:ahLst/>
            <a:cxnLst/>
            <a:rect l="l" t="t" r="r" b="b"/>
            <a:pathLst>
              <a:path w="100" h="172" extrusionOk="0">
                <a:moveTo>
                  <a:pt x="39" y="170"/>
                </a:moveTo>
                <a:cubicBezTo>
                  <a:pt x="11" y="156"/>
                  <a:pt x="0" y="130"/>
                  <a:pt x="11" y="106"/>
                </a:cubicBezTo>
                <a:cubicBezTo>
                  <a:pt x="24" y="72"/>
                  <a:pt x="24" y="36"/>
                  <a:pt x="15" y="0"/>
                </a:cubicBezTo>
                <a:cubicBezTo>
                  <a:pt x="51" y="28"/>
                  <a:pt x="90" y="62"/>
                  <a:pt x="96" y="116"/>
                </a:cubicBezTo>
                <a:cubicBezTo>
                  <a:pt x="100" y="152"/>
                  <a:pt x="86" y="172"/>
                  <a:pt x="49" y="170"/>
                </a:cubicBezTo>
                <a:cubicBezTo>
                  <a:pt x="53" y="130"/>
                  <a:pt x="51" y="80"/>
                  <a:pt x="34" y="32"/>
                </a:cubicBezTo>
                <a:cubicBezTo>
                  <a:pt x="51" y="86"/>
                  <a:pt x="49" y="128"/>
                  <a:pt x="39" y="170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251325" y="3952875"/>
            <a:ext cx="198437" cy="341312"/>
          </a:xfrm>
          <a:custGeom>
            <a:avLst/>
            <a:gdLst/>
            <a:ahLst/>
            <a:cxnLst/>
            <a:rect l="l" t="t" r="r" b="b"/>
            <a:pathLst>
              <a:path w="100" h="171" extrusionOk="0">
                <a:moveTo>
                  <a:pt x="40" y="169"/>
                </a:moveTo>
                <a:cubicBezTo>
                  <a:pt x="11" y="155"/>
                  <a:pt x="0" y="129"/>
                  <a:pt x="11" y="105"/>
                </a:cubicBezTo>
                <a:cubicBezTo>
                  <a:pt x="25" y="71"/>
                  <a:pt x="25" y="35"/>
                  <a:pt x="15" y="0"/>
                </a:cubicBezTo>
                <a:cubicBezTo>
                  <a:pt x="51" y="27"/>
                  <a:pt x="90" y="61"/>
                  <a:pt x="96" y="115"/>
                </a:cubicBezTo>
                <a:cubicBezTo>
                  <a:pt x="100" y="151"/>
                  <a:pt x="87" y="171"/>
                  <a:pt x="49" y="169"/>
                </a:cubicBezTo>
                <a:cubicBezTo>
                  <a:pt x="53" y="129"/>
                  <a:pt x="51" y="79"/>
                  <a:pt x="34" y="31"/>
                </a:cubicBezTo>
                <a:cubicBezTo>
                  <a:pt x="51" y="85"/>
                  <a:pt x="49" y="127"/>
                  <a:pt x="40" y="169"/>
                </a:cubicBezTo>
                <a:close/>
              </a:path>
            </a:pathLst>
          </a:custGeom>
          <a:solidFill>
            <a:srgbClr val="E71F3C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3236912" y="4432300"/>
            <a:ext cx="184150" cy="306387"/>
          </a:xfrm>
          <a:custGeom>
            <a:avLst/>
            <a:gdLst/>
            <a:ahLst/>
            <a:cxnLst/>
            <a:rect l="l" t="t" r="r" b="b"/>
            <a:pathLst>
              <a:path w="130" h="217" extrusionOk="0">
                <a:moveTo>
                  <a:pt x="80" y="217"/>
                </a:moveTo>
                <a:cubicBezTo>
                  <a:pt x="119" y="204"/>
                  <a:pt x="130" y="171"/>
                  <a:pt x="119" y="138"/>
                </a:cubicBezTo>
                <a:cubicBezTo>
                  <a:pt x="106" y="91"/>
                  <a:pt x="109" y="47"/>
                  <a:pt x="125" y="0"/>
                </a:cubicBezTo>
                <a:cubicBezTo>
                  <a:pt x="75" y="33"/>
                  <a:pt x="21" y="71"/>
                  <a:pt x="7" y="140"/>
                </a:cubicBezTo>
                <a:cubicBezTo>
                  <a:pt x="0" y="187"/>
                  <a:pt x="21" y="215"/>
                  <a:pt x="73" y="217"/>
                </a:cubicBezTo>
                <a:cubicBezTo>
                  <a:pt x="54" y="157"/>
                  <a:pt x="67" y="94"/>
                  <a:pt x="96" y="38"/>
                </a:cubicBezTo>
                <a:cubicBezTo>
                  <a:pt x="67" y="107"/>
                  <a:pt x="65" y="162"/>
                  <a:pt x="80" y="217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714750" y="3154362"/>
            <a:ext cx="261937" cy="206375"/>
          </a:xfrm>
          <a:custGeom>
            <a:avLst/>
            <a:gdLst/>
            <a:ahLst/>
            <a:cxnLst/>
            <a:rect l="l" t="t" r="r" b="b"/>
            <a:pathLst>
              <a:path w="130" h="103" extrusionOk="0">
                <a:moveTo>
                  <a:pt x="116" y="84"/>
                </a:moveTo>
                <a:cubicBezTo>
                  <a:pt x="91" y="103"/>
                  <a:pt x="63" y="101"/>
                  <a:pt x="46" y="69"/>
                </a:cubicBezTo>
                <a:cubicBezTo>
                  <a:pt x="35" y="47"/>
                  <a:pt x="23" y="24"/>
                  <a:pt x="0" y="10"/>
                </a:cubicBezTo>
                <a:cubicBezTo>
                  <a:pt x="37" y="0"/>
                  <a:pt x="70" y="5"/>
                  <a:pt x="98" y="27"/>
                </a:cubicBezTo>
                <a:cubicBezTo>
                  <a:pt x="98" y="27"/>
                  <a:pt x="130" y="44"/>
                  <a:pt x="121" y="76"/>
                </a:cubicBezTo>
                <a:cubicBezTo>
                  <a:pt x="98" y="52"/>
                  <a:pt x="65" y="29"/>
                  <a:pt x="32" y="17"/>
                </a:cubicBezTo>
                <a:cubicBezTo>
                  <a:pt x="70" y="37"/>
                  <a:pt x="95" y="57"/>
                  <a:pt x="116" y="84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4295775" y="3357562"/>
            <a:ext cx="455612" cy="341312"/>
          </a:xfrm>
          <a:custGeom>
            <a:avLst/>
            <a:gdLst/>
            <a:ahLst/>
            <a:cxnLst/>
            <a:rect l="l" t="t" r="r" b="b"/>
            <a:pathLst>
              <a:path w="228" h="171" extrusionOk="0">
                <a:moveTo>
                  <a:pt x="187" y="151"/>
                </a:moveTo>
                <a:cubicBezTo>
                  <a:pt x="151" y="171"/>
                  <a:pt x="120" y="157"/>
                  <a:pt x="103" y="127"/>
                </a:cubicBezTo>
                <a:cubicBezTo>
                  <a:pt x="80" y="85"/>
                  <a:pt x="45" y="54"/>
                  <a:pt x="0" y="34"/>
                </a:cubicBezTo>
                <a:cubicBezTo>
                  <a:pt x="58" y="15"/>
                  <a:pt x="126" y="0"/>
                  <a:pt x="183" y="39"/>
                </a:cubicBezTo>
                <a:cubicBezTo>
                  <a:pt x="223" y="64"/>
                  <a:pt x="228" y="103"/>
                  <a:pt x="194" y="144"/>
                </a:cubicBezTo>
                <a:cubicBezTo>
                  <a:pt x="163" y="87"/>
                  <a:pt x="109" y="55"/>
                  <a:pt x="48" y="39"/>
                </a:cubicBezTo>
                <a:cubicBezTo>
                  <a:pt x="118" y="62"/>
                  <a:pt x="160" y="99"/>
                  <a:pt x="187" y="15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688012" y="3184525"/>
            <a:ext cx="530225" cy="382587"/>
          </a:xfrm>
          <a:custGeom>
            <a:avLst/>
            <a:gdLst/>
            <a:ahLst/>
            <a:cxnLst/>
            <a:rect l="l" t="t" r="r" b="b"/>
            <a:pathLst>
              <a:path w="264" h="192" extrusionOk="0">
                <a:moveTo>
                  <a:pt x="8" y="136"/>
                </a:moveTo>
                <a:cubicBezTo>
                  <a:pt x="49" y="186"/>
                  <a:pt x="108" y="192"/>
                  <a:pt x="149" y="138"/>
                </a:cubicBezTo>
                <a:cubicBezTo>
                  <a:pt x="181" y="96"/>
                  <a:pt x="213" y="58"/>
                  <a:pt x="264" y="40"/>
                </a:cubicBezTo>
                <a:cubicBezTo>
                  <a:pt x="196" y="8"/>
                  <a:pt x="128" y="0"/>
                  <a:pt x="64" y="32"/>
                </a:cubicBezTo>
                <a:cubicBezTo>
                  <a:pt x="64" y="32"/>
                  <a:pt x="0" y="58"/>
                  <a:pt x="2" y="124"/>
                </a:cubicBezTo>
                <a:cubicBezTo>
                  <a:pt x="61" y="78"/>
                  <a:pt x="128" y="52"/>
                  <a:pt x="200" y="42"/>
                </a:cubicBezTo>
                <a:cubicBezTo>
                  <a:pt x="115" y="60"/>
                  <a:pt x="57" y="92"/>
                  <a:pt x="8" y="136"/>
                </a:cubicBezTo>
                <a:close/>
              </a:path>
            </a:pathLst>
          </a:custGeom>
          <a:solidFill>
            <a:srgbClr val="A5CA36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5335587" y="4164012"/>
            <a:ext cx="133350" cy="201612"/>
          </a:xfrm>
          <a:custGeom>
            <a:avLst/>
            <a:gdLst/>
            <a:ahLst/>
            <a:cxnLst/>
            <a:rect l="l" t="t" r="r" b="b"/>
            <a:pathLst>
              <a:path w="66" h="100" extrusionOk="0">
                <a:moveTo>
                  <a:pt x="30" y="100"/>
                </a:moveTo>
                <a:cubicBezTo>
                  <a:pt x="13" y="94"/>
                  <a:pt x="6" y="80"/>
                  <a:pt x="8" y="64"/>
                </a:cubicBezTo>
                <a:cubicBezTo>
                  <a:pt x="13" y="42"/>
                  <a:pt x="10" y="20"/>
                  <a:pt x="0" y="0"/>
                </a:cubicBezTo>
                <a:cubicBezTo>
                  <a:pt x="25" y="12"/>
                  <a:pt x="51" y="28"/>
                  <a:pt x="60" y="60"/>
                </a:cubicBezTo>
                <a:cubicBezTo>
                  <a:pt x="66" y="80"/>
                  <a:pt x="59" y="94"/>
                  <a:pt x="34" y="98"/>
                </a:cubicBezTo>
                <a:cubicBezTo>
                  <a:pt x="40" y="70"/>
                  <a:pt x="30" y="42"/>
                  <a:pt x="15" y="18"/>
                </a:cubicBezTo>
                <a:cubicBezTo>
                  <a:pt x="32" y="48"/>
                  <a:pt x="36" y="72"/>
                  <a:pt x="30" y="100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 rot="5400000">
            <a:off x="5204618" y="2720181"/>
            <a:ext cx="455612" cy="342900"/>
          </a:xfrm>
          <a:custGeom>
            <a:avLst/>
            <a:gdLst/>
            <a:ahLst/>
            <a:cxnLst/>
            <a:rect l="l" t="t" r="r" b="b"/>
            <a:pathLst>
              <a:path w="228" h="171" extrusionOk="0">
                <a:moveTo>
                  <a:pt x="187" y="151"/>
                </a:moveTo>
                <a:cubicBezTo>
                  <a:pt x="151" y="171"/>
                  <a:pt x="120" y="157"/>
                  <a:pt x="103" y="127"/>
                </a:cubicBezTo>
                <a:cubicBezTo>
                  <a:pt x="80" y="85"/>
                  <a:pt x="45" y="54"/>
                  <a:pt x="0" y="34"/>
                </a:cubicBezTo>
                <a:cubicBezTo>
                  <a:pt x="58" y="15"/>
                  <a:pt x="126" y="0"/>
                  <a:pt x="183" y="39"/>
                </a:cubicBezTo>
                <a:cubicBezTo>
                  <a:pt x="223" y="64"/>
                  <a:pt x="228" y="103"/>
                  <a:pt x="194" y="144"/>
                </a:cubicBezTo>
                <a:cubicBezTo>
                  <a:pt x="163" y="87"/>
                  <a:pt x="109" y="55"/>
                  <a:pt x="48" y="39"/>
                </a:cubicBezTo>
                <a:cubicBezTo>
                  <a:pt x="118" y="62"/>
                  <a:pt x="160" y="99"/>
                  <a:pt x="187" y="15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2233612" y="1863725"/>
            <a:ext cx="1477962" cy="1211262"/>
          </a:xfrm>
          <a:custGeom>
            <a:avLst/>
            <a:gdLst/>
            <a:ahLst/>
            <a:cxnLst/>
            <a:rect l="l" t="t" r="r" b="b"/>
            <a:pathLst>
              <a:path w="228" h="171" extrusionOk="0">
                <a:moveTo>
                  <a:pt x="187" y="151"/>
                </a:moveTo>
                <a:cubicBezTo>
                  <a:pt x="151" y="171"/>
                  <a:pt x="120" y="157"/>
                  <a:pt x="103" y="127"/>
                </a:cubicBezTo>
                <a:cubicBezTo>
                  <a:pt x="80" y="85"/>
                  <a:pt x="45" y="54"/>
                  <a:pt x="0" y="34"/>
                </a:cubicBezTo>
                <a:cubicBezTo>
                  <a:pt x="58" y="15"/>
                  <a:pt x="126" y="0"/>
                  <a:pt x="183" y="39"/>
                </a:cubicBezTo>
                <a:cubicBezTo>
                  <a:pt x="223" y="64"/>
                  <a:pt x="228" y="103"/>
                  <a:pt x="194" y="144"/>
                </a:cubicBezTo>
                <a:cubicBezTo>
                  <a:pt x="163" y="87"/>
                  <a:pt x="109" y="55"/>
                  <a:pt x="48" y="39"/>
                </a:cubicBezTo>
                <a:cubicBezTo>
                  <a:pt x="118" y="62"/>
                  <a:pt x="160" y="99"/>
                  <a:pt x="187" y="15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/>
          <p:nvPr/>
        </p:nvSpPr>
        <p:spPr>
          <a:xfrm rot="6360000">
            <a:off x="5749131" y="4374356"/>
            <a:ext cx="455612" cy="342900"/>
          </a:xfrm>
          <a:custGeom>
            <a:avLst/>
            <a:gdLst/>
            <a:ahLst/>
            <a:cxnLst/>
            <a:rect l="l" t="t" r="r" b="b"/>
            <a:pathLst>
              <a:path w="228" h="171" extrusionOk="0">
                <a:moveTo>
                  <a:pt x="187" y="151"/>
                </a:moveTo>
                <a:cubicBezTo>
                  <a:pt x="151" y="171"/>
                  <a:pt x="120" y="157"/>
                  <a:pt x="103" y="127"/>
                </a:cubicBezTo>
                <a:cubicBezTo>
                  <a:pt x="80" y="85"/>
                  <a:pt x="45" y="54"/>
                  <a:pt x="0" y="34"/>
                </a:cubicBezTo>
                <a:cubicBezTo>
                  <a:pt x="58" y="15"/>
                  <a:pt x="126" y="0"/>
                  <a:pt x="183" y="39"/>
                </a:cubicBezTo>
                <a:cubicBezTo>
                  <a:pt x="223" y="64"/>
                  <a:pt x="228" y="103"/>
                  <a:pt x="194" y="144"/>
                </a:cubicBezTo>
                <a:cubicBezTo>
                  <a:pt x="163" y="87"/>
                  <a:pt x="109" y="55"/>
                  <a:pt x="48" y="39"/>
                </a:cubicBezTo>
                <a:cubicBezTo>
                  <a:pt x="118" y="62"/>
                  <a:pt x="160" y="99"/>
                  <a:pt x="187" y="15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2979737" y="3227387"/>
            <a:ext cx="454025" cy="341312"/>
          </a:xfrm>
          <a:custGeom>
            <a:avLst/>
            <a:gdLst/>
            <a:ahLst/>
            <a:cxnLst/>
            <a:rect l="l" t="t" r="r" b="b"/>
            <a:pathLst>
              <a:path w="228" h="171" extrusionOk="0">
                <a:moveTo>
                  <a:pt x="187" y="151"/>
                </a:moveTo>
                <a:cubicBezTo>
                  <a:pt x="151" y="171"/>
                  <a:pt x="120" y="157"/>
                  <a:pt x="103" y="127"/>
                </a:cubicBezTo>
                <a:cubicBezTo>
                  <a:pt x="80" y="85"/>
                  <a:pt x="45" y="54"/>
                  <a:pt x="0" y="34"/>
                </a:cubicBezTo>
                <a:cubicBezTo>
                  <a:pt x="58" y="15"/>
                  <a:pt x="126" y="0"/>
                  <a:pt x="183" y="39"/>
                </a:cubicBezTo>
                <a:cubicBezTo>
                  <a:pt x="223" y="64"/>
                  <a:pt x="228" y="103"/>
                  <a:pt x="194" y="144"/>
                </a:cubicBezTo>
                <a:cubicBezTo>
                  <a:pt x="163" y="87"/>
                  <a:pt x="109" y="55"/>
                  <a:pt x="48" y="39"/>
                </a:cubicBezTo>
                <a:cubicBezTo>
                  <a:pt x="118" y="62"/>
                  <a:pt x="160" y="99"/>
                  <a:pt x="187" y="15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 rot="-3360000">
            <a:off x="5933281" y="3405981"/>
            <a:ext cx="1171575" cy="1290637"/>
          </a:xfrm>
          <a:custGeom>
            <a:avLst/>
            <a:gdLst/>
            <a:ahLst/>
            <a:cxnLst/>
            <a:rect l="l" t="t" r="r" b="b"/>
            <a:pathLst>
              <a:path w="277" h="453" extrusionOk="0">
                <a:moveTo>
                  <a:pt x="65" y="22"/>
                </a:moveTo>
                <a:cubicBezTo>
                  <a:pt x="12" y="103"/>
                  <a:pt x="0" y="194"/>
                  <a:pt x="72" y="260"/>
                </a:cubicBezTo>
                <a:cubicBezTo>
                  <a:pt x="141" y="326"/>
                  <a:pt x="190" y="377"/>
                  <a:pt x="206" y="453"/>
                </a:cubicBezTo>
                <a:cubicBezTo>
                  <a:pt x="257" y="318"/>
                  <a:pt x="277" y="184"/>
                  <a:pt x="206" y="69"/>
                </a:cubicBezTo>
                <a:cubicBezTo>
                  <a:pt x="169" y="10"/>
                  <a:pt x="125" y="0"/>
                  <a:pt x="81" y="13"/>
                </a:cubicBezTo>
                <a:cubicBezTo>
                  <a:pt x="155" y="113"/>
                  <a:pt x="192" y="238"/>
                  <a:pt x="199" y="362"/>
                </a:cubicBezTo>
                <a:cubicBezTo>
                  <a:pt x="180" y="213"/>
                  <a:pt x="134" y="113"/>
                  <a:pt x="65" y="22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1"/>
          </p:nvPr>
        </p:nvSpPr>
        <p:spPr>
          <a:xfrm rot="-540000">
            <a:off x="5799137" y="3811587"/>
            <a:ext cx="127317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</a:pPr>
            <a:r>
              <a:rPr lang="en-US" sz="19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tin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 rot="-2880000">
            <a:off x="4502943" y="1837531"/>
            <a:ext cx="213042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hoang mang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 rot="1860000">
            <a:off x="3517900" y="4532312"/>
            <a:ext cx="1273175" cy="32543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nói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 rot="-2400000">
            <a:off x="4652962" y="4302125"/>
            <a:ext cx="1273175" cy="325437"/>
          </a:xfrm>
          <a:prstGeom prst="rect">
            <a:avLst/>
          </a:prstGeom>
          <a:solidFill>
            <a:srgbClr val="2D2D8A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 độ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 rot="-4380000">
            <a:off x="3582987" y="3465512"/>
            <a:ext cx="1274762" cy="325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làm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 rot="1860000">
            <a:off x="1225550" y="3803650"/>
            <a:ext cx="127317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 sự</a:t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42862" y="3771900"/>
            <a:ext cx="1547812" cy="1169987"/>
          </a:xfrm>
          <a:custGeom>
            <a:avLst/>
            <a:gdLst/>
            <a:ahLst/>
            <a:cxnLst/>
            <a:rect l="l" t="t" r="r" b="b"/>
            <a:pathLst>
              <a:path w="312" h="238" extrusionOk="0">
                <a:moveTo>
                  <a:pt x="287" y="191"/>
                </a:moveTo>
                <a:cubicBezTo>
                  <a:pt x="231" y="238"/>
                  <a:pt x="159" y="236"/>
                  <a:pt x="118" y="163"/>
                </a:cubicBezTo>
                <a:cubicBezTo>
                  <a:pt x="88" y="107"/>
                  <a:pt x="58" y="57"/>
                  <a:pt x="0" y="23"/>
                </a:cubicBezTo>
                <a:cubicBezTo>
                  <a:pt x="88" y="0"/>
                  <a:pt x="169" y="3"/>
                  <a:pt x="238" y="55"/>
                </a:cubicBezTo>
                <a:cubicBezTo>
                  <a:pt x="238" y="55"/>
                  <a:pt x="312" y="99"/>
                  <a:pt x="295" y="177"/>
                </a:cubicBezTo>
                <a:cubicBezTo>
                  <a:pt x="237" y="111"/>
                  <a:pt x="159" y="67"/>
                  <a:pt x="77" y="39"/>
                </a:cubicBezTo>
                <a:cubicBezTo>
                  <a:pt x="173" y="79"/>
                  <a:pt x="237" y="127"/>
                  <a:pt x="287" y="191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 rot="1860000">
            <a:off x="252412" y="4233862"/>
            <a:ext cx="127476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Điềm tĩnh 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087437" y="2447925"/>
            <a:ext cx="1549400" cy="1169987"/>
          </a:xfrm>
          <a:custGeom>
            <a:avLst/>
            <a:gdLst/>
            <a:ahLst/>
            <a:cxnLst/>
            <a:rect l="l" t="t" r="r" b="b"/>
            <a:pathLst>
              <a:path w="312" h="238" extrusionOk="0">
                <a:moveTo>
                  <a:pt x="287" y="191"/>
                </a:moveTo>
                <a:cubicBezTo>
                  <a:pt x="231" y="238"/>
                  <a:pt x="159" y="236"/>
                  <a:pt x="118" y="163"/>
                </a:cubicBezTo>
                <a:cubicBezTo>
                  <a:pt x="88" y="107"/>
                  <a:pt x="58" y="57"/>
                  <a:pt x="0" y="23"/>
                </a:cubicBezTo>
                <a:cubicBezTo>
                  <a:pt x="88" y="0"/>
                  <a:pt x="169" y="3"/>
                  <a:pt x="238" y="55"/>
                </a:cubicBezTo>
                <a:cubicBezTo>
                  <a:pt x="238" y="55"/>
                  <a:pt x="312" y="99"/>
                  <a:pt x="295" y="177"/>
                </a:cubicBezTo>
                <a:cubicBezTo>
                  <a:pt x="237" y="111"/>
                  <a:pt x="159" y="67"/>
                  <a:pt x="77" y="39"/>
                </a:cubicBezTo>
                <a:cubicBezTo>
                  <a:pt x="173" y="79"/>
                  <a:pt x="237" y="127"/>
                  <a:pt x="287" y="191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 rot="1860000">
            <a:off x="1235075" y="2817812"/>
            <a:ext cx="127317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văn hóa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 rot="-4320000">
            <a:off x="1031875" y="4618037"/>
            <a:ext cx="1547812" cy="1169987"/>
          </a:xfrm>
          <a:custGeom>
            <a:avLst/>
            <a:gdLst/>
            <a:ahLst/>
            <a:cxnLst/>
            <a:rect l="l" t="t" r="r" b="b"/>
            <a:pathLst>
              <a:path w="312" h="238" extrusionOk="0">
                <a:moveTo>
                  <a:pt x="287" y="191"/>
                </a:moveTo>
                <a:cubicBezTo>
                  <a:pt x="231" y="238"/>
                  <a:pt x="159" y="236"/>
                  <a:pt x="118" y="163"/>
                </a:cubicBezTo>
                <a:cubicBezTo>
                  <a:pt x="88" y="107"/>
                  <a:pt x="58" y="57"/>
                  <a:pt x="0" y="23"/>
                </a:cubicBezTo>
                <a:cubicBezTo>
                  <a:pt x="88" y="0"/>
                  <a:pt x="169" y="3"/>
                  <a:pt x="238" y="55"/>
                </a:cubicBezTo>
                <a:cubicBezTo>
                  <a:pt x="238" y="55"/>
                  <a:pt x="312" y="99"/>
                  <a:pt x="295" y="177"/>
                </a:cubicBezTo>
                <a:cubicBezTo>
                  <a:pt x="237" y="111"/>
                  <a:pt x="159" y="67"/>
                  <a:pt x="77" y="39"/>
                </a:cubicBezTo>
                <a:cubicBezTo>
                  <a:pt x="173" y="79"/>
                  <a:pt x="237" y="127"/>
                  <a:pt x="287" y="191"/>
                </a:cubicBezTo>
                <a:close/>
              </a:path>
            </a:pathLst>
          </a:custGeom>
          <a:solidFill>
            <a:srgbClr val="1C8EE4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 rot="-2460000">
            <a:off x="1117600" y="4992687"/>
            <a:ext cx="1274762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Nhẹ nhàng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 rot="-3300000">
            <a:off x="3045618" y="1143793"/>
            <a:ext cx="1466850" cy="1077912"/>
          </a:xfrm>
          <a:custGeom>
            <a:avLst/>
            <a:gdLst/>
            <a:ahLst/>
            <a:cxnLst/>
            <a:rect l="l" t="t" r="r" b="b"/>
            <a:pathLst>
              <a:path w="361" h="304" extrusionOk="0">
                <a:moveTo>
                  <a:pt x="45" y="281"/>
                </a:moveTo>
                <a:cubicBezTo>
                  <a:pt x="131" y="304"/>
                  <a:pt x="212" y="283"/>
                  <a:pt x="242" y="195"/>
                </a:cubicBezTo>
                <a:cubicBezTo>
                  <a:pt x="274" y="105"/>
                  <a:pt x="303" y="42"/>
                  <a:pt x="361" y="2"/>
                </a:cubicBezTo>
                <a:cubicBezTo>
                  <a:pt x="229" y="0"/>
                  <a:pt x="109" y="24"/>
                  <a:pt x="36" y="131"/>
                </a:cubicBezTo>
                <a:cubicBezTo>
                  <a:pt x="0" y="185"/>
                  <a:pt x="5" y="231"/>
                  <a:pt x="30" y="269"/>
                </a:cubicBezTo>
                <a:cubicBezTo>
                  <a:pt x="90" y="165"/>
                  <a:pt x="182" y="90"/>
                  <a:pt x="286" y="38"/>
                </a:cubicBezTo>
                <a:cubicBezTo>
                  <a:pt x="167" y="107"/>
                  <a:pt x="98" y="185"/>
                  <a:pt x="45" y="28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 rot="-5400000">
            <a:off x="3047206" y="1472406"/>
            <a:ext cx="127317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 nghĩ kĩ.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3930650" y="930275"/>
            <a:ext cx="2105025" cy="1484312"/>
          </a:xfrm>
          <a:custGeom>
            <a:avLst/>
            <a:gdLst/>
            <a:ahLst/>
            <a:cxnLst/>
            <a:rect l="l" t="t" r="r" b="b"/>
            <a:pathLst>
              <a:path w="361" h="304" extrusionOk="0">
                <a:moveTo>
                  <a:pt x="45" y="281"/>
                </a:moveTo>
                <a:cubicBezTo>
                  <a:pt x="131" y="304"/>
                  <a:pt x="212" y="283"/>
                  <a:pt x="242" y="195"/>
                </a:cubicBezTo>
                <a:cubicBezTo>
                  <a:pt x="274" y="105"/>
                  <a:pt x="303" y="42"/>
                  <a:pt x="361" y="2"/>
                </a:cubicBezTo>
                <a:cubicBezTo>
                  <a:pt x="229" y="0"/>
                  <a:pt x="109" y="24"/>
                  <a:pt x="36" y="131"/>
                </a:cubicBezTo>
                <a:cubicBezTo>
                  <a:pt x="0" y="185"/>
                  <a:pt x="5" y="231"/>
                  <a:pt x="30" y="269"/>
                </a:cubicBezTo>
                <a:cubicBezTo>
                  <a:pt x="90" y="165"/>
                  <a:pt x="182" y="90"/>
                  <a:pt x="286" y="38"/>
                </a:cubicBezTo>
                <a:cubicBezTo>
                  <a:pt x="167" y="107"/>
                  <a:pt x="98" y="185"/>
                  <a:pt x="45" y="281"/>
                </a:cubicBezTo>
                <a:close/>
              </a:path>
            </a:pathLst>
          </a:custGeom>
          <a:solidFill>
            <a:srgbClr val="01AF00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 rot="-2880000">
            <a:off x="3860006" y="1513681"/>
            <a:ext cx="216535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điều chỉnh hành vi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 rot="-3360000">
            <a:off x="5752306" y="2428081"/>
            <a:ext cx="1171575" cy="1290637"/>
          </a:xfrm>
          <a:custGeom>
            <a:avLst/>
            <a:gdLst/>
            <a:ahLst/>
            <a:cxnLst/>
            <a:rect l="l" t="t" r="r" b="b"/>
            <a:pathLst>
              <a:path w="277" h="453" extrusionOk="0">
                <a:moveTo>
                  <a:pt x="65" y="22"/>
                </a:moveTo>
                <a:cubicBezTo>
                  <a:pt x="12" y="103"/>
                  <a:pt x="0" y="194"/>
                  <a:pt x="72" y="260"/>
                </a:cubicBezTo>
                <a:cubicBezTo>
                  <a:pt x="141" y="326"/>
                  <a:pt x="190" y="377"/>
                  <a:pt x="206" y="453"/>
                </a:cubicBezTo>
                <a:cubicBezTo>
                  <a:pt x="257" y="318"/>
                  <a:pt x="277" y="184"/>
                  <a:pt x="206" y="69"/>
                </a:cubicBezTo>
                <a:cubicBezTo>
                  <a:pt x="169" y="10"/>
                  <a:pt x="125" y="0"/>
                  <a:pt x="81" y="13"/>
                </a:cubicBezTo>
                <a:cubicBezTo>
                  <a:pt x="155" y="113"/>
                  <a:pt x="192" y="238"/>
                  <a:pt x="199" y="362"/>
                </a:cubicBezTo>
                <a:cubicBezTo>
                  <a:pt x="180" y="213"/>
                  <a:pt x="134" y="113"/>
                  <a:pt x="65" y="22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 rot="-540000">
            <a:off x="5581650" y="2728912"/>
            <a:ext cx="12715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 tĩnh</a:t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 rot="-3360000">
            <a:off x="6576218" y="4325143"/>
            <a:ext cx="1171575" cy="1290637"/>
          </a:xfrm>
          <a:custGeom>
            <a:avLst/>
            <a:gdLst/>
            <a:ahLst/>
            <a:cxnLst/>
            <a:rect l="l" t="t" r="r" b="b"/>
            <a:pathLst>
              <a:path w="277" h="453" extrusionOk="0">
                <a:moveTo>
                  <a:pt x="65" y="22"/>
                </a:moveTo>
                <a:cubicBezTo>
                  <a:pt x="12" y="103"/>
                  <a:pt x="0" y="194"/>
                  <a:pt x="72" y="260"/>
                </a:cubicBezTo>
                <a:cubicBezTo>
                  <a:pt x="141" y="326"/>
                  <a:pt x="190" y="377"/>
                  <a:pt x="206" y="453"/>
                </a:cubicBezTo>
                <a:cubicBezTo>
                  <a:pt x="257" y="318"/>
                  <a:pt x="277" y="184"/>
                  <a:pt x="206" y="69"/>
                </a:cubicBezTo>
                <a:cubicBezTo>
                  <a:pt x="169" y="10"/>
                  <a:pt x="125" y="0"/>
                  <a:pt x="81" y="13"/>
                </a:cubicBezTo>
                <a:cubicBezTo>
                  <a:pt x="155" y="113"/>
                  <a:pt x="192" y="238"/>
                  <a:pt x="199" y="362"/>
                </a:cubicBezTo>
                <a:cubicBezTo>
                  <a:pt x="180" y="213"/>
                  <a:pt x="134" y="113"/>
                  <a:pt x="65" y="22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 rot="-540000">
            <a:off x="6442075" y="4889500"/>
            <a:ext cx="127317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tồn</a:t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 rot="1860000">
            <a:off x="2486025" y="2343150"/>
            <a:ext cx="1273175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 mực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 rot="-3360000">
            <a:off x="7152481" y="2859881"/>
            <a:ext cx="1374775" cy="1627187"/>
          </a:xfrm>
          <a:custGeom>
            <a:avLst/>
            <a:gdLst/>
            <a:ahLst/>
            <a:cxnLst/>
            <a:rect l="l" t="t" r="r" b="b"/>
            <a:pathLst>
              <a:path w="277" h="453" extrusionOk="0">
                <a:moveTo>
                  <a:pt x="65" y="22"/>
                </a:moveTo>
                <a:cubicBezTo>
                  <a:pt x="12" y="103"/>
                  <a:pt x="0" y="194"/>
                  <a:pt x="72" y="260"/>
                </a:cubicBezTo>
                <a:cubicBezTo>
                  <a:pt x="141" y="326"/>
                  <a:pt x="190" y="377"/>
                  <a:pt x="206" y="453"/>
                </a:cubicBezTo>
                <a:cubicBezTo>
                  <a:pt x="257" y="318"/>
                  <a:pt x="277" y="184"/>
                  <a:pt x="206" y="69"/>
                </a:cubicBezTo>
                <a:cubicBezTo>
                  <a:pt x="169" y="10"/>
                  <a:pt x="125" y="0"/>
                  <a:pt x="81" y="13"/>
                </a:cubicBezTo>
                <a:cubicBezTo>
                  <a:pt x="155" y="113"/>
                  <a:pt x="192" y="238"/>
                  <a:pt x="199" y="362"/>
                </a:cubicBezTo>
                <a:cubicBezTo>
                  <a:pt x="180" y="213"/>
                  <a:pt x="134" y="113"/>
                  <a:pt x="65" y="22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7110412" y="3376612"/>
            <a:ext cx="1857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kiềm chế cảm xúc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On-screen Show (4:3)</PresentationFormat>
  <Paragraphs>195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Tahoma</vt:lpstr>
      <vt:lpstr>Nunito Black</vt:lpstr>
      <vt:lpstr>Default Design</vt:lpstr>
      <vt:lpstr>PowerPoint Presentation</vt:lpstr>
      <vt:lpstr>PowerPoint Presentation</vt:lpstr>
      <vt:lpstr>GIÁO DỤC CÔNG DÂN 9</vt:lpstr>
      <vt:lpstr>Bài 2: TỰ CHỦ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</cp:revision>
  <dcterms:modified xsi:type="dcterms:W3CDTF">2021-09-06T03:23:03Z</dcterms:modified>
</cp:coreProperties>
</file>