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59" r:id="rId4"/>
    <p:sldId id="279" r:id="rId5"/>
    <p:sldId id="280" r:id="rId6"/>
    <p:sldId id="262" r:id="rId7"/>
    <p:sldId id="260" r:id="rId8"/>
    <p:sldId id="282" r:id="rId9"/>
    <p:sldId id="281" r:id="rId10"/>
    <p:sldId id="283" r:id="rId11"/>
    <p:sldId id="265" r:id="rId12"/>
    <p:sldId id="258" r:id="rId13"/>
    <p:sldId id="284" r:id="rId14"/>
    <p:sldId id="285" r:id="rId15"/>
  </p:sldIdLst>
  <p:sldSz cx="12192000" cy="6858000"/>
  <p:notesSz cx="6858000" cy="9144000"/>
  <p:embeddedFontLst>
    <p:embeddedFont>
      <p:font typeface="Chelsea Market" panose="020B0604020202020204" charset="0"/>
      <p:regular r:id="rId17"/>
    </p:embeddedFont>
    <p:embeddedFont>
      <p:font typeface="Segoe UI Semibold" panose="020B0702040204020203" pitchFamily="34" charset="0"/>
      <p:bold r:id="rId18"/>
      <p:boldItalic r:id="rId19"/>
    </p:embeddedFont>
    <p:embeddedFont>
      <p:font typeface="Abril Fatfac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Bahnschrift SemiBold SemiConden" panose="020B0502040204020203" pitchFamily="34" charset="0"/>
      <p:bold r:id="rId30"/>
    </p:embeddedFont>
    <p:embeddedFont>
      <p:font typeface="Coming Soon" panose="020B0604020202020204" charset="0"/>
      <p:regular r:id="rId31"/>
    </p:embeddedFont>
    <p:embeddedFont>
      <p:font typeface="Bahnschrift SemiLight SemiConde" panose="020B0502040204020203" pitchFamily="34" charset="0"/>
      <p:regular r:id="rId32"/>
    </p:embeddedFont>
    <p:embeddedFont>
      <p:font typeface="Bahnschrift SemiBold Condensed" panose="020B0502040204020203" pitchFamily="34" charset="0"/>
      <p:bold r:id="rId33"/>
    </p:embeddedFont>
    <p:embeddedFont>
      <p:font typeface="Bahnschrift SemiBold" panose="020B0502040204020203" pitchFamily="34" charset="0"/>
      <p:bold r:id="rId34"/>
    </p:embeddedFont>
    <p:embeddedFont>
      <p:font typeface="Barlow Condensed Black" panose="00000A06000000000000" pitchFamily="2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49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1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82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17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3268277" y="2024175"/>
            <a:ext cx="47688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235000" y="593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048050" y="2684350"/>
            <a:ext cx="49074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1009450" y="5614675"/>
            <a:ext cx="106224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66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openxmlformats.org/officeDocument/2006/relationships/image" Target="../media/image18.gi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10.png"/><Relationship Id="rId3" Type="http://schemas.openxmlformats.org/officeDocument/2006/relationships/image" Target="../media/image18.gif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 descr="A picture containing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212671" y="948797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3" name="Google Shape;133;p24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168618" y="948382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4" name="Google Shape;134;p24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097506" y="4119593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4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237563" y="386556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6" name="Google Shape;136;p24"/>
          <p:cNvGrpSpPr/>
          <p:nvPr/>
        </p:nvGrpSpPr>
        <p:grpSpPr>
          <a:xfrm>
            <a:off x="2667579" y="1387308"/>
            <a:ext cx="6335021" cy="3722019"/>
            <a:chOff x="1017885" y="2820184"/>
            <a:chExt cx="3386040" cy="2926172"/>
          </a:xfrm>
        </p:grpSpPr>
        <p:pic>
          <p:nvPicPr>
            <p:cNvPr id="137" name="Google Shape;137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2964938" y="1711709"/>
            <a:ext cx="5637678" cy="292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8000" b="1" dirty="0" smtClean="0">
                <a:latin typeface="Bahnschrift SemiBold Condensed" panose="020B0502040204020203" pitchFamily="34" charset="0"/>
              </a:rPr>
              <a:t>CHẤT </a:t>
            </a:r>
            <a:br>
              <a:rPr lang="en" sz="8000" b="1" dirty="0" smtClean="0">
                <a:latin typeface="Bahnschrift SemiBold Condensed" panose="020B0502040204020203" pitchFamily="34" charset="0"/>
              </a:rPr>
            </a:br>
            <a:r>
              <a:rPr lang="en" sz="8000" b="1" dirty="0" smtClean="0">
                <a:latin typeface="Bahnschrift SemiBold Condensed" panose="020B0502040204020203" pitchFamily="34" charset="0"/>
              </a:rPr>
              <a:t>(</a:t>
            </a:r>
            <a:r>
              <a:rPr lang="en-US" sz="8000" b="1" dirty="0" err="1" smtClean="0">
                <a:latin typeface="Bahnschrift SemiBold Condensed" panose="020B0502040204020203" pitchFamily="34" charset="0"/>
              </a:rPr>
              <a:t>TiếT</a:t>
            </a:r>
            <a:r>
              <a:rPr lang="en-US" sz="8000" b="1" dirty="0" smtClean="0">
                <a:latin typeface="Bahnschrift SemiBold Condensed" panose="020B0502040204020203" pitchFamily="34" charset="0"/>
              </a:rPr>
              <a:t> 2)</a:t>
            </a:r>
            <a:endParaRPr sz="8000" b="1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39"/>
            <a:ext cx="352425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1237" y="972326"/>
            <a:ext cx="852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Làm thế nào để khẳng định nước cất là chất tinh khiết?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215205"/>
            <a:ext cx="901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Nước tinh khiết có một số tính chất sau:</a:t>
            </a:r>
            <a:r>
              <a:rPr lang="nl-NL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sôi ở 100</a:t>
            </a:r>
            <a:r>
              <a:rPr lang="nl-NL" sz="36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r>
              <a:rPr lang="nl-NL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C, d = 1g/</a:t>
            </a:r>
            <a:r>
              <a:rPr lang="vi-VN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ml, t </a:t>
            </a:r>
            <a:r>
              <a:rPr lang="vi-VN" sz="3600" baseline="-25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nóng chảy</a:t>
            </a:r>
            <a:r>
              <a:rPr lang="vi-VN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0</a:t>
            </a:r>
            <a:r>
              <a:rPr lang="vi-VN" sz="3600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r>
              <a:rPr lang="vi-VN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nl-NL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...</a:t>
            </a:r>
            <a:endParaRPr lang="en-US" sz="3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912" y="3569989"/>
            <a:ext cx="1136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</a:rPr>
              <a:t>Chất như thế nào mới có những tính chất nhất định.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255" y="4292186"/>
            <a:ext cx="1077883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dirty="0">
                <a:solidFill>
                  <a:schemeClr val="bg1"/>
                </a:solidFill>
                <a:latin typeface="Segoe UI Semibold" panose="020B0702040204020203" pitchFamily="34" charset="0"/>
                <a:ea typeface="Arial" panose="020B0604020202020204" pitchFamily="34" charset="0"/>
                <a:cs typeface="Segoe UI Semibold" panose="020B0702040204020203" pitchFamily="34" charset="0"/>
              </a:rPr>
              <a:t>- Chất tinh khiết có tính chất nhất định. Còn hỗn hợp có tính chất thay đổi (phụ thuộc vào thành phần của hỗn hợp)</a:t>
            </a:r>
            <a:endParaRPr lang="en-US" sz="3600" dirty="0">
              <a:solidFill>
                <a:schemeClr val="bg1"/>
              </a:solidFill>
              <a:latin typeface="Segoe UI Semibold" panose="020B0702040204020203" pitchFamily="34" charset="0"/>
              <a:ea typeface="Arial" panose="020B06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Google Shape;165;p27"/>
          <p:cNvSpPr txBox="1">
            <a:spLocks/>
          </p:cNvSpPr>
          <p:nvPr/>
        </p:nvSpPr>
        <p:spPr>
          <a:xfrm>
            <a:off x="-287652" y="-26324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en" sz="4800" dirty="0" smtClean="0"/>
              <a:t>01</a:t>
            </a:r>
            <a:endParaRPr lang="en" sz="4800" dirty="0"/>
          </a:p>
        </p:txBody>
      </p:sp>
      <p:sp>
        <p:nvSpPr>
          <p:cNvPr id="12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710375" y="16627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3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066119">
            <a:off x="418717" y="-51471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8664" y="735140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102" y="3963603"/>
            <a:ext cx="7119229" cy="1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971597" y="1535166"/>
            <a:ext cx="5386064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sz="4000" b="1" dirty="0" smtClean="0"/>
              <a:t>2. </a:t>
            </a:r>
            <a:r>
              <a:rPr lang="vi-VN" sz="4000" b="1" dirty="0" smtClean="0">
                <a:latin typeface="Bahnschrift SemiLight SemiConde" panose="020B0502040204020203" pitchFamily="34" charset="0"/>
              </a:rPr>
              <a:t>TÁCH CHẤT RA KHỎI HỖN HỢP</a:t>
            </a:r>
            <a:endParaRPr sz="4000" b="1" dirty="0">
              <a:latin typeface="Bahnschrift SemiLight SemiConde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60216" y="690004"/>
            <a:ext cx="5754476" cy="4753532"/>
            <a:chOff x="5718107" y="962162"/>
            <a:chExt cx="5754476" cy="4753532"/>
          </a:xfrm>
        </p:grpSpPr>
        <p:sp>
          <p:nvSpPr>
            <p:cNvPr id="260" name="Google Shape;260;p33"/>
            <p:cNvSpPr/>
            <p:nvPr/>
          </p:nvSpPr>
          <p:spPr>
            <a:xfrm rot="-492561">
              <a:off x="6337025" y="962162"/>
              <a:ext cx="4425949" cy="4742626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33"/>
            <p:cNvGrpSpPr/>
            <p:nvPr/>
          </p:nvGrpSpPr>
          <p:grpSpPr>
            <a:xfrm rot="918659">
              <a:off x="6398177" y="1322698"/>
              <a:ext cx="4164258" cy="4392996"/>
              <a:chOff x="2368761" y="841731"/>
              <a:chExt cx="3148926" cy="3321893"/>
            </a:xfrm>
          </p:grpSpPr>
          <p:sp>
            <p:nvSpPr>
              <p:cNvPr id="262" name="Google Shape;262;p33"/>
              <p:cNvSpPr/>
              <p:nvPr/>
            </p:nvSpPr>
            <p:spPr>
              <a:xfrm rot="-5400000">
                <a:off x="2281268" y="934270"/>
                <a:ext cx="3321893" cy="3136815"/>
              </a:xfrm>
              <a:custGeom>
                <a:avLst/>
                <a:gdLst/>
                <a:ahLst/>
                <a:cxnLst/>
                <a:rect l="l" t="t" r="r" b="b"/>
                <a:pathLst>
                  <a:path w="3321893" h="3136815" extrusionOk="0">
                    <a:moveTo>
                      <a:pt x="15340" y="3136815"/>
                    </a:moveTo>
                    <a:lnTo>
                      <a:pt x="7823" y="3136815"/>
                    </a:lnTo>
                    <a:lnTo>
                      <a:pt x="7246" y="3128385"/>
                    </a:lnTo>
                    <a:cubicBezTo>
                      <a:pt x="6349" y="3090892"/>
                      <a:pt x="7943" y="3056246"/>
                      <a:pt x="7943" y="3056246"/>
                    </a:cubicBezTo>
                    <a:close/>
                    <a:moveTo>
                      <a:pt x="3321893" y="1"/>
                    </a:moveTo>
                    <a:lnTo>
                      <a:pt x="3321893" y="3136815"/>
                    </a:lnTo>
                    <a:lnTo>
                      <a:pt x="17984" y="3136815"/>
                    </a:lnTo>
                    <a:lnTo>
                      <a:pt x="17230" y="3124210"/>
                    </a:lnTo>
                    <a:cubicBezTo>
                      <a:pt x="10841" y="3016343"/>
                      <a:pt x="1548" y="2851636"/>
                      <a:pt x="1548" y="2806198"/>
                    </a:cubicBezTo>
                    <a:cubicBezTo>
                      <a:pt x="1548" y="2736959"/>
                      <a:pt x="16347" y="2543684"/>
                      <a:pt x="16347" y="2543684"/>
                    </a:cubicBezTo>
                    <a:cubicBezTo>
                      <a:pt x="16347" y="2543684"/>
                      <a:pt x="-3275" y="2373088"/>
                      <a:pt x="1253" y="2303722"/>
                    </a:cubicBezTo>
                    <a:cubicBezTo>
                      <a:pt x="5782" y="2234348"/>
                      <a:pt x="45026" y="2187485"/>
                      <a:pt x="45026" y="2187485"/>
                    </a:cubicBezTo>
                    <a:lnTo>
                      <a:pt x="11470" y="2153021"/>
                    </a:lnTo>
                    <a:cubicBezTo>
                      <a:pt x="11470" y="2153021"/>
                      <a:pt x="-12796" y="1873544"/>
                      <a:pt x="9264" y="1796828"/>
                    </a:cubicBezTo>
                    <a:cubicBezTo>
                      <a:pt x="31324" y="1720106"/>
                      <a:pt x="64414" y="1714619"/>
                      <a:pt x="64414" y="1714619"/>
                    </a:cubicBezTo>
                    <a:cubicBezTo>
                      <a:pt x="64414" y="1714619"/>
                      <a:pt x="44560" y="1646127"/>
                      <a:pt x="64414" y="1558439"/>
                    </a:cubicBezTo>
                    <a:cubicBezTo>
                      <a:pt x="84269" y="1470764"/>
                      <a:pt x="84269" y="1435149"/>
                      <a:pt x="84269" y="1435149"/>
                    </a:cubicBezTo>
                    <a:lnTo>
                      <a:pt x="15882" y="1402265"/>
                    </a:lnTo>
                    <a:cubicBezTo>
                      <a:pt x="15882" y="1402265"/>
                      <a:pt x="5737" y="1346056"/>
                      <a:pt x="7945" y="1296678"/>
                    </a:cubicBezTo>
                    <a:cubicBezTo>
                      <a:pt x="10155" y="1247287"/>
                      <a:pt x="-890" y="948244"/>
                      <a:pt x="3528" y="843983"/>
                    </a:cubicBezTo>
                    <a:cubicBezTo>
                      <a:pt x="7945" y="739728"/>
                      <a:pt x="14320" y="614408"/>
                      <a:pt x="20563" y="573690"/>
                    </a:cubicBezTo>
                    <a:cubicBezTo>
                      <a:pt x="26805" y="532993"/>
                      <a:pt x="4957" y="211218"/>
                      <a:pt x="4957" y="211218"/>
                    </a:cubicBezTo>
                    <a:cubicBezTo>
                      <a:pt x="4957" y="211218"/>
                      <a:pt x="100156" y="224786"/>
                      <a:pt x="107958" y="158882"/>
                    </a:cubicBezTo>
                    <a:cubicBezTo>
                      <a:pt x="115762" y="92978"/>
                      <a:pt x="26805" y="77467"/>
                      <a:pt x="26805" y="77467"/>
                    </a:cubicBezTo>
                    <a:lnTo>
                      <a:pt x="223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901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3"/>
              <p:cNvSpPr/>
              <p:nvPr/>
            </p:nvSpPr>
            <p:spPr>
              <a:xfrm rot="-5400000">
                <a:off x="2321639" y="901972"/>
                <a:ext cx="3243170" cy="3148926"/>
              </a:xfrm>
              <a:custGeom>
                <a:avLst/>
                <a:gdLst/>
                <a:ahLst/>
                <a:cxnLst/>
                <a:rect l="l" t="t" r="r" b="b"/>
                <a:pathLst>
                  <a:path w="3243170" h="3148926" extrusionOk="0">
                    <a:moveTo>
                      <a:pt x="20529" y="3148926"/>
                    </a:moveTo>
                    <a:lnTo>
                      <a:pt x="13055" y="3148926"/>
                    </a:lnTo>
                    <a:lnTo>
                      <a:pt x="10969" y="3138376"/>
                    </a:lnTo>
                    <a:cubicBezTo>
                      <a:pt x="4356" y="3089791"/>
                      <a:pt x="7943" y="3011837"/>
                      <a:pt x="7943" y="3011837"/>
                    </a:cubicBezTo>
                    <a:close/>
                    <a:moveTo>
                      <a:pt x="3243170" y="0"/>
                    </a:moveTo>
                    <a:lnTo>
                      <a:pt x="3243170" y="3148926"/>
                    </a:lnTo>
                    <a:lnTo>
                      <a:pt x="21390" y="3148926"/>
                    </a:lnTo>
                    <a:lnTo>
                      <a:pt x="20126" y="3128183"/>
                    </a:lnTo>
                    <a:cubicBezTo>
                      <a:pt x="14197" y="3030150"/>
                      <a:pt x="1548" y="2814800"/>
                      <a:pt x="1548" y="2761789"/>
                    </a:cubicBezTo>
                    <a:cubicBezTo>
                      <a:pt x="1548" y="2692550"/>
                      <a:pt x="16347" y="2499275"/>
                      <a:pt x="16347" y="2499275"/>
                    </a:cubicBezTo>
                    <a:cubicBezTo>
                      <a:pt x="16347" y="2499275"/>
                      <a:pt x="-3275" y="2328679"/>
                      <a:pt x="1253" y="2259313"/>
                    </a:cubicBezTo>
                    <a:cubicBezTo>
                      <a:pt x="5782" y="2189939"/>
                      <a:pt x="45026" y="2143076"/>
                      <a:pt x="45026" y="2143076"/>
                    </a:cubicBezTo>
                    <a:lnTo>
                      <a:pt x="11470" y="2108612"/>
                    </a:lnTo>
                    <a:cubicBezTo>
                      <a:pt x="11470" y="2108612"/>
                      <a:pt x="-12796" y="1829135"/>
                      <a:pt x="9264" y="1752419"/>
                    </a:cubicBezTo>
                    <a:cubicBezTo>
                      <a:pt x="31324" y="1675697"/>
                      <a:pt x="64414" y="1670210"/>
                      <a:pt x="64414" y="1670210"/>
                    </a:cubicBezTo>
                    <a:cubicBezTo>
                      <a:pt x="64414" y="1670210"/>
                      <a:pt x="44560" y="1601718"/>
                      <a:pt x="64414" y="1514030"/>
                    </a:cubicBezTo>
                    <a:cubicBezTo>
                      <a:pt x="84269" y="1426355"/>
                      <a:pt x="84269" y="1390740"/>
                      <a:pt x="84269" y="1390740"/>
                    </a:cubicBezTo>
                    <a:lnTo>
                      <a:pt x="15882" y="1357856"/>
                    </a:lnTo>
                    <a:cubicBezTo>
                      <a:pt x="15882" y="1357856"/>
                      <a:pt x="5737" y="1301647"/>
                      <a:pt x="7945" y="1252269"/>
                    </a:cubicBezTo>
                    <a:cubicBezTo>
                      <a:pt x="10155" y="1202878"/>
                      <a:pt x="-890" y="903835"/>
                      <a:pt x="3528" y="799574"/>
                    </a:cubicBezTo>
                    <a:cubicBezTo>
                      <a:pt x="7945" y="695319"/>
                      <a:pt x="14320" y="569999"/>
                      <a:pt x="20563" y="529281"/>
                    </a:cubicBezTo>
                    <a:cubicBezTo>
                      <a:pt x="26805" y="488584"/>
                      <a:pt x="4957" y="166809"/>
                      <a:pt x="4957" y="166809"/>
                    </a:cubicBezTo>
                    <a:cubicBezTo>
                      <a:pt x="4957" y="166809"/>
                      <a:pt x="100156" y="180377"/>
                      <a:pt x="107958" y="114473"/>
                    </a:cubicBezTo>
                    <a:cubicBezTo>
                      <a:pt x="115762" y="48569"/>
                      <a:pt x="26805" y="33058"/>
                      <a:pt x="26805" y="33058"/>
                    </a:cubicBezTo>
                    <a:lnTo>
                      <a:pt x="2489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" name="Google Shape;265;p33"/>
            <p:cNvSpPr/>
            <p:nvPr/>
          </p:nvSpPr>
          <p:spPr>
            <a:xfrm rot="8321483">
              <a:off x="5718107" y="1347857"/>
              <a:ext cx="1682451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 rot="8321483">
              <a:off x="9790132" y="4818007"/>
              <a:ext cx="1682451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33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-1651549">
            <a:off x="6595448" y="3642228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290" y="1535166"/>
            <a:ext cx="2454854" cy="34047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649593" y="1171253"/>
            <a:ext cx="1000089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3600" dirty="0" smtClean="0">
                <a:latin typeface="Bahnschrift SemiLight SemiConde" panose="020B0502040204020203" pitchFamily="34" charset="0"/>
              </a:rPr>
              <a:t>Trình bày phương án tách muối ăn ra khỏi hỗn hợp muối và nước</a:t>
            </a:r>
            <a:endParaRPr sz="3600" dirty="0">
              <a:latin typeface="Bahnschrift SemiLight SemiConde" panose="020B0502040204020203" pitchFamily="34" charset="0"/>
            </a:endParaRPr>
          </a:p>
        </p:txBody>
      </p:sp>
      <p:sp>
        <p:nvSpPr>
          <p:cNvPr id="8" name="Google Shape;165;p27"/>
          <p:cNvSpPr txBox="1">
            <a:spLocks/>
          </p:cNvSpPr>
          <p:nvPr/>
        </p:nvSpPr>
        <p:spPr>
          <a:xfrm>
            <a:off x="-457727" y="295003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vi-VN" sz="4800" dirty="0" smtClean="0"/>
              <a:t>02</a:t>
            </a:r>
            <a:endParaRPr lang="en" sz="4800" dirty="0"/>
          </a:p>
        </p:txBody>
      </p:sp>
      <p:pic>
        <p:nvPicPr>
          <p:cNvPr id="10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066119">
            <a:off x="227035" y="511232"/>
            <a:ext cx="1246311" cy="1059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297021" y="541996"/>
            <a:ext cx="6475807" cy="1311164"/>
            <a:chOff x="1388664" y="4984"/>
            <a:chExt cx="6475807" cy="1311164"/>
          </a:xfrm>
        </p:grpSpPr>
        <p:sp>
          <p:nvSpPr>
            <p:cNvPr id="9" name="Google Shape;166;p27"/>
            <p:cNvSpPr txBox="1">
              <a:spLocks/>
            </p:cNvSpPr>
            <p:nvPr/>
          </p:nvSpPr>
          <p:spPr>
            <a:xfrm>
              <a:off x="1388664" y="4984"/>
              <a:ext cx="6475807" cy="1311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●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1pPr>
              <a:lvl2pPr marL="914400" marR="0" lvl="1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○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2pPr>
              <a:lvl3pPr marL="1371600" marR="0" lvl="2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■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3pPr>
              <a:lvl4pPr marL="1828800" marR="0" lvl="3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●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4pPr>
              <a:lvl5pPr marL="2286000" marR="0" lvl="4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○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5pPr>
              <a:lvl6pPr marL="2743200" marR="0" lvl="5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■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6pPr>
              <a:lvl7pPr marL="3200400" marR="0" lvl="6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●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7pPr>
              <a:lvl8pPr marL="3657600" marR="0" lvl="7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accent6"/>
                </a:buClr>
                <a:buSzPts val="1900"/>
                <a:buFont typeface="Coming Soon"/>
                <a:buChar char="○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8pPr>
              <a:lvl9pPr marL="4114800" marR="0" lvl="8" indent="-349250" algn="l" rtl="0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chemeClr val="accent6"/>
                </a:buClr>
                <a:buSzPts val="1900"/>
                <a:buFont typeface="Coming Soon"/>
                <a:buChar char="■"/>
                <a:defRPr sz="2000" b="1" i="0" u="none" strike="noStrike" cap="none">
                  <a:solidFill>
                    <a:schemeClr val="accent6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9pPr>
            </a:lstStyle>
            <a:p>
              <a:pPr marL="0" indent="0">
                <a:spcAft>
                  <a:spcPts val="2100"/>
                </a:spcAft>
                <a:buSzPts val="3600"/>
                <a:buFont typeface="Coming Soon"/>
                <a:buNone/>
              </a:pPr>
              <a:r>
                <a:rPr lang="vi-VN" sz="4000" b="0" dirty="0" smtClean="0">
                  <a:solidFill>
                    <a:schemeClr val="accent4"/>
                  </a:solidFill>
                  <a:latin typeface="Bahnschrift SemiBold Condensed" panose="020B0502040204020203" pitchFamily="34" charset="0"/>
                  <a:ea typeface="Chelsea Market"/>
                  <a:cs typeface="Chelsea Market"/>
                  <a:sym typeface="Chelsea Market"/>
                </a:rPr>
                <a:t>Tách chất ra khỏi hỗn hợp</a:t>
              </a:r>
              <a:endParaRPr lang="vi-VN" sz="4000" b="0" dirty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endParaRPr>
            </a:p>
          </p:txBody>
        </p:sp>
        <p:pic>
          <p:nvPicPr>
            <p:cNvPr id="12" name="Google Shape;16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88664" y="731868"/>
              <a:ext cx="5353018" cy="118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405" t="9903" r="18037" b="13513"/>
          <a:stretch/>
        </p:blipFill>
        <p:spPr>
          <a:xfrm>
            <a:off x="1842655" y="3049122"/>
            <a:ext cx="8312727" cy="1662547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7994" y="2269816"/>
                <a:ext cx="6787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Muối</a:t>
                </a:r>
                <a14:m>
                  <m:oMath xmlns:m="http://schemas.openxmlformats.org/officeDocument/2006/math">
                    <m:r>
                      <a:rPr lang="vi-VN" sz="3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3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ó 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= 1450 </a:t>
                </a:r>
                <a:r>
                  <a:rPr lang="vi-VN" sz="3600" baseline="30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0</a:t>
                </a:r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4" y="2269816"/>
                <a:ext cx="6787539" cy="646331"/>
              </a:xfrm>
              <a:prstGeom prst="rect">
                <a:avLst/>
              </a:prstGeom>
              <a:blipFill>
                <a:blip r:embed="rId6"/>
                <a:stretch>
                  <a:fillRect l="-269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2220" y="2284364"/>
                <a:ext cx="9163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Nước</a:t>
                </a:r>
                <a14:m>
                  <m:oMath xmlns:m="http://schemas.openxmlformats.org/officeDocument/2006/math">
                    <m:r>
                      <a:rPr lang="vi-VN" sz="36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ó 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= 100 </a:t>
                </a:r>
                <a:r>
                  <a:rPr lang="vi-VN" sz="3600" baseline="30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0</a:t>
                </a:r>
                <a:r>
                  <a:rPr lang="vi-VN" sz="36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20" y="2284364"/>
                <a:ext cx="9163162" cy="646331"/>
              </a:xfrm>
              <a:prstGeom prst="rect">
                <a:avLst/>
              </a:prstGeom>
              <a:blipFill>
                <a:blip r:embed="rId7"/>
                <a:stretch>
                  <a:fillRect l="-206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50189" y="4948523"/>
            <a:ext cx="10989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Dựa</a:t>
            </a:r>
            <a:r>
              <a:rPr lang="en-US" altLang="en-US" sz="2800" b="1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v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o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tính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chất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chất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hỗn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hợp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thay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đổi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người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ta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dùng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pháp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: bay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hơi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chiết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lọc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chưng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cất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tính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,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tách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riêng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chất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ra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khỏi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hỗn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Bahnschrift SemiLight SemiConde" panose="020B0502040204020203" pitchFamily="34" charset="0"/>
              </a:rPr>
              <a:t>hợp</a:t>
            </a:r>
            <a:r>
              <a:rPr lang="en-US" altLang="en-US" sz="2800" b="1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4" grpId="0"/>
      <p:bldP spid="1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07" y="136175"/>
            <a:ext cx="10436100" cy="763500"/>
          </a:xfrm>
        </p:spPr>
        <p:txBody>
          <a:bodyPr/>
          <a:lstStyle/>
          <a:p>
            <a:r>
              <a:rPr lang="en-US" sz="5400" dirty="0" err="1" smtClean="0">
                <a:latin typeface="Barlow Condensed Black" panose="00000A06000000000000" pitchFamily="2" charset="0"/>
              </a:rPr>
              <a:t>Bài</a:t>
            </a:r>
            <a:r>
              <a:rPr lang="en-US" sz="5400" dirty="0" smtClean="0">
                <a:latin typeface="Barlow Condensed Black" panose="00000A06000000000000" pitchFamily="2" charset="0"/>
              </a:rPr>
              <a:t> </a:t>
            </a:r>
            <a:r>
              <a:rPr lang="en-US" sz="5400" dirty="0" err="1" smtClean="0">
                <a:latin typeface="Barlow Condensed Black" panose="00000A06000000000000" pitchFamily="2" charset="0"/>
              </a:rPr>
              <a:t>tập</a:t>
            </a:r>
            <a:endParaRPr lang="en-US" sz="5400" dirty="0">
              <a:latin typeface="Barlow Condensed Black" panose="00000A06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598" y="1592402"/>
            <a:ext cx="114034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Hãy chỉ ra đâu là vật thể (tự </a:t>
            </a:r>
            <a:r>
              <a:rPr lang="vi-VN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nhiên,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 tạo), là chất </a:t>
            </a:r>
            <a:r>
              <a:rPr lang="vi-VN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 câu sau: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5790" algn="l"/>
              </a:tabLst>
            </a:pP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Cơ thể người 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63 – 68% về khối lượng là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5790" algn="l"/>
              </a:tabLst>
            </a:pP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Than chì 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chất dùng làm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lõi bút chi</a:t>
            </a:r>
            <a:endParaRPr lang="en-US" sz="3200" b="1" dirty="0">
              <a:solidFill>
                <a:srgbClr val="00B05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5790" algn="l"/>
              </a:tabLst>
            </a:pP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Dây điện 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làm bằng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copper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được bọc một lớp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chất dẻo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5790" algn="l"/>
              </a:tabLst>
            </a:pP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may bằng sợi bông (95 – 98% là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xenlulose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 mặc thoáng mát hơn may bằng </a:t>
            </a:r>
            <a:r>
              <a:rPr lang="vi-VN" sz="3200" b="1" dirty="0">
                <a:solidFill>
                  <a:srgbClr val="00B05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nilon</a:t>
            </a:r>
            <a:r>
              <a:rPr lang="vi-VN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(một thứ tơ tổng hợp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07" y="136175"/>
            <a:ext cx="10436100" cy="763500"/>
          </a:xfrm>
        </p:spPr>
        <p:txBody>
          <a:bodyPr/>
          <a:lstStyle/>
          <a:p>
            <a:r>
              <a:rPr lang="en-US" sz="5400" dirty="0" err="1" smtClean="0">
                <a:latin typeface="Barlow Condensed Black" panose="00000A06000000000000" pitchFamily="2" charset="0"/>
              </a:rPr>
              <a:t>Bài</a:t>
            </a:r>
            <a:r>
              <a:rPr lang="en-US" sz="5400" dirty="0" smtClean="0">
                <a:latin typeface="Barlow Condensed Black" panose="00000A06000000000000" pitchFamily="2" charset="0"/>
              </a:rPr>
              <a:t> </a:t>
            </a:r>
            <a:r>
              <a:rPr lang="en-US" sz="5400" dirty="0" err="1" smtClean="0">
                <a:latin typeface="Barlow Condensed Black" panose="00000A06000000000000" pitchFamily="2" charset="0"/>
              </a:rPr>
              <a:t>tập</a:t>
            </a:r>
            <a:endParaRPr lang="en-US" sz="5400" dirty="0">
              <a:latin typeface="Barlow Condensed Black" panose="00000A06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907" y="1107494"/>
            <a:ext cx="11223293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Hãy chỉ ra đâu là vật thể (tự nhiên nhân tạo), là chất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 câu sau: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5790" algn="l"/>
              </a:tabLst>
            </a:pPr>
            <a:r>
              <a:rPr lang="vi-VN" sz="2800" b="1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e) </a:t>
            </a:r>
            <a:r>
              <a:rPr lang="vi-VN" sz="2800" b="1" dirty="0">
                <a:solidFill>
                  <a:srgbClr val="00B05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Xe đạp </a:t>
            </a:r>
            <a:r>
              <a:rPr lang="vi-VN" sz="2800" b="1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được chế tạo từ </a:t>
            </a:r>
            <a:r>
              <a:rPr lang="vi-VN" sz="2800" b="1" dirty="0" smtClean="0">
                <a:solidFill>
                  <a:srgbClr val="00B05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iron, aluminium, </a:t>
            </a:r>
            <a:r>
              <a:rPr lang="vi-VN" sz="2800" b="1" dirty="0">
                <a:solidFill>
                  <a:srgbClr val="00B05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cao su,...</a:t>
            </a:r>
            <a:endParaRPr lang="en-US" sz="2800" b="1" dirty="0">
              <a:solidFill>
                <a:srgbClr val="00B050"/>
              </a:solidFill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 chanh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nước,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32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itric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</a:t>
            </a:r>
            <a:r>
              <a:rPr lang="nl-NL" sz="32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(vị chua) và một số chất khác</a:t>
            </a:r>
            <a:endParaRPr lang="en-US" sz="2800" b="1" dirty="0" smtClean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bằng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thuỷ tinh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 vỡ hơn so với cốc bằng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 dẻo</a:t>
            </a:r>
            <a:endParaRPr lang="en-US" sz="2800" b="1" dirty="0">
              <a:solidFill>
                <a:srgbClr val="00B05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h)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Thuốc đầu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diêm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 trộn một ít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sulfur</a:t>
            </a:r>
            <a:endParaRPr lang="en-US" sz="3200" b="1" dirty="0">
              <a:solidFill>
                <a:srgbClr val="00B05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i)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Quặng apatit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Lào Cai chứa </a:t>
            </a:r>
            <a:r>
              <a:rPr lang="en-US" sz="2800" b="1" dirty="0" err="1">
                <a:solidFill>
                  <a:srgbClr val="00B050"/>
                </a:solidFill>
              </a:rPr>
              <a:t>Calci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phosphate </a:t>
            </a:r>
            <a:r>
              <a:rPr lang="nl-NL" sz="28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 lượng cao</a:t>
            </a:r>
            <a:endParaRPr lang="en-US" sz="28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k)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Bóng đèn điện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 chế tạo bằng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thuỷ tinh, </a:t>
            </a:r>
            <a:r>
              <a:rPr lang="nl-NL" sz="28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copper </a:t>
            </a:r>
            <a:r>
              <a:rPr lang="nl-NL" sz="28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800" b="1" dirty="0">
                <a:solidFill>
                  <a:srgbClr val="00B050"/>
                </a:solidFill>
              </a:rPr>
              <a:t>Wolfram</a:t>
            </a:r>
            <a:r>
              <a:rPr lang="nl-NL" sz="28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(một kim loại chịu nóng dùng làm dây tóc)</a:t>
            </a:r>
            <a:endParaRPr lang="en-US" sz="2800" b="1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4488403" y="4308380"/>
            <a:ext cx="6865577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vi-VN" sz="2800" dirty="0" smtClean="0"/>
              <a:t>Chất tinh khiết là gì? Hỗn hợp là gì?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vi-VN" sz="2800" dirty="0" smtClean="0"/>
              <a:t>Tách chất ra khỏi hỗn hợp</a:t>
            </a:r>
            <a:endParaRPr sz="2800"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491552" y="2044048"/>
            <a:ext cx="6694143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vi-VN" sz="60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III. CHẤT TINH KHIẾT</a:t>
            </a:r>
            <a:br>
              <a:rPr lang="vi-VN" sz="60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</a:br>
            <a:r>
              <a:rPr lang="vi-VN" sz="60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HỖN HỢP</a:t>
            </a:r>
            <a:endParaRPr sz="6000" dirty="0">
              <a:solidFill>
                <a:schemeClr val="accent1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4894" y="1219200"/>
            <a:ext cx="4124816" cy="4198808"/>
            <a:chOff x="516457" y="379342"/>
            <a:chExt cx="5353481" cy="5523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" t="-1227" r="-307" b="1227"/>
            <a:stretch/>
          </p:blipFill>
          <p:spPr>
            <a:xfrm>
              <a:off x="891703" y="1071650"/>
              <a:ext cx="4514850" cy="4514850"/>
            </a:xfrm>
            <a:prstGeom prst="ellipse">
              <a:avLst/>
            </a:prstGeom>
          </p:spPr>
        </p:pic>
        <p:pic>
          <p:nvPicPr>
            <p:cNvPr id="145" name="Google Shape;145;p25" descr="A picture containing accessory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932509">
              <a:off x="910727" y="943706"/>
              <a:ext cx="4808361" cy="5110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5"/>
            <p:cNvSpPr/>
            <p:nvPr/>
          </p:nvSpPr>
          <p:spPr>
            <a:xfrm rot="2509899">
              <a:off x="516457" y="1347857"/>
              <a:ext cx="1682451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 rot="5700646">
              <a:off x="3142171" y="980297"/>
              <a:ext cx="1682451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/>
      <p:bldP spid="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64676" y="2235600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4384640" y="2240618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904116" y="1827999"/>
            <a:ext cx="2953886" cy="297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177433" y="379091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4800" dirty="0"/>
              <a:t>01</a:t>
            </a:r>
            <a:endParaRPr sz="4800"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798985" y="500338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507327" y="507296"/>
            <a:ext cx="1246311" cy="1059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020160" y="3751526"/>
            <a:ext cx="4075237" cy="3184866"/>
            <a:chOff x="6210374" y="2278344"/>
            <a:chExt cx="4075237" cy="3184866"/>
          </a:xfrm>
        </p:grpSpPr>
        <p:grpSp>
          <p:nvGrpSpPr>
            <p:cNvPr id="7" name="Group 6"/>
            <p:cNvGrpSpPr/>
            <p:nvPr/>
          </p:nvGrpSpPr>
          <p:grpSpPr>
            <a:xfrm>
              <a:off x="6263973" y="2278344"/>
              <a:ext cx="4021638" cy="2681583"/>
              <a:chOff x="5718107" y="962162"/>
              <a:chExt cx="5754476" cy="4753532"/>
            </a:xfrm>
          </p:grpSpPr>
          <p:sp>
            <p:nvSpPr>
              <p:cNvPr id="8" name="Google Shape;260;p33"/>
              <p:cNvSpPr/>
              <p:nvPr/>
            </p:nvSpPr>
            <p:spPr>
              <a:xfrm rot="-492561">
                <a:off x="6337025" y="962162"/>
                <a:ext cx="4425949" cy="4742626"/>
              </a:xfrm>
              <a:custGeom>
                <a:avLst/>
                <a:gdLst/>
                <a:ahLst/>
                <a:cxnLst/>
                <a:rect l="l" t="t" r="r" b="b"/>
                <a:pathLst>
                  <a:path w="3462922" h="3710694" extrusionOk="0">
                    <a:moveTo>
                      <a:pt x="0" y="0"/>
                    </a:moveTo>
                    <a:lnTo>
                      <a:pt x="317151" y="0"/>
                    </a:lnTo>
                    <a:lnTo>
                      <a:pt x="274831" y="8544"/>
                    </a:lnTo>
                    <a:cubicBezTo>
                      <a:pt x="216604" y="33172"/>
                      <a:pt x="175747" y="90829"/>
                      <a:pt x="175747" y="158027"/>
                    </a:cubicBezTo>
                    <a:cubicBezTo>
                      <a:pt x="175747" y="247625"/>
                      <a:pt x="248381" y="320259"/>
                      <a:pt x="337979" y="320259"/>
                    </a:cubicBezTo>
                    <a:cubicBezTo>
                      <a:pt x="427577" y="320259"/>
                      <a:pt x="500211" y="247625"/>
                      <a:pt x="500211" y="158027"/>
                    </a:cubicBezTo>
                    <a:cubicBezTo>
                      <a:pt x="500211" y="90829"/>
                      <a:pt x="459355" y="33172"/>
                      <a:pt x="401127" y="8544"/>
                    </a:cubicBezTo>
                    <a:lnTo>
                      <a:pt x="358807" y="0"/>
                    </a:lnTo>
                    <a:lnTo>
                      <a:pt x="868544" y="0"/>
                    </a:lnTo>
                    <a:lnTo>
                      <a:pt x="826224" y="8544"/>
                    </a:lnTo>
                    <a:cubicBezTo>
                      <a:pt x="767997" y="33172"/>
                      <a:pt x="727140" y="90829"/>
                      <a:pt x="727140" y="158027"/>
                    </a:cubicBezTo>
                    <a:cubicBezTo>
                      <a:pt x="727140" y="247625"/>
                      <a:pt x="799774" y="320259"/>
                      <a:pt x="889372" y="320259"/>
                    </a:cubicBezTo>
                    <a:cubicBezTo>
                      <a:pt x="978970" y="320259"/>
                      <a:pt x="1051604" y="247625"/>
                      <a:pt x="1051604" y="158027"/>
                    </a:cubicBezTo>
                    <a:cubicBezTo>
                      <a:pt x="1051604" y="90829"/>
                      <a:pt x="1010748" y="33172"/>
                      <a:pt x="952520" y="8544"/>
                    </a:cubicBezTo>
                    <a:lnTo>
                      <a:pt x="910200" y="0"/>
                    </a:lnTo>
                    <a:lnTo>
                      <a:pt x="1419937" y="0"/>
                    </a:lnTo>
                    <a:lnTo>
                      <a:pt x="1377617" y="8544"/>
                    </a:lnTo>
                    <a:cubicBezTo>
                      <a:pt x="1319390" y="33172"/>
                      <a:pt x="1278533" y="90829"/>
                      <a:pt x="1278533" y="158027"/>
                    </a:cubicBezTo>
                    <a:cubicBezTo>
                      <a:pt x="1278533" y="247625"/>
                      <a:pt x="1351167" y="320259"/>
                      <a:pt x="1440765" y="320259"/>
                    </a:cubicBezTo>
                    <a:cubicBezTo>
                      <a:pt x="1530363" y="320259"/>
                      <a:pt x="1602997" y="247625"/>
                      <a:pt x="1602997" y="158027"/>
                    </a:cubicBezTo>
                    <a:cubicBezTo>
                      <a:pt x="1602997" y="90829"/>
                      <a:pt x="1562141" y="33172"/>
                      <a:pt x="1503913" y="8544"/>
                    </a:cubicBezTo>
                    <a:lnTo>
                      <a:pt x="1461593" y="0"/>
                    </a:lnTo>
                    <a:lnTo>
                      <a:pt x="1971330" y="0"/>
                    </a:lnTo>
                    <a:lnTo>
                      <a:pt x="1929010" y="8544"/>
                    </a:lnTo>
                    <a:cubicBezTo>
                      <a:pt x="1870783" y="33172"/>
                      <a:pt x="1829926" y="90829"/>
                      <a:pt x="1829926" y="158027"/>
                    </a:cubicBezTo>
                    <a:cubicBezTo>
                      <a:pt x="1829926" y="247625"/>
                      <a:pt x="1902560" y="320259"/>
                      <a:pt x="1992158" y="320259"/>
                    </a:cubicBezTo>
                    <a:cubicBezTo>
                      <a:pt x="2081756" y="320259"/>
                      <a:pt x="2154390" y="247625"/>
                      <a:pt x="2154390" y="158027"/>
                    </a:cubicBezTo>
                    <a:cubicBezTo>
                      <a:pt x="2154390" y="90829"/>
                      <a:pt x="2113533" y="33172"/>
                      <a:pt x="2055306" y="8544"/>
                    </a:cubicBezTo>
                    <a:lnTo>
                      <a:pt x="2012986" y="0"/>
                    </a:lnTo>
                    <a:lnTo>
                      <a:pt x="2522723" y="0"/>
                    </a:lnTo>
                    <a:lnTo>
                      <a:pt x="2480403" y="8544"/>
                    </a:lnTo>
                    <a:cubicBezTo>
                      <a:pt x="2422176" y="33172"/>
                      <a:pt x="2381319" y="90829"/>
                      <a:pt x="2381319" y="158027"/>
                    </a:cubicBezTo>
                    <a:cubicBezTo>
                      <a:pt x="2381319" y="247625"/>
                      <a:pt x="2453953" y="320259"/>
                      <a:pt x="2543551" y="320259"/>
                    </a:cubicBezTo>
                    <a:cubicBezTo>
                      <a:pt x="2633149" y="320259"/>
                      <a:pt x="2705783" y="247625"/>
                      <a:pt x="2705783" y="158027"/>
                    </a:cubicBezTo>
                    <a:cubicBezTo>
                      <a:pt x="2705783" y="90829"/>
                      <a:pt x="2664926" y="33172"/>
                      <a:pt x="2606699" y="8544"/>
                    </a:cubicBezTo>
                    <a:lnTo>
                      <a:pt x="2564379" y="0"/>
                    </a:lnTo>
                    <a:lnTo>
                      <a:pt x="3074117" y="0"/>
                    </a:lnTo>
                    <a:lnTo>
                      <a:pt x="3031797" y="8544"/>
                    </a:lnTo>
                    <a:cubicBezTo>
                      <a:pt x="2973570" y="33172"/>
                      <a:pt x="2932713" y="90829"/>
                      <a:pt x="2932713" y="158027"/>
                    </a:cubicBezTo>
                    <a:cubicBezTo>
                      <a:pt x="2932713" y="247625"/>
                      <a:pt x="3005347" y="320259"/>
                      <a:pt x="3094945" y="320259"/>
                    </a:cubicBezTo>
                    <a:cubicBezTo>
                      <a:pt x="3184543" y="320259"/>
                      <a:pt x="3257177" y="247625"/>
                      <a:pt x="3257177" y="158027"/>
                    </a:cubicBezTo>
                    <a:cubicBezTo>
                      <a:pt x="3257177" y="90829"/>
                      <a:pt x="3216320" y="33172"/>
                      <a:pt x="3158093" y="8544"/>
                    </a:cubicBezTo>
                    <a:lnTo>
                      <a:pt x="3115773" y="0"/>
                    </a:lnTo>
                    <a:lnTo>
                      <a:pt x="3462922" y="0"/>
                    </a:lnTo>
                    <a:lnTo>
                      <a:pt x="3462922" y="3710694"/>
                    </a:lnTo>
                    <a:lnTo>
                      <a:pt x="0" y="37106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127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261;p33"/>
              <p:cNvGrpSpPr/>
              <p:nvPr/>
            </p:nvGrpSpPr>
            <p:grpSpPr>
              <a:xfrm rot="918659">
                <a:off x="6398177" y="1322698"/>
                <a:ext cx="4164258" cy="4392996"/>
                <a:chOff x="2368761" y="841731"/>
                <a:chExt cx="3148926" cy="3321893"/>
              </a:xfrm>
            </p:grpSpPr>
            <p:sp>
              <p:nvSpPr>
                <p:cNvPr id="12" name="Google Shape;262;p33"/>
                <p:cNvSpPr/>
                <p:nvPr/>
              </p:nvSpPr>
              <p:spPr>
                <a:xfrm rot="-5400000">
                  <a:off x="2281268" y="934270"/>
                  <a:ext cx="3321893" cy="313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893" h="3136815" extrusionOk="0">
                      <a:moveTo>
                        <a:pt x="15340" y="3136815"/>
                      </a:moveTo>
                      <a:lnTo>
                        <a:pt x="7823" y="3136815"/>
                      </a:lnTo>
                      <a:lnTo>
                        <a:pt x="7246" y="3128385"/>
                      </a:lnTo>
                      <a:cubicBezTo>
                        <a:pt x="6349" y="3090892"/>
                        <a:pt x="7943" y="3056246"/>
                        <a:pt x="7943" y="3056246"/>
                      </a:cubicBezTo>
                      <a:close/>
                      <a:moveTo>
                        <a:pt x="3321893" y="1"/>
                      </a:moveTo>
                      <a:lnTo>
                        <a:pt x="3321893" y="3136815"/>
                      </a:lnTo>
                      <a:lnTo>
                        <a:pt x="17984" y="3136815"/>
                      </a:lnTo>
                      <a:lnTo>
                        <a:pt x="17230" y="3124210"/>
                      </a:lnTo>
                      <a:cubicBezTo>
                        <a:pt x="10841" y="3016343"/>
                        <a:pt x="1548" y="2851636"/>
                        <a:pt x="1548" y="2806198"/>
                      </a:cubicBezTo>
                      <a:cubicBezTo>
                        <a:pt x="1548" y="2736959"/>
                        <a:pt x="16347" y="2543684"/>
                        <a:pt x="16347" y="2543684"/>
                      </a:cubicBezTo>
                      <a:cubicBezTo>
                        <a:pt x="16347" y="2543684"/>
                        <a:pt x="-3275" y="2373088"/>
                        <a:pt x="1253" y="2303722"/>
                      </a:cubicBezTo>
                      <a:cubicBezTo>
                        <a:pt x="5782" y="2234348"/>
                        <a:pt x="45026" y="2187485"/>
                        <a:pt x="45026" y="2187485"/>
                      </a:cubicBezTo>
                      <a:lnTo>
                        <a:pt x="11470" y="2153021"/>
                      </a:lnTo>
                      <a:cubicBezTo>
                        <a:pt x="11470" y="2153021"/>
                        <a:pt x="-12796" y="1873544"/>
                        <a:pt x="9264" y="1796828"/>
                      </a:cubicBezTo>
                      <a:cubicBezTo>
                        <a:pt x="31324" y="1720106"/>
                        <a:pt x="64414" y="1714619"/>
                        <a:pt x="64414" y="1714619"/>
                      </a:cubicBezTo>
                      <a:cubicBezTo>
                        <a:pt x="64414" y="1714619"/>
                        <a:pt x="44560" y="1646127"/>
                        <a:pt x="64414" y="1558439"/>
                      </a:cubicBezTo>
                      <a:cubicBezTo>
                        <a:pt x="84269" y="1470764"/>
                        <a:pt x="84269" y="1435149"/>
                        <a:pt x="84269" y="1435149"/>
                      </a:cubicBezTo>
                      <a:lnTo>
                        <a:pt x="15882" y="1402265"/>
                      </a:lnTo>
                      <a:cubicBezTo>
                        <a:pt x="15882" y="1402265"/>
                        <a:pt x="5737" y="1346056"/>
                        <a:pt x="7945" y="1296678"/>
                      </a:cubicBezTo>
                      <a:cubicBezTo>
                        <a:pt x="10155" y="1247287"/>
                        <a:pt x="-890" y="948244"/>
                        <a:pt x="3528" y="843983"/>
                      </a:cubicBezTo>
                      <a:cubicBezTo>
                        <a:pt x="7945" y="739728"/>
                        <a:pt x="14320" y="614408"/>
                        <a:pt x="20563" y="573690"/>
                      </a:cubicBezTo>
                      <a:cubicBezTo>
                        <a:pt x="26805" y="532993"/>
                        <a:pt x="4957" y="211218"/>
                        <a:pt x="4957" y="211218"/>
                      </a:cubicBezTo>
                      <a:cubicBezTo>
                        <a:pt x="4957" y="211218"/>
                        <a:pt x="100156" y="224786"/>
                        <a:pt x="107958" y="158882"/>
                      </a:cubicBezTo>
                      <a:cubicBezTo>
                        <a:pt x="115762" y="92978"/>
                        <a:pt x="26805" y="77467"/>
                        <a:pt x="26805" y="77467"/>
                      </a:cubicBezTo>
                      <a:lnTo>
                        <a:pt x="22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29019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263;p33"/>
                <p:cNvSpPr/>
                <p:nvPr/>
              </p:nvSpPr>
              <p:spPr>
                <a:xfrm rot="-5400000">
                  <a:off x="2321639" y="901972"/>
                  <a:ext cx="3243170" cy="3148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3170" h="3148926" extrusionOk="0">
                      <a:moveTo>
                        <a:pt x="20529" y="3148926"/>
                      </a:moveTo>
                      <a:lnTo>
                        <a:pt x="13055" y="3148926"/>
                      </a:lnTo>
                      <a:lnTo>
                        <a:pt x="10969" y="3138376"/>
                      </a:lnTo>
                      <a:cubicBezTo>
                        <a:pt x="4356" y="3089791"/>
                        <a:pt x="7943" y="3011837"/>
                        <a:pt x="7943" y="3011837"/>
                      </a:cubicBezTo>
                      <a:close/>
                      <a:moveTo>
                        <a:pt x="3243170" y="0"/>
                      </a:moveTo>
                      <a:lnTo>
                        <a:pt x="3243170" y="3148926"/>
                      </a:lnTo>
                      <a:lnTo>
                        <a:pt x="21390" y="3148926"/>
                      </a:lnTo>
                      <a:lnTo>
                        <a:pt x="20126" y="3128183"/>
                      </a:lnTo>
                      <a:cubicBezTo>
                        <a:pt x="14197" y="3030150"/>
                        <a:pt x="1548" y="2814800"/>
                        <a:pt x="1548" y="2761789"/>
                      </a:cubicBezTo>
                      <a:cubicBezTo>
                        <a:pt x="1548" y="2692550"/>
                        <a:pt x="16347" y="2499275"/>
                        <a:pt x="16347" y="2499275"/>
                      </a:cubicBezTo>
                      <a:cubicBezTo>
                        <a:pt x="16347" y="2499275"/>
                        <a:pt x="-3275" y="2328679"/>
                        <a:pt x="1253" y="2259313"/>
                      </a:cubicBezTo>
                      <a:cubicBezTo>
                        <a:pt x="5782" y="2189939"/>
                        <a:pt x="45026" y="2143076"/>
                        <a:pt x="45026" y="2143076"/>
                      </a:cubicBezTo>
                      <a:lnTo>
                        <a:pt x="11470" y="2108612"/>
                      </a:lnTo>
                      <a:cubicBezTo>
                        <a:pt x="11470" y="2108612"/>
                        <a:pt x="-12796" y="1829135"/>
                        <a:pt x="9264" y="1752419"/>
                      </a:cubicBezTo>
                      <a:cubicBezTo>
                        <a:pt x="31324" y="1675697"/>
                        <a:pt x="64414" y="1670210"/>
                        <a:pt x="64414" y="1670210"/>
                      </a:cubicBezTo>
                      <a:cubicBezTo>
                        <a:pt x="64414" y="1670210"/>
                        <a:pt x="44560" y="1601718"/>
                        <a:pt x="64414" y="1514030"/>
                      </a:cubicBezTo>
                      <a:cubicBezTo>
                        <a:pt x="84269" y="1426355"/>
                        <a:pt x="84269" y="1390740"/>
                        <a:pt x="84269" y="1390740"/>
                      </a:cubicBezTo>
                      <a:lnTo>
                        <a:pt x="15882" y="1357856"/>
                      </a:lnTo>
                      <a:cubicBezTo>
                        <a:pt x="15882" y="1357856"/>
                        <a:pt x="5737" y="1301647"/>
                        <a:pt x="7945" y="1252269"/>
                      </a:cubicBezTo>
                      <a:cubicBezTo>
                        <a:pt x="10155" y="1202878"/>
                        <a:pt x="-890" y="903835"/>
                        <a:pt x="3528" y="799574"/>
                      </a:cubicBezTo>
                      <a:cubicBezTo>
                        <a:pt x="7945" y="695319"/>
                        <a:pt x="14320" y="569999"/>
                        <a:pt x="20563" y="529281"/>
                      </a:cubicBezTo>
                      <a:cubicBezTo>
                        <a:pt x="26805" y="488584"/>
                        <a:pt x="4957" y="166809"/>
                        <a:pt x="4957" y="166809"/>
                      </a:cubicBezTo>
                      <a:cubicBezTo>
                        <a:pt x="4957" y="166809"/>
                        <a:pt x="100156" y="180377"/>
                        <a:pt x="107958" y="114473"/>
                      </a:cubicBezTo>
                      <a:cubicBezTo>
                        <a:pt x="115762" y="48569"/>
                        <a:pt x="26805" y="33058"/>
                        <a:pt x="26805" y="33058"/>
                      </a:cubicBezTo>
                      <a:lnTo>
                        <a:pt x="24891" y="0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"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	</a:t>
                  </a: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" name="Google Shape;265;p33"/>
              <p:cNvSpPr/>
              <p:nvPr/>
            </p:nvSpPr>
            <p:spPr>
              <a:xfrm rot="8321483">
                <a:off x="5718107" y="1347857"/>
                <a:ext cx="1682451" cy="480542"/>
              </a:xfrm>
              <a:custGeom>
                <a:avLst/>
                <a:gdLst/>
                <a:ahLst/>
                <a:cxnLst/>
                <a:rect l="l" t="t" r="r" b="b"/>
                <a:pathLst>
                  <a:path w="7659384" h="1673412" extrusionOk="0">
                    <a:moveTo>
                      <a:pt x="197437" y="0"/>
                    </a:moveTo>
                    <a:lnTo>
                      <a:pt x="7604587" y="0"/>
                    </a:lnTo>
                    <a:lnTo>
                      <a:pt x="7349060" y="196414"/>
                    </a:lnTo>
                    <a:lnTo>
                      <a:pt x="7659384" y="434947"/>
                    </a:lnTo>
                    <a:lnTo>
                      <a:pt x="7659384" y="462083"/>
                    </a:lnTo>
                    <a:lnTo>
                      <a:pt x="7349061" y="700616"/>
                    </a:lnTo>
                    <a:lnTo>
                      <a:pt x="7658358" y="938359"/>
                    </a:lnTo>
                    <a:lnTo>
                      <a:pt x="7349060" y="1176104"/>
                    </a:lnTo>
                    <a:lnTo>
                      <a:pt x="7659384" y="1414637"/>
                    </a:lnTo>
                    <a:lnTo>
                      <a:pt x="7659384" y="1441774"/>
                    </a:lnTo>
                    <a:lnTo>
                      <a:pt x="7358029" y="1673412"/>
                    </a:lnTo>
                    <a:lnTo>
                      <a:pt x="211955" y="1673412"/>
                    </a:lnTo>
                    <a:lnTo>
                      <a:pt x="327976" y="1584232"/>
                    </a:lnTo>
                    <a:lnTo>
                      <a:pt x="0" y="1332130"/>
                    </a:lnTo>
                    <a:lnTo>
                      <a:pt x="327975" y="1080030"/>
                    </a:lnTo>
                    <a:lnTo>
                      <a:pt x="18678" y="842286"/>
                    </a:lnTo>
                    <a:lnTo>
                      <a:pt x="327976" y="604542"/>
                    </a:lnTo>
                    <a:lnTo>
                      <a:pt x="0" y="352440"/>
                    </a:lnTo>
                    <a:lnTo>
                      <a:pt x="327975" y="100340"/>
                    </a:lnTo>
                    <a:close/>
                  </a:path>
                </a:pathLst>
              </a:custGeom>
              <a:solidFill>
                <a:schemeClr val="lt1">
                  <a:alpha val="50196"/>
                </a:schemeClr>
              </a:solidFill>
              <a:ln>
                <a:noFill/>
              </a:ln>
            </p:spPr>
            <p:txBody>
              <a:bodyPr spcFirstLastPara="1" wrap="square" lIns="245700" tIns="122825" rIns="245700" bIns="1228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66;p33"/>
              <p:cNvSpPr/>
              <p:nvPr/>
            </p:nvSpPr>
            <p:spPr>
              <a:xfrm rot="8321483">
                <a:off x="9790132" y="4818007"/>
                <a:ext cx="1682451" cy="480542"/>
              </a:xfrm>
              <a:custGeom>
                <a:avLst/>
                <a:gdLst/>
                <a:ahLst/>
                <a:cxnLst/>
                <a:rect l="l" t="t" r="r" b="b"/>
                <a:pathLst>
                  <a:path w="7659384" h="1673412" extrusionOk="0">
                    <a:moveTo>
                      <a:pt x="197437" y="0"/>
                    </a:moveTo>
                    <a:lnTo>
                      <a:pt x="7604587" y="0"/>
                    </a:lnTo>
                    <a:lnTo>
                      <a:pt x="7349060" y="196414"/>
                    </a:lnTo>
                    <a:lnTo>
                      <a:pt x="7659384" y="434947"/>
                    </a:lnTo>
                    <a:lnTo>
                      <a:pt x="7659384" y="462083"/>
                    </a:lnTo>
                    <a:lnTo>
                      <a:pt x="7349061" y="700616"/>
                    </a:lnTo>
                    <a:lnTo>
                      <a:pt x="7658358" y="938359"/>
                    </a:lnTo>
                    <a:lnTo>
                      <a:pt x="7349060" y="1176104"/>
                    </a:lnTo>
                    <a:lnTo>
                      <a:pt x="7659384" y="1414637"/>
                    </a:lnTo>
                    <a:lnTo>
                      <a:pt x="7659384" y="1441774"/>
                    </a:lnTo>
                    <a:lnTo>
                      <a:pt x="7358029" y="1673412"/>
                    </a:lnTo>
                    <a:lnTo>
                      <a:pt x="211955" y="1673412"/>
                    </a:lnTo>
                    <a:lnTo>
                      <a:pt x="327976" y="1584232"/>
                    </a:lnTo>
                    <a:lnTo>
                      <a:pt x="0" y="1332130"/>
                    </a:lnTo>
                    <a:lnTo>
                      <a:pt x="327975" y="1080030"/>
                    </a:lnTo>
                    <a:lnTo>
                      <a:pt x="18678" y="842286"/>
                    </a:lnTo>
                    <a:lnTo>
                      <a:pt x="327976" y="604542"/>
                    </a:lnTo>
                    <a:lnTo>
                      <a:pt x="0" y="352440"/>
                    </a:lnTo>
                    <a:lnTo>
                      <a:pt x="327975" y="100340"/>
                    </a:lnTo>
                    <a:close/>
                  </a:path>
                </a:pathLst>
              </a:custGeom>
              <a:solidFill>
                <a:schemeClr val="lt1">
                  <a:alpha val="50196"/>
                </a:schemeClr>
              </a:solidFill>
              <a:ln>
                <a:noFill/>
              </a:ln>
            </p:spPr>
            <p:txBody>
              <a:bodyPr spcFirstLastPara="1" wrap="square" lIns="245700" tIns="122825" rIns="245700" bIns="1228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" name="Picture 5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74" b="90876" l="3825" r="90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10813" r="11290"/>
            <a:stretch/>
          </p:blipFill>
          <p:spPr bwMode="auto">
            <a:xfrm rot="1089600">
              <a:off x="6210374" y="2423551"/>
              <a:ext cx="3635268" cy="30396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113912" y="179451"/>
            <a:ext cx="4051537" cy="3091013"/>
            <a:chOff x="5868318" y="803590"/>
            <a:chExt cx="5754476" cy="4753532"/>
          </a:xfrm>
        </p:grpSpPr>
        <p:grpSp>
          <p:nvGrpSpPr>
            <p:cNvPr id="15" name="Group 14"/>
            <p:cNvGrpSpPr/>
            <p:nvPr/>
          </p:nvGrpSpPr>
          <p:grpSpPr>
            <a:xfrm>
              <a:off x="5868318" y="803590"/>
              <a:ext cx="5754476" cy="4753532"/>
              <a:chOff x="5718107" y="962162"/>
              <a:chExt cx="5754476" cy="4753532"/>
            </a:xfrm>
          </p:grpSpPr>
          <p:sp>
            <p:nvSpPr>
              <p:cNvPr id="16" name="Google Shape;260;p33"/>
              <p:cNvSpPr/>
              <p:nvPr/>
            </p:nvSpPr>
            <p:spPr>
              <a:xfrm rot="-492561">
                <a:off x="6337025" y="962162"/>
                <a:ext cx="4425949" cy="4742626"/>
              </a:xfrm>
              <a:custGeom>
                <a:avLst/>
                <a:gdLst/>
                <a:ahLst/>
                <a:cxnLst/>
                <a:rect l="l" t="t" r="r" b="b"/>
                <a:pathLst>
                  <a:path w="3462922" h="3710694" extrusionOk="0">
                    <a:moveTo>
                      <a:pt x="0" y="0"/>
                    </a:moveTo>
                    <a:lnTo>
                      <a:pt x="317151" y="0"/>
                    </a:lnTo>
                    <a:lnTo>
                      <a:pt x="274831" y="8544"/>
                    </a:lnTo>
                    <a:cubicBezTo>
                      <a:pt x="216604" y="33172"/>
                      <a:pt x="175747" y="90829"/>
                      <a:pt x="175747" y="158027"/>
                    </a:cubicBezTo>
                    <a:cubicBezTo>
                      <a:pt x="175747" y="247625"/>
                      <a:pt x="248381" y="320259"/>
                      <a:pt x="337979" y="320259"/>
                    </a:cubicBezTo>
                    <a:cubicBezTo>
                      <a:pt x="427577" y="320259"/>
                      <a:pt x="500211" y="247625"/>
                      <a:pt x="500211" y="158027"/>
                    </a:cubicBezTo>
                    <a:cubicBezTo>
                      <a:pt x="500211" y="90829"/>
                      <a:pt x="459355" y="33172"/>
                      <a:pt x="401127" y="8544"/>
                    </a:cubicBezTo>
                    <a:lnTo>
                      <a:pt x="358807" y="0"/>
                    </a:lnTo>
                    <a:lnTo>
                      <a:pt x="868544" y="0"/>
                    </a:lnTo>
                    <a:lnTo>
                      <a:pt x="826224" y="8544"/>
                    </a:lnTo>
                    <a:cubicBezTo>
                      <a:pt x="767997" y="33172"/>
                      <a:pt x="727140" y="90829"/>
                      <a:pt x="727140" y="158027"/>
                    </a:cubicBezTo>
                    <a:cubicBezTo>
                      <a:pt x="727140" y="247625"/>
                      <a:pt x="799774" y="320259"/>
                      <a:pt x="889372" y="320259"/>
                    </a:cubicBezTo>
                    <a:cubicBezTo>
                      <a:pt x="978970" y="320259"/>
                      <a:pt x="1051604" y="247625"/>
                      <a:pt x="1051604" y="158027"/>
                    </a:cubicBezTo>
                    <a:cubicBezTo>
                      <a:pt x="1051604" y="90829"/>
                      <a:pt x="1010748" y="33172"/>
                      <a:pt x="952520" y="8544"/>
                    </a:cubicBezTo>
                    <a:lnTo>
                      <a:pt x="910200" y="0"/>
                    </a:lnTo>
                    <a:lnTo>
                      <a:pt x="1419937" y="0"/>
                    </a:lnTo>
                    <a:lnTo>
                      <a:pt x="1377617" y="8544"/>
                    </a:lnTo>
                    <a:cubicBezTo>
                      <a:pt x="1319390" y="33172"/>
                      <a:pt x="1278533" y="90829"/>
                      <a:pt x="1278533" y="158027"/>
                    </a:cubicBezTo>
                    <a:cubicBezTo>
                      <a:pt x="1278533" y="247625"/>
                      <a:pt x="1351167" y="320259"/>
                      <a:pt x="1440765" y="320259"/>
                    </a:cubicBezTo>
                    <a:cubicBezTo>
                      <a:pt x="1530363" y="320259"/>
                      <a:pt x="1602997" y="247625"/>
                      <a:pt x="1602997" y="158027"/>
                    </a:cubicBezTo>
                    <a:cubicBezTo>
                      <a:pt x="1602997" y="90829"/>
                      <a:pt x="1562141" y="33172"/>
                      <a:pt x="1503913" y="8544"/>
                    </a:cubicBezTo>
                    <a:lnTo>
                      <a:pt x="1461593" y="0"/>
                    </a:lnTo>
                    <a:lnTo>
                      <a:pt x="1971330" y="0"/>
                    </a:lnTo>
                    <a:lnTo>
                      <a:pt x="1929010" y="8544"/>
                    </a:lnTo>
                    <a:cubicBezTo>
                      <a:pt x="1870783" y="33172"/>
                      <a:pt x="1829926" y="90829"/>
                      <a:pt x="1829926" y="158027"/>
                    </a:cubicBezTo>
                    <a:cubicBezTo>
                      <a:pt x="1829926" y="247625"/>
                      <a:pt x="1902560" y="320259"/>
                      <a:pt x="1992158" y="320259"/>
                    </a:cubicBezTo>
                    <a:cubicBezTo>
                      <a:pt x="2081756" y="320259"/>
                      <a:pt x="2154390" y="247625"/>
                      <a:pt x="2154390" y="158027"/>
                    </a:cubicBezTo>
                    <a:cubicBezTo>
                      <a:pt x="2154390" y="90829"/>
                      <a:pt x="2113533" y="33172"/>
                      <a:pt x="2055306" y="8544"/>
                    </a:cubicBezTo>
                    <a:lnTo>
                      <a:pt x="2012986" y="0"/>
                    </a:lnTo>
                    <a:lnTo>
                      <a:pt x="2522723" y="0"/>
                    </a:lnTo>
                    <a:lnTo>
                      <a:pt x="2480403" y="8544"/>
                    </a:lnTo>
                    <a:cubicBezTo>
                      <a:pt x="2422176" y="33172"/>
                      <a:pt x="2381319" y="90829"/>
                      <a:pt x="2381319" y="158027"/>
                    </a:cubicBezTo>
                    <a:cubicBezTo>
                      <a:pt x="2381319" y="247625"/>
                      <a:pt x="2453953" y="320259"/>
                      <a:pt x="2543551" y="320259"/>
                    </a:cubicBezTo>
                    <a:cubicBezTo>
                      <a:pt x="2633149" y="320259"/>
                      <a:pt x="2705783" y="247625"/>
                      <a:pt x="2705783" y="158027"/>
                    </a:cubicBezTo>
                    <a:cubicBezTo>
                      <a:pt x="2705783" y="90829"/>
                      <a:pt x="2664926" y="33172"/>
                      <a:pt x="2606699" y="8544"/>
                    </a:cubicBezTo>
                    <a:lnTo>
                      <a:pt x="2564379" y="0"/>
                    </a:lnTo>
                    <a:lnTo>
                      <a:pt x="3074117" y="0"/>
                    </a:lnTo>
                    <a:lnTo>
                      <a:pt x="3031797" y="8544"/>
                    </a:lnTo>
                    <a:cubicBezTo>
                      <a:pt x="2973570" y="33172"/>
                      <a:pt x="2932713" y="90829"/>
                      <a:pt x="2932713" y="158027"/>
                    </a:cubicBezTo>
                    <a:cubicBezTo>
                      <a:pt x="2932713" y="247625"/>
                      <a:pt x="3005347" y="320259"/>
                      <a:pt x="3094945" y="320259"/>
                    </a:cubicBezTo>
                    <a:cubicBezTo>
                      <a:pt x="3184543" y="320259"/>
                      <a:pt x="3257177" y="247625"/>
                      <a:pt x="3257177" y="158027"/>
                    </a:cubicBezTo>
                    <a:cubicBezTo>
                      <a:pt x="3257177" y="90829"/>
                      <a:pt x="3216320" y="33172"/>
                      <a:pt x="3158093" y="8544"/>
                    </a:cubicBezTo>
                    <a:lnTo>
                      <a:pt x="3115773" y="0"/>
                    </a:lnTo>
                    <a:lnTo>
                      <a:pt x="3462922" y="0"/>
                    </a:lnTo>
                    <a:lnTo>
                      <a:pt x="3462922" y="3710694"/>
                    </a:lnTo>
                    <a:lnTo>
                      <a:pt x="0" y="37106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127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" name="Google Shape;261;p33"/>
              <p:cNvGrpSpPr/>
              <p:nvPr/>
            </p:nvGrpSpPr>
            <p:grpSpPr>
              <a:xfrm rot="918659">
                <a:off x="6398177" y="1322698"/>
                <a:ext cx="4164258" cy="4392996"/>
                <a:chOff x="2368761" y="841731"/>
                <a:chExt cx="3148926" cy="3321893"/>
              </a:xfrm>
            </p:grpSpPr>
            <p:sp>
              <p:nvSpPr>
                <p:cNvPr id="20" name="Google Shape;262;p33"/>
                <p:cNvSpPr/>
                <p:nvPr/>
              </p:nvSpPr>
              <p:spPr>
                <a:xfrm rot="-5400000">
                  <a:off x="2281268" y="934270"/>
                  <a:ext cx="3321893" cy="3136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893" h="3136815" extrusionOk="0">
                      <a:moveTo>
                        <a:pt x="15340" y="3136815"/>
                      </a:moveTo>
                      <a:lnTo>
                        <a:pt x="7823" y="3136815"/>
                      </a:lnTo>
                      <a:lnTo>
                        <a:pt x="7246" y="3128385"/>
                      </a:lnTo>
                      <a:cubicBezTo>
                        <a:pt x="6349" y="3090892"/>
                        <a:pt x="7943" y="3056246"/>
                        <a:pt x="7943" y="3056246"/>
                      </a:cubicBezTo>
                      <a:close/>
                      <a:moveTo>
                        <a:pt x="3321893" y="1"/>
                      </a:moveTo>
                      <a:lnTo>
                        <a:pt x="3321893" y="3136815"/>
                      </a:lnTo>
                      <a:lnTo>
                        <a:pt x="17984" y="3136815"/>
                      </a:lnTo>
                      <a:lnTo>
                        <a:pt x="17230" y="3124210"/>
                      </a:lnTo>
                      <a:cubicBezTo>
                        <a:pt x="10841" y="3016343"/>
                        <a:pt x="1548" y="2851636"/>
                        <a:pt x="1548" y="2806198"/>
                      </a:cubicBezTo>
                      <a:cubicBezTo>
                        <a:pt x="1548" y="2736959"/>
                        <a:pt x="16347" y="2543684"/>
                        <a:pt x="16347" y="2543684"/>
                      </a:cubicBezTo>
                      <a:cubicBezTo>
                        <a:pt x="16347" y="2543684"/>
                        <a:pt x="-3275" y="2373088"/>
                        <a:pt x="1253" y="2303722"/>
                      </a:cubicBezTo>
                      <a:cubicBezTo>
                        <a:pt x="5782" y="2234348"/>
                        <a:pt x="45026" y="2187485"/>
                        <a:pt x="45026" y="2187485"/>
                      </a:cubicBezTo>
                      <a:lnTo>
                        <a:pt x="11470" y="2153021"/>
                      </a:lnTo>
                      <a:cubicBezTo>
                        <a:pt x="11470" y="2153021"/>
                        <a:pt x="-12796" y="1873544"/>
                        <a:pt x="9264" y="1796828"/>
                      </a:cubicBezTo>
                      <a:cubicBezTo>
                        <a:pt x="31324" y="1720106"/>
                        <a:pt x="64414" y="1714619"/>
                        <a:pt x="64414" y="1714619"/>
                      </a:cubicBezTo>
                      <a:cubicBezTo>
                        <a:pt x="64414" y="1714619"/>
                        <a:pt x="44560" y="1646127"/>
                        <a:pt x="64414" y="1558439"/>
                      </a:cubicBezTo>
                      <a:cubicBezTo>
                        <a:pt x="84269" y="1470764"/>
                        <a:pt x="84269" y="1435149"/>
                        <a:pt x="84269" y="1435149"/>
                      </a:cubicBezTo>
                      <a:lnTo>
                        <a:pt x="15882" y="1402265"/>
                      </a:lnTo>
                      <a:cubicBezTo>
                        <a:pt x="15882" y="1402265"/>
                        <a:pt x="5737" y="1346056"/>
                        <a:pt x="7945" y="1296678"/>
                      </a:cubicBezTo>
                      <a:cubicBezTo>
                        <a:pt x="10155" y="1247287"/>
                        <a:pt x="-890" y="948244"/>
                        <a:pt x="3528" y="843983"/>
                      </a:cubicBezTo>
                      <a:cubicBezTo>
                        <a:pt x="7945" y="739728"/>
                        <a:pt x="14320" y="614408"/>
                        <a:pt x="20563" y="573690"/>
                      </a:cubicBezTo>
                      <a:cubicBezTo>
                        <a:pt x="26805" y="532993"/>
                        <a:pt x="4957" y="211218"/>
                        <a:pt x="4957" y="211218"/>
                      </a:cubicBezTo>
                      <a:cubicBezTo>
                        <a:pt x="4957" y="211218"/>
                        <a:pt x="100156" y="224786"/>
                        <a:pt x="107958" y="158882"/>
                      </a:cubicBezTo>
                      <a:cubicBezTo>
                        <a:pt x="115762" y="92978"/>
                        <a:pt x="26805" y="77467"/>
                        <a:pt x="26805" y="77467"/>
                      </a:cubicBezTo>
                      <a:lnTo>
                        <a:pt x="22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29019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63;p33"/>
                <p:cNvSpPr/>
                <p:nvPr/>
              </p:nvSpPr>
              <p:spPr>
                <a:xfrm rot="-5400000">
                  <a:off x="2321639" y="901972"/>
                  <a:ext cx="3243170" cy="3148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3170" h="3148926" extrusionOk="0">
                      <a:moveTo>
                        <a:pt x="20529" y="3148926"/>
                      </a:moveTo>
                      <a:lnTo>
                        <a:pt x="13055" y="3148926"/>
                      </a:lnTo>
                      <a:lnTo>
                        <a:pt x="10969" y="3138376"/>
                      </a:lnTo>
                      <a:cubicBezTo>
                        <a:pt x="4356" y="3089791"/>
                        <a:pt x="7943" y="3011837"/>
                        <a:pt x="7943" y="3011837"/>
                      </a:cubicBezTo>
                      <a:close/>
                      <a:moveTo>
                        <a:pt x="3243170" y="0"/>
                      </a:moveTo>
                      <a:lnTo>
                        <a:pt x="3243170" y="3148926"/>
                      </a:lnTo>
                      <a:lnTo>
                        <a:pt x="21390" y="3148926"/>
                      </a:lnTo>
                      <a:lnTo>
                        <a:pt x="20126" y="3128183"/>
                      </a:lnTo>
                      <a:cubicBezTo>
                        <a:pt x="14197" y="3030150"/>
                        <a:pt x="1548" y="2814800"/>
                        <a:pt x="1548" y="2761789"/>
                      </a:cubicBezTo>
                      <a:cubicBezTo>
                        <a:pt x="1548" y="2692550"/>
                        <a:pt x="16347" y="2499275"/>
                        <a:pt x="16347" y="2499275"/>
                      </a:cubicBezTo>
                      <a:cubicBezTo>
                        <a:pt x="16347" y="2499275"/>
                        <a:pt x="-3275" y="2328679"/>
                        <a:pt x="1253" y="2259313"/>
                      </a:cubicBezTo>
                      <a:cubicBezTo>
                        <a:pt x="5782" y="2189939"/>
                        <a:pt x="45026" y="2143076"/>
                        <a:pt x="45026" y="2143076"/>
                      </a:cubicBezTo>
                      <a:lnTo>
                        <a:pt x="11470" y="2108612"/>
                      </a:lnTo>
                      <a:cubicBezTo>
                        <a:pt x="11470" y="2108612"/>
                        <a:pt x="-12796" y="1829135"/>
                        <a:pt x="9264" y="1752419"/>
                      </a:cubicBezTo>
                      <a:cubicBezTo>
                        <a:pt x="31324" y="1675697"/>
                        <a:pt x="64414" y="1670210"/>
                        <a:pt x="64414" y="1670210"/>
                      </a:cubicBezTo>
                      <a:cubicBezTo>
                        <a:pt x="64414" y="1670210"/>
                        <a:pt x="44560" y="1601718"/>
                        <a:pt x="64414" y="1514030"/>
                      </a:cubicBezTo>
                      <a:cubicBezTo>
                        <a:pt x="84269" y="1426355"/>
                        <a:pt x="84269" y="1390740"/>
                        <a:pt x="84269" y="1390740"/>
                      </a:cubicBezTo>
                      <a:lnTo>
                        <a:pt x="15882" y="1357856"/>
                      </a:lnTo>
                      <a:cubicBezTo>
                        <a:pt x="15882" y="1357856"/>
                        <a:pt x="5737" y="1301647"/>
                        <a:pt x="7945" y="1252269"/>
                      </a:cubicBezTo>
                      <a:cubicBezTo>
                        <a:pt x="10155" y="1202878"/>
                        <a:pt x="-890" y="903835"/>
                        <a:pt x="3528" y="799574"/>
                      </a:cubicBezTo>
                      <a:cubicBezTo>
                        <a:pt x="7945" y="695319"/>
                        <a:pt x="14320" y="569999"/>
                        <a:pt x="20563" y="529281"/>
                      </a:cubicBezTo>
                      <a:cubicBezTo>
                        <a:pt x="26805" y="488584"/>
                        <a:pt x="4957" y="166809"/>
                        <a:pt x="4957" y="166809"/>
                      </a:cubicBezTo>
                      <a:cubicBezTo>
                        <a:pt x="4957" y="166809"/>
                        <a:pt x="100156" y="180377"/>
                        <a:pt x="107958" y="114473"/>
                      </a:cubicBezTo>
                      <a:cubicBezTo>
                        <a:pt x="115762" y="48569"/>
                        <a:pt x="26805" y="33058"/>
                        <a:pt x="26805" y="33058"/>
                      </a:cubicBezTo>
                      <a:lnTo>
                        <a:pt x="24891" y="0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"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	</a:t>
                  </a: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" name="Google Shape;265;p33"/>
              <p:cNvSpPr/>
              <p:nvPr/>
            </p:nvSpPr>
            <p:spPr>
              <a:xfrm rot="8321483">
                <a:off x="5718107" y="1347857"/>
                <a:ext cx="1682451" cy="480542"/>
              </a:xfrm>
              <a:custGeom>
                <a:avLst/>
                <a:gdLst/>
                <a:ahLst/>
                <a:cxnLst/>
                <a:rect l="l" t="t" r="r" b="b"/>
                <a:pathLst>
                  <a:path w="7659384" h="1673412" extrusionOk="0">
                    <a:moveTo>
                      <a:pt x="197437" y="0"/>
                    </a:moveTo>
                    <a:lnTo>
                      <a:pt x="7604587" y="0"/>
                    </a:lnTo>
                    <a:lnTo>
                      <a:pt x="7349060" y="196414"/>
                    </a:lnTo>
                    <a:lnTo>
                      <a:pt x="7659384" y="434947"/>
                    </a:lnTo>
                    <a:lnTo>
                      <a:pt x="7659384" y="462083"/>
                    </a:lnTo>
                    <a:lnTo>
                      <a:pt x="7349061" y="700616"/>
                    </a:lnTo>
                    <a:lnTo>
                      <a:pt x="7658358" y="938359"/>
                    </a:lnTo>
                    <a:lnTo>
                      <a:pt x="7349060" y="1176104"/>
                    </a:lnTo>
                    <a:lnTo>
                      <a:pt x="7659384" y="1414637"/>
                    </a:lnTo>
                    <a:lnTo>
                      <a:pt x="7659384" y="1441774"/>
                    </a:lnTo>
                    <a:lnTo>
                      <a:pt x="7358029" y="1673412"/>
                    </a:lnTo>
                    <a:lnTo>
                      <a:pt x="211955" y="1673412"/>
                    </a:lnTo>
                    <a:lnTo>
                      <a:pt x="327976" y="1584232"/>
                    </a:lnTo>
                    <a:lnTo>
                      <a:pt x="0" y="1332130"/>
                    </a:lnTo>
                    <a:lnTo>
                      <a:pt x="327975" y="1080030"/>
                    </a:lnTo>
                    <a:lnTo>
                      <a:pt x="18678" y="842286"/>
                    </a:lnTo>
                    <a:lnTo>
                      <a:pt x="327976" y="604542"/>
                    </a:lnTo>
                    <a:lnTo>
                      <a:pt x="0" y="352440"/>
                    </a:lnTo>
                    <a:lnTo>
                      <a:pt x="327975" y="100340"/>
                    </a:lnTo>
                    <a:close/>
                  </a:path>
                </a:pathLst>
              </a:custGeom>
              <a:solidFill>
                <a:schemeClr val="lt1">
                  <a:alpha val="50196"/>
                </a:schemeClr>
              </a:solidFill>
              <a:ln>
                <a:noFill/>
              </a:ln>
            </p:spPr>
            <p:txBody>
              <a:bodyPr spcFirstLastPara="1" wrap="square" lIns="245700" tIns="122825" rIns="245700" bIns="1228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66;p33"/>
              <p:cNvSpPr/>
              <p:nvPr/>
            </p:nvSpPr>
            <p:spPr>
              <a:xfrm rot="8321483">
                <a:off x="9790132" y="4818007"/>
                <a:ext cx="1682451" cy="480542"/>
              </a:xfrm>
              <a:custGeom>
                <a:avLst/>
                <a:gdLst/>
                <a:ahLst/>
                <a:cxnLst/>
                <a:rect l="l" t="t" r="r" b="b"/>
                <a:pathLst>
                  <a:path w="7659384" h="1673412" extrusionOk="0">
                    <a:moveTo>
                      <a:pt x="197437" y="0"/>
                    </a:moveTo>
                    <a:lnTo>
                      <a:pt x="7604587" y="0"/>
                    </a:lnTo>
                    <a:lnTo>
                      <a:pt x="7349060" y="196414"/>
                    </a:lnTo>
                    <a:lnTo>
                      <a:pt x="7659384" y="434947"/>
                    </a:lnTo>
                    <a:lnTo>
                      <a:pt x="7659384" y="462083"/>
                    </a:lnTo>
                    <a:lnTo>
                      <a:pt x="7349061" y="700616"/>
                    </a:lnTo>
                    <a:lnTo>
                      <a:pt x="7658358" y="938359"/>
                    </a:lnTo>
                    <a:lnTo>
                      <a:pt x="7349060" y="1176104"/>
                    </a:lnTo>
                    <a:lnTo>
                      <a:pt x="7659384" y="1414637"/>
                    </a:lnTo>
                    <a:lnTo>
                      <a:pt x="7659384" y="1441774"/>
                    </a:lnTo>
                    <a:lnTo>
                      <a:pt x="7358029" y="1673412"/>
                    </a:lnTo>
                    <a:lnTo>
                      <a:pt x="211955" y="1673412"/>
                    </a:lnTo>
                    <a:lnTo>
                      <a:pt x="327976" y="1584232"/>
                    </a:lnTo>
                    <a:lnTo>
                      <a:pt x="0" y="1332130"/>
                    </a:lnTo>
                    <a:lnTo>
                      <a:pt x="327975" y="1080030"/>
                    </a:lnTo>
                    <a:lnTo>
                      <a:pt x="18678" y="842286"/>
                    </a:lnTo>
                    <a:lnTo>
                      <a:pt x="327976" y="604542"/>
                    </a:lnTo>
                    <a:lnTo>
                      <a:pt x="0" y="352440"/>
                    </a:lnTo>
                    <a:lnTo>
                      <a:pt x="327975" y="100340"/>
                    </a:lnTo>
                    <a:close/>
                  </a:path>
                </a:pathLst>
              </a:custGeom>
              <a:solidFill>
                <a:schemeClr val="lt1">
                  <a:alpha val="50196"/>
                </a:schemeClr>
              </a:solidFill>
              <a:ln>
                <a:noFill/>
              </a:ln>
            </p:spPr>
            <p:txBody>
              <a:bodyPr spcFirstLastPara="1" wrap="square" lIns="245700" tIns="122825" rIns="245700" bIns="1228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" name="Picture 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0648">
              <a:off x="6613563" y="1347602"/>
              <a:ext cx="4153919" cy="4058928"/>
            </a:xfrm>
            <a:prstGeom prst="rect">
              <a:avLst/>
            </a:prstGeom>
          </p:spPr>
        </p:pic>
      </p:grpSp>
      <p:sp>
        <p:nvSpPr>
          <p:cNvPr id="23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1601273" y="1939264"/>
            <a:ext cx="7131696" cy="66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>
              <a:buNone/>
            </a:pPr>
            <a:r>
              <a:rPr lang="en-US" sz="2800" dirty="0" err="1" smtClean="0">
                <a:latin typeface="Bahnschrift SemiBold SemiConden" panose="020B0502040204020203" pitchFamily="34" charset="0"/>
              </a:rPr>
              <a:t>Màu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sắc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của</a:t>
            </a:r>
            <a:r>
              <a:rPr lang="en-US" sz="2800" dirty="0">
                <a:latin typeface="Bahnschrift SemiBold SemiConden" panose="020B0502040204020203" pitchFamily="34" charset="0"/>
              </a:rPr>
              <a:t> chai </a:t>
            </a:r>
            <a:r>
              <a:rPr lang="en-US" sz="2800" dirty="0" err="1">
                <a:latin typeface="Bahnschrift SemiBold SemiConden" panose="020B0502040204020203" pitchFamily="34" charset="0"/>
              </a:rPr>
              <a:t>nước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khoáng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và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ống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nước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cất</a:t>
            </a:r>
            <a:r>
              <a:rPr lang="en-US" sz="2800" dirty="0">
                <a:latin typeface="Bahnschrift SemiBold SemiConden" panose="020B0502040204020203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800" dirty="0">
              <a:latin typeface="Bahnschrift SemiBold SemiConden" panose="020B0502040204020203" pitchFamily="34" charset="0"/>
            </a:endParaRPr>
          </a:p>
        </p:txBody>
      </p:sp>
      <p:pic>
        <p:nvPicPr>
          <p:cNvPr id="24" name="Google Shape;157;p26" descr="A black and white outline of a city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l="36449" t="26820" r="45730" b="33970"/>
          <a:stretch/>
        </p:blipFill>
        <p:spPr>
          <a:xfrm>
            <a:off x="772968" y="1932749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Google Shape;158;p26" descr="A black and white outline of a city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 l="36449" t="26820" r="45730" b="33970"/>
          <a:stretch/>
        </p:blipFill>
        <p:spPr>
          <a:xfrm>
            <a:off x="772964" y="3173411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" name="Google Shape;159;p26" descr="A black and white outline of a city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 l="36449" t="26820" r="45730" b="33970"/>
          <a:stretch/>
        </p:blipFill>
        <p:spPr>
          <a:xfrm>
            <a:off x="772968" y="4414099"/>
            <a:ext cx="795633" cy="76268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1563811" y="3135325"/>
            <a:ext cx="6189676" cy="66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>
              <a:buNone/>
            </a:pPr>
            <a:r>
              <a:rPr lang="en-US" sz="2800" dirty="0" err="1" smtClean="0">
                <a:latin typeface="Bahnschrift SemiBold SemiConden" panose="020B0502040204020203" pitchFamily="34" charset="0"/>
              </a:rPr>
              <a:t>Cả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hai</a:t>
            </a:r>
            <a:r>
              <a:rPr lang="vi-VN" sz="2800" dirty="0" smtClean="0">
                <a:latin typeface="Bahnschrift SemiBold SemiConden" panose="020B0502040204020203" pitchFamily="34" charset="0"/>
              </a:rPr>
              <a:t> loại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có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uống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được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không</a:t>
            </a:r>
            <a:r>
              <a:rPr lang="vi-VN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? </a:t>
            </a:r>
            <a:endParaRPr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29" name="Google Shape;155;p26"/>
          <p:cNvSpPr txBox="1">
            <a:spLocks noGrp="1"/>
          </p:cNvSpPr>
          <p:nvPr>
            <p:ph type="body" idx="4294967295"/>
          </p:nvPr>
        </p:nvSpPr>
        <p:spPr>
          <a:xfrm>
            <a:off x="1563811" y="4274077"/>
            <a:ext cx="6790790" cy="92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>
              <a:buNone/>
            </a:pPr>
            <a:r>
              <a:rPr lang="en-US" sz="2800" dirty="0" err="1">
                <a:latin typeface="Bahnschrift SemiBold SemiConden" panose="020B0502040204020203" pitchFamily="34" charset="0"/>
              </a:rPr>
              <a:t>Loại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nào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được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sử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dụng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để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pha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chế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thuốc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tiêm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và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sử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dụng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trong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phòng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thí</a:t>
            </a:r>
            <a:r>
              <a:rPr lang="en-US" sz="2800" dirty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nghiệm</a:t>
            </a:r>
            <a:r>
              <a:rPr lang="vi-VN" sz="2800" dirty="0" smtClean="0">
                <a:latin typeface="Bahnschrift SemiBold SemiConden" panose="020B0502040204020203" pitchFamily="34" charset="0"/>
              </a:rPr>
              <a:t>?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Vì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>
                <a:latin typeface="Bahnschrift SemiBold SemiConden" panose="020B0502040204020203" pitchFamily="34" charset="0"/>
              </a:rPr>
              <a:t>sao</a:t>
            </a:r>
            <a:r>
              <a:rPr lang="en-US" sz="2800" dirty="0">
                <a:latin typeface="Bahnschrift SemiBold SemiConden" panose="020B0502040204020203" pitchFamily="34" charset="0"/>
              </a:rPr>
              <a:t>?</a:t>
            </a:r>
          </a:p>
        </p:txBody>
      </p:sp>
      <p:pic>
        <p:nvPicPr>
          <p:cNvPr id="30" name="Google Shape;160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7274" y="1293907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40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7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177433" y="379091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4800" dirty="0"/>
              <a:t>01</a:t>
            </a:r>
            <a:endParaRPr sz="4800"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798985" y="500338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507327" y="507296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4" b="90876" l="3825" r="90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10813" r="11290"/>
          <a:stretch/>
        </p:blipFill>
        <p:spPr bwMode="auto">
          <a:xfrm rot="222803">
            <a:off x="2149963" y="1574747"/>
            <a:ext cx="3635268" cy="3039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90">
            <a:off x="6632087" y="1306322"/>
            <a:ext cx="3671193" cy="3090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" name="Google Shape;191;p29"/>
          <p:cNvSpPr txBox="1">
            <a:spLocks noGrp="1"/>
          </p:cNvSpPr>
          <p:nvPr>
            <p:ph type="body" idx="4294967295"/>
          </p:nvPr>
        </p:nvSpPr>
        <p:spPr>
          <a:xfrm>
            <a:off x="2774032" y="4245965"/>
            <a:ext cx="4040698" cy="91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vi-VN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Chất tinh khiết</a:t>
            </a:r>
            <a:endParaRPr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2" name="Google Shape;191;p29"/>
          <p:cNvSpPr txBox="1">
            <a:spLocks noGrp="1"/>
          </p:cNvSpPr>
          <p:nvPr>
            <p:ph type="body" idx="4294967295"/>
          </p:nvPr>
        </p:nvSpPr>
        <p:spPr>
          <a:xfrm>
            <a:off x="7863308" y="4141051"/>
            <a:ext cx="4040698" cy="5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vi-VN" sz="32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Hỗn hợp</a:t>
            </a:r>
            <a:endParaRPr sz="3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3" name="Google Shape;191;p29"/>
          <p:cNvSpPr txBox="1">
            <a:spLocks noGrp="1"/>
          </p:cNvSpPr>
          <p:nvPr>
            <p:ph type="body" idx="4294967295"/>
          </p:nvPr>
        </p:nvSpPr>
        <p:spPr>
          <a:xfrm>
            <a:off x="2688220" y="5220847"/>
            <a:ext cx="8118263" cy="9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rPr lang="vi-VN" sz="36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Chất tinh khiết là gì? Hỗn hợp là gì?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4" name="Google Shape;902;p45"/>
          <p:cNvSpPr/>
          <p:nvPr/>
        </p:nvSpPr>
        <p:spPr>
          <a:xfrm>
            <a:off x="1732848" y="1072820"/>
            <a:ext cx="705550" cy="840605"/>
          </a:xfrm>
          <a:custGeom>
            <a:avLst/>
            <a:gdLst/>
            <a:ahLst/>
            <a:cxnLst/>
            <a:rect l="l" t="t" r="r" b="b"/>
            <a:pathLst>
              <a:path w="9618" h="9459" extrusionOk="0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902;p45"/>
          <p:cNvSpPr/>
          <p:nvPr/>
        </p:nvSpPr>
        <p:spPr>
          <a:xfrm rot="3443603">
            <a:off x="9803179" y="685694"/>
            <a:ext cx="705550" cy="840605"/>
          </a:xfrm>
          <a:custGeom>
            <a:avLst/>
            <a:gdLst/>
            <a:ahLst/>
            <a:cxnLst/>
            <a:rect l="l" t="t" r="r" b="b"/>
            <a:pathLst>
              <a:path w="9618" h="9459" extrusionOk="0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282;p34" descr="A picture containing plan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28678" t="45968" r="60320" b="25889"/>
          <a:stretch/>
        </p:blipFill>
        <p:spPr>
          <a:xfrm rot="19917685">
            <a:off x="1472092" y="5475669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181;p28"/>
          <p:cNvSpPr/>
          <p:nvPr/>
        </p:nvSpPr>
        <p:spPr>
          <a:xfrm rot="10536520">
            <a:off x="2799103" y="4666328"/>
            <a:ext cx="2523366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81;p28"/>
          <p:cNvSpPr/>
          <p:nvPr/>
        </p:nvSpPr>
        <p:spPr>
          <a:xfrm rot="10604363">
            <a:off x="7545520" y="4543752"/>
            <a:ext cx="2326033" cy="491809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160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7274" y="1293907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083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52" grpId="0" build="p"/>
      <p:bldP spid="63" grpId="0" build="p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878836" y="2059299"/>
            <a:ext cx="100113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nl-NL" sz="3200" dirty="0">
                <a:latin typeface="Bahnschrift SemiBold" panose="020B0502040204020203" pitchFamily="34" charset="0"/>
              </a:rPr>
              <a:t>- Hỗn hợp: gồm nhiều chất trộn lẫn với nhau</a:t>
            </a:r>
            <a:r>
              <a:rPr lang="nl-NL" sz="3200" dirty="0" smtClean="0">
                <a:latin typeface="Bahnschrift SemiBold" panose="020B0502040204020203" pitchFamily="34" charset="0"/>
              </a:rPr>
              <a:t>.</a:t>
            </a:r>
            <a:r>
              <a:rPr lang="vi-VN" sz="3200" dirty="0" smtClean="0">
                <a:latin typeface="Bahnschrift SemiBold" panose="020B0502040204020203" pitchFamily="34" charset="0"/>
              </a:rPr>
              <a:t/>
            </a:r>
            <a:br>
              <a:rPr lang="vi-VN" sz="3200" dirty="0" smtClean="0">
                <a:latin typeface="Bahnschrift SemiBold" panose="020B0502040204020203" pitchFamily="34" charset="0"/>
              </a:rPr>
            </a:br>
            <a:r>
              <a:rPr lang="en-US" sz="3200" dirty="0">
                <a:latin typeface="Bahnschrift SemiBold" panose="020B0502040204020203" pitchFamily="34" charset="0"/>
              </a:rPr>
              <a:t/>
            </a:r>
            <a:br>
              <a:rPr lang="en-US" sz="3200" dirty="0">
                <a:latin typeface="Bahnschrift SemiBold" panose="020B0502040204020203" pitchFamily="34" charset="0"/>
              </a:rPr>
            </a:br>
            <a:r>
              <a:rPr lang="en-US" sz="3200" dirty="0">
                <a:latin typeface="Bahnschrift SemiBold" panose="020B0502040204020203" pitchFamily="34" charset="0"/>
              </a:rPr>
              <a:t/>
            </a:r>
            <a:br>
              <a:rPr lang="en-US" sz="3200" dirty="0">
                <a:latin typeface="Bahnschrift SemiBold" panose="020B0502040204020203" pitchFamily="34" charset="0"/>
              </a:rPr>
            </a:br>
            <a:r>
              <a:rPr lang="nl-NL" sz="3200" dirty="0">
                <a:latin typeface="Bahnschrift SemiBold" panose="020B0502040204020203" pitchFamily="34" charset="0"/>
              </a:rPr>
              <a:t>- Chất tinh khiết: là chất không lẫn chất khác.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211" name="Google Shape;211;p30"/>
          <p:cNvGrpSpPr/>
          <p:nvPr/>
        </p:nvGrpSpPr>
        <p:grpSpPr>
          <a:xfrm>
            <a:off x="657100" y="1648277"/>
            <a:ext cx="11373646" cy="3689025"/>
            <a:chOff x="1017886" y="2820184"/>
            <a:chExt cx="3386040" cy="2900233"/>
          </a:xfrm>
        </p:grpSpPr>
        <p:pic>
          <p:nvPicPr>
            <p:cNvPr id="212" name="Google Shape;21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538245"/>
              <a:ext cx="3320027" cy="182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2154524" y="3116479"/>
            <a:ext cx="8082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Vd: Nước tự  </a:t>
            </a:r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nhiên, nước chanh, nước ngọt,....</a:t>
            </a:r>
            <a:r>
              <a:rPr lang="nl-NL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4524" y="4509209"/>
            <a:ext cx="7599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Vd: Nước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cất</a:t>
            </a:r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, copper, hydrogen,...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Google Shape;165;p27"/>
          <p:cNvSpPr txBox="1">
            <a:spLocks/>
          </p:cNvSpPr>
          <p:nvPr/>
        </p:nvSpPr>
        <p:spPr>
          <a:xfrm>
            <a:off x="-177433" y="379091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en" sz="4800" dirty="0" smtClean="0"/>
              <a:t>01</a:t>
            </a:r>
            <a:endParaRPr lang="en" sz="4800" dirty="0"/>
          </a:p>
        </p:txBody>
      </p:sp>
      <p:sp>
        <p:nvSpPr>
          <p:cNvPr id="13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798985" y="500338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4" name="Google Shape;168;p27" descr="A picture containing accesso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066119">
            <a:off x="507326" y="346236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6772" y="1266983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1514213" y="896825"/>
            <a:ext cx="8305594" cy="13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44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Chế biến nước tự nhiên thành nước cất</a:t>
            </a:r>
            <a:endParaRPr sz="44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21019299">
            <a:off x="6790114" y="2160532"/>
            <a:ext cx="4266238" cy="3674091"/>
            <a:chOff x="-96168" y="1507055"/>
            <a:chExt cx="3501856" cy="2975189"/>
          </a:xfrm>
        </p:grpSpPr>
        <p:grpSp>
          <p:nvGrpSpPr>
            <p:cNvPr id="176" name="Google Shape;176;p28"/>
            <p:cNvGrpSpPr/>
            <p:nvPr/>
          </p:nvGrpSpPr>
          <p:grpSpPr>
            <a:xfrm rot="918571">
              <a:off x="542226" y="1648961"/>
              <a:ext cx="2385249" cy="2516268"/>
              <a:chOff x="2368761" y="841731"/>
              <a:chExt cx="3148926" cy="3321893"/>
            </a:xfrm>
          </p:grpSpPr>
          <p:sp>
            <p:nvSpPr>
              <p:cNvPr id="177" name="Google Shape;177;p28"/>
              <p:cNvSpPr/>
              <p:nvPr/>
            </p:nvSpPr>
            <p:spPr>
              <a:xfrm rot="-5400000">
                <a:off x="2281268" y="934270"/>
                <a:ext cx="3321893" cy="3136815"/>
              </a:xfrm>
              <a:custGeom>
                <a:avLst/>
                <a:gdLst/>
                <a:ahLst/>
                <a:cxnLst/>
                <a:rect l="l" t="t" r="r" b="b"/>
                <a:pathLst>
                  <a:path w="3321893" h="3136815" extrusionOk="0">
                    <a:moveTo>
                      <a:pt x="15340" y="3136815"/>
                    </a:moveTo>
                    <a:lnTo>
                      <a:pt x="7823" y="3136815"/>
                    </a:lnTo>
                    <a:lnTo>
                      <a:pt x="7246" y="3128385"/>
                    </a:lnTo>
                    <a:cubicBezTo>
                      <a:pt x="6349" y="3090892"/>
                      <a:pt x="7943" y="3056246"/>
                      <a:pt x="7943" y="3056246"/>
                    </a:cubicBezTo>
                    <a:close/>
                    <a:moveTo>
                      <a:pt x="3321893" y="1"/>
                    </a:moveTo>
                    <a:lnTo>
                      <a:pt x="3321893" y="3136815"/>
                    </a:lnTo>
                    <a:lnTo>
                      <a:pt x="17984" y="3136815"/>
                    </a:lnTo>
                    <a:lnTo>
                      <a:pt x="17230" y="3124210"/>
                    </a:lnTo>
                    <a:cubicBezTo>
                      <a:pt x="10841" y="3016343"/>
                      <a:pt x="1548" y="2851636"/>
                      <a:pt x="1548" y="2806198"/>
                    </a:cubicBezTo>
                    <a:cubicBezTo>
                      <a:pt x="1548" y="2736959"/>
                      <a:pt x="16347" y="2543684"/>
                      <a:pt x="16347" y="2543684"/>
                    </a:cubicBezTo>
                    <a:cubicBezTo>
                      <a:pt x="16347" y="2543684"/>
                      <a:pt x="-3275" y="2373088"/>
                      <a:pt x="1253" y="2303722"/>
                    </a:cubicBezTo>
                    <a:cubicBezTo>
                      <a:pt x="5782" y="2234348"/>
                      <a:pt x="45026" y="2187485"/>
                      <a:pt x="45026" y="2187485"/>
                    </a:cubicBezTo>
                    <a:lnTo>
                      <a:pt x="11470" y="2153021"/>
                    </a:lnTo>
                    <a:cubicBezTo>
                      <a:pt x="11470" y="2153021"/>
                      <a:pt x="-12796" y="1873544"/>
                      <a:pt x="9264" y="1796828"/>
                    </a:cubicBezTo>
                    <a:cubicBezTo>
                      <a:pt x="31324" y="1720106"/>
                      <a:pt x="64414" y="1714619"/>
                      <a:pt x="64414" y="1714619"/>
                    </a:cubicBezTo>
                    <a:cubicBezTo>
                      <a:pt x="64414" y="1714619"/>
                      <a:pt x="44560" y="1646127"/>
                      <a:pt x="64414" y="1558439"/>
                    </a:cubicBezTo>
                    <a:cubicBezTo>
                      <a:pt x="84269" y="1470764"/>
                      <a:pt x="84269" y="1435149"/>
                      <a:pt x="84269" y="1435149"/>
                    </a:cubicBezTo>
                    <a:lnTo>
                      <a:pt x="15882" y="1402265"/>
                    </a:lnTo>
                    <a:cubicBezTo>
                      <a:pt x="15882" y="1402265"/>
                      <a:pt x="5737" y="1346056"/>
                      <a:pt x="7945" y="1296678"/>
                    </a:cubicBezTo>
                    <a:cubicBezTo>
                      <a:pt x="10155" y="1247287"/>
                      <a:pt x="-890" y="948244"/>
                      <a:pt x="3528" y="843983"/>
                    </a:cubicBezTo>
                    <a:cubicBezTo>
                      <a:pt x="7945" y="739728"/>
                      <a:pt x="14320" y="614408"/>
                      <a:pt x="20563" y="573690"/>
                    </a:cubicBezTo>
                    <a:cubicBezTo>
                      <a:pt x="26805" y="532993"/>
                      <a:pt x="4957" y="211218"/>
                      <a:pt x="4957" y="211218"/>
                    </a:cubicBezTo>
                    <a:cubicBezTo>
                      <a:pt x="4957" y="211218"/>
                      <a:pt x="100156" y="224786"/>
                      <a:pt x="107958" y="158882"/>
                    </a:cubicBezTo>
                    <a:cubicBezTo>
                      <a:pt x="115762" y="92978"/>
                      <a:pt x="26805" y="77467"/>
                      <a:pt x="26805" y="77467"/>
                    </a:cubicBezTo>
                    <a:lnTo>
                      <a:pt x="223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901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 rot="-5400000">
                <a:off x="2321639" y="901972"/>
                <a:ext cx="3243170" cy="3148926"/>
              </a:xfrm>
              <a:custGeom>
                <a:avLst/>
                <a:gdLst/>
                <a:ahLst/>
                <a:cxnLst/>
                <a:rect l="l" t="t" r="r" b="b"/>
                <a:pathLst>
                  <a:path w="3243170" h="3148926" extrusionOk="0">
                    <a:moveTo>
                      <a:pt x="20529" y="3148926"/>
                    </a:moveTo>
                    <a:lnTo>
                      <a:pt x="13055" y="3148926"/>
                    </a:lnTo>
                    <a:lnTo>
                      <a:pt x="10969" y="3138376"/>
                    </a:lnTo>
                    <a:cubicBezTo>
                      <a:pt x="4356" y="3089791"/>
                      <a:pt x="7943" y="3011837"/>
                      <a:pt x="7943" y="3011837"/>
                    </a:cubicBezTo>
                    <a:close/>
                    <a:moveTo>
                      <a:pt x="3243170" y="0"/>
                    </a:moveTo>
                    <a:lnTo>
                      <a:pt x="3243170" y="3148926"/>
                    </a:lnTo>
                    <a:lnTo>
                      <a:pt x="21390" y="3148926"/>
                    </a:lnTo>
                    <a:lnTo>
                      <a:pt x="20126" y="3128183"/>
                    </a:lnTo>
                    <a:cubicBezTo>
                      <a:pt x="14197" y="3030150"/>
                      <a:pt x="1548" y="2814800"/>
                      <a:pt x="1548" y="2761789"/>
                    </a:cubicBezTo>
                    <a:cubicBezTo>
                      <a:pt x="1548" y="2692550"/>
                      <a:pt x="16347" y="2499275"/>
                      <a:pt x="16347" y="2499275"/>
                    </a:cubicBezTo>
                    <a:cubicBezTo>
                      <a:pt x="16347" y="2499275"/>
                      <a:pt x="-3275" y="2328679"/>
                      <a:pt x="1253" y="2259313"/>
                    </a:cubicBezTo>
                    <a:cubicBezTo>
                      <a:pt x="5782" y="2189939"/>
                      <a:pt x="45026" y="2143076"/>
                      <a:pt x="45026" y="2143076"/>
                    </a:cubicBezTo>
                    <a:lnTo>
                      <a:pt x="11470" y="2108612"/>
                    </a:lnTo>
                    <a:cubicBezTo>
                      <a:pt x="11470" y="2108612"/>
                      <a:pt x="-12796" y="1829135"/>
                      <a:pt x="9264" y="1752419"/>
                    </a:cubicBezTo>
                    <a:cubicBezTo>
                      <a:pt x="31324" y="1675697"/>
                      <a:pt x="64414" y="1670210"/>
                      <a:pt x="64414" y="1670210"/>
                    </a:cubicBezTo>
                    <a:cubicBezTo>
                      <a:pt x="64414" y="1670210"/>
                      <a:pt x="44560" y="1601718"/>
                      <a:pt x="64414" y="1514030"/>
                    </a:cubicBezTo>
                    <a:cubicBezTo>
                      <a:pt x="84269" y="1426355"/>
                      <a:pt x="84269" y="1390740"/>
                      <a:pt x="84269" y="1390740"/>
                    </a:cubicBezTo>
                    <a:lnTo>
                      <a:pt x="15882" y="1357856"/>
                    </a:lnTo>
                    <a:cubicBezTo>
                      <a:pt x="15882" y="1357856"/>
                      <a:pt x="5737" y="1301647"/>
                      <a:pt x="7945" y="1252269"/>
                    </a:cubicBezTo>
                    <a:cubicBezTo>
                      <a:pt x="10155" y="1202878"/>
                      <a:pt x="-890" y="903835"/>
                      <a:pt x="3528" y="799574"/>
                    </a:cubicBezTo>
                    <a:cubicBezTo>
                      <a:pt x="7945" y="695319"/>
                      <a:pt x="14320" y="569999"/>
                      <a:pt x="20563" y="529281"/>
                    </a:cubicBezTo>
                    <a:cubicBezTo>
                      <a:pt x="26805" y="488584"/>
                      <a:pt x="4957" y="166809"/>
                      <a:pt x="4957" y="166809"/>
                    </a:cubicBezTo>
                    <a:cubicBezTo>
                      <a:pt x="4957" y="166809"/>
                      <a:pt x="100156" y="180377"/>
                      <a:pt x="107958" y="114473"/>
                    </a:cubicBezTo>
                    <a:cubicBezTo>
                      <a:pt x="115762" y="48569"/>
                      <a:pt x="26805" y="33058"/>
                      <a:pt x="26805" y="33058"/>
                    </a:cubicBezTo>
                    <a:lnTo>
                      <a:pt x="2489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" name="Google Shape;181;p28"/>
            <p:cNvSpPr/>
            <p:nvPr/>
          </p:nvSpPr>
          <p:spPr>
            <a:xfrm rot="8335811">
              <a:off x="-96168" y="1507055"/>
              <a:ext cx="1777922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 rot="8335811">
              <a:off x="1627766" y="4001702"/>
              <a:ext cx="1777922" cy="480542"/>
            </a:xfrm>
            <a:custGeom>
              <a:avLst/>
              <a:gdLst/>
              <a:ahLst/>
              <a:cxnLst/>
              <a:rect l="l" t="t" r="r" b="b"/>
              <a:pathLst>
                <a:path w="7659384" h="1673412" extrusionOk="0">
                  <a:moveTo>
                    <a:pt x="197437" y="0"/>
                  </a:moveTo>
                  <a:lnTo>
                    <a:pt x="7604587" y="0"/>
                  </a:lnTo>
                  <a:lnTo>
                    <a:pt x="7349060" y="196414"/>
                  </a:lnTo>
                  <a:lnTo>
                    <a:pt x="7659384" y="434947"/>
                  </a:lnTo>
                  <a:lnTo>
                    <a:pt x="7659384" y="462083"/>
                  </a:lnTo>
                  <a:lnTo>
                    <a:pt x="7349061" y="700616"/>
                  </a:lnTo>
                  <a:lnTo>
                    <a:pt x="7658358" y="938359"/>
                  </a:lnTo>
                  <a:lnTo>
                    <a:pt x="7349060" y="1176104"/>
                  </a:lnTo>
                  <a:lnTo>
                    <a:pt x="7659384" y="1414637"/>
                  </a:lnTo>
                  <a:lnTo>
                    <a:pt x="7659384" y="1441774"/>
                  </a:lnTo>
                  <a:lnTo>
                    <a:pt x="7358029" y="1673412"/>
                  </a:lnTo>
                  <a:lnTo>
                    <a:pt x="211955" y="1673412"/>
                  </a:lnTo>
                  <a:lnTo>
                    <a:pt x="327976" y="1584232"/>
                  </a:lnTo>
                  <a:lnTo>
                    <a:pt x="0" y="1332130"/>
                  </a:lnTo>
                  <a:lnTo>
                    <a:pt x="327975" y="1080030"/>
                  </a:lnTo>
                  <a:lnTo>
                    <a:pt x="18678" y="842286"/>
                  </a:lnTo>
                  <a:lnTo>
                    <a:pt x="327976" y="604542"/>
                  </a:lnTo>
                  <a:lnTo>
                    <a:pt x="0" y="352440"/>
                  </a:lnTo>
                  <a:lnTo>
                    <a:pt x="327975" y="100340"/>
                  </a:lnTo>
                  <a:close/>
                </a:path>
              </a:pathLst>
            </a:custGeom>
            <a:solidFill>
              <a:schemeClr val="lt1">
                <a:alpha val="50196"/>
              </a:schemeClr>
            </a:solidFill>
            <a:ln>
              <a:noFill/>
            </a:ln>
          </p:spPr>
          <p:txBody>
            <a:bodyPr spcFirstLastPara="1" wrap="square" lIns="245700" tIns="122825" rIns="245700" bIns="12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80" y="1778851"/>
              <a:ext cx="3101633" cy="206399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19" y="-461327"/>
            <a:ext cx="35242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94" y="2696000"/>
            <a:ext cx="3160472" cy="30908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20" name="Google Shape;242;p31" descr="A black and white outline of a city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36449" t="26820" r="45730" b="33971"/>
          <a:stretch/>
        </p:blipFill>
        <p:spPr>
          <a:xfrm>
            <a:off x="4809852" y="3143689"/>
            <a:ext cx="2035013" cy="146161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5" y="428181"/>
            <a:ext cx="6843959" cy="6843959"/>
          </a:xfrm>
          <a:prstGeom prst="rect">
            <a:avLst/>
          </a:prstGeom>
        </p:spPr>
      </p:pic>
      <p:sp>
        <p:nvSpPr>
          <p:cNvPr id="16" name="Google Shape;165;p27"/>
          <p:cNvSpPr txBox="1">
            <a:spLocks/>
          </p:cNvSpPr>
          <p:nvPr/>
        </p:nvSpPr>
        <p:spPr>
          <a:xfrm>
            <a:off x="-506501" y="214626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en" sz="4800" dirty="0" smtClean="0"/>
              <a:t>01</a:t>
            </a:r>
            <a:endParaRPr lang="en" sz="4800" dirty="0"/>
          </a:p>
        </p:txBody>
      </p:sp>
      <p:sp>
        <p:nvSpPr>
          <p:cNvPr id="17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381030" y="127016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8" name="Google Shape;168;p27" descr="A picture containing accessory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7066119">
            <a:off x="213303" y="252712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0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3633" y="817704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2024334" y="1079739"/>
            <a:ext cx="7478927" cy="13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4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Chế biến nước tự nhiên thành nước cất</a:t>
            </a:r>
            <a:endParaRPr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1862977" y="851054"/>
            <a:ext cx="236191" cy="881253"/>
          </a:xfrm>
          <a:custGeom>
            <a:avLst/>
            <a:gdLst/>
            <a:ahLst/>
            <a:cxnLst/>
            <a:rect l="l" t="t" r="r" b="b"/>
            <a:pathLst>
              <a:path w="521969" h="1958339" extrusionOk="0">
                <a:moveTo>
                  <a:pt x="510540" y="0"/>
                </a:moveTo>
                <a:lnTo>
                  <a:pt x="437198" y="0"/>
                </a:lnTo>
                <a:cubicBezTo>
                  <a:pt x="196215" y="0"/>
                  <a:pt x="0" y="196215"/>
                  <a:pt x="0" y="437197"/>
                </a:cubicBezTo>
                <a:lnTo>
                  <a:pt x="0" y="1521143"/>
                </a:lnTo>
                <a:cubicBezTo>
                  <a:pt x="0" y="1762125"/>
                  <a:pt x="196215" y="1958340"/>
                  <a:pt x="437198" y="1958340"/>
                </a:cubicBezTo>
                <a:lnTo>
                  <a:pt x="521970" y="1958340"/>
                </a:lnTo>
                <a:lnTo>
                  <a:pt x="510540" y="0"/>
                </a:lnTo>
                <a:close/>
              </a:path>
            </a:pathLst>
          </a:custGeom>
          <a:solidFill>
            <a:srgbClr val="000000">
              <a:alpha val="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17" y="735140"/>
            <a:ext cx="3524250" cy="2857500"/>
          </a:xfrm>
          <a:prstGeom prst="rect">
            <a:avLst/>
          </a:prstGeom>
        </p:spPr>
      </p:pic>
      <p:pic>
        <p:nvPicPr>
          <p:cNvPr id="7" name="Picture 31" descr="Description: HE THONG CHUNG CAT NUO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"/>
          <a:stretch/>
        </p:blipFill>
        <p:spPr bwMode="auto">
          <a:xfrm>
            <a:off x="3416837" y="2046304"/>
            <a:ext cx="5546180" cy="42197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65;p27"/>
          <p:cNvSpPr txBox="1">
            <a:spLocks/>
          </p:cNvSpPr>
          <p:nvPr/>
        </p:nvSpPr>
        <p:spPr>
          <a:xfrm>
            <a:off x="-283960" y="-24502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en" sz="4800" dirty="0" smtClean="0"/>
              <a:t>01</a:t>
            </a:r>
            <a:endParaRPr lang="en" sz="4800" dirty="0"/>
          </a:p>
        </p:txBody>
      </p:sp>
      <p:sp>
        <p:nvSpPr>
          <p:cNvPr id="9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847797" y="-38013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" name="Google Shape;168;p27" descr="A picture containing accessor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66119">
            <a:off x="400802" y="35764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8664" y="735140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2900306" y="881129"/>
            <a:ext cx="7478927" cy="13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vi-VN" sz="4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Chế biến nước tự nhiên thành nước cất</a:t>
            </a:r>
            <a:r>
              <a:rPr lang="en" sz="4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?</a:t>
            </a:r>
            <a:endParaRPr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2294061" y="716097"/>
            <a:ext cx="236191" cy="881253"/>
          </a:xfrm>
          <a:custGeom>
            <a:avLst/>
            <a:gdLst/>
            <a:ahLst/>
            <a:cxnLst/>
            <a:rect l="l" t="t" r="r" b="b"/>
            <a:pathLst>
              <a:path w="521969" h="1958339" extrusionOk="0">
                <a:moveTo>
                  <a:pt x="510540" y="0"/>
                </a:moveTo>
                <a:lnTo>
                  <a:pt x="437198" y="0"/>
                </a:lnTo>
                <a:cubicBezTo>
                  <a:pt x="196215" y="0"/>
                  <a:pt x="0" y="196215"/>
                  <a:pt x="0" y="437197"/>
                </a:cubicBezTo>
                <a:lnTo>
                  <a:pt x="0" y="1521143"/>
                </a:lnTo>
                <a:cubicBezTo>
                  <a:pt x="0" y="1762125"/>
                  <a:pt x="196215" y="1958340"/>
                  <a:pt x="437198" y="1958340"/>
                </a:cubicBezTo>
                <a:lnTo>
                  <a:pt x="521970" y="1958340"/>
                </a:lnTo>
                <a:lnTo>
                  <a:pt x="510540" y="0"/>
                </a:lnTo>
                <a:close/>
              </a:path>
            </a:pathLst>
          </a:custGeom>
          <a:solidFill>
            <a:srgbClr val="000000">
              <a:alpha val="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67" y="280799"/>
            <a:ext cx="2811697" cy="2279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04" y="4956211"/>
            <a:ext cx="1546620" cy="1193969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18" b="917"/>
          <a:stretch/>
        </p:blipFill>
        <p:spPr>
          <a:xfrm>
            <a:off x="8063972" y="1989490"/>
            <a:ext cx="1651290" cy="125325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51" y="4894616"/>
            <a:ext cx="1569981" cy="132017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57" y="1959579"/>
            <a:ext cx="1610712" cy="1317300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38" y="4867040"/>
            <a:ext cx="1595513" cy="1346446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92" y="1963753"/>
            <a:ext cx="1573101" cy="1197407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44" y="4867039"/>
            <a:ext cx="1567004" cy="125738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1" y="1959579"/>
            <a:ext cx="1602598" cy="1201949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8" y="4867039"/>
            <a:ext cx="1706109" cy="1315505"/>
          </a:xfrm>
          <a:prstGeom prst="ellipse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grpSp>
        <p:nvGrpSpPr>
          <p:cNvPr id="39" name="Google Shape;7567;p61"/>
          <p:cNvGrpSpPr/>
          <p:nvPr/>
        </p:nvGrpSpPr>
        <p:grpSpPr>
          <a:xfrm rot="16200000">
            <a:off x="2048265" y="850567"/>
            <a:ext cx="4193816" cy="6412019"/>
            <a:chOff x="1839112" y="2209163"/>
            <a:chExt cx="1918159" cy="2233784"/>
          </a:xfrm>
          <a:noFill/>
        </p:grpSpPr>
        <p:sp>
          <p:nvSpPr>
            <p:cNvPr id="40" name="Google Shape;7568;p61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69;p61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70;p61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" name="Google Shape;7571;p61"/>
            <p:cNvCxnSpPr>
              <a:stCxn id="40" idx="6"/>
              <a:endCxn id="41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44" name="Google Shape;7572;p61"/>
            <p:cNvCxnSpPr>
              <a:stCxn id="41" idx="4"/>
              <a:endCxn id="47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45" name="Google Shape;7574;p61"/>
            <p:cNvCxnSpPr>
              <a:stCxn id="47" idx="6"/>
              <a:endCxn id="42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46" name="Google Shape;7575;p61"/>
            <p:cNvCxnSpPr>
              <a:stCxn id="42" idx="4"/>
              <a:endCxn id="48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47" name="Google Shape;7573;p61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76;p61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77;p61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" name="Google Shape;7578;p61"/>
            <p:cNvCxnSpPr>
              <a:endCxn id="49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51" name="Google Shape;7567;p61"/>
          <p:cNvGrpSpPr/>
          <p:nvPr/>
        </p:nvGrpSpPr>
        <p:grpSpPr>
          <a:xfrm rot="16200000">
            <a:off x="7618379" y="1705883"/>
            <a:ext cx="4193816" cy="4761212"/>
            <a:chOff x="1839112" y="2784263"/>
            <a:chExt cx="1918159" cy="1658685"/>
          </a:xfrm>
          <a:noFill/>
        </p:grpSpPr>
        <p:sp>
          <p:nvSpPr>
            <p:cNvPr id="54" name="Google Shape;7570;p61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7572;p61"/>
            <p:cNvCxnSpPr>
              <a:endCxn id="59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57" name="Google Shape;7574;p61"/>
            <p:cNvCxnSpPr>
              <a:stCxn id="59" idx="6"/>
              <a:endCxn id="54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58" name="Google Shape;7575;p61"/>
            <p:cNvCxnSpPr>
              <a:stCxn id="54" idx="4"/>
              <a:endCxn id="60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grpFill/>
            <a:ln w="5715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59" name="Google Shape;7573;p61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76;p61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grpFill/>
            <a:ln w="57150"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65;p27"/>
          <p:cNvSpPr txBox="1">
            <a:spLocks/>
          </p:cNvSpPr>
          <p:nvPr/>
        </p:nvSpPr>
        <p:spPr>
          <a:xfrm>
            <a:off x="-236104" y="-90029"/>
            <a:ext cx="2615833" cy="131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Font typeface="Chelsea Market"/>
              <a:buNone/>
              <a:defRPr sz="8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5000"/>
            </a:pPr>
            <a:r>
              <a:rPr lang="en" sz="4800" dirty="0" smtClean="0"/>
              <a:t>01</a:t>
            </a:r>
            <a:endParaRPr lang="en" sz="4800" dirty="0"/>
          </a:p>
        </p:txBody>
      </p:sp>
      <p:sp>
        <p:nvSpPr>
          <p:cNvPr id="64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563301" y="-68113"/>
            <a:ext cx="6475807" cy="131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vi-VN" sz="4000" b="0" dirty="0" smtClean="0">
                <a:solidFill>
                  <a:schemeClr val="accent4"/>
                </a:solidFill>
                <a:latin typeface="Bahnschrift SemiBold Condensed" panose="020B0502040204020203" pitchFamily="34" charset="0"/>
                <a:ea typeface="Chelsea Market"/>
                <a:cs typeface="Chelsea Market"/>
                <a:sym typeface="Chelsea Market"/>
              </a:rPr>
              <a:t>Chất tinh khiết và hỗn hợp</a:t>
            </a:r>
            <a:endParaRPr sz="4000" b="0" dirty="0">
              <a:solidFill>
                <a:schemeClr val="accent4"/>
              </a:solidFill>
              <a:latin typeface="Bahnschrift SemiBold Condensed" panose="020B0502040204020203" pitchFamily="34" charset="0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5" name="Google Shape;168;p27" descr="A picture containing accessory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7066119">
            <a:off x="418717" y="-51471"/>
            <a:ext cx="1246311" cy="10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6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88664" y="735140"/>
            <a:ext cx="5353018" cy="11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51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570</Words>
  <Application>Microsoft Office PowerPoint</Application>
  <PresentationFormat>Widescreen</PresentationFormat>
  <Paragraphs>61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Chelsea Market</vt:lpstr>
      <vt:lpstr>Segoe UI Semibold</vt:lpstr>
      <vt:lpstr>Abril Fatface</vt:lpstr>
      <vt:lpstr>Times New Roman</vt:lpstr>
      <vt:lpstr>Calibri</vt:lpstr>
      <vt:lpstr>Cambria Math</vt:lpstr>
      <vt:lpstr>Barlow Condensed</vt:lpstr>
      <vt:lpstr>Arial</vt:lpstr>
      <vt:lpstr>Bahnschrift SemiBold SemiConden</vt:lpstr>
      <vt:lpstr>Coming Soon</vt:lpstr>
      <vt:lpstr>Bahnschrift SemiLight SemiConde</vt:lpstr>
      <vt:lpstr>Bahnschrift SemiBold Condensed</vt:lpstr>
      <vt:lpstr>Aldrich</vt:lpstr>
      <vt:lpstr>Bahnschrift SemiBold</vt:lpstr>
      <vt:lpstr>Barlow Condensed Black</vt:lpstr>
      <vt:lpstr>SlidesMania</vt:lpstr>
      <vt:lpstr>CHẤT  (TiếT 2)</vt:lpstr>
      <vt:lpstr>III. CHẤT TINH KHIẾT HỖN HỢP</vt:lpstr>
      <vt:lpstr>01</vt:lpstr>
      <vt:lpstr>01</vt:lpstr>
      <vt:lpstr>01</vt:lpstr>
      <vt:lpstr>- Hỗn hợp: gồm nhiều chất trộn lẫn với nhau.   - Chất tinh khiết: là chất không lẫn chất khác. </vt:lpstr>
      <vt:lpstr>Chế biến nước tự nhiên thành nước cất</vt:lpstr>
      <vt:lpstr>Chế biến nước tự nhiên thành nước cất</vt:lpstr>
      <vt:lpstr>Chế biến nước tự nhiên thành nước cất?</vt:lpstr>
      <vt:lpstr>PowerPoint Presentation</vt:lpstr>
      <vt:lpstr>2. TÁCH CHẤT RA KHỎI HỖN HỢP</vt:lpstr>
      <vt:lpstr>Trình bày phương án tách muối ăn ra khỏi hỗn hợp muối và nước</vt:lpstr>
      <vt:lpstr>Bài tập</vt:lpstr>
      <vt:lpstr>Bài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CHẤT  (TiếT 2)</dc:title>
  <dc:creator>toshiba</dc:creator>
  <cp:lastModifiedBy>toshiba</cp:lastModifiedBy>
  <cp:revision>25</cp:revision>
  <dcterms:modified xsi:type="dcterms:W3CDTF">2021-09-17T10:42:30Z</dcterms:modified>
</cp:coreProperties>
</file>