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6"/>
  </p:notesMasterIdLst>
  <p:sldIdLst>
    <p:sldId id="256" r:id="rId2"/>
    <p:sldId id="259" r:id="rId3"/>
    <p:sldId id="271" r:id="rId4"/>
    <p:sldId id="296" r:id="rId5"/>
    <p:sldId id="262" r:id="rId6"/>
    <p:sldId id="298" r:id="rId7"/>
    <p:sldId id="257" r:id="rId8"/>
    <p:sldId id="299" r:id="rId9"/>
    <p:sldId id="300" r:id="rId10"/>
    <p:sldId id="258" r:id="rId11"/>
    <p:sldId id="303" r:id="rId12"/>
    <p:sldId id="260" r:id="rId13"/>
    <p:sldId id="302" r:id="rId14"/>
    <p:sldId id="278" r:id="rId15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17"/>
      <p:bold r:id="rId18"/>
      <p:italic r:id="rId19"/>
      <p:boldItalic r:id="rId20"/>
    </p:embeddedFont>
    <p:embeddedFont>
      <p:font typeface="Nunito" panose="020B0604020202020204" charset="0"/>
      <p:regular r:id="rId21"/>
      <p:bold r:id="rId22"/>
      <p:italic r:id="rId23"/>
      <p:boldItalic r:id="rId24"/>
    </p:embeddedFont>
    <p:embeddedFont>
      <p:font typeface="Amatic SC" panose="020B0604020202020204" charset="-79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Nunito SemiBold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0C35A8-31EE-4B06-98D1-F3640B604409}">
  <a:tblStyle styleId="{2C0C35A8-31EE-4B06-98D1-F3640B6044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2D37EB-A914-4A42-9CBE-EA1083F15C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41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7" r:id="rId5"/>
    <p:sldLayoutId id="214748365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815477" y="1610705"/>
            <a:ext cx="7534892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CHƯƠNG 1: CHẤT – NGUYÊN TỬ - PHÂN TỬ</a:t>
            </a:r>
            <a:endParaRPr sz="4800" dirty="0"/>
          </a:p>
        </p:txBody>
      </p:sp>
      <p:sp>
        <p:nvSpPr>
          <p:cNvPr id="3" name="Google Shape;183;p15"/>
          <p:cNvSpPr txBox="1">
            <a:spLocks/>
          </p:cNvSpPr>
          <p:nvPr/>
        </p:nvSpPr>
        <p:spPr>
          <a:xfrm>
            <a:off x="815477" y="2642999"/>
            <a:ext cx="7534892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4800" dirty="0" smtClean="0"/>
              <a:t>BÀI</a:t>
            </a:r>
            <a:r>
              <a:rPr lang="vi-VN" sz="4800" dirty="0" smtClean="0"/>
              <a:t> </a:t>
            </a:r>
            <a:r>
              <a:rPr lang="en-US" sz="4800" dirty="0" smtClean="0"/>
              <a:t>2</a:t>
            </a:r>
            <a:r>
              <a:rPr lang="vi-VN" sz="4800" dirty="0" smtClean="0"/>
              <a:t>: CHẤT</a:t>
            </a:r>
            <a:endParaRPr lang="vi-VN" sz="4800" dirty="0"/>
          </a:p>
        </p:txBody>
      </p:sp>
      <p:sp>
        <p:nvSpPr>
          <p:cNvPr id="4" name="Google Shape;299;p27"/>
          <p:cNvSpPr/>
          <p:nvPr/>
        </p:nvSpPr>
        <p:spPr>
          <a:xfrm rot="942510">
            <a:off x="7898526" y="3830283"/>
            <a:ext cx="903684" cy="986633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01" name="Google Shape;201;p17"/>
          <p:cNvGrpSpPr/>
          <p:nvPr/>
        </p:nvGrpSpPr>
        <p:grpSpPr>
          <a:xfrm>
            <a:off x="3317258" y="473609"/>
            <a:ext cx="2509394" cy="2463112"/>
            <a:chOff x="576654" y="555403"/>
            <a:chExt cx="3865959" cy="3794658"/>
          </a:xfrm>
        </p:grpSpPr>
        <p:sp>
          <p:nvSpPr>
            <p:cNvPr id="202" name="Google Shape;202;p17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21533" y="1801855"/>
            <a:ext cx="84224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vi-VN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vi-VN" sz="2800" b="1" noProof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Như vậy, ta lấy ở mỗi lọ một ít chất lỏng đem đốt:</a:t>
            </a:r>
            <a:r>
              <a:rPr lang="vi-VN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vi-VN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</a:br>
            <a:r>
              <a:rPr lang="vi-VN" sz="2800" b="1" noProof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- Nếu cháy được thì chất lỏng đó l</a:t>
            </a:r>
            <a:r>
              <a:rPr lang="vi-VN" sz="2800" b="1" noProof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à</a:t>
            </a:r>
            <a:r>
              <a:rPr lang="vi-VN" sz="2800" b="1" noProof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cồn.</a:t>
            </a:r>
          </a:p>
          <a:p>
            <a:pPr eaLnBrk="1" hangingPunct="1"/>
            <a:r>
              <a:rPr lang="vi-VN" sz="2800" b="1" noProof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- Nếu không cháy được, chất lỏng đó l</a:t>
            </a:r>
            <a:r>
              <a:rPr lang="vi-VN" sz="2800" b="1" noProof="1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à</a:t>
            </a:r>
            <a:r>
              <a:rPr lang="vi-VN" sz="2800" b="1" noProof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nước.</a:t>
            </a:r>
            <a:endParaRPr lang="vi-VN" sz="2800" b="1" noProof="1">
              <a:solidFill>
                <a:srgbClr val="0070C0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6020" y="847748"/>
            <a:ext cx="7593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noProof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Giống </a:t>
            </a:r>
            <a:r>
              <a:rPr lang="vi-VN" sz="2800" noProof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nhau: Đều l</a:t>
            </a:r>
            <a:r>
              <a:rPr lang="vi-VN" sz="2800" noProof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à</a:t>
            </a:r>
            <a:r>
              <a:rPr lang="vi-VN" sz="2800" noProof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chất lỏng, không m</a:t>
            </a:r>
            <a:r>
              <a:rPr lang="vi-VN" sz="2800" noProof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à</a:t>
            </a:r>
            <a:r>
              <a:rPr lang="vi-VN" sz="2800" noProof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u.</a:t>
            </a:r>
            <a:r>
              <a:rPr lang="vi-VN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vi-VN" sz="2800" noProof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Khác nhau: Cồn cháy được, nước thì không.</a:t>
            </a:r>
            <a:endParaRPr lang="en-US" sz="2800" dirty="0">
              <a:latin typeface="+mj-lt"/>
            </a:endParaRPr>
          </a:p>
        </p:txBody>
      </p:sp>
      <p:sp>
        <p:nvSpPr>
          <p:cNvPr id="14" name="Google Shape;1275;p52"/>
          <p:cNvSpPr/>
          <p:nvPr/>
        </p:nvSpPr>
        <p:spPr>
          <a:xfrm>
            <a:off x="7841375" y="3821924"/>
            <a:ext cx="780434" cy="811585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52223" y="2246"/>
            <a:ext cx="75128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22" descr="Description: http://victonh.files.wordpress.com/2008/03/3444878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1" y="2912578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35624" y="1219009"/>
            <a:ext cx="631745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sunfuric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sunfuric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sunfuric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1" descr="Description: http://victonh.files.wordpress.com/2008/03/180px-sulfuric_acid_burning_tissue_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4" y="1126428"/>
            <a:ext cx="21542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3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880559" y="1383126"/>
            <a:ext cx="61592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39;p31"/>
          <p:cNvSpPr/>
          <p:nvPr/>
        </p:nvSpPr>
        <p:spPr>
          <a:xfrm>
            <a:off x="7772385" y="309945"/>
            <a:ext cx="906340" cy="903912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654023"/>
              </p:ext>
            </p:extLst>
          </p:nvPr>
        </p:nvGraphicFramePr>
        <p:xfrm>
          <a:off x="258793" y="86396"/>
          <a:ext cx="8694282" cy="490728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801317">
                  <a:extLst>
                    <a:ext uri="{9D8B030D-6E8A-4147-A177-3AD203B41FA5}">
                      <a16:colId xmlns:a16="http://schemas.microsoft.com/office/drawing/2014/main" val="3987878704"/>
                    </a:ext>
                  </a:extLst>
                </a:gridCol>
                <a:gridCol w="3236936">
                  <a:extLst>
                    <a:ext uri="{9D8B030D-6E8A-4147-A177-3AD203B41FA5}">
                      <a16:colId xmlns:a16="http://schemas.microsoft.com/office/drawing/2014/main" val="3162685535"/>
                    </a:ext>
                  </a:extLst>
                </a:gridCol>
                <a:gridCol w="1827865">
                  <a:extLst>
                    <a:ext uri="{9D8B030D-6E8A-4147-A177-3AD203B41FA5}">
                      <a16:colId xmlns:a16="http://schemas.microsoft.com/office/drawing/2014/main" val="1330326127"/>
                    </a:ext>
                  </a:extLst>
                </a:gridCol>
                <a:gridCol w="2828164">
                  <a:extLst>
                    <a:ext uri="{9D8B030D-6E8A-4147-A177-3AD203B41FA5}">
                      <a16:colId xmlns:a16="http://schemas.microsoft.com/office/drawing/2014/main" val="54769851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STT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Tên vật thể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Vật thể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3154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Tự nhiên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Nhân tạo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7402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Cây mía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8134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Sách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3748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Bàn ghế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0674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Sông suối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137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Bút </a:t>
                      </a:r>
                      <a:r>
                        <a:rPr lang="vi-VN" sz="2800">
                          <a:effectLst/>
                        </a:rPr>
                        <a:t>bi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399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6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Lõi dây điện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1881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7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Không khí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777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Ấm đun nước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7004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2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7"/>
          <p:cNvSpPr txBox="1">
            <a:spLocks noGrp="1"/>
          </p:cNvSpPr>
          <p:nvPr>
            <p:ph type="ctrTitle" idx="4294967295"/>
          </p:nvPr>
        </p:nvSpPr>
        <p:spPr>
          <a:xfrm>
            <a:off x="285956" y="2327122"/>
            <a:ext cx="4308537" cy="93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smtClean="0"/>
              <a:t>CẢM ƠN CÁC BẠN ĐÃ LẮNG NGHE</a:t>
            </a:r>
            <a:endParaRPr sz="7200" dirty="0"/>
          </a:p>
        </p:txBody>
      </p:sp>
      <p:sp>
        <p:nvSpPr>
          <p:cNvPr id="429" name="Google Shape;429;p3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30" name="Google Shape;430;p37"/>
          <p:cNvSpPr/>
          <p:nvPr/>
        </p:nvSpPr>
        <p:spPr>
          <a:xfrm>
            <a:off x="5698675" y="1712225"/>
            <a:ext cx="1861301" cy="1719020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38;p38"/>
          <p:cNvSpPr/>
          <p:nvPr/>
        </p:nvSpPr>
        <p:spPr>
          <a:xfrm rot="487996">
            <a:off x="3928247" y="2826833"/>
            <a:ext cx="990929" cy="876180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Chất có ở đâu ?</a:t>
            </a:r>
            <a:endParaRPr dirty="0"/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</a:t>
            </a:r>
            <a:endParaRPr sz="72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9" name="yui-gen1" descr="Description: am_d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65" y="641921"/>
            <a:ext cx="1458505" cy="129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escription: cay_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58" y="826612"/>
            <a:ext cx="1315668" cy="116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escription: ban_g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71" y="641920"/>
            <a:ext cx="1554123" cy="119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Description: dong_v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90" y="815041"/>
            <a:ext cx="1608418" cy="126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Description: b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08" y="815040"/>
            <a:ext cx="1387665" cy="117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Description: than_m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22" y="2194081"/>
            <a:ext cx="1460749" cy="121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Description: song_suo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63" y="2240185"/>
            <a:ext cx="1483018" cy="119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Description: l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73" y="2224136"/>
            <a:ext cx="1396327" cy="108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escription: xe-da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593" y="2083762"/>
            <a:ext cx="1553098" cy="128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72925" y="3560810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1364349" y="730874"/>
            <a:ext cx="6913287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075244" y="1156237"/>
            <a:ext cx="292259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338" y="2058458"/>
            <a:ext cx="8229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vi-V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6337" y="2762419"/>
            <a:ext cx="8229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→</a:t>
            </a: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Vật 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thể chia thành 2 loại: vật thể tự nhiên và vật thể nhân tạo.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447;p39"/>
          <p:cNvSpPr/>
          <p:nvPr/>
        </p:nvSpPr>
        <p:spPr>
          <a:xfrm>
            <a:off x="7819336" y="37997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67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/>
          <p:nvPr/>
        </p:nvSpPr>
        <p:spPr>
          <a:xfrm>
            <a:off x="6483951" y="1537890"/>
            <a:ext cx="1665461" cy="168763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6" name="Google Shape;236;p21"/>
          <p:cNvSpPr/>
          <p:nvPr/>
        </p:nvSpPr>
        <p:spPr>
          <a:xfrm rot="1473029">
            <a:off x="4969677" y="2380523"/>
            <a:ext cx="973727" cy="94852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6161833" y="1376613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>
          <a:xfrm rot="2487106">
            <a:off x="5887685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508000" y="2348018"/>
            <a:ext cx="37769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II- </a:t>
            </a:r>
            <a:r>
              <a:rPr lang="en-US" altLang="en-US" sz="4400" b="1" dirty="0" err="1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Tính</a:t>
            </a:r>
            <a:r>
              <a:rPr lang="en-US" altLang="en-US" sz="4400" b="1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chất</a:t>
            </a:r>
            <a:r>
              <a:rPr lang="en-US" altLang="en-US" sz="4400" b="1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của</a:t>
            </a:r>
            <a:r>
              <a:rPr lang="en-US" altLang="en-US" sz="4400" b="1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chất</a:t>
            </a:r>
            <a:r>
              <a:rPr lang="en-US" altLang="en-US" sz="4400" b="1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8"/>
          <p:cNvSpPr>
            <a:spLocks noChangeArrowheads="1"/>
          </p:cNvSpPr>
          <p:nvPr/>
        </p:nvSpPr>
        <p:spPr bwMode="auto">
          <a:xfrm>
            <a:off x="1000075" y="625529"/>
            <a:ext cx="7446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2" name="Rectangle 92"/>
          <p:cNvSpPr>
            <a:spLocks noChangeArrowheads="1"/>
          </p:cNvSpPr>
          <p:nvPr/>
        </p:nvSpPr>
        <p:spPr bwMode="auto">
          <a:xfrm>
            <a:off x="891479" y="3803599"/>
            <a:ext cx="77519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213" name="Picture 93" descr="Pictur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7" y="3944537"/>
            <a:ext cx="578360" cy="67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765332"/>
              </p:ext>
            </p:extLst>
          </p:nvPr>
        </p:nvGraphicFramePr>
        <p:xfrm>
          <a:off x="315354" y="1282477"/>
          <a:ext cx="8383944" cy="2521122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1047993">
                  <a:extLst>
                    <a:ext uri="{9D8B030D-6E8A-4147-A177-3AD203B41FA5}">
                      <a16:colId xmlns:a16="http://schemas.microsoft.com/office/drawing/2014/main" val="717943668"/>
                    </a:ext>
                  </a:extLst>
                </a:gridCol>
                <a:gridCol w="1047993">
                  <a:extLst>
                    <a:ext uri="{9D8B030D-6E8A-4147-A177-3AD203B41FA5}">
                      <a16:colId xmlns:a16="http://schemas.microsoft.com/office/drawing/2014/main" val="4139772277"/>
                    </a:ext>
                  </a:extLst>
                </a:gridCol>
                <a:gridCol w="1047993">
                  <a:extLst>
                    <a:ext uri="{9D8B030D-6E8A-4147-A177-3AD203B41FA5}">
                      <a16:colId xmlns:a16="http://schemas.microsoft.com/office/drawing/2014/main" val="3565667771"/>
                    </a:ext>
                  </a:extLst>
                </a:gridCol>
                <a:gridCol w="1047993">
                  <a:extLst>
                    <a:ext uri="{9D8B030D-6E8A-4147-A177-3AD203B41FA5}">
                      <a16:colId xmlns:a16="http://schemas.microsoft.com/office/drawing/2014/main" val="2148555240"/>
                    </a:ext>
                  </a:extLst>
                </a:gridCol>
                <a:gridCol w="1047993">
                  <a:extLst>
                    <a:ext uri="{9D8B030D-6E8A-4147-A177-3AD203B41FA5}">
                      <a16:colId xmlns:a16="http://schemas.microsoft.com/office/drawing/2014/main" val="3781181559"/>
                    </a:ext>
                  </a:extLst>
                </a:gridCol>
                <a:gridCol w="1047993">
                  <a:extLst>
                    <a:ext uri="{9D8B030D-6E8A-4147-A177-3AD203B41FA5}">
                      <a16:colId xmlns:a16="http://schemas.microsoft.com/office/drawing/2014/main" val="2613777539"/>
                    </a:ext>
                  </a:extLst>
                </a:gridCol>
                <a:gridCol w="1047993">
                  <a:extLst>
                    <a:ext uri="{9D8B030D-6E8A-4147-A177-3AD203B41FA5}">
                      <a16:colId xmlns:a16="http://schemas.microsoft.com/office/drawing/2014/main" val="3943624658"/>
                    </a:ext>
                  </a:extLst>
                </a:gridCol>
                <a:gridCol w="1047993">
                  <a:extLst>
                    <a:ext uri="{9D8B030D-6E8A-4147-A177-3AD203B41FA5}">
                      <a16:colId xmlns:a16="http://schemas.microsoft.com/office/drawing/2014/main" val="1022498456"/>
                    </a:ext>
                  </a:extLst>
                </a:gridCol>
              </a:tblGrid>
              <a:tr h="566054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821627"/>
                  </a:ext>
                </a:extLst>
              </a:tr>
              <a:tr h="56605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999190"/>
                  </a:ext>
                </a:extLst>
              </a:tr>
              <a:tr h="56605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15972"/>
                  </a:ext>
                </a:extLst>
              </a:tr>
              <a:tr h="56605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 bột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146135"/>
                  </a:ext>
                </a:extLst>
              </a:tr>
            </a:tbl>
          </a:graphicData>
        </a:graphic>
      </p:graphicFrame>
      <p:sp>
        <p:nvSpPr>
          <p:cNvPr id="50" name="Rectangle 65"/>
          <p:cNvSpPr>
            <a:spLocks noChangeArrowheads="1"/>
          </p:cNvSpPr>
          <p:nvPr/>
        </p:nvSpPr>
        <p:spPr bwMode="auto">
          <a:xfrm>
            <a:off x="1348357" y="1947726"/>
            <a:ext cx="862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err="1">
                <a:solidFill>
                  <a:srgbClr val="000099"/>
                </a:solidFill>
              </a:rPr>
              <a:t>Trắng</a:t>
            </a:r>
            <a:endParaRPr lang="en-US" altLang="en-US" sz="20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51" name="Rectangle 68"/>
          <p:cNvSpPr>
            <a:spLocks noChangeArrowheads="1"/>
          </p:cNvSpPr>
          <p:nvPr/>
        </p:nvSpPr>
        <p:spPr bwMode="auto">
          <a:xfrm>
            <a:off x="1348357" y="2506176"/>
            <a:ext cx="925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err="1">
                <a:solidFill>
                  <a:srgbClr val="000099"/>
                </a:solidFill>
              </a:rPr>
              <a:t>Trắng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endParaRPr lang="en-US" altLang="en-US" sz="20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52" name="Rectangle 71"/>
          <p:cNvSpPr>
            <a:spLocks noChangeArrowheads="1"/>
          </p:cNvSpPr>
          <p:nvPr/>
        </p:nvSpPr>
        <p:spPr bwMode="auto">
          <a:xfrm>
            <a:off x="1348357" y="3146375"/>
            <a:ext cx="925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000099"/>
                </a:solidFill>
              </a:rPr>
              <a:t>Trắng </a:t>
            </a:r>
            <a:endParaRPr lang="en-US" altLang="en-US" sz="2000" b="1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53" name="Rectangle 66"/>
          <p:cNvSpPr>
            <a:spLocks noChangeArrowheads="1"/>
          </p:cNvSpPr>
          <p:nvPr/>
        </p:nvSpPr>
        <p:spPr bwMode="auto">
          <a:xfrm>
            <a:off x="2424921" y="1950296"/>
            <a:ext cx="98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err="1">
                <a:solidFill>
                  <a:srgbClr val="000099"/>
                </a:solidFill>
              </a:rPr>
              <a:t>Không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endParaRPr lang="en-US" altLang="en-US" sz="20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54" name="Rectangle 69"/>
          <p:cNvSpPr>
            <a:spLocks noChangeArrowheads="1"/>
          </p:cNvSpPr>
          <p:nvPr/>
        </p:nvSpPr>
        <p:spPr bwMode="auto">
          <a:xfrm>
            <a:off x="2424921" y="2543038"/>
            <a:ext cx="98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err="1">
                <a:solidFill>
                  <a:srgbClr val="000099"/>
                </a:solidFill>
              </a:rPr>
              <a:t>Không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endParaRPr lang="en-US" altLang="en-US" sz="20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55" name="Rectangle 72"/>
          <p:cNvSpPr>
            <a:spLocks noChangeArrowheads="1"/>
          </p:cNvSpPr>
          <p:nvPr/>
        </p:nvSpPr>
        <p:spPr bwMode="auto">
          <a:xfrm>
            <a:off x="2424920" y="3173318"/>
            <a:ext cx="98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err="1">
                <a:solidFill>
                  <a:srgbClr val="000099"/>
                </a:solidFill>
              </a:rPr>
              <a:t>Không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endParaRPr lang="en-US" altLang="en-US" sz="20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57" name="Rectangle 67"/>
          <p:cNvSpPr>
            <a:spLocks noChangeArrowheads="1"/>
          </p:cNvSpPr>
          <p:nvPr/>
        </p:nvSpPr>
        <p:spPr bwMode="auto">
          <a:xfrm>
            <a:off x="3632926" y="1947726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err="1">
                <a:solidFill>
                  <a:srgbClr val="000099"/>
                </a:solidFill>
              </a:rPr>
              <a:t>Mặn</a:t>
            </a:r>
            <a:endParaRPr lang="en-US" altLang="en-US" sz="20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58" name="Rectangle 70"/>
          <p:cNvSpPr>
            <a:spLocks noChangeArrowheads="1"/>
          </p:cNvSpPr>
          <p:nvPr/>
        </p:nvSpPr>
        <p:spPr bwMode="auto">
          <a:xfrm>
            <a:off x="3632926" y="2537561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err="1">
                <a:solidFill>
                  <a:srgbClr val="000099"/>
                </a:solidFill>
              </a:rPr>
              <a:t>Ngọt</a:t>
            </a:r>
            <a:endParaRPr lang="en-US" altLang="en-US" sz="20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59" name="Rectangle 73"/>
          <p:cNvSpPr>
            <a:spLocks noChangeArrowheads="1"/>
          </p:cNvSpPr>
          <p:nvPr/>
        </p:nvSpPr>
        <p:spPr bwMode="auto">
          <a:xfrm>
            <a:off x="3618639" y="3189427"/>
            <a:ext cx="706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err="1">
                <a:solidFill>
                  <a:srgbClr val="000099"/>
                </a:solidFill>
              </a:rPr>
              <a:t>Ngọt</a:t>
            </a:r>
            <a:endParaRPr lang="en-US" altLang="en-US" sz="20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60" name="Rectangle 74"/>
          <p:cNvSpPr>
            <a:spLocks noChangeArrowheads="1"/>
          </p:cNvSpPr>
          <p:nvPr/>
        </p:nvSpPr>
        <p:spPr bwMode="auto">
          <a:xfrm>
            <a:off x="4723209" y="1955780"/>
            <a:ext cx="636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err="1">
                <a:solidFill>
                  <a:srgbClr val="000099"/>
                </a:solidFill>
              </a:rPr>
              <a:t>Rắn</a:t>
            </a:r>
            <a:endParaRPr lang="en-US" altLang="en-US" sz="20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61" name="Rectangle 75"/>
          <p:cNvSpPr>
            <a:spLocks noChangeArrowheads="1"/>
          </p:cNvSpPr>
          <p:nvPr/>
        </p:nvSpPr>
        <p:spPr bwMode="auto">
          <a:xfrm>
            <a:off x="5747632" y="1958555"/>
            <a:ext cx="592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000099"/>
                </a:solidFill>
              </a:rPr>
              <a:t>Hạt</a:t>
            </a:r>
            <a:endParaRPr lang="en-US" altLang="en-US" sz="2000" b="1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62" name="Rectangle 76"/>
          <p:cNvSpPr>
            <a:spLocks noChangeArrowheads="1"/>
          </p:cNvSpPr>
          <p:nvPr/>
        </p:nvSpPr>
        <p:spPr bwMode="auto">
          <a:xfrm>
            <a:off x="6762729" y="1978102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0099"/>
                </a:solidFill>
              </a:rPr>
              <a:t>Tan </a:t>
            </a:r>
            <a:endParaRPr lang="en-US" altLang="en-US" sz="20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63" name="Rectangle 83"/>
          <p:cNvSpPr>
            <a:spLocks noChangeArrowheads="1"/>
          </p:cNvSpPr>
          <p:nvPr/>
        </p:nvSpPr>
        <p:spPr bwMode="auto">
          <a:xfrm>
            <a:off x="7887544" y="3099638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err="1">
                <a:solidFill>
                  <a:srgbClr val="000099"/>
                </a:solidFill>
              </a:rPr>
              <a:t>Có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endParaRPr lang="en-US" altLang="en-US" sz="20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64" name="Rectangle 84"/>
          <p:cNvSpPr>
            <a:spLocks noChangeArrowheads="1"/>
          </p:cNvSpPr>
          <p:nvPr/>
        </p:nvSpPr>
        <p:spPr bwMode="auto">
          <a:xfrm>
            <a:off x="7794513" y="2516084"/>
            <a:ext cx="55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err="1">
                <a:solidFill>
                  <a:srgbClr val="000099"/>
                </a:solidFill>
              </a:rPr>
              <a:t>Có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endParaRPr lang="en-US" altLang="en-US" sz="20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65" name="Rectangle 85"/>
          <p:cNvSpPr>
            <a:spLocks noChangeArrowheads="1"/>
          </p:cNvSpPr>
          <p:nvPr/>
        </p:nvSpPr>
        <p:spPr bwMode="auto">
          <a:xfrm>
            <a:off x="7700330" y="1949781"/>
            <a:ext cx="98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err="1">
                <a:solidFill>
                  <a:srgbClr val="000099"/>
                </a:solidFill>
              </a:rPr>
              <a:t>Không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endParaRPr lang="en-US" altLang="en-US" sz="20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66" name="Rectangle 86"/>
          <p:cNvSpPr>
            <a:spLocks noChangeArrowheads="1"/>
          </p:cNvSpPr>
          <p:nvPr/>
        </p:nvSpPr>
        <p:spPr bwMode="auto">
          <a:xfrm>
            <a:off x="4668285" y="3189427"/>
            <a:ext cx="636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err="1">
                <a:solidFill>
                  <a:srgbClr val="000099"/>
                </a:solidFill>
              </a:rPr>
              <a:t>Rắn</a:t>
            </a:r>
            <a:endParaRPr lang="en-US" altLang="en-US" sz="20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67" name="Rectangle 87"/>
          <p:cNvSpPr>
            <a:spLocks noChangeArrowheads="1"/>
          </p:cNvSpPr>
          <p:nvPr/>
        </p:nvSpPr>
        <p:spPr bwMode="auto">
          <a:xfrm>
            <a:off x="4691717" y="2539983"/>
            <a:ext cx="636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err="1">
                <a:solidFill>
                  <a:srgbClr val="000099"/>
                </a:solidFill>
              </a:rPr>
              <a:t>Rắn</a:t>
            </a:r>
            <a:endParaRPr lang="en-US" altLang="en-US" sz="20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68" name="Rectangle 88"/>
          <p:cNvSpPr>
            <a:spLocks noChangeArrowheads="1"/>
          </p:cNvSpPr>
          <p:nvPr/>
        </p:nvSpPr>
        <p:spPr bwMode="auto">
          <a:xfrm>
            <a:off x="5747631" y="2572727"/>
            <a:ext cx="59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err="1">
                <a:solidFill>
                  <a:srgbClr val="000099"/>
                </a:solidFill>
              </a:rPr>
              <a:t>Hạt</a:t>
            </a:r>
            <a:endParaRPr lang="en-US" altLang="en-US" sz="20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69" name="Rectangle 89"/>
          <p:cNvSpPr>
            <a:spLocks noChangeArrowheads="1"/>
          </p:cNvSpPr>
          <p:nvPr/>
        </p:nvSpPr>
        <p:spPr bwMode="auto">
          <a:xfrm>
            <a:off x="5726220" y="3156266"/>
            <a:ext cx="59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err="1">
                <a:solidFill>
                  <a:srgbClr val="000099"/>
                </a:solidFill>
              </a:rPr>
              <a:t>Hạt</a:t>
            </a:r>
            <a:endParaRPr lang="en-US" altLang="en-US" sz="20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70" name="Rectangle 90"/>
          <p:cNvSpPr>
            <a:spLocks noChangeArrowheads="1"/>
          </p:cNvSpPr>
          <p:nvPr/>
        </p:nvSpPr>
        <p:spPr bwMode="auto">
          <a:xfrm>
            <a:off x="6762729" y="2537561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0099"/>
                </a:solidFill>
              </a:rPr>
              <a:t>Tan </a:t>
            </a:r>
            <a:endParaRPr lang="en-US" altLang="en-US" sz="20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71" name="Rectangle 91"/>
          <p:cNvSpPr>
            <a:spLocks noChangeArrowheads="1"/>
          </p:cNvSpPr>
          <p:nvPr/>
        </p:nvSpPr>
        <p:spPr bwMode="auto">
          <a:xfrm>
            <a:off x="6615091" y="3141423"/>
            <a:ext cx="98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err="1">
                <a:solidFill>
                  <a:srgbClr val="000099"/>
                </a:solidFill>
              </a:rPr>
              <a:t>Không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endParaRPr lang="en-US" altLang="en-US" sz="2000" b="1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7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5212" grpId="0"/>
      <p:bldP spid="50" grpId="0"/>
      <p:bldP spid="51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just"/>
            <a:r>
              <a:rPr lang="en-US" altLang="en-US" i="1" dirty="0">
                <a:solidFill>
                  <a:srgbClr val="FF0000"/>
                </a:solidFill>
              </a:rPr>
              <a:t>1/ </a:t>
            </a:r>
            <a:r>
              <a:rPr lang="en-US" altLang="en-US" i="1" dirty="0" err="1">
                <a:solidFill>
                  <a:srgbClr val="FF0000"/>
                </a:solidFill>
              </a:rPr>
              <a:t>Mỗi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chất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có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những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tính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chất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nhất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định</a:t>
            </a:r>
            <a:endParaRPr lang="en-US" altLang="en-US" i="1" dirty="0">
              <a:solidFill>
                <a:srgbClr val="FF0000"/>
              </a:solidFill>
            </a:endParaRPr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3375" y="1240898"/>
            <a:ext cx="71568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just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375" y="431321"/>
            <a:ext cx="6426300" cy="838360"/>
          </a:xfrm>
        </p:spPr>
        <p:txBody>
          <a:bodyPr/>
          <a:lstStyle/>
          <a:p>
            <a:r>
              <a:rPr lang="en-US" altLang="en-US" i="1" dirty="0">
                <a:solidFill>
                  <a:srgbClr val="0000FF"/>
                </a:solidFill>
              </a:rPr>
              <a:t>b. </a:t>
            </a:r>
            <a:r>
              <a:rPr lang="en-US" altLang="en-US" i="1" dirty="0" err="1">
                <a:solidFill>
                  <a:srgbClr val="0000FF"/>
                </a:solidFill>
              </a:rPr>
              <a:t>Làm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thế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nào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biết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được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tính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chất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của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chất</a:t>
            </a:r>
            <a:r>
              <a:rPr lang="en-US" altLang="en-US" i="1" dirty="0" smtClean="0">
                <a:solidFill>
                  <a:srgbClr val="0000FF"/>
                </a:solidFill>
              </a:rPr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9614" y="1269681"/>
            <a:ext cx="1900686" cy="27401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391" y="1264348"/>
            <a:ext cx="1852716" cy="27508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/>
          <p:cNvSpPr/>
          <p:nvPr/>
        </p:nvSpPr>
        <p:spPr>
          <a:xfrm>
            <a:off x="4222330" y="1085730"/>
            <a:ext cx="4329943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sát: màu sắc, trạng thái …</a:t>
            </a:r>
            <a:endParaRPr lang="en-US" sz="28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 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 cụ đo: t</a:t>
            </a:r>
            <a:r>
              <a:rPr lang="nl-NL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</a:t>
            </a:r>
            <a:r>
              <a:rPr lang="nl-NL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n/c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khối lượng riêng …</a:t>
            </a:r>
            <a:endParaRPr lang="en-US" sz="28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 nghiệm: tính tan, tính dẫn diện, dẫn nhiệt… </a:t>
            </a:r>
            <a:endParaRPr lang="en-US" sz="28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728;p50"/>
          <p:cNvSpPr/>
          <p:nvPr/>
        </p:nvSpPr>
        <p:spPr>
          <a:xfrm>
            <a:off x="7747735" y="3979343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733;p50"/>
          <p:cNvSpPr/>
          <p:nvPr/>
        </p:nvSpPr>
        <p:spPr>
          <a:xfrm>
            <a:off x="6514316" y="-345307"/>
            <a:ext cx="1233419" cy="1388950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925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725" y="614589"/>
            <a:ext cx="6426300" cy="3963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  </a:t>
            </a:r>
            <a:r>
              <a:rPr lang="en-US" altLang="en-US" i="1" dirty="0">
                <a:solidFill>
                  <a:srgbClr val="FF0000"/>
                </a:solidFill>
              </a:rPr>
              <a:t>2/ </a:t>
            </a:r>
            <a:r>
              <a:rPr lang="en-US" altLang="en-US" i="1" dirty="0" err="1">
                <a:solidFill>
                  <a:srgbClr val="FF0000"/>
                </a:solidFill>
              </a:rPr>
              <a:t>Ích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lợi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của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việc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hiểu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biết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tính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chất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của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chất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977725" y="1106256"/>
            <a:ext cx="7270786" cy="1261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4800" b="1" noProof="1" smtClean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  <a:r>
              <a:rPr sz="2800" noProof="1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2800" noProof="1">
                <a:solidFill>
                  <a:srgbClr val="0000FF"/>
                </a:solidFill>
                <a:cs typeface="Times New Roman" panose="02020603050405020304" pitchFamily="18" charset="0"/>
              </a:rPr>
              <a:t>L</a:t>
            </a:r>
            <a:r>
              <a:rPr sz="2800" noProof="1">
                <a:solidFill>
                  <a:srgbClr val="0000FF"/>
                </a:solidFill>
                <a:ea typeface="Times New Roman" panose="02020603050405020304" pitchFamily="18" charset="0"/>
              </a:rPr>
              <a:t>à</a:t>
            </a:r>
            <a:r>
              <a:rPr sz="2800" noProof="1">
                <a:solidFill>
                  <a:srgbClr val="0000FF"/>
                </a:solidFill>
                <a:cs typeface="Times New Roman" panose="02020603050405020304" pitchFamily="18" charset="0"/>
              </a:rPr>
              <a:t>m thế n</a:t>
            </a:r>
            <a:r>
              <a:rPr sz="2800" noProof="1">
                <a:solidFill>
                  <a:srgbClr val="0000FF"/>
                </a:solidFill>
                <a:ea typeface="Times New Roman" panose="02020603050405020304" pitchFamily="18" charset="0"/>
              </a:rPr>
              <a:t>à</a:t>
            </a:r>
            <a:r>
              <a:rPr sz="2800" noProof="1">
                <a:solidFill>
                  <a:srgbClr val="0000FF"/>
                </a:solidFill>
                <a:cs typeface="Times New Roman" panose="02020603050405020304" pitchFamily="18" charset="0"/>
              </a:rPr>
              <a:t>o phân biệt được nước v</a:t>
            </a:r>
            <a:r>
              <a:rPr sz="2800" noProof="1">
                <a:solidFill>
                  <a:srgbClr val="0000FF"/>
                </a:solidFill>
                <a:ea typeface="Times New Roman" panose="02020603050405020304" pitchFamily="18" charset="0"/>
              </a:rPr>
              <a:t>à</a:t>
            </a:r>
            <a:r>
              <a:rPr sz="2800" noProof="1">
                <a:solidFill>
                  <a:srgbClr val="0000FF"/>
                </a:solidFill>
                <a:cs typeface="Times New Roman" panose="02020603050405020304" pitchFamily="18" charset="0"/>
              </a:rPr>
              <a:t> cồn?</a:t>
            </a:r>
            <a:r>
              <a:rPr sz="2800" dirty="0">
                <a:solidFill>
                  <a:srgbClr val="0000FF"/>
                </a:solidFill>
                <a:latin typeface="Arial" panose="020B0604020202020204" pitchFamily="34" charset="0"/>
              </a:rPr>
              <a:t/>
            </a:r>
            <a:br>
              <a:rPr sz="2800" dirty="0">
                <a:solidFill>
                  <a:srgbClr val="0000FF"/>
                </a:solidFill>
                <a:latin typeface="Arial" panose="020B0604020202020204" pitchFamily="34" charset="0"/>
              </a:rPr>
            </a:br>
            <a:endParaRPr sz="2800" noProof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9" descr="mau-pha-xang-mdichemical3-800x5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00" b="97200" l="5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27" y="1952641"/>
            <a:ext cx="5382947" cy="336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3137149">
            <a:off x="8120248" y="3475964"/>
            <a:ext cx="820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🔑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6440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392</Words>
  <Application>Microsoft Office PowerPoint</Application>
  <PresentationFormat>On-screen Show (16:9)</PresentationFormat>
  <Paragraphs>112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Segoe UI</vt:lpstr>
      <vt:lpstr>Nunito</vt:lpstr>
      <vt:lpstr>Arial</vt:lpstr>
      <vt:lpstr>Times New Roman</vt:lpstr>
      <vt:lpstr>Amatic SC</vt:lpstr>
      <vt:lpstr>Calibri</vt:lpstr>
      <vt:lpstr>Nunito SemiBold</vt:lpstr>
      <vt:lpstr>Curio template</vt:lpstr>
      <vt:lpstr>CHƯƠNG 1: CHẤT – NGUYÊN TỬ - PHÂN TỬ</vt:lpstr>
      <vt:lpstr>Chất có ở đâu ?</vt:lpstr>
      <vt:lpstr>PowerPoint Presentation</vt:lpstr>
      <vt:lpstr>PowerPoint Presentation</vt:lpstr>
      <vt:lpstr>PowerPoint Presentation</vt:lpstr>
      <vt:lpstr>PowerPoint Presentation</vt:lpstr>
      <vt:lpstr>1/ Mỗi chất có những tính chất nhất định</vt:lpstr>
      <vt:lpstr>b. Làm thế nào biết được tính chất của chất?</vt:lpstr>
      <vt:lpstr>  2/ Ích lợi của việc hiểu biết tính chất của chất</vt:lpstr>
      <vt:lpstr>PowerPoint Presentation</vt:lpstr>
      <vt:lpstr>PowerPoint Presentation</vt:lpstr>
      <vt:lpstr>PowerPoint Presentation</vt:lpstr>
      <vt:lpstr>PowerPoint Presentation</vt:lpstr>
      <vt:lpstr>CẢM ƠN CÁC BẠN ĐÃ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1: CHẤT – NGUYÊN TỬ - PHÂN TỬ</dc:title>
  <dc:creator>toshiba</dc:creator>
  <cp:lastModifiedBy>toshiba</cp:lastModifiedBy>
  <cp:revision>11</cp:revision>
  <dcterms:modified xsi:type="dcterms:W3CDTF">2021-09-10T03:05:21Z</dcterms:modified>
</cp:coreProperties>
</file>