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26"/>
  </p:notesMasterIdLst>
  <p:sldIdLst>
    <p:sldId id="257" r:id="rId2"/>
    <p:sldId id="259" r:id="rId3"/>
    <p:sldId id="260" r:id="rId4"/>
    <p:sldId id="262" r:id="rId5"/>
    <p:sldId id="263" r:id="rId6"/>
    <p:sldId id="265" r:id="rId7"/>
    <p:sldId id="272" r:id="rId8"/>
    <p:sldId id="271" r:id="rId9"/>
    <p:sldId id="273" r:id="rId10"/>
    <p:sldId id="269" r:id="rId11"/>
    <p:sldId id="274" r:id="rId12"/>
    <p:sldId id="275" r:id="rId13"/>
    <p:sldId id="270" r:id="rId14"/>
    <p:sldId id="276" r:id="rId15"/>
    <p:sldId id="277" r:id="rId16"/>
    <p:sldId id="279" r:id="rId17"/>
    <p:sldId id="278" r:id="rId18"/>
    <p:sldId id="280" r:id="rId19"/>
    <p:sldId id="282" r:id="rId20"/>
    <p:sldId id="281" r:id="rId21"/>
    <p:sldId id="283" r:id="rId22"/>
    <p:sldId id="284" r:id="rId23"/>
    <p:sldId id="285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00" autoAdjust="0"/>
  </p:normalViewPr>
  <p:slideViewPr>
    <p:cSldViewPr snapToGrid="0">
      <p:cViewPr varScale="1">
        <p:scale>
          <a:sx n="84" d="100"/>
          <a:sy n="84" d="100"/>
        </p:scale>
        <p:origin x="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AD6F7-1967-4975-9471-D2680F42B217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E0052-F3A8-4CC9-B7ED-D361D78C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02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FA7969-857D-4BA2-8AC6-1DF5E71FDEF3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5310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0052-F3A8-4CC9-B7ED-D361D78C1F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1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0052-F3A8-4CC9-B7ED-D361D78C1F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3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624C2A-F89B-4969-BC76-764C6FC7A726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3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6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7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89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515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62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04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40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304800"/>
            <a:ext cx="103632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8DDBC3-CE5C-4EB2-BA87-68A8B8028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638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2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4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8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34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1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3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9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30B34-CB15-4678-B6E5-4A96FF11ED2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54E2BDE-5F3A-491E-9073-AA13AAFC1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4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http://1.bp.blogspot.com/-bMMJ_2aBakk/UAGH9yMaAyI/AAAAAAAAb1Y/uWKTYd_4bR8/s1600/0087.gif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2779713" y="228600"/>
            <a:ext cx="65532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  </a:t>
            </a:r>
            <a:r>
              <a:rPr 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sz="5000" b="1" i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endParaRPr lang="en-US" sz="5000" b="1" i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057400" y="95250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5800" b="1" dirty="0">
              <a:solidFill>
                <a:srgbClr val="DA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5800" b="1" dirty="0">
                <a:solidFill>
                  <a:srgbClr val="DA0000"/>
                </a:solidFill>
                <a:latin typeface="Times New Roman" panose="02020603050405020304" pitchFamily="18" charset="0"/>
              </a:rPr>
              <a:t>MIÊU TẢ NỘI TÂM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5800" b="1" dirty="0">
                <a:solidFill>
                  <a:srgbClr val="DA0000"/>
                </a:solidFill>
                <a:latin typeface="Times New Roman" panose="02020603050405020304" pitchFamily="18" charset="0"/>
              </a:rPr>
              <a:t>TRONG VĂN BẢN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5800" b="1" dirty="0">
                <a:solidFill>
                  <a:srgbClr val="DA0000"/>
                </a:solidFill>
                <a:latin typeface="Times New Roman" panose="02020603050405020304" pitchFamily="18" charset="0"/>
              </a:rPr>
              <a:t>TỰ SỰ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5800" b="1" dirty="0">
              <a:solidFill>
                <a:srgbClr val="DA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2" name="Picture 5" descr="19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152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2007091000332964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52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19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5100" y="4381500"/>
            <a:ext cx="1295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2007091000332964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96300" y="4533900"/>
            <a:ext cx="1143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077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4343400" y="-360363"/>
            <a:ext cx="5105400" cy="119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Buồn trông cửa bể chiều hôm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Thuyền ai thấp thoáng cánh buồm xa xa?</a:t>
            </a: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4343400" y="706438"/>
            <a:ext cx="45720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Buồn trông ngọn nước mới sa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Hoa trôi man mác biết là về đâu?</a:t>
            </a: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4267200" y="1544639"/>
            <a:ext cx="45720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Buồn trong nội cỏ rầu rầu,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Chân mây mặt đất một màu xanh xanh</a:t>
            </a: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4343400" y="2312988"/>
            <a:ext cx="45720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Buồn trông gió cuốn mặt duềnh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Ầm  ầm tiếng sóng kêu quanh ghế ngồi</a:t>
            </a:r>
            <a:endParaRPr lang="en-US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30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2971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Box 13"/>
          <p:cNvSpPr txBox="1">
            <a:spLocks noChangeArrowheads="1"/>
          </p:cNvSpPr>
          <p:nvPr/>
        </p:nvSpPr>
        <p:spPr bwMode="auto">
          <a:xfrm>
            <a:off x="5486400" y="2382838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 phận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6172200" y="2078038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/>
          </a:p>
        </p:txBody>
      </p:sp>
      <p:sp>
        <p:nvSpPr>
          <p:cNvPr id="11277" name="TextBox 16"/>
          <p:cNvSpPr txBox="1">
            <a:spLocks noChangeArrowheads="1"/>
          </p:cNvSpPr>
          <p:nvPr/>
        </p:nvSpPr>
        <p:spPr bwMode="auto">
          <a:xfrm>
            <a:off x="5181600" y="3754438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vọng 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6248400" y="3525838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/>
          </a:p>
        </p:txBody>
      </p:sp>
      <p:sp>
        <p:nvSpPr>
          <p:cNvPr id="11279" name="TextBox 18"/>
          <p:cNvSpPr txBox="1">
            <a:spLocks noChangeArrowheads="1"/>
          </p:cNvSpPr>
          <p:nvPr/>
        </p:nvSpPr>
        <p:spPr bwMode="auto">
          <a:xfrm>
            <a:off x="5486400" y="49784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 s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6324600" y="480060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486400" y="1112838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9" name="Down Arrow 18"/>
          <p:cNvSpPr/>
          <p:nvPr/>
        </p:nvSpPr>
        <p:spPr>
          <a:xfrm flipH="1">
            <a:off x="6096000" y="782638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828799" y="5473700"/>
            <a:ext cx="9413631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ngụ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6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/>
      <p:bldP spid="16" grpId="0" animBg="1"/>
      <p:bldP spid="11277" grpId="0"/>
      <p:bldP spid="18" grpId="0" animBg="1"/>
      <p:bldP spid="11279" grpId="0"/>
      <p:bldP spid="20" grpId="0" animBg="1"/>
      <p:bldP spid="17" grpId="0"/>
      <p:bldP spid="19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Đời lão Hạc sống và chết trong nước m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"/>
            <a:ext cx="8686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Group 19"/>
          <p:cNvGraphicFramePr>
            <a:graphicFrameLocks noGrp="1"/>
          </p:cNvGraphicFramePr>
          <p:nvPr>
            <p:ph/>
          </p:nvPr>
        </p:nvGraphicFramePr>
        <p:xfrm>
          <a:off x="1905000" y="4267200"/>
          <a:ext cx="8458200" cy="2743200"/>
        </p:xfrm>
        <a:graphic>
          <a:graphicData uri="http://schemas.openxmlformats.org/drawingml/2006/table">
            <a:tbl>
              <a:tblPr/>
              <a:tblGrid>
                <a:gridCol w="8458200"/>
              </a:tblGrid>
              <a:tr h="2743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    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Mặt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nhiên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rúm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Những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vết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nhăn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xô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nhau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ép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cho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mắt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chảy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đầu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ngoẹo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bên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miệng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móm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mém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mếu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con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nít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                                                                                               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(Nam Cao –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Hạc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60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Đời lão Hạc sống và chết trong nước m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"/>
            <a:ext cx="868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Group 19"/>
          <p:cNvGraphicFramePr>
            <a:graphicFrameLocks noGrp="1"/>
          </p:cNvGraphicFramePr>
          <p:nvPr>
            <p:ph/>
          </p:nvPr>
        </p:nvGraphicFramePr>
        <p:xfrm>
          <a:off x="1905000" y="3657600"/>
          <a:ext cx="8458200" cy="3352800"/>
        </p:xfrm>
        <a:graphic>
          <a:graphicData uri="http://schemas.openxmlformats.org/drawingml/2006/table">
            <a:tbl>
              <a:tblPr/>
              <a:tblGrid>
                <a:gridCol w="8458200"/>
              </a:tblGrid>
              <a:tr h="3352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    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Mặt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nhiên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co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rúm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Những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vết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nhăn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xô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nhau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ép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cho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mắt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chảy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đầu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ngoẹo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bên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miệng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móm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mém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mếu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con </a:t>
                      </a:r>
                      <a:r>
                        <a:rPr kumimoji="0" lang="en-US" sz="3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nít</a:t>
                      </a:r>
                      <a:r>
                        <a:rPr kumimoji="0" lang="en-US" sz="3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                                                                                               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(Nam Cao –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Hạc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2057400" y="5634038"/>
            <a:ext cx="762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=&gt; Dằn vặt, đau khổ, ân hận, day dứt  khi bán con Vàng.</a:t>
            </a: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2209800" y="5965826"/>
            <a:ext cx="762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=&gt; Miêu tả nội tâm gián tiếp(nét m</a:t>
            </a: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ặt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,c</a:t>
            </a: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ử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 chỉ)</a:t>
            </a:r>
          </a:p>
        </p:txBody>
      </p:sp>
    </p:spTree>
    <p:extLst>
      <p:ext uri="{BB962C8B-B14F-4D97-AF65-F5344CB8AC3E}">
        <p14:creationId xmlns:p14="http://schemas.microsoft.com/office/powerpoint/2010/main" val="1401840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8" name="Text Box 38"/>
          <p:cNvSpPr txBox="1">
            <a:spLocks noChangeArrowheads="1"/>
          </p:cNvSpPr>
          <p:nvPr/>
        </p:nvSpPr>
        <p:spPr bwMode="auto">
          <a:xfrm>
            <a:off x="2132845" y="1285594"/>
            <a:ext cx="8229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u="sng" dirty="0" err="1" smtClean="0">
                <a:latin typeface="Times New Roman" panose="02020603050405020304" pitchFamily="18" charset="0"/>
              </a:rPr>
              <a:t>Thảo</a:t>
            </a:r>
            <a:r>
              <a:rPr lang="en-US" altLang="en-US" sz="3600" b="1" u="sng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latin typeface="Times New Roman" panose="02020603050405020304" pitchFamily="18" charset="0"/>
              </a:rPr>
              <a:t>luận</a:t>
            </a:r>
            <a:r>
              <a:rPr lang="en-US" altLang="en-US" sz="3600" b="1" u="sng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latin typeface="Times New Roman" panose="02020603050405020304" pitchFamily="18" charset="0"/>
              </a:rPr>
              <a:t>nhóm</a:t>
            </a:r>
            <a:r>
              <a:rPr lang="en-US" altLang="en-US" sz="3600" b="1" u="sng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: 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phút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? So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3" y="3448050"/>
            <a:ext cx="8278568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5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24"/>
          <p:cNvGraphicFramePr>
            <a:graphicFrameLocks noGrp="1"/>
          </p:cNvGraphicFramePr>
          <p:nvPr/>
        </p:nvGraphicFramePr>
        <p:xfrm>
          <a:off x="1905000" y="3581400"/>
          <a:ext cx="8382000" cy="2895600"/>
        </p:xfrm>
        <a:graphic>
          <a:graphicData uri="http://schemas.openxmlformats.org/drawingml/2006/table">
            <a:tbl>
              <a:tblPr/>
              <a:tblGrid>
                <a:gridCol w="4191000"/>
                <a:gridCol w="4191000"/>
              </a:tblGrid>
              <a:tr h="9448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Đối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tượng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miêu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tả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bên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ngoài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Đối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tượng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miêu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tả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nội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tâm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0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1981200" y="4724400"/>
            <a:ext cx="38862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CC0099"/>
                </a:solidFill>
                <a:latin typeface="Arial" panose="020B0604020202020204" pitchFamily="34" charset="0"/>
              </a:rPr>
              <a:t>Cảnh vật, hình dáng,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CC0099"/>
                </a:solidFill>
                <a:latin typeface="Arial" panose="020B0604020202020204" pitchFamily="34" charset="0"/>
              </a:rPr>
              <a:t>lời nói…..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CC0099"/>
                </a:solidFill>
                <a:latin typeface="Arial" panose="020B0604020202020204" pitchFamily="34" charset="0"/>
              </a:rPr>
              <a:t>=&gt;Quan sát </a:t>
            </a:r>
            <a:r>
              <a:rPr lang="vi-VN" sz="2400">
                <a:solidFill>
                  <a:srgbClr val="CC0099"/>
                </a:solidFill>
                <a:latin typeface="Arial" panose="020B0604020202020204" pitchFamily="34" charset="0"/>
              </a:rPr>
              <a:t>được</a:t>
            </a:r>
            <a:r>
              <a:rPr lang="en-US" sz="2400">
                <a:solidFill>
                  <a:srgbClr val="CC0099"/>
                </a:solidFill>
                <a:latin typeface="Arial" panose="020B0604020202020204" pitchFamily="34" charset="0"/>
              </a:rPr>
              <a:t> trực tiếp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CC0099"/>
                </a:solidFill>
                <a:latin typeface="Arial" panose="020B0604020202020204" pitchFamily="34" charset="0"/>
              </a:rPr>
              <a:t>từ bên ngoài.</a:t>
            </a:r>
          </a:p>
        </p:txBody>
      </p:sp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6172200" y="4572000"/>
            <a:ext cx="39624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en-US" sz="2400">
              <a:solidFill>
                <a:srgbClr val="CC0099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CC0099"/>
                </a:solidFill>
                <a:latin typeface="Arial" panose="020B0604020202020204" pitchFamily="34" charset="0"/>
              </a:rPr>
              <a:t>   Tâm trạng, suy nghĩ, tình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CC0099"/>
                </a:solidFill>
                <a:latin typeface="Arial" panose="020B0604020202020204" pitchFamily="34" charset="0"/>
              </a:rPr>
              <a:t> cảm, cảm xúc.</a:t>
            </a:r>
          </a:p>
          <a:p>
            <a:pPr algn="just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en-US" sz="2400">
                <a:solidFill>
                  <a:srgbClr val="CC0099"/>
                </a:solidFill>
                <a:latin typeface="Arial" panose="020B0604020202020204" pitchFamily="34" charset="0"/>
              </a:rPr>
              <a:t> Không quan sát </a:t>
            </a:r>
            <a:r>
              <a:rPr lang="vi-VN" sz="2400">
                <a:solidFill>
                  <a:srgbClr val="CC0099"/>
                </a:solidFill>
                <a:latin typeface="Arial" panose="020B0604020202020204" pitchFamily="34" charset="0"/>
              </a:rPr>
              <a:t>được</a:t>
            </a:r>
            <a:r>
              <a:rPr lang="en-US" sz="2400">
                <a:solidFill>
                  <a:srgbClr val="CC0099"/>
                </a:solidFill>
                <a:latin typeface="Arial" panose="020B0604020202020204" pitchFamily="34" charset="0"/>
              </a:rPr>
              <a:t> trực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CC0099"/>
                </a:solidFill>
                <a:latin typeface="Arial" panose="020B0604020202020204" pitchFamily="34" charset="0"/>
              </a:rPr>
              <a:t> tiếp từ bên ngoài.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sz="2400">
              <a:solidFill>
                <a:srgbClr val="CC0099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10000" y="304800"/>
            <a:ext cx="5943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VD1: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i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lầu Ngưng Bích khóa xuân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i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non xa tấm trăng gần ở chung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657600" y="838201"/>
            <a:ext cx="5867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 i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VD3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Xót người tựa cửa hôm mai,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Quạt nồng ấm lạnh những ai đó giờ?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Sân Lai cách mấy nắng mưa,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Có khi gốc tử đã vừa người ôm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733800" y="1524000"/>
            <a:ext cx="69342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VD2: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 xem trang trọng khác v</a:t>
            </a:r>
            <a:r>
              <a:rPr lang="vi-VN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800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 tr</a:t>
            </a:r>
            <a:r>
              <a:rPr lang="vi-VN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nét ngài n</a:t>
            </a:r>
            <a:r>
              <a:rPr lang="vi-VN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</a:t>
            </a:r>
            <a:r>
              <a:rPr lang="vi-VN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ngọc thốt </a:t>
            </a:r>
            <a:r>
              <a:rPr lang="vi-VN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 trang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 thua n</a:t>
            </a:r>
            <a:r>
              <a:rPr lang="vi-VN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tóc tuyết nh</a:t>
            </a:r>
            <a:r>
              <a:rPr lang="vi-VN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màu da…</a:t>
            </a:r>
          </a:p>
        </p:txBody>
      </p:sp>
    </p:spTree>
    <p:extLst>
      <p:ext uri="{BB962C8B-B14F-4D97-AF65-F5344CB8AC3E}">
        <p14:creationId xmlns:p14="http://schemas.microsoft.com/office/powerpoint/2010/main" val="4202265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2" grpId="0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981201" y="1"/>
            <a:ext cx="8067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000" b="1">
                <a:latin typeface="Times New Roman" panose="02020603050405020304" pitchFamily="18" charset="0"/>
              </a:rPr>
              <a:t>(?) 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Nếu trong văn tự sự ta bỏ đi phần miêu tả nội tâm nhân vật thì em thử hình dung nhân vật đó như thế nào? </a:t>
            </a:r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1828800" y="2514601"/>
            <a:ext cx="86947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3000">
                <a:solidFill>
                  <a:srgbClr val="CC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>
                <a:solidFill>
                  <a:srgbClr val="CC3300"/>
                </a:solidFill>
                <a:latin typeface="Times New Roman" panose="02020603050405020304" pitchFamily="18" charset="0"/>
              </a:rPr>
              <a:t>Nhân vật không sinh động, không thể hiện </a:t>
            </a:r>
            <a:r>
              <a:rPr lang="vi-VN" sz="3000">
                <a:solidFill>
                  <a:srgbClr val="CC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000">
                <a:solidFill>
                  <a:srgbClr val="CC3300"/>
                </a:solidFill>
                <a:latin typeface="Times New Roman" panose="02020603050405020304" pitchFamily="18" charset="0"/>
              </a:rPr>
              <a:t> tình cảm rõ ràng, không có linh hồn…</a:t>
            </a:r>
          </a:p>
        </p:txBody>
      </p:sp>
      <p:graphicFrame>
        <p:nvGraphicFramePr>
          <p:cNvPr id="250912" name="Group 32"/>
          <p:cNvGraphicFramePr>
            <a:graphicFrameLocks noGrp="1"/>
          </p:cNvGraphicFramePr>
          <p:nvPr>
            <p:ph/>
          </p:nvPr>
        </p:nvGraphicFramePr>
        <p:xfrm>
          <a:off x="1981200" y="1371600"/>
          <a:ext cx="8458200" cy="1066800"/>
        </p:xfrm>
        <a:graphic>
          <a:graphicData uri="http://schemas.openxmlformats.org/drawingml/2006/table">
            <a:tbl>
              <a:tblPr/>
              <a:tblGrid>
                <a:gridCol w="8458200"/>
              </a:tblGrid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Ví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dụ1: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“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bất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chợt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giật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mình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thức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dậy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nhận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chỉ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là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giấc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mơ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….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suy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nghĩ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mẹ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……”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32"/>
          <p:cNvGraphicFramePr>
            <a:graphicFrameLocks/>
          </p:cNvGraphicFramePr>
          <p:nvPr/>
        </p:nvGraphicFramePr>
        <p:xfrm>
          <a:off x="2057400" y="3581400"/>
          <a:ext cx="8458200" cy="1600200"/>
        </p:xfrm>
        <a:graphic>
          <a:graphicData uri="http://schemas.openxmlformats.org/drawingml/2006/table">
            <a:tbl>
              <a:tblPr/>
              <a:tblGrid>
                <a:gridCol w="8458200"/>
              </a:tblGrid>
              <a:tr h="160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Ví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dụ2: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“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bất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chợt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giật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mình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thức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dậy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nhận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chỉ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là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giấc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mơ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….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lòng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đau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đớn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buồn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tẻ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suy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nghĩ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mẹ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yêu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mẹ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81200" y="5257800"/>
            <a:ext cx="8458200" cy="1384300"/>
          </a:xfrm>
          <a:prstGeom prst="rect">
            <a:avLst/>
          </a:prstGeom>
          <a:solidFill>
            <a:srgbClr val="5800B0"/>
          </a:solidFill>
          <a:ln w="9525">
            <a:solidFill>
              <a:srgbClr val="FFFD9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E3DE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</a:t>
            </a:r>
            <a:r>
              <a:rPr lang="en-US" sz="2800">
                <a:solidFill>
                  <a:srgbClr val="E3DE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800" b="1" i="1">
                <a:solidFill>
                  <a:srgbClr val="E3DE00"/>
                </a:solidFill>
                <a:latin typeface="Times New Roman" panose="02020603050405020304" pitchFamily="18" charset="0"/>
              </a:rPr>
              <a:t>Cần phải sử dụng miêu tả nội tâm nhân vật trong quá trình làm văn tự sự để bài viết của mình đạt hiệu quả cao nhất.</a:t>
            </a:r>
          </a:p>
        </p:txBody>
      </p:sp>
    </p:spTree>
    <p:extLst>
      <p:ext uri="{BB962C8B-B14F-4D97-AF65-F5344CB8AC3E}">
        <p14:creationId xmlns:p14="http://schemas.microsoft.com/office/powerpoint/2010/main" val="2634991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5" grpId="0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	</a:t>
            </a:r>
          </a:p>
        </p:txBody>
      </p:sp>
      <p:pic>
        <p:nvPicPr>
          <p:cNvPr id="19459" name="Picture 6" descr="1 (4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914401"/>
            <a:ext cx="2525712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6" y="228600"/>
            <a:ext cx="37560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286000"/>
            <a:ext cx="37274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76600"/>
            <a:ext cx="4437062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32150"/>
            <a:ext cx="43322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68600"/>
            <a:ext cx="44386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910138"/>
            <a:ext cx="288131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6" y="4953001"/>
            <a:ext cx="44227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16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667" y="607283"/>
            <a:ext cx="7192675" cy="1325563"/>
          </a:xfrm>
        </p:spPr>
        <p:txBody>
          <a:bodyPr/>
          <a:lstStyle/>
          <a:p>
            <a:pPr algn="ctr"/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" y="3233219"/>
            <a:ext cx="9100147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371600" y="1600200"/>
            <a:ext cx="6400800" cy="4724400"/>
          </a:xfrm>
          <a:prstGeom prst="rect">
            <a:avLst/>
          </a:prstGeom>
          <a:noFill/>
          <a:ln w="5715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“…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Thoạt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ư?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tôi-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Anh-Ngữ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6-tập2)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latin typeface="Calibri" panose="020F0502020204030204" pitchFamily="34" charset="0"/>
            </a:endParaRP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752600" y="684214"/>
            <a:ext cx="8153400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chemeClr val="accent2"/>
                </a:solidFill>
                <a:latin typeface="Times New Roman" panose="02020603050405020304" pitchFamily="18" charset="0"/>
              </a:rPr>
              <a:t>Bài tập 1.Tìm yếu tố miêu tả và cách miêu tả của nhân vật.</a:t>
            </a:r>
            <a:endParaRPr lang="en-US" altLang="en-US" sz="2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1524001" y="-276999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/>
          </a:p>
        </p:txBody>
      </p:sp>
      <p:pic>
        <p:nvPicPr>
          <p:cNvPr id="17414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524000"/>
            <a:ext cx="2895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2438400" y="2819400"/>
            <a:ext cx="1066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2286000" y="3200400"/>
            <a:ext cx="914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>
            <a:off x="5029200" y="2819400"/>
            <a:ext cx="1295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1676400" y="5029201"/>
            <a:ext cx="5867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-&gt; Miêu tả nội tâm trực tiếp thông qua các từ ngữ bộc lộ cảm xúc.</a:t>
            </a:r>
          </a:p>
        </p:txBody>
      </p:sp>
    </p:spTree>
    <p:extLst>
      <p:ext uri="{BB962C8B-B14F-4D97-AF65-F5344CB8AC3E}">
        <p14:creationId xmlns:p14="http://schemas.microsoft.com/office/powerpoint/2010/main" val="771969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012" grpId="0" animBg="1"/>
      <p:bldP spid="43016" grpId="0" animBg="1"/>
      <p:bldP spid="43017" grpId="0" animBg="1"/>
      <p:bldP spid="43018" grpId="0" animBg="1"/>
      <p:bldP spid="430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473452" y="955935"/>
            <a:ext cx="7729538" cy="156966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tập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2: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Ghi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trạng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xảy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lỗi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310560" y="2910612"/>
            <a:ext cx="88339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dirty="0">
                <a:latin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</a:rPr>
              <a:t>Lưu</a:t>
            </a:r>
            <a:r>
              <a:rPr lang="en-US" dirty="0">
                <a:latin typeface="Times New Roman" panose="02020603050405020304" pitchFamily="18" charset="0"/>
              </a:rPr>
              <a:t> ý HS: </a:t>
            </a:r>
            <a:r>
              <a:rPr lang="en-US" b="1" dirty="0" err="1">
                <a:latin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i="1" u="sng" dirty="0" err="1">
                <a:latin typeface="Times New Roman" panose="02020603050405020304" pitchFamily="18" charset="0"/>
              </a:rPr>
              <a:t>sự</a:t>
            </a:r>
            <a:r>
              <a:rPr lang="en-US" i="1" u="sng" dirty="0">
                <a:latin typeface="Times New Roman" panose="02020603050405020304" pitchFamily="18" charset="0"/>
              </a:rPr>
              <a:t> </a:t>
            </a:r>
            <a:r>
              <a:rPr lang="en-US" i="1" u="sng" dirty="0" err="1">
                <a:latin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i="1" u="sng" dirty="0" err="1">
                <a:latin typeface="Times New Roman" panose="02020603050405020304" pitchFamily="18" charset="0"/>
              </a:rPr>
              <a:t>tâm</a:t>
            </a:r>
            <a:r>
              <a:rPr lang="en-US" i="1" u="sng" dirty="0">
                <a:latin typeface="Times New Roman" panose="02020603050405020304" pitchFamily="18" charset="0"/>
              </a:rPr>
              <a:t> </a:t>
            </a:r>
            <a:r>
              <a:rPr lang="en-US" i="1" u="sng" dirty="0" err="1">
                <a:latin typeface="Times New Roman" panose="02020603050405020304" pitchFamily="18" charset="0"/>
              </a:rPr>
              <a:t>trạng</a:t>
            </a:r>
            <a:r>
              <a:rPr lang="en-US" i="1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4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KHỞI ĐỘNG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78423" y="1690688"/>
            <a:ext cx="8485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HS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cậu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6" name="LÃO H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7592" y="2647059"/>
            <a:ext cx="6776815" cy="33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888870" y="610845"/>
            <a:ext cx="4410547" cy="267765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en-US" alt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0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27" y="610845"/>
            <a:ext cx="3609315" cy="605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08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562" y="68876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52640" y="1401270"/>
            <a:ext cx="83481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u="sng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u="sng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”,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Mải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quên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Mi-lu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Lát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qay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Mi-lu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vội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khắp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Mãi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nhớn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nhác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loay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hoay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lối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  <a:p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Theo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b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6630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7975" y="1738265"/>
            <a:ext cx="72065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 ?</a:t>
            </a:r>
            <a:endParaRPr lang="en-US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8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9770" y="1888553"/>
            <a:ext cx="83020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800" b="1" dirty="0"/>
          </a:p>
        </p:txBody>
      </p:sp>
      <p:sp>
        <p:nvSpPr>
          <p:cNvPr id="6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616450" y="803855"/>
            <a:ext cx="6712595" cy="53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3" tIns="45701" rIns="91403" bIns="4570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</a:t>
            </a:r>
          </a:p>
        </p:txBody>
      </p:sp>
      <p:sp>
        <p:nvSpPr>
          <p:cNvPr id="4" name="Rectangle 3"/>
          <p:cNvSpPr/>
          <p:nvPr/>
        </p:nvSpPr>
        <p:spPr>
          <a:xfrm>
            <a:off x="1894161" y="1888553"/>
            <a:ext cx="97033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s</a:t>
            </a:r>
            <a:r>
              <a:rPr lang="vi-VN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(L</a:t>
            </a:r>
            <a:r>
              <a:rPr lang="vi-VN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"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75" y="911225"/>
            <a:ext cx="8256808" cy="540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8122" y="1444418"/>
            <a:ext cx="76111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hạc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Hạc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25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4"/>
            <a:ext cx="12192000" cy="6720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963" y="1889827"/>
            <a:ext cx="6864074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489332" y="410041"/>
            <a:ext cx="7980930" cy="920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 TẢ NỘI TÂM TRONG VĂN BẢN TỰ SỰ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72385" y="1496743"/>
            <a:ext cx="5220561" cy="8001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I.Tìm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21941" y="2629104"/>
            <a:ext cx="3117792" cy="73342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1.Tìm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VD (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/117)</a:t>
            </a:r>
          </a:p>
        </p:txBody>
      </p:sp>
    </p:spTree>
    <p:extLst>
      <p:ext uri="{BB962C8B-B14F-4D97-AF65-F5344CB8AC3E}">
        <p14:creationId xmlns:p14="http://schemas.microsoft.com/office/powerpoint/2010/main" val="299378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ChangeArrowheads="1"/>
          </p:cNvSpPr>
          <p:nvPr/>
        </p:nvSpPr>
        <p:spPr bwMode="auto">
          <a:xfrm>
            <a:off x="1752600" y="5105400"/>
            <a:ext cx="891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/>
          </a:p>
        </p:txBody>
      </p:sp>
      <p:pic>
        <p:nvPicPr>
          <p:cNvPr id="7172" name="Picture 30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173"/>
            <a:ext cx="3609315" cy="605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2"/>
          <p:cNvSpPr txBox="1">
            <a:spLocks noChangeArrowheads="1"/>
          </p:cNvSpPr>
          <p:nvPr/>
        </p:nvSpPr>
        <p:spPr bwMode="auto">
          <a:xfrm>
            <a:off x="6340444" y="117695"/>
            <a:ext cx="5257800" cy="70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Kiều</a:t>
            </a:r>
            <a:r>
              <a:rPr lang="en-US" altLang="en-US" sz="2400" b="1" dirty="0">
                <a:cs typeface="Arial" panose="020B0604020202020204" pitchFamily="34" charset="0"/>
              </a:rPr>
              <a:t> ở </a:t>
            </a:r>
            <a:r>
              <a:rPr lang="en-US" altLang="en-US" sz="2400" b="1" dirty="0" err="1">
                <a:cs typeface="Arial" panose="020B0604020202020204" pitchFamily="34" charset="0"/>
              </a:rPr>
              <a:t>lầu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Ngưng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Bích</a:t>
            </a:r>
            <a:endParaRPr lang="en-US" altLang="en-US" sz="1800" b="1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        </a:t>
            </a:r>
            <a:r>
              <a:rPr lang="en-US" altLang="en-US" sz="1800" dirty="0" err="1">
                <a:cs typeface="Arial" panose="020B0604020202020204" pitchFamily="34" charset="0"/>
              </a:rPr>
              <a:t>Trước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lầu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Ngưng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Bích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khóa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xuân</a:t>
            </a:r>
            <a:r>
              <a:rPr lang="en-US" altLang="en-US" sz="1800" dirty="0"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</a:t>
            </a:r>
            <a:r>
              <a:rPr lang="en-US" altLang="en-US" sz="1800" dirty="0" err="1">
                <a:cs typeface="Arial" panose="020B0604020202020204" pitchFamily="34" charset="0"/>
              </a:rPr>
              <a:t>Vẻ</a:t>
            </a:r>
            <a:r>
              <a:rPr lang="en-US" altLang="en-US" sz="1800" dirty="0">
                <a:cs typeface="Arial" panose="020B0604020202020204" pitchFamily="34" charset="0"/>
              </a:rPr>
              <a:t> non </a:t>
            </a:r>
            <a:r>
              <a:rPr lang="en-US" altLang="en-US" sz="1800" dirty="0" err="1">
                <a:cs typeface="Arial" panose="020B0604020202020204" pitchFamily="34" charset="0"/>
              </a:rPr>
              <a:t>xa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tấm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trăng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gần</a:t>
            </a:r>
            <a:r>
              <a:rPr lang="en-US" altLang="en-US" sz="1800" dirty="0">
                <a:cs typeface="Arial" panose="020B0604020202020204" pitchFamily="34" charset="0"/>
              </a:rPr>
              <a:t> ở </a:t>
            </a:r>
            <a:r>
              <a:rPr lang="en-US" altLang="en-US" sz="1800" dirty="0" err="1">
                <a:cs typeface="Arial" panose="020B0604020202020204" pitchFamily="34" charset="0"/>
              </a:rPr>
              <a:t>chung</a:t>
            </a:r>
            <a:r>
              <a:rPr lang="en-US" altLang="en-US" sz="1800" dirty="0"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cs typeface="Arial" panose="020B0604020202020204" pitchFamily="34" charset="0"/>
              </a:rPr>
              <a:t>Bốn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bề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bát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ngát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xa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trông</a:t>
            </a:r>
            <a:r>
              <a:rPr lang="en-US" altLang="en-US" sz="1800" dirty="0"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</a:t>
            </a:r>
            <a:r>
              <a:rPr lang="en-US" altLang="en-US" sz="1800" dirty="0" err="1">
                <a:cs typeface="Arial" panose="020B0604020202020204" pitchFamily="34" charset="0"/>
              </a:rPr>
              <a:t>Cát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vàng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cồn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nọ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bụi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hồng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dặm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kia</a:t>
            </a:r>
            <a:r>
              <a:rPr lang="en-US" altLang="en-US" sz="1800" dirty="0"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</a:t>
            </a:r>
            <a:r>
              <a:rPr lang="en-US" altLang="en-US" sz="1800" dirty="0" err="1">
                <a:cs typeface="Arial" panose="020B0604020202020204" pitchFamily="34" charset="0"/>
              </a:rPr>
              <a:t>Bẽ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bàng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mây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sớm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đèn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khuya</a:t>
            </a:r>
            <a:endParaRPr lang="en-US" altLang="en-US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</a:t>
            </a:r>
            <a:r>
              <a:rPr lang="en-US" altLang="en-US" sz="1800" dirty="0" err="1">
                <a:cs typeface="Arial" panose="020B0604020202020204" pitchFamily="34" charset="0"/>
              </a:rPr>
              <a:t>Nửa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tình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nửa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cảnh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như</a:t>
            </a:r>
            <a:r>
              <a:rPr lang="en-US" altLang="en-US" sz="1800" dirty="0">
                <a:cs typeface="Arial" panose="020B0604020202020204" pitchFamily="34" charset="0"/>
              </a:rPr>
              <a:t> chia </a:t>
            </a:r>
            <a:r>
              <a:rPr lang="en-US" altLang="en-US" sz="1800" dirty="0" err="1">
                <a:cs typeface="Arial" panose="020B0604020202020204" pitchFamily="34" charset="0"/>
              </a:rPr>
              <a:t>tấm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lòng</a:t>
            </a:r>
            <a:r>
              <a:rPr lang="en-US" altLang="en-US" sz="1800" dirty="0"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            </a:t>
            </a:r>
            <a:r>
              <a:rPr lang="en-US" altLang="en-US" sz="1800" dirty="0" err="1">
                <a:cs typeface="Arial" panose="020B0604020202020204" pitchFamily="34" charset="0"/>
              </a:rPr>
              <a:t>Tưởng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người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dưới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nguyệt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chén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đồng</a:t>
            </a:r>
            <a:endParaRPr lang="en-US" altLang="en-US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       Tin </a:t>
            </a:r>
            <a:r>
              <a:rPr lang="en-US" altLang="en-US" sz="1800" dirty="0" err="1">
                <a:cs typeface="Arial" panose="020B0604020202020204" pitchFamily="34" charset="0"/>
              </a:rPr>
              <a:t>sương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luống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những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rày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trông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mai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chờ</a:t>
            </a:r>
            <a:endParaRPr lang="en-US" altLang="en-US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cs typeface="Arial" panose="020B0604020202020204" pitchFamily="34" charset="0"/>
              </a:rPr>
              <a:t>Bên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trời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bể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bơ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vơ</a:t>
            </a:r>
            <a:r>
              <a:rPr lang="en-US" altLang="en-US" sz="1800" dirty="0">
                <a:cs typeface="Arial" panose="020B0604020202020204" pitchFamily="34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</a:t>
            </a:r>
            <a:r>
              <a:rPr lang="en-US" altLang="en-US" sz="1800" dirty="0" err="1">
                <a:cs typeface="Arial" panose="020B0604020202020204" pitchFamily="34" charset="0"/>
              </a:rPr>
              <a:t>Tấm</a:t>
            </a:r>
            <a:r>
              <a:rPr lang="en-US" altLang="en-US" sz="1800" dirty="0">
                <a:cs typeface="Arial" panose="020B0604020202020204" pitchFamily="34" charset="0"/>
              </a:rPr>
              <a:t> son </a:t>
            </a:r>
            <a:r>
              <a:rPr lang="en-US" altLang="en-US" sz="1800" dirty="0" err="1">
                <a:cs typeface="Arial" panose="020B0604020202020204" pitchFamily="34" charset="0"/>
              </a:rPr>
              <a:t>gột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rửa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bao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giờ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cho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phai</a:t>
            </a:r>
            <a:endParaRPr lang="en-US" altLang="en-US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   </a:t>
            </a:r>
            <a:r>
              <a:rPr lang="en-US" altLang="en-US" sz="1800" dirty="0" err="1">
                <a:cs typeface="Arial" panose="020B0604020202020204" pitchFamily="34" charset="0"/>
              </a:rPr>
              <a:t>Xót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người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tựa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cửa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hôm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mai</a:t>
            </a:r>
            <a:endParaRPr lang="en-US" altLang="en-US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</a:t>
            </a:r>
            <a:r>
              <a:rPr lang="en-US" altLang="en-US" sz="1800" dirty="0" err="1">
                <a:cs typeface="Arial" panose="020B0604020202020204" pitchFamily="34" charset="0"/>
              </a:rPr>
              <a:t>Quạt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nồng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ấp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lạnh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những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ai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đó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giờ</a:t>
            </a:r>
            <a:endParaRPr lang="en-US" altLang="en-US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    </a:t>
            </a:r>
            <a:r>
              <a:rPr lang="en-US" altLang="en-US" sz="1800" dirty="0" err="1">
                <a:cs typeface="Arial" panose="020B0604020202020204" pitchFamily="34" charset="0"/>
              </a:rPr>
              <a:t>Sân</a:t>
            </a:r>
            <a:r>
              <a:rPr lang="en-US" altLang="en-US" sz="1800" dirty="0">
                <a:cs typeface="Arial" panose="020B0604020202020204" pitchFamily="34" charset="0"/>
              </a:rPr>
              <a:t> Lai </a:t>
            </a:r>
            <a:r>
              <a:rPr lang="en-US" altLang="en-US" sz="1800" dirty="0" err="1">
                <a:cs typeface="Arial" panose="020B0604020202020204" pitchFamily="34" charset="0"/>
              </a:rPr>
              <a:t>cách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mấy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nắng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mưa</a:t>
            </a:r>
            <a:endParaRPr lang="en-US" altLang="en-US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cs typeface="Arial" panose="020B0604020202020204" pitchFamily="34" charset="0"/>
              </a:rPr>
              <a:t>Có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khi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gốc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tử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đã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vừa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người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ôm</a:t>
            </a:r>
            <a:endParaRPr lang="en-US" altLang="en-US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      </a:t>
            </a:r>
            <a:r>
              <a:rPr lang="en-US" altLang="en-US" sz="1800" dirty="0" err="1">
                <a:cs typeface="Arial" panose="020B0604020202020204" pitchFamily="34" charset="0"/>
              </a:rPr>
              <a:t>Buồn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trông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cửa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bể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chiều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hôm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       </a:t>
            </a:r>
            <a:r>
              <a:rPr lang="en-US" altLang="en-US" sz="1800" dirty="0" err="1">
                <a:cs typeface="Arial" panose="020B0604020202020204" pitchFamily="34" charset="0"/>
              </a:rPr>
              <a:t>Thuyền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ai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thấp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thoáng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cánh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buồm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xa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xa</a:t>
            </a:r>
            <a:r>
              <a:rPr lang="en-US" altLang="en-US" sz="1800" dirty="0">
                <a:cs typeface="Arial" panose="020B0604020202020204" pitchFamily="34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       </a:t>
            </a:r>
            <a:r>
              <a:rPr lang="en-US" altLang="en-US" sz="1800" dirty="0" err="1">
                <a:cs typeface="Arial" panose="020B0604020202020204" pitchFamily="34" charset="0"/>
              </a:rPr>
              <a:t>Buồn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trông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ngọn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nước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mới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sa</a:t>
            </a:r>
            <a:r>
              <a:rPr lang="en-US" altLang="en-US" sz="1800" dirty="0"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cs typeface="Arial" panose="020B0604020202020204" pitchFamily="34" charset="0"/>
              </a:rPr>
              <a:t>Hoa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trôi</a:t>
            </a:r>
            <a:r>
              <a:rPr lang="en-US" altLang="en-US" sz="1800" dirty="0">
                <a:cs typeface="Arial" panose="020B0604020202020204" pitchFamily="34" charset="0"/>
              </a:rPr>
              <a:t> man </a:t>
            </a:r>
            <a:r>
              <a:rPr lang="en-US" altLang="en-US" sz="1800" dirty="0" err="1">
                <a:cs typeface="Arial" panose="020B0604020202020204" pitchFamily="34" charset="0"/>
              </a:rPr>
              <a:t>mác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biết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là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về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đâu</a:t>
            </a:r>
            <a:r>
              <a:rPr lang="en-US" altLang="en-US" sz="1800" dirty="0">
                <a:cs typeface="Arial" panose="020B0604020202020204" pitchFamily="34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cs typeface="Arial" panose="020B0604020202020204" pitchFamily="34" charset="0"/>
              </a:rPr>
              <a:t>Buồn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trông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nội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cỏ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rầu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rầu</a:t>
            </a:r>
            <a:r>
              <a:rPr lang="en-US" altLang="en-US" sz="1800" dirty="0"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  </a:t>
            </a:r>
            <a:r>
              <a:rPr lang="en-US" altLang="en-US" sz="1800" dirty="0" err="1">
                <a:cs typeface="Arial" panose="020B0604020202020204" pitchFamily="34" charset="0"/>
              </a:rPr>
              <a:t>Chân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mây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mặt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đất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một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màu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xanh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xanh</a:t>
            </a:r>
            <a:endParaRPr lang="en-US" altLang="en-US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   </a:t>
            </a:r>
            <a:r>
              <a:rPr lang="en-US" altLang="en-US" sz="1800" dirty="0" err="1">
                <a:cs typeface="Arial" panose="020B0604020202020204" pitchFamily="34" charset="0"/>
              </a:rPr>
              <a:t>Buồn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trông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gió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cuốn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mặt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duềnh</a:t>
            </a:r>
            <a:r>
              <a:rPr lang="en-US" altLang="en-US" sz="1800" dirty="0"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        </a:t>
            </a:r>
            <a:r>
              <a:rPr lang="en-US" altLang="en-US" sz="1800" dirty="0" err="1">
                <a:cs typeface="Arial" panose="020B0604020202020204" pitchFamily="34" charset="0"/>
              </a:rPr>
              <a:t>Ầm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ầm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tiếng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sóng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kêu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quanh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ghế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ngồi</a:t>
            </a:r>
            <a:r>
              <a:rPr lang="en-US" altLang="en-US" sz="18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                                   </a:t>
            </a:r>
            <a:r>
              <a:rPr lang="en-US" altLang="en-US" sz="1400" b="1" i="1" dirty="0">
                <a:cs typeface="Arial" panose="020B0604020202020204" pitchFamily="34" charset="0"/>
              </a:rPr>
              <a:t>(</a:t>
            </a:r>
            <a:r>
              <a:rPr lang="en-US" altLang="en-US" sz="1400" b="1" i="1" dirty="0" err="1">
                <a:cs typeface="Arial" panose="020B0604020202020204" pitchFamily="34" charset="0"/>
              </a:rPr>
              <a:t>Trích</a:t>
            </a:r>
            <a:r>
              <a:rPr lang="en-US" altLang="en-US" sz="1400" b="1" i="1" dirty="0">
                <a:cs typeface="Arial" panose="020B0604020202020204" pitchFamily="34" charset="0"/>
              </a:rPr>
              <a:t> </a:t>
            </a:r>
            <a:r>
              <a:rPr lang="en-US" altLang="en-US" sz="1400" b="1" i="1" dirty="0" err="1">
                <a:cs typeface="Arial" panose="020B0604020202020204" pitchFamily="34" charset="0"/>
              </a:rPr>
              <a:t>Truyện</a:t>
            </a:r>
            <a:r>
              <a:rPr lang="en-US" altLang="en-US" sz="1400" b="1" i="1" dirty="0">
                <a:cs typeface="Arial" panose="020B0604020202020204" pitchFamily="34" charset="0"/>
              </a:rPr>
              <a:t> </a:t>
            </a:r>
            <a:r>
              <a:rPr lang="en-US" altLang="en-US" sz="1400" b="1" i="1" dirty="0" err="1">
                <a:cs typeface="Arial" panose="020B0604020202020204" pitchFamily="34" charset="0"/>
              </a:rPr>
              <a:t>Kiều</a:t>
            </a:r>
            <a:r>
              <a:rPr lang="en-US" altLang="en-US" sz="1400" b="1" i="1" dirty="0">
                <a:cs typeface="Arial" panose="020B0604020202020204" pitchFamily="34" charset="0"/>
              </a:rPr>
              <a:t> – </a:t>
            </a:r>
            <a:r>
              <a:rPr lang="en-US" altLang="en-US" sz="1400" b="1" i="1" dirty="0" err="1">
                <a:cs typeface="Arial" panose="020B0604020202020204" pitchFamily="34" charset="0"/>
              </a:rPr>
              <a:t>Nguyễn</a:t>
            </a:r>
            <a:r>
              <a:rPr lang="en-US" altLang="en-US" sz="1400" b="1" i="1" dirty="0">
                <a:cs typeface="Arial" panose="020B0604020202020204" pitchFamily="34" charset="0"/>
              </a:rPr>
              <a:t> Du)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00" b="1" i="1" dirty="0"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2933700"/>
            <a:ext cx="5546756" cy="2398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48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524001" y="-48399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Arial" panose="020B0604020202020204" pitchFamily="34" charset="0"/>
            </a:endParaRPr>
          </a:p>
        </p:txBody>
      </p:sp>
      <p:pic>
        <p:nvPicPr>
          <p:cNvPr id="10243" name="Picture 1" descr="http://1.bp.blogspot.com/-bMMJ_2aBakk/UAGH9yMaAyI/AAAAAAAAb1Y/uWKTYd_4bR8/s1600/0087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sa-mac_7b7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2209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inh-anh-sieu-trang-17-17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2057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1412hinh-nen-thao-nguyen-xanh-bao-la-cung-bau-troi-thum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2133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2209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3"/>
          <p:cNvSpPr>
            <a:spLocks noGrp="1" noChangeArrowheads="1"/>
          </p:cNvSpPr>
          <p:nvPr>
            <p:ph idx="1"/>
          </p:nvPr>
        </p:nvSpPr>
        <p:spPr>
          <a:xfrm>
            <a:off x="4000500" y="0"/>
            <a:ext cx="4419600" cy="6553200"/>
          </a:xfrm>
          <a:solidFill>
            <a:srgbClr val="E7F6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5800B0"/>
                </a:solidFill>
              </a:rPr>
              <a:t>Trước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lầu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Ngưng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Bích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khóa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xuân</a:t>
            </a:r>
            <a:endParaRPr lang="en-US" sz="20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5800B0"/>
                </a:solidFill>
              </a:rPr>
              <a:t>Vẻ</a:t>
            </a:r>
            <a:r>
              <a:rPr lang="en-US" sz="2000" i="1" dirty="0">
                <a:solidFill>
                  <a:srgbClr val="5800B0"/>
                </a:solidFill>
              </a:rPr>
              <a:t> non </a:t>
            </a:r>
            <a:r>
              <a:rPr lang="en-US" sz="2000" i="1" dirty="0" err="1">
                <a:solidFill>
                  <a:srgbClr val="5800B0"/>
                </a:solidFill>
              </a:rPr>
              <a:t>xa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tấm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trăng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gần</a:t>
            </a:r>
            <a:r>
              <a:rPr lang="en-US" sz="2000" i="1" dirty="0">
                <a:solidFill>
                  <a:srgbClr val="5800B0"/>
                </a:solidFill>
              </a:rPr>
              <a:t> ở </a:t>
            </a:r>
            <a:r>
              <a:rPr lang="en-US" sz="2000" i="1" dirty="0" err="1">
                <a:solidFill>
                  <a:srgbClr val="5800B0"/>
                </a:solidFill>
              </a:rPr>
              <a:t>chung</a:t>
            </a:r>
            <a:endParaRPr lang="en-US" sz="20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5800B0"/>
                </a:solidFill>
              </a:rPr>
              <a:t>Bốn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bề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bát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ngát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xa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trông</a:t>
            </a:r>
            <a:endParaRPr lang="en-US" sz="20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5800B0"/>
                </a:solidFill>
              </a:rPr>
              <a:t>Cát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vàng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cồn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nọ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bụi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hồng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dặm</a:t>
            </a:r>
            <a:r>
              <a:rPr lang="en-US" sz="2000" i="1" dirty="0">
                <a:solidFill>
                  <a:srgbClr val="5800B0"/>
                </a:solidFill>
              </a:rPr>
              <a:t> </a:t>
            </a:r>
            <a:r>
              <a:rPr lang="en-US" sz="2000" i="1" dirty="0" err="1">
                <a:solidFill>
                  <a:srgbClr val="5800B0"/>
                </a:solidFill>
              </a:rPr>
              <a:t>kia</a:t>
            </a:r>
            <a:endParaRPr lang="en-US" sz="20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 i="1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006600"/>
                </a:solidFill>
              </a:rPr>
              <a:t>Buồn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trông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cửa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bể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chiều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hôm</a:t>
            </a:r>
            <a:endParaRPr lang="en-US" sz="20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006600"/>
                </a:solidFill>
              </a:rPr>
              <a:t>Thuyền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ai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thấp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thoáng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cánh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buồm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xa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xa</a:t>
            </a:r>
            <a:r>
              <a:rPr lang="en-US" sz="2000" i="1" dirty="0">
                <a:solidFill>
                  <a:srgbClr val="006600"/>
                </a:solidFill>
              </a:rPr>
              <a:t>?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006600"/>
                </a:solidFill>
              </a:rPr>
              <a:t>Buồn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trông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ngọn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nước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mới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sa</a:t>
            </a:r>
            <a:endParaRPr lang="en-US" sz="20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006600"/>
                </a:solidFill>
              </a:rPr>
              <a:t>Hoa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trôi</a:t>
            </a:r>
            <a:r>
              <a:rPr lang="en-US" sz="2000" i="1" dirty="0">
                <a:solidFill>
                  <a:srgbClr val="006600"/>
                </a:solidFill>
              </a:rPr>
              <a:t> man </a:t>
            </a:r>
            <a:r>
              <a:rPr lang="en-US" sz="2000" i="1" dirty="0" err="1">
                <a:solidFill>
                  <a:srgbClr val="006600"/>
                </a:solidFill>
              </a:rPr>
              <a:t>mác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biết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là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về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đâu</a:t>
            </a:r>
            <a:r>
              <a:rPr lang="en-US" sz="2000" i="1" dirty="0">
                <a:solidFill>
                  <a:srgbClr val="006600"/>
                </a:solidFill>
              </a:rPr>
              <a:t>?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006600"/>
                </a:solidFill>
              </a:rPr>
              <a:t>Buồn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trong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nội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cỏ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rầu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rầu</a:t>
            </a:r>
            <a:r>
              <a:rPr lang="en-US" sz="2000" i="1" dirty="0">
                <a:solidFill>
                  <a:srgbClr val="006600"/>
                </a:solidFill>
              </a:rPr>
              <a:t>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006600"/>
                </a:solidFill>
              </a:rPr>
              <a:t>Chân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mây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mặt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đất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một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màu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xanh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xanh</a:t>
            </a:r>
            <a:endParaRPr lang="en-US" sz="20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006600"/>
                </a:solidFill>
              </a:rPr>
              <a:t>Buồn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trông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gió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cuốn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mặt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duềnh</a:t>
            </a:r>
            <a:endParaRPr lang="en-US" sz="20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i="1" dirty="0" err="1">
                <a:solidFill>
                  <a:srgbClr val="006600"/>
                </a:solidFill>
              </a:rPr>
              <a:t>Ầm</a:t>
            </a:r>
            <a:r>
              <a:rPr lang="en-US" sz="2000" i="1" dirty="0">
                <a:solidFill>
                  <a:srgbClr val="006600"/>
                </a:solidFill>
              </a:rPr>
              <a:t>  </a:t>
            </a:r>
            <a:r>
              <a:rPr lang="en-US" sz="2000" i="1" dirty="0" err="1">
                <a:solidFill>
                  <a:srgbClr val="006600"/>
                </a:solidFill>
              </a:rPr>
              <a:t>ầm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tiếng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sóng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kêu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quanh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ghế</a:t>
            </a:r>
            <a:r>
              <a:rPr lang="en-US" sz="2000" i="1" dirty="0">
                <a:solidFill>
                  <a:srgbClr val="006600"/>
                </a:solidFill>
              </a:rPr>
              <a:t> </a:t>
            </a:r>
            <a:r>
              <a:rPr lang="en-US" sz="2000" i="1" dirty="0" err="1">
                <a:solidFill>
                  <a:srgbClr val="006600"/>
                </a:solidFill>
              </a:rPr>
              <a:t>ngồi</a:t>
            </a:r>
            <a:endParaRPr lang="en-US" sz="2000" dirty="0"/>
          </a:p>
        </p:txBody>
      </p:sp>
      <p:pic>
        <p:nvPicPr>
          <p:cNvPr id="10250" name="Picture 9" descr="hoa+tim+luc+bi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62200"/>
            <a:ext cx="2209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4267200" y="5173662"/>
            <a:ext cx="4114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>
                <a:latin typeface="Times New Roman" panose="02020603050405020304" pitchFamily="18" charset="0"/>
              </a:rPr>
              <a:t>=&gt;</a:t>
            </a:r>
            <a:r>
              <a:rPr lang="en-US" sz="2400" b="1" dirty="0" err="1">
                <a:latin typeface="Times New Roman" panose="02020603050405020304" pitchFamily="18" charset="0"/>
              </a:rPr>
              <a:t>Tả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sắc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</a:rPr>
              <a:t>lầu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Ngưng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Bích</a:t>
            </a:r>
            <a:r>
              <a:rPr lang="en-US" sz="2400" b="1" dirty="0">
                <a:latin typeface="Times New Roman" panose="02020603050405020304" pitchFamily="18" charset="0"/>
              </a:rPr>
              <a:t> :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t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ượng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.(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Miêu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318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lid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3276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kg%2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152400"/>
            <a:ext cx="5410200" cy="3505200"/>
          </a:xfrm>
          <a:solidFill>
            <a:srgbClr val="E7F6FF"/>
          </a:solidFill>
          <a:ln>
            <a:solidFill>
              <a:srgbClr val="006600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algn="ctr" eaLnBrk="1" hangingPunct="1">
              <a:buFontTx/>
              <a:buNone/>
            </a:pPr>
            <a:r>
              <a:rPr lang="en-US" sz="2400" i="1">
                <a:solidFill>
                  <a:srgbClr val="006600"/>
                </a:solidFill>
              </a:rPr>
              <a:t>Tưởng người dưới nguyệt chén đồng,</a:t>
            </a:r>
          </a:p>
          <a:p>
            <a:pPr algn="ctr" eaLnBrk="1" hangingPunct="1">
              <a:buFontTx/>
              <a:buNone/>
            </a:pPr>
            <a:r>
              <a:rPr lang="en-US" sz="2400" i="1">
                <a:solidFill>
                  <a:srgbClr val="006600"/>
                </a:solidFill>
              </a:rPr>
              <a:t>Tin sương luống những rày trông mai chờ.</a:t>
            </a:r>
          </a:p>
          <a:p>
            <a:pPr algn="ctr" eaLnBrk="1" hangingPunct="1">
              <a:buFontTx/>
              <a:buNone/>
            </a:pPr>
            <a:r>
              <a:rPr lang="en-US" sz="2400" i="1">
                <a:solidFill>
                  <a:srgbClr val="006600"/>
                </a:solidFill>
              </a:rPr>
              <a:t>Bên trời góc bể bơ vơ,</a:t>
            </a:r>
          </a:p>
          <a:p>
            <a:pPr algn="ctr" eaLnBrk="1" hangingPunct="1">
              <a:buFontTx/>
              <a:buNone/>
            </a:pPr>
            <a:r>
              <a:rPr lang="en-US" sz="2400" i="1">
                <a:solidFill>
                  <a:srgbClr val="006600"/>
                </a:solidFill>
              </a:rPr>
              <a:t>Tấm son gột rửa bao giờ cho phai.</a:t>
            </a:r>
          </a:p>
          <a:p>
            <a:pPr algn="ctr" eaLnBrk="1" hangingPunct="1">
              <a:buFontTx/>
              <a:buNone/>
            </a:pPr>
            <a:r>
              <a:rPr lang="en-US" sz="2400" i="1">
                <a:solidFill>
                  <a:srgbClr val="006600"/>
                </a:solidFill>
              </a:rPr>
              <a:t>Xót người tựa cửa hôm mai,</a:t>
            </a:r>
          </a:p>
          <a:p>
            <a:pPr algn="ctr" eaLnBrk="1" hangingPunct="1">
              <a:buFontTx/>
              <a:buNone/>
            </a:pPr>
            <a:r>
              <a:rPr lang="en-US" sz="2400" i="1">
                <a:solidFill>
                  <a:srgbClr val="006600"/>
                </a:solidFill>
              </a:rPr>
              <a:t>Quạt nồng ấm lạnh những ai đó giờ?</a:t>
            </a:r>
          </a:p>
          <a:p>
            <a:pPr algn="ctr" eaLnBrk="1" hangingPunct="1">
              <a:buFontTx/>
              <a:buNone/>
            </a:pPr>
            <a:r>
              <a:rPr lang="en-US" sz="2400" i="1">
                <a:solidFill>
                  <a:srgbClr val="006600"/>
                </a:solidFill>
              </a:rPr>
              <a:t>Sân Lai cách mấy nắng mưa,</a:t>
            </a:r>
          </a:p>
          <a:p>
            <a:pPr algn="ctr" eaLnBrk="1" hangingPunct="1">
              <a:buFontTx/>
              <a:buNone/>
            </a:pPr>
            <a:r>
              <a:rPr lang="en-US" sz="2400" i="1">
                <a:solidFill>
                  <a:srgbClr val="006600"/>
                </a:solidFill>
              </a:rPr>
              <a:t>Có khi gốc tử đã vừa người ôm.</a:t>
            </a: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5218163" y="3657600"/>
            <a:ext cx="7091068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Miêu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suy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nghĩ,tâm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nỗi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 Kim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Trọng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buồn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tủi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=&gt;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t</a:t>
            </a:r>
            <a:r>
              <a:rPr lang="vi-VN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ượng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>
              <a:spcBef>
                <a:spcPct val="50000"/>
              </a:spcBef>
              <a:buNone/>
            </a:pPr>
            <a:r>
              <a:rPr lang="en-US" sz="24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=&gt;</a:t>
            </a:r>
            <a:r>
              <a:rPr lang="en-US" sz="24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24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4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endParaRPr lang="en-US" sz="2400" b="1" dirty="0">
              <a:solidFill>
                <a:srgbClr val="66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=&gt;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sz="2400" b="1" dirty="0">
              <a:solidFill>
                <a:srgbClr val="66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sz="24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7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363" name="Group 27"/>
          <p:cNvGraphicFramePr>
            <a:graphicFrameLocks noGrp="1"/>
          </p:cNvGraphicFramePr>
          <p:nvPr>
            <p:ph/>
          </p:nvPr>
        </p:nvGraphicFramePr>
        <p:xfrm>
          <a:off x="1524000" y="228600"/>
          <a:ext cx="5105400" cy="6324600"/>
        </p:xfrm>
        <a:graphic>
          <a:graphicData uri="http://schemas.openxmlformats.org/drawingml/2006/table">
            <a:tbl>
              <a:tblPr/>
              <a:tblGrid>
                <a:gridCol w="5105400"/>
              </a:tblGrid>
              <a:tr h="6324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Bài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học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đời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đầu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tiên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Dế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Mèn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phiêu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lưu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kí-Tô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Hoài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- “Chao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ôi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biết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đâu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rằng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: hung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hăng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hống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hách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láo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chỉ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tổ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đem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thân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trả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nợ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những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cử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chỉ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ngu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dại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mình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thôi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đã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phải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trải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cảnh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Thoát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nạn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rồi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còn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ân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hận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quá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ân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hận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mãi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…”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- “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rồi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Dế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Choắt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tắt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thở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thương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lắm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Vừa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thương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vừa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ăn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năn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tội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mình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..”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D5"/>
                    </a:solidFill>
                  </a:tcPr>
                </a:tc>
              </a:tr>
            </a:tbl>
          </a:graphicData>
        </a:graphic>
      </p:graphicFrame>
      <p:pic>
        <p:nvPicPr>
          <p:cNvPr id="11272" name="Picture 8" descr="59-244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3962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4876801"/>
            <a:ext cx="541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hận,th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2507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</TotalTime>
  <Words>1514</Words>
  <Application>Microsoft Office PowerPoint</Application>
  <PresentationFormat>Widescreen</PresentationFormat>
  <Paragraphs>167</Paragraphs>
  <Slides>24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Symbol</vt:lpstr>
      <vt:lpstr>Times New Roman</vt:lpstr>
      <vt:lpstr>Trebuchet MS</vt:lpstr>
      <vt:lpstr>Wingdings</vt:lpstr>
      <vt:lpstr>Wingdings 2</vt:lpstr>
      <vt:lpstr>Wingdings 3</vt:lpstr>
      <vt:lpstr>Facet</vt:lpstr>
      <vt:lpstr>PowerPoint Presentation</vt:lpstr>
      <vt:lpstr>Hoạt động 1: KHỞI ĐỘNG</vt:lpstr>
      <vt:lpstr>PowerPoint Presentation</vt:lpstr>
      <vt:lpstr>Hoạt động 2:  HÌNH THÀNH KIẾN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TỰ HỌC 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13</cp:revision>
  <dcterms:created xsi:type="dcterms:W3CDTF">2021-08-27T10:15:02Z</dcterms:created>
  <dcterms:modified xsi:type="dcterms:W3CDTF">2021-08-27T12:40:19Z</dcterms:modified>
</cp:coreProperties>
</file>