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3"/>
  </p:notesMasterIdLst>
  <p:sldIdLst>
    <p:sldId id="456" r:id="rId3"/>
    <p:sldId id="343" r:id="rId4"/>
    <p:sldId id="676" r:id="rId5"/>
    <p:sldId id="678" r:id="rId6"/>
    <p:sldId id="679" r:id="rId7"/>
    <p:sldId id="677" r:id="rId8"/>
    <p:sldId id="412" r:id="rId9"/>
    <p:sldId id="413" r:id="rId10"/>
    <p:sldId id="414" r:id="rId11"/>
    <p:sldId id="680" r:id="rId12"/>
    <p:sldId id="288" r:id="rId13"/>
    <p:sldId id="444" r:id="rId14"/>
    <p:sldId id="681" r:id="rId15"/>
    <p:sldId id="445" r:id="rId16"/>
    <p:sldId id="446" r:id="rId17"/>
    <p:sldId id="447" r:id="rId18"/>
    <p:sldId id="400" r:id="rId19"/>
    <p:sldId id="415" r:id="rId20"/>
    <p:sldId id="457" r:id="rId21"/>
    <p:sldId id="331" r:id="rId22"/>
    <p:sldId id="401" r:id="rId23"/>
    <p:sldId id="453" r:id="rId24"/>
    <p:sldId id="274" r:id="rId25"/>
    <p:sldId id="454" r:id="rId26"/>
    <p:sldId id="304" r:id="rId27"/>
    <p:sldId id="276" r:id="rId28"/>
    <p:sldId id="435" r:id="rId29"/>
    <p:sldId id="461" r:id="rId30"/>
    <p:sldId id="459" r:id="rId31"/>
    <p:sldId id="43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18/9/2021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18/9/2021</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18/9/2021</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18/9/2021</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18/9/2021</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18/9/2021</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18/9/2021</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18/9/2021</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18/9/2021</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18/9/2021</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18/9/2021</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18/9/2021</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18/9/2021</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18/9/2021</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18/9/2021</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18/9/2021</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811BE7-67D6-493C-B4DF-A427E7853E5D}" type="slidenum">
              <a:rPr altLang="en-US"/>
              <a:pPr>
                <a:defRPr/>
              </a:pPr>
              <a:t>‹#›</a:t>
            </a:fld>
            <a:endParaRPr lang="en-US" altLang="en-US"/>
          </a:p>
        </p:txBody>
      </p:sp>
    </p:spTree>
    <p:extLst>
      <p:ext uri="{BB962C8B-B14F-4D97-AF65-F5344CB8AC3E}">
        <p14:creationId xmlns:p14="http://schemas.microsoft.com/office/powerpoint/2010/main" val="87798435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E1E0C97-97A0-4F18-93A4-45E370935266}" type="slidenum">
              <a:rPr altLang="en-US"/>
              <a:pPr>
                <a:defRPr/>
              </a:pPr>
              <a:t>‹#›</a:t>
            </a:fld>
            <a:endParaRPr lang="en-US" altLang="en-US"/>
          </a:p>
        </p:txBody>
      </p:sp>
    </p:spTree>
    <p:extLst>
      <p:ext uri="{BB962C8B-B14F-4D97-AF65-F5344CB8AC3E}">
        <p14:creationId xmlns:p14="http://schemas.microsoft.com/office/powerpoint/2010/main" val="243435424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5C8DBD7-D65A-44BD-B6BD-842F4539ACB0}" type="slidenum">
              <a:rPr altLang="en-US"/>
              <a:pPr>
                <a:defRPr/>
              </a:pPr>
              <a:t>‹#›</a:t>
            </a:fld>
            <a:endParaRPr lang="en-US" altLang="en-US"/>
          </a:p>
        </p:txBody>
      </p:sp>
    </p:spTree>
    <p:extLst>
      <p:ext uri="{BB962C8B-B14F-4D97-AF65-F5344CB8AC3E}">
        <p14:creationId xmlns:p14="http://schemas.microsoft.com/office/powerpoint/2010/main" val="574462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18/9/2021</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18/9/2021</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 id="2147483675"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18/9/2021</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m4a"/><Relationship Id="rId7" Type="http://schemas.openxmlformats.org/officeDocument/2006/relationships/image" Target="../media/image18.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hyperlink" Target="http://upload.wikimedia.org/wikipedia/commons/5/5d/Berlinermauer.jpg" TargetMode="Externa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png"/><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9.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0.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613570" y="1683440"/>
            <a:ext cx="83820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0963"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r>
              <a:rPr lang="en-US" sz="2400" b="1" kern="10">
                <a:effectLst>
                  <a:outerShdw blurRad="38100" dist="19049" dir="2700000" algn="tl" rotWithShape="0">
                    <a:schemeClr val="tx1">
                      <a:alpha val="39998"/>
                    </a:schemeClr>
                  </a:outerShdw>
                </a:effectLst>
                <a:latin typeface="A3.AmpleBold-San"/>
              </a:rPr>
              <a:t> (Tiếp theo)</a:t>
            </a:r>
          </a:p>
        </p:txBody>
      </p:sp>
      <p:sp>
        <p:nvSpPr>
          <p:cNvPr id="40964"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10" name="TextBox 9">
            <a:extLst>
              <a:ext uri="{FF2B5EF4-FFF2-40B4-BE49-F238E27FC236}">
                <a16:creationId xmlns:a16="http://schemas.microsoft.com/office/drawing/2014/main" id="{E0D4DC91-A9F1-482D-8974-B772555D33CC}"/>
              </a:ext>
            </a:extLst>
          </p:cNvPr>
          <p:cNvSpPr txBox="1"/>
          <p:nvPr/>
        </p:nvSpPr>
        <p:spPr>
          <a:xfrm>
            <a:off x="613570" y="2625156"/>
            <a:ext cx="8792368" cy="461665"/>
          </a:xfrm>
          <a:prstGeom prst="rect">
            <a:avLst/>
          </a:prstGeom>
          <a:noFill/>
        </p:spPr>
        <p:txBody>
          <a:bodyPr wrap="square">
            <a:spAutoFit/>
          </a:bodyPr>
          <a:lstStyle/>
          <a:p>
            <a:pPr eaLnBrk="1" hangingPunct="1">
              <a:spcBef>
                <a:spcPct val="50000"/>
              </a:spcBef>
            </a:pPr>
            <a:r>
              <a:rPr lang="en-US" altLang="zh-CN" b="1">
                <a:solidFill>
                  <a:srgbClr val="0070C0"/>
                </a:solidFill>
                <a:latin typeface="A3.AmpleBold-San" pitchFamily="2" charset="0"/>
                <a:sym typeface="A3.AmpleBold-San" pitchFamily="2" charset="0"/>
              </a:rPr>
              <a:t>1</a:t>
            </a:r>
            <a:r>
              <a:rPr lang="en-US" altLang="zh-CN" sz="2400" b="1">
                <a:solidFill>
                  <a:srgbClr val="0070C0"/>
                </a:solidFill>
                <a:latin typeface="A3.AmpleBold-San" pitchFamily="2" charset="0"/>
                <a:sym typeface="A3.AmpleBold-San" pitchFamily="2" charset="0"/>
              </a:rPr>
              <a:t>.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12" name="TextBox 11">
            <a:extLst>
              <a:ext uri="{FF2B5EF4-FFF2-40B4-BE49-F238E27FC236}">
                <a16:creationId xmlns:a16="http://schemas.microsoft.com/office/drawing/2014/main" id="{1ED29002-5F3E-4F83-B05F-6DD60E37C85F}"/>
              </a:ext>
            </a:extLst>
          </p:cNvPr>
          <p:cNvSpPr txBox="1"/>
          <p:nvPr/>
        </p:nvSpPr>
        <p:spPr>
          <a:xfrm>
            <a:off x="2101850" y="3167390"/>
            <a:ext cx="6093618" cy="400110"/>
          </a:xfrm>
          <a:prstGeom prst="rect">
            <a:avLst/>
          </a:prstGeom>
          <a:noFill/>
        </p:spPr>
        <p:txBody>
          <a:bodyPr wrap="square">
            <a:spAutoFit/>
          </a:bodyPr>
          <a:lstStyle/>
          <a:p>
            <a:pPr algn="ctr"/>
            <a:r>
              <a:rPr lang="en-US" sz="2000" b="1">
                <a:solidFill>
                  <a:srgbClr val="FF0000"/>
                </a:solidFill>
              </a:rPr>
              <a:t>NHIỆM VỤ HỌC TẬP SỐ 1</a:t>
            </a:r>
          </a:p>
        </p:txBody>
      </p:sp>
      <p:sp>
        <p:nvSpPr>
          <p:cNvPr id="14" name="TextBox 13">
            <a:extLst>
              <a:ext uri="{FF2B5EF4-FFF2-40B4-BE49-F238E27FC236}">
                <a16:creationId xmlns:a16="http://schemas.microsoft.com/office/drawing/2014/main" id="{4B621008-01D6-4C7F-810A-D034430DA022}"/>
              </a:ext>
            </a:extLst>
          </p:cNvPr>
          <p:cNvSpPr txBox="1"/>
          <p:nvPr/>
        </p:nvSpPr>
        <p:spPr>
          <a:xfrm>
            <a:off x="495300" y="3659941"/>
            <a:ext cx="10720387" cy="2677656"/>
          </a:xfrm>
          <a:prstGeom prst="rect">
            <a:avLst/>
          </a:prstGeom>
          <a:noFill/>
        </p:spPr>
        <p:txBody>
          <a:bodyPr wrap="square">
            <a:spAutoFit/>
          </a:bodyPr>
          <a:lstStyle/>
          <a:p>
            <a:pPr algn="l"/>
            <a:r>
              <a:rPr lang="en-US" sz="2400" b="1"/>
              <a:t>Học sinh đọc sách giáo khoa trang 9, 10 và trả lời câu hỏi:</a:t>
            </a:r>
          </a:p>
          <a:p>
            <a:pPr algn="l"/>
            <a:endParaRPr lang="en-US" sz="2400"/>
          </a:p>
          <a:p>
            <a:pPr marL="342900" indent="-342900" algn="l">
              <a:buAutoNum type="arabicPeriod"/>
            </a:pPr>
            <a:r>
              <a:rPr lang="en-US" sz="2400"/>
              <a:t>Nguyên nhân ( hoàn cảnh ) dẫn đến sự khủng hoảng và tan rã của Liên bang Xô Viết?</a:t>
            </a:r>
          </a:p>
          <a:p>
            <a:pPr marL="342900" indent="-342900" algn="l">
              <a:buAutoNum type="arabicPeriod"/>
            </a:pPr>
            <a:r>
              <a:rPr lang="en-US" sz="2400"/>
              <a:t>Đầu những năm 80, tình hình kinh tế- chính trị- xã hội Liên Xô như thế nào?</a:t>
            </a:r>
          </a:p>
          <a:p>
            <a:pPr marL="342900" indent="-342900" algn="l">
              <a:buAutoNum type="arabicPeriod"/>
            </a:pPr>
            <a:r>
              <a:rPr lang="en-US" sz="2400"/>
              <a:t>Nguyên nhân sụp đổ của Liên Xô và Đông Âu ?</a:t>
            </a:r>
          </a:p>
        </p:txBody>
      </p:sp>
      <p:pic>
        <p:nvPicPr>
          <p:cNvPr id="7" name="Audio 6">
            <a:hlinkClick r:id="" action="ppaction://media"/>
            <a:extLst>
              <a:ext uri="{FF2B5EF4-FFF2-40B4-BE49-F238E27FC236}">
                <a16:creationId xmlns:a16="http://schemas.microsoft.com/office/drawing/2014/main" id="{64E641B4-8343-43DD-900E-CE5BAA11AB3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88839846"/>
      </p:ext>
    </p:extLst>
  </p:cSld>
  <p:clrMapOvr>
    <a:masterClrMapping/>
  </p:clrMapOvr>
  <mc:AlternateContent xmlns:mc="http://schemas.openxmlformats.org/markup-compatibility/2006">
    <mc:Choice xmlns:p14="http://schemas.microsoft.com/office/powerpoint/2010/main" Requires="p14">
      <p:transition spd="slow" p14:dur="2000" advTm="124120"/>
    </mc:Choice>
    <mc:Fallback>
      <p:transition spd="slow" advTm="124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additive="base">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 calcmode="lin" valueType="num">
                                      <p:cBhvr additive="base">
                                        <p:cTn id="2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 calcmode="lin" valueType="num">
                                      <p:cBhvr additive="base">
                                        <p:cTn id="2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 calcmode="lin" valueType="num">
                                      <p:cBhvr additive="base">
                                        <p:cTn id="3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xEl>
                                              <p:pRg st="4" end="4"/>
                                            </p:txEl>
                                          </p:spTgt>
                                        </p:tgtEl>
                                        <p:attrNameLst>
                                          <p:attrName>style.visibility</p:attrName>
                                        </p:attrNameLst>
                                      </p:cBhvr>
                                      <p:to>
                                        <p:strVal val="visible"/>
                                      </p:to>
                                    </p:set>
                                    <p:anim calcmode="lin" valueType="num">
                                      <p:cBhvr additive="base">
                                        <p:cTn id="4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LX commonwealth"/>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24000" y="455614"/>
            <a:ext cx="9144000" cy="6402387"/>
          </a:xfrm>
          <a:noFill/>
        </p:spPr>
      </p:pic>
      <p:sp>
        <p:nvSpPr>
          <p:cNvPr id="60419" name="Rectangle 3"/>
          <p:cNvSpPr>
            <a:spLocks noChangeArrowheads="1"/>
          </p:cNvSpPr>
          <p:nvPr/>
        </p:nvSpPr>
        <p:spPr bwMode="auto">
          <a:xfrm>
            <a:off x="1752600" y="457200"/>
            <a:ext cx="8686800" cy="457200"/>
          </a:xfrm>
          <a:prstGeom prst="rect">
            <a:avLst/>
          </a:prstGeom>
          <a:solidFill>
            <a:schemeClr val="bg1"/>
          </a:solidFill>
          <a:ln w="9525">
            <a:solidFill>
              <a:schemeClr val="tx1"/>
            </a:solidFill>
            <a:miter lim="800000"/>
            <a:headEnd/>
            <a:tailEnd/>
          </a:ln>
        </p:spPr>
        <p:txBody>
          <a:bodyPr wrap="none" anchor="ctr"/>
          <a:lstStyle/>
          <a:p>
            <a:endParaRPr lang="vi-VN" altLang="en-US"/>
          </a:p>
        </p:txBody>
      </p:sp>
      <p:sp>
        <p:nvSpPr>
          <p:cNvPr id="453636" name="WordArt 4"/>
          <p:cNvSpPr>
            <a:spLocks noChangeArrowheads="1" noChangeShapeType="1" noTextEdit="1"/>
          </p:cNvSpPr>
          <p:nvPr/>
        </p:nvSpPr>
        <p:spPr bwMode="auto">
          <a:xfrm>
            <a:off x="1981200" y="457200"/>
            <a:ext cx="8153400" cy="457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660033"/>
                </a:solidFill>
                <a:latin typeface="Arial"/>
                <a:cs typeface="Arial"/>
              </a:rPr>
              <a:t>CỘNG ĐỒNG CÁC QUỐC GIA ĐỘC LẬP - SNG</a:t>
            </a:r>
          </a:p>
        </p:txBody>
      </p:sp>
      <p:sp>
        <p:nvSpPr>
          <p:cNvPr id="60421" name="Freeform 5"/>
          <p:cNvSpPr>
            <a:spLocks/>
          </p:cNvSpPr>
          <p:nvPr/>
        </p:nvSpPr>
        <p:spPr bwMode="auto">
          <a:xfrm>
            <a:off x="2058989" y="2119314"/>
            <a:ext cx="2097087" cy="1704975"/>
          </a:xfrm>
          <a:custGeom>
            <a:avLst/>
            <a:gdLst>
              <a:gd name="T0" fmla="*/ 2147483647 w 1321"/>
              <a:gd name="T1" fmla="*/ 0 h 1074"/>
              <a:gd name="T2" fmla="*/ 2147483647 w 1321"/>
              <a:gd name="T3" fmla="*/ 2147483647 h 1074"/>
              <a:gd name="T4" fmla="*/ 2147483647 w 1321"/>
              <a:gd name="T5" fmla="*/ 2147483647 h 1074"/>
              <a:gd name="T6" fmla="*/ 2147483647 w 1321"/>
              <a:gd name="T7" fmla="*/ 2147483647 h 1074"/>
              <a:gd name="T8" fmla="*/ 2147483647 w 1321"/>
              <a:gd name="T9" fmla="*/ 2147483647 h 1074"/>
              <a:gd name="T10" fmla="*/ 2147483647 w 1321"/>
              <a:gd name="T11" fmla="*/ 2147483647 h 1074"/>
              <a:gd name="T12" fmla="*/ 2147483647 w 1321"/>
              <a:gd name="T13" fmla="*/ 2147483647 h 1074"/>
              <a:gd name="T14" fmla="*/ 2147483647 w 1321"/>
              <a:gd name="T15" fmla="*/ 2147483647 h 1074"/>
              <a:gd name="T16" fmla="*/ 2147483647 w 1321"/>
              <a:gd name="T17" fmla="*/ 2147483647 h 1074"/>
              <a:gd name="T18" fmla="*/ 2147483647 w 1321"/>
              <a:gd name="T19" fmla="*/ 2147483647 h 1074"/>
              <a:gd name="T20" fmla="*/ 2147483647 w 1321"/>
              <a:gd name="T21" fmla="*/ 2147483647 h 1074"/>
              <a:gd name="T22" fmla="*/ 2147483647 w 1321"/>
              <a:gd name="T23" fmla="*/ 2147483647 h 1074"/>
              <a:gd name="T24" fmla="*/ 2147483647 w 1321"/>
              <a:gd name="T25" fmla="*/ 2147483647 h 1074"/>
              <a:gd name="T26" fmla="*/ 2147483647 w 1321"/>
              <a:gd name="T27" fmla="*/ 2147483647 h 1074"/>
              <a:gd name="T28" fmla="*/ 2147483647 w 1321"/>
              <a:gd name="T29" fmla="*/ 2147483647 h 1074"/>
              <a:gd name="T30" fmla="*/ 2147483647 w 1321"/>
              <a:gd name="T31" fmla="*/ 2147483647 h 1074"/>
              <a:gd name="T32" fmla="*/ 2147483647 w 1321"/>
              <a:gd name="T33" fmla="*/ 2147483647 h 1074"/>
              <a:gd name="T34" fmla="*/ 2147483647 w 1321"/>
              <a:gd name="T35" fmla="*/ 2147483647 h 1074"/>
              <a:gd name="T36" fmla="*/ 2147483647 w 1321"/>
              <a:gd name="T37" fmla="*/ 2147483647 h 1074"/>
              <a:gd name="T38" fmla="*/ 2147483647 w 1321"/>
              <a:gd name="T39" fmla="*/ 2147483647 h 1074"/>
              <a:gd name="T40" fmla="*/ 2147483647 w 1321"/>
              <a:gd name="T41" fmla="*/ 2147483647 h 1074"/>
              <a:gd name="T42" fmla="*/ 2147483647 w 1321"/>
              <a:gd name="T43" fmla="*/ 2147483647 h 1074"/>
              <a:gd name="T44" fmla="*/ 2147483647 w 1321"/>
              <a:gd name="T45" fmla="*/ 2147483647 h 10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1"/>
              <a:gd name="T70" fmla="*/ 0 h 1074"/>
              <a:gd name="T71" fmla="*/ 1321 w 1321"/>
              <a:gd name="T72" fmla="*/ 1074 h 10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1" h="1074">
                <a:moveTo>
                  <a:pt x="1321" y="0"/>
                </a:moveTo>
                <a:cubicBezTo>
                  <a:pt x="1301" y="3"/>
                  <a:pt x="1278" y="0"/>
                  <a:pt x="1260" y="9"/>
                </a:cubicBezTo>
                <a:cubicBezTo>
                  <a:pt x="1245" y="17"/>
                  <a:pt x="1249" y="45"/>
                  <a:pt x="1234" y="53"/>
                </a:cubicBezTo>
                <a:cubicBezTo>
                  <a:pt x="1213" y="64"/>
                  <a:pt x="1187" y="64"/>
                  <a:pt x="1164" y="70"/>
                </a:cubicBezTo>
                <a:cubicBezTo>
                  <a:pt x="1140" y="96"/>
                  <a:pt x="1145" y="124"/>
                  <a:pt x="1120" y="149"/>
                </a:cubicBezTo>
                <a:cubicBezTo>
                  <a:pt x="1109" y="185"/>
                  <a:pt x="1087" y="207"/>
                  <a:pt x="1051" y="218"/>
                </a:cubicBezTo>
                <a:cubicBezTo>
                  <a:pt x="1040" y="249"/>
                  <a:pt x="1043" y="286"/>
                  <a:pt x="1024" y="314"/>
                </a:cubicBezTo>
                <a:cubicBezTo>
                  <a:pt x="1019" y="322"/>
                  <a:pt x="1007" y="322"/>
                  <a:pt x="998" y="323"/>
                </a:cubicBezTo>
                <a:cubicBezTo>
                  <a:pt x="946" y="328"/>
                  <a:pt x="893" y="329"/>
                  <a:pt x="841" y="332"/>
                </a:cubicBezTo>
                <a:cubicBezTo>
                  <a:pt x="812" y="361"/>
                  <a:pt x="751" y="431"/>
                  <a:pt x="710" y="437"/>
                </a:cubicBezTo>
                <a:cubicBezTo>
                  <a:pt x="681" y="441"/>
                  <a:pt x="652" y="442"/>
                  <a:pt x="623" y="445"/>
                </a:cubicBezTo>
                <a:cubicBezTo>
                  <a:pt x="572" y="463"/>
                  <a:pt x="572" y="491"/>
                  <a:pt x="562" y="541"/>
                </a:cubicBezTo>
                <a:cubicBezTo>
                  <a:pt x="459" y="537"/>
                  <a:pt x="388" y="514"/>
                  <a:pt x="300" y="541"/>
                </a:cubicBezTo>
                <a:cubicBezTo>
                  <a:pt x="258" y="585"/>
                  <a:pt x="318" y="529"/>
                  <a:pt x="230" y="568"/>
                </a:cubicBezTo>
                <a:cubicBezTo>
                  <a:pt x="219" y="573"/>
                  <a:pt x="214" y="586"/>
                  <a:pt x="204" y="594"/>
                </a:cubicBezTo>
                <a:cubicBezTo>
                  <a:pt x="137" y="647"/>
                  <a:pt x="116" y="638"/>
                  <a:pt x="21" y="646"/>
                </a:cubicBezTo>
                <a:cubicBezTo>
                  <a:pt x="11" y="674"/>
                  <a:pt x="8" y="738"/>
                  <a:pt x="30" y="760"/>
                </a:cubicBezTo>
                <a:cubicBezTo>
                  <a:pt x="36" y="766"/>
                  <a:pt x="47" y="765"/>
                  <a:pt x="56" y="768"/>
                </a:cubicBezTo>
                <a:cubicBezTo>
                  <a:pt x="86" y="800"/>
                  <a:pt x="121" y="825"/>
                  <a:pt x="152" y="856"/>
                </a:cubicBezTo>
                <a:cubicBezTo>
                  <a:pt x="91" y="914"/>
                  <a:pt x="207" y="810"/>
                  <a:pt x="82" y="882"/>
                </a:cubicBezTo>
                <a:cubicBezTo>
                  <a:pt x="74" y="887"/>
                  <a:pt x="78" y="900"/>
                  <a:pt x="73" y="908"/>
                </a:cubicBezTo>
                <a:cubicBezTo>
                  <a:pt x="63" y="926"/>
                  <a:pt x="38" y="960"/>
                  <a:pt x="38" y="960"/>
                </a:cubicBezTo>
                <a:cubicBezTo>
                  <a:pt x="26" y="997"/>
                  <a:pt x="0" y="1049"/>
                  <a:pt x="47" y="1074"/>
                </a:cubicBezTo>
              </a:path>
            </a:pathLst>
          </a:cu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2" name="Freeform 6"/>
          <p:cNvSpPr>
            <a:spLocks/>
          </p:cNvSpPr>
          <p:nvPr/>
        </p:nvSpPr>
        <p:spPr bwMode="auto">
          <a:xfrm>
            <a:off x="2576514" y="4545014"/>
            <a:ext cx="319087" cy="511175"/>
          </a:xfrm>
          <a:custGeom>
            <a:avLst/>
            <a:gdLst>
              <a:gd name="T0" fmla="*/ 0 w 201"/>
              <a:gd name="T1" fmla="*/ 0 h 322"/>
              <a:gd name="T2" fmla="*/ 2147483647 w 201"/>
              <a:gd name="T3" fmla="*/ 2147483647 h 322"/>
              <a:gd name="T4" fmla="*/ 2147483647 w 201"/>
              <a:gd name="T5" fmla="*/ 2147483647 h 322"/>
              <a:gd name="T6" fmla="*/ 2147483647 w 201"/>
              <a:gd name="T7" fmla="*/ 2147483647 h 322"/>
              <a:gd name="T8" fmla="*/ 2147483647 w 201"/>
              <a:gd name="T9" fmla="*/ 2147483647 h 322"/>
              <a:gd name="T10" fmla="*/ 2147483647 w 201"/>
              <a:gd name="T11" fmla="*/ 2147483647 h 322"/>
              <a:gd name="T12" fmla="*/ 2147483647 w 201"/>
              <a:gd name="T13" fmla="*/ 2147483647 h 322"/>
              <a:gd name="T14" fmla="*/ 2147483647 w 201"/>
              <a:gd name="T15" fmla="*/ 2147483647 h 322"/>
              <a:gd name="T16" fmla="*/ 2147483647 w 201"/>
              <a:gd name="T17" fmla="*/ 2147483647 h 322"/>
              <a:gd name="T18" fmla="*/ 2147483647 w 201"/>
              <a:gd name="T19" fmla="*/ 2147483647 h 322"/>
              <a:gd name="T20" fmla="*/ 2147483647 w 201"/>
              <a:gd name="T21" fmla="*/ 2147483647 h 322"/>
              <a:gd name="T22" fmla="*/ 2147483647 w 201"/>
              <a:gd name="T23" fmla="*/ 2147483647 h 322"/>
              <a:gd name="T24" fmla="*/ 2147483647 w 201"/>
              <a:gd name="T25" fmla="*/ 2147483647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1"/>
              <a:gd name="T40" fmla="*/ 0 h 322"/>
              <a:gd name="T41" fmla="*/ 201 w 201"/>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1" h="322">
                <a:moveTo>
                  <a:pt x="0" y="0"/>
                </a:moveTo>
                <a:cubicBezTo>
                  <a:pt x="13" y="13"/>
                  <a:pt x="32" y="19"/>
                  <a:pt x="44" y="34"/>
                </a:cubicBezTo>
                <a:cubicBezTo>
                  <a:pt x="92" y="94"/>
                  <a:pt x="6" y="31"/>
                  <a:pt x="79" y="78"/>
                </a:cubicBezTo>
                <a:cubicBezTo>
                  <a:pt x="91" y="111"/>
                  <a:pt x="101" y="120"/>
                  <a:pt x="131" y="139"/>
                </a:cubicBezTo>
                <a:cubicBezTo>
                  <a:pt x="134" y="148"/>
                  <a:pt x="134" y="159"/>
                  <a:pt x="140" y="165"/>
                </a:cubicBezTo>
                <a:cubicBezTo>
                  <a:pt x="146" y="171"/>
                  <a:pt x="163" y="165"/>
                  <a:pt x="166" y="174"/>
                </a:cubicBezTo>
                <a:cubicBezTo>
                  <a:pt x="176" y="204"/>
                  <a:pt x="170" y="238"/>
                  <a:pt x="175" y="270"/>
                </a:cubicBezTo>
                <a:cubicBezTo>
                  <a:pt x="176" y="279"/>
                  <a:pt x="181" y="287"/>
                  <a:pt x="184" y="296"/>
                </a:cubicBezTo>
                <a:cubicBezTo>
                  <a:pt x="187" y="305"/>
                  <a:pt x="201" y="322"/>
                  <a:pt x="192" y="322"/>
                </a:cubicBezTo>
                <a:cubicBezTo>
                  <a:pt x="180" y="322"/>
                  <a:pt x="176" y="303"/>
                  <a:pt x="166" y="296"/>
                </a:cubicBezTo>
                <a:cubicBezTo>
                  <a:pt x="158" y="291"/>
                  <a:pt x="149" y="291"/>
                  <a:pt x="140" y="288"/>
                </a:cubicBezTo>
                <a:cubicBezTo>
                  <a:pt x="118" y="266"/>
                  <a:pt x="99" y="262"/>
                  <a:pt x="70" y="253"/>
                </a:cubicBezTo>
                <a:cubicBezTo>
                  <a:pt x="64" y="247"/>
                  <a:pt x="53" y="235"/>
                  <a:pt x="53" y="235"/>
                </a:cubicBezTo>
              </a:path>
            </a:pathLst>
          </a:cu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3" name="Freeform 7"/>
          <p:cNvSpPr>
            <a:spLocks/>
          </p:cNvSpPr>
          <p:nvPr/>
        </p:nvSpPr>
        <p:spPr bwMode="auto">
          <a:xfrm>
            <a:off x="3671888" y="5222876"/>
            <a:ext cx="2424112" cy="1192213"/>
          </a:xfrm>
          <a:custGeom>
            <a:avLst/>
            <a:gdLst>
              <a:gd name="T0" fmla="*/ 0 w 1527"/>
              <a:gd name="T1" fmla="*/ 2147483647 h 751"/>
              <a:gd name="T2" fmla="*/ 2147483647 w 1527"/>
              <a:gd name="T3" fmla="*/ 2147483647 h 751"/>
              <a:gd name="T4" fmla="*/ 2147483647 w 1527"/>
              <a:gd name="T5" fmla="*/ 2147483647 h 751"/>
              <a:gd name="T6" fmla="*/ 2147483647 w 1527"/>
              <a:gd name="T7" fmla="*/ 2147483647 h 751"/>
              <a:gd name="T8" fmla="*/ 2147483647 w 1527"/>
              <a:gd name="T9" fmla="*/ 2147483647 h 751"/>
              <a:gd name="T10" fmla="*/ 2147483647 w 1527"/>
              <a:gd name="T11" fmla="*/ 2147483647 h 751"/>
              <a:gd name="T12" fmla="*/ 2147483647 w 1527"/>
              <a:gd name="T13" fmla="*/ 2147483647 h 751"/>
              <a:gd name="T14" fmla="*/ 2147483647 w 1527"/>
              <a:gd name="T15" fmla="*/ 2147483647 h 751"/>
              <a:gd name="T16" fmla="*/ 2147483647 w 1527"/>
              <a:gd name="T17" fmla="*/ 2147483647 h 751"/>
              <a:gd name="T18" fmla="*/ 2147483647 w 1527"/>
              <a:gd name="T19" fmla="*/ 2147483647 h 751"/>
              <a:gd name="T20" fmla="*/ 2147483647 w 1527"/>
              <a:gd name="T21" fmla="*/ 2147483647 h 751"/>
              <a:gd name="T22" fmla="*/ 2147483647 w 1527"/>
              <a:gd name="T23" fmla="*/ 2147483647 h 751"/>
              <a:gd name="T24" fmla="*/ 2147483647 w 1527"/>
              <a:gd name="T25" fmla="*/ 2147483647 h 751"/>
              <a:gd name="T26" fmla="*/ 2147483647 w 1527"/>
              <a:gd name="T27" fmla="*/ 2147483647 h 751"/>
              <a:gd name="T28" fmla="*/ 2147483647 w 1527"/>
              <a:gd name="T29" fmla="*/ 2147483647 h 751"/>
              <a:gd name="T30" fmla="*/ 2147483647 w 1527"/>
              <a:gd name="T31" fmla="*/ 2147483647 h 751"/>
              <a:gd name="T32" fmla="*/ 2147483647 w 1527"/>
              <a:gd name="T33" fmla="*/ 2147483647 h 751"/>
              <a:gd name="T34" fmla="*/ 2147483647 w 1527"/>
              <a:gd name="T35" fmla="*/ 2147483647 h 751"/>
              <a:gd name="T36" fmla="*/ 2147483647 w 1527"/>
              <a:gd name="T37" fmla="*/ 2147483647 h 751"/>
              <a:gd name="T38" fmla="*/ 2147483647 w 1527"/>
              <a:gd name="T39" fmla="*/ 2147483647 h 751"/>
              <a:gd name="T40" fmla="*/ 2147483647 w 1527"/>
              <a:gd name="T41" fmla="*/ 2147483647 h 751"/>
              <a:gd name="T42" fmla="*/ 2147483647 w 1527"/>
              <a:gd name="T43" fmla="*/ 2147483647 h 751"/>
              <a:gd name="T44" fmla="*/ 2147483647 w 1527"/>
              <a:gd name="T45" fmla="*/ 2147483647 h 751"/>
              <a:gd name="T46" fmla="*/ 2147483647 w 1527"/>
              <a:gd name="T47" fmla="*/ 2147483647 h 751"/>
              <a:gd name="T48" fmla="*/ 2147483647 w 1527"/>
              <a:gd name="T49" fmla="*/ 2147483647 h 751"/>
              <a:gd name="T50" fmla="*/ 2147483647 w 1527"/>
              <a:gd name="T51" fmla="*/ 2147483647 h 751"/>
              <a:gd name="T52" fmla="*/ 2147483647 w 1527"/>
              <a:gd name="T53" fmla="*/ 2147483647 h 751"/>
              <a:gd name="T54" fmla="*/ 2147483647 w 1527"/>
              <a:gd name="T55" fmla="*/ 2147483647 h 751"/>
              <a:gd name="T56" fmla="*/ 2147483647 w 1527"/>
              <a:gd name="T57" fmla="*/ 2147483647 h 751"/>
              <a:gd name="T58" fmla="*/ 2147483647 w 1527"/>
              <a:gd name="T59" fmla="*/ 2147483647 h 751"/>
              <a:gd name="T60" fmla="*/ 2147483647 w 1527"/>
              <a:gd name="T61" fmla="*/ 2147483647 h 751"/>
              <a:gd name="T62" fmla="*/ 2147483647 w 1527"/>
              <a:gd name="T63" fmla="*/ 2147483647 h 751"/>
              <a:gd name="T64" fmla="*/ 2147483647 w 1527"/>
              <a:gd name="T65" fmla="*/ 2147483647 h 751"/>
              <a:gd name="T66" fmla="*/ 2147483647 w 1527"/>
              <a:gd name="T67" fmla="*/ 2147483647 h 751"/>
              <a:gd name="T68" fmla="*/ 2147483647 w 1527"/>
              <a:gd name="T69" fmla="*/ 2147483647 h 751"/>
              <a:gd name="T70" fmla="*/ 2147483647 w 1527"/>
              <a:gd name="T71" fmla="*/ 0 h 7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7"/>
              <a:gd name="T109" fmla="*/ 0 h 751"/>
              <a:gd name="T110" fmla="*/ 1527 w 1527"/>
              <a:gd name="T111" fmla="*/ 751 h 75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7" h="751">
                <a:moveTo>
                  <a:pt x="0" y="611"/>
                </a:moveTo>
                <a:cubicBezTo>
                  <a:pt x="11" y="623"/>
                  <a:pt x="26" y="632"/>
                  <a:pt x="35" y="646"/>
                </a:cubicBezTo>
                <a:cubicBezTo>
                  <a:pt x="40" y="654"/>
                  <a:pt x="35" y="668"/>
                  <a:pt x="43" y="672"/>
                </a:cubicBezTo>
                <a:cubicBezTo>
                  <a:pt x="61" y="681"/>
                  <a:pt x="84" y="678"/>
                  <a:pt x="104" y="681"/>
                </a:cubicBezTo>
                <a:cubicBezTo>
                  <a:pt x="122" y="675"/>
                  <a:pt x="139" y="669"/>
                  <a:pt x="157" y="663"/>
                </a:cubicBezTo>
                <a:cubicBezTo>
                  <a:pt x="160" y="662"/>
                  <a:pt x="173" y="612"/>
                  <a:pt x="174" y="611"/>
                </a:cubicBezTo>
                <a:cubicBezTo>
                  <a:pt x="180" y="604"/>
                  <a:pt x="191" y="605"/>
                  <a:pt x="200" y="602"/>
                </a:cubicBezTo>
                <a:cubicBezTo>
                  <a:pt x="258" y="609"/>
                  <a:pt x="304" y="621"/>
                  <a:pt x="358" y="637"/>
                </a:cubicBezTo>
                <a:cubicBezTo>
                  <a:pt x="379" y="660"/>
                  <a:pt x="398" y="671"/>
                  <a:pt x="427" y="681"/>
                </a:cubicBezTo>
                <a:cubicBezTo>
                  <a:pt x="465" y="673"/>
                  <a:pt x="488" y="672"/>
                  <a:pt x="515" y="646"/>
                </a:cubicBezTo>
                <a:cubicBezTo>
                  <a:pt x="532" y="649"/>
                  <a:pt x="556" y="641"/>
                  <a:pt x="567" y="655"/>
                </a:cubicBezTo>
                <a:cubicBezTo>
                  <a:pt x="581" y="674"/>
                  <a:pt x="570" y="702"/>
                  <a:pt x="576" y="725"/>
                </a:cubicBezTo>
                <a:cubicBezTo>
                  <a:pt x="579" y="735"/>
                  <a:pt x="587" y="742"/>
                  <a:pt x="593" y="751"/>
                </a:cubicBezTo>
                <a:cubicBezTo>
                  <a:pt x="631" y="743"/>
                  <a:pt x="653" y="730"/>
                  <a:pt x="689" y="742"/>
                </a:cubicBezTo>
                <a:cubicBezTo>
                  <a:pt x="724" y="739"/>
                  <a:pt x="763" y="750"/>
                  <a:pt x="794" y="733"/>
                </a:cubicBezTo>
                <a:cubicBezTo>
                  <a:pt x="807" y="726"/>
                  <a:pt x="791" y="703"/>
                  <a:pt x="785" y="690"/>
                </a:cubicBezTo>
                <a:cubicBezTo>
                  <a:pt x="782" y="684"/>
                  <a:pt x="754" y="660"/>
                  <a:pt x="750" y="655"/>
                </a:cubicBezTo>
                <a:cubicBezTo>
                  <a:pt x="732" y="632"/>
                  <a:pt x="733" y="628"/>
                  <a:pt x="724" y="602"/>
                </a:cubicBezTo>
                <a:cubicBezTo>
                  <a:pt x="771" y="587"/>
                  <a:pt x="767" y="556"/>
                  <a:pt x="811" y="541"/>
                </a:cubicBezTo>
                <a:cubicBezTo>
                  <a:pt x="823" y="544"/>
                  <a:pt x="834" y="547"/>
                  <a:pt x="846" y="550"/>
                </a:cubicBezTo>
                <a:cubicBezTo>
                  <a:pt x="855" y="553"/>
                  <a:pt x="864" y="563"/>
                  <a:pt x="872" y="559"/>
                </a:cubicBezTo>
                <a:cubicBezTo>
                  <a:pt x="891" y="550"/>
                  <a:pt x="895" y="517"/>
                  <a:pt x="916" y="515"/>
                </a:cubicBezTo>
                <a:cubicBezTo>
                  <a:pt x="954" y="512"/>
                  <a:pt x="992" y="509"/>
                  <a:pt x="1030" y="506"/>
                </a:cubicBezTo>
                <a:cubicBezTo>
                  <a:pt x="1043" y="463"/>
                  <a:pt x="1053" y="464"/>
                  <a:pt x="1099" y="454"/>
                </a:cubicBezTo>
                <a:cubicBezTo>
                  <a:pt x="1116" y="438"/>
                  <a:pt x="1124" y="434"/>
                  <a:pt x="1134" y="410"/>
                </a:cubicBezTo>
                <a:cubicBezTo>
                  <a:pt x="1141" y="393"/>
                  <a:pt x="1152" y="358"/>
                  <a:pt x="1152" y="358"/>
                </a:cubicBezTo>
                <a:cubicBezTo>
                  <a:pt x="1149" y="343"/>
                  <a:pt x="1150" y="327"/>
                  <a:pt x="1143" y="314"/>
                </a:cubicBezTo>
                <a:cubicBezTo>
                  <a:pt x="1138" y="303"/>
                  <a:pt x="1117" y="300"/>
                  <a:pt x="1117" y="288"/>
                </a:cubicBezTo>
                <a:cubicBezTo>
                  <a:pt x="1117" y="278"/>
                  <a:pt x="1133" y="273"/>
                  <a:pt x="1143" y="271"/>
                </a:cubicBezTo>
                <a:cubicBezTo>
                  <a:pt x="1180" y="264"/>
                  <a:pt x="1218" y="265"/>
                  <a:pt x="1256" y="262"/>
                </a:cubicBezTo>
                <a:cubicBezTo>
                  <a:pt x="1259" y="224"/>
                  <a:pt x="1255" y="185"/>
                  <a:pt x="1265" y="149"/>
                </a:cubicBezTo>
                <a:cubicBezTo>
                  <a:pt x="1267" y="141"/>
                  <a:pt x="1275" y="165"/>
                  <a:pt x="1283" y="166"/>
                </a:cubicBezTo>
                <a:cubicBezTo>
                  <a:pt x="1321" y="168"/>
                  <a:pt x="1358" y="160"/>
                  <a:pt x="1396" y="157"/>
                </a:cubicBezTo>
                <a:cubicBezTo>
                  <a:pt x="1406" y="129"/>
                  <a:pt x="1401" y="96"/>
                  <a:pt x="1414" y="70"/>
                </a:cubicBezTo>
                <a:cubicBezTo>
                  <a:pt x="1417" y="63"/>
                  <a:pt x="1507" y="45"/>
                  <a:pt x="1510" y="44"/>
                </a:cubicBezTo>
                <a:cubicBezTo>
                  <a:pt x="1520" y="12"/>
                  <a:pt x="1514" y="26"/>
                  <a:pt x="1527" y="0"/>
                </a:cubicBezTo>
              </a:path>
            </a:pathLst>
          </a:cu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4" name="Freeform 8"/>
          <p:cNvSpPr>
            <a:spLocks/>
          </p:cNvSpPr>
          <p:nvPr/>
        </p:nvSpPr>
        <p:spPr bwMode="auto">
          <a:xfrm>
            <a:off x="6151564" y="4186238"/>
            <a:ext cx="3171825" cy="1009650"/>
          </a:xfrm>
          <a:custGeom>
            <a:avLst/>
            <a:gdLst>
              <a:gd name="T0" fmla="*/ 0 w 1998"/>
              <a:gd name="T1" fmla="*/ 2147483647 h 636"/>
              <a:gd name="T2" fmla="*/ 2147483647 w 1998"/>
              <a:gd name="T3" fmla="*/ 2147483647 h 636"/>
              <a:gd name="T4" fmla="*/ 2147483647 w 1998"/>
              <a:gd name="T5" fmla="*/ 2147483647 h 636"/>
              <a:gd name="T6" fmla="*/ 2147483647 w 1998"/>
              <a:gd name="T7" fmla="*/ 2147483647 h 636"/>
              <a:gd name="T8" fmla="*/ 2147483647 w 1998"/>
              <a:gd name="T9" fmla="*/ 2147483647 h 636"/>
              <a:gd name="T10" fmla="*/ 2147483647 w 1998"/>
              <a:gd name="T11" fmla="*/ 2147483647 h 636"/>
              <a:gd name="T12" fmla="*/ 2147483647 w 1998"/>
              <a:gd name="T13" fmla="*/ 2147483647 h 636"/>
              <a:gd name="T14" fmla="*/ 2147483647 w 1998"/>
              <a:gd name="T15" fmla="*/ 2147483647 h 636"/>
              <a:gd name="T16" fmla="*/ 2147483647 w 1998"/>
              <a:gd name="T17" fmla="*/ 2147483647 h 636"/>
              <a:gd name="T18" fmla="*/ 2147483647 w 1998"/>
              <a:gd name="T19" fmla="*/ 2147483647 h 636"/>
              <a:gd name="T20" fmla="*/ 2147483647 w 1998"/>
              <a:gd name="T21" fmla="*/ 2147483647 h 636"/>
              <a:gd name="T22" fmla="*/ 2147483647 w 1998"/>
              <a:gd name="T23" fmla="*/ 2147483647 h 636"/>
              <a:gd name="T24" fmla="*/ 2147483647 w 1998"/>
              <a:gd name="T25" fmla="*/ 2147483647 h 636"/>
              <a:gd name="T26" fmla="*/ 2147483647 w 1998"/>
              <a:gd name="T27" fmla="*/ 2147483647 h 636"/>
              <a:gd name="T28" fmla="*/ 2147483647 w 1998"/>
              <a:gd name="T29" fmla="*/ 2147483647 h 636"/>
              <a:gd name="T30" fmla="*/ 2147483647 w 1998"/>
              <a:gd name="T31" fmla="*/ 2147483647 h 636"/>
              <a:gd name="T32" fmla="*/ 2147483647 w 1998"/>
              <a:gd name="T33" fmla="*/ 2147483647 h 636"/>
              <a:gd name="T34" fmla="*/ 2147483647 w 1998"/>
              <a:gd name="T35" fmla="*/ 2147483647 h 636"/>
              <a:gd name="T36" fmla="*/ 2147483647 w 1998"/>
              <a:gd name="T37" fmla="*/ 2147483647 h 636"/>
              <a:gd name="T38" fmla="*/ 2147483647 w 1998"/>
              <a:gd name="T39" fmla="*/ 2147483647 h 636"/>
              <a:gd name="T40" fmla="*/ 2147483647 w 1998"/>
              <a:gd name="T41" fmla="*/ 2147483647 h 636"/>
              <a:gd name="T42" fmla="*/ 2147483647 w 1998"/>
              <a:gd name="T43" fmla="*/ 2147483647 h 636"/>
              <a:gd name="T44" fmla="*/ 2147483647 w 1998"/>
              <a:gd name="T45" fmla="*/ 2147483647 h 636"/>
              <a:gd name="T46" fmla="*/ 2147483647 w 1998"/>
              <a:gd name="T47" fmla="*/ 2147483647 h 636"/>
              <a:gd name="T48" fmla="*/ 2147483647 w 1998"/>
              <a:gd name="T49" fmla="*/ 2147483647 h 636"/>
              <a:gd name="T50" fmla="*/ 2147483647 w 1998"/>
              <a:gd name="T51" fmla="*/ 2147483647 h 636"/>
              <a:gd name="T52" fmla="*/ 2147483647 w 1998"/>
              <a:gd name="T53" fmla="*/ 2147483647 h 636"/>
              <a:gd name="T54" fmla="*/ 2147483647 w 1998"/>
              <a:gd name="T55" fmla="*/ 2147483647 h 636"/>
              <a:gd name="T56" fmla="*/ 2147483647 w 1998"/>
              <a:gd name="T57" fmla="*/ 2147483647 h 636"/>
              <a:gd name="T58" fmla="*/ 2147483647 w 1998"/>
              <a:gd name="T59" fmla="*/ 2147483647 h 636"/>
              <a:gd name="T60" fmla="*/ 2147483647 w 1998"/>
              <a:gd name="T61" fmla="*/ 2147483647 h 6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98"/>
              <a:gd name="T94" fmla="*/ 0 h 636"/>
              <a:gd name="T95" fmla="*/ 1998 w 1998"/>
              <a:gd name="T96" fmla="*/ 636 h 6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98" h="636">
                <a:moveTo>
                  <a:pt x="0" y="636"/>
                </a:moveTo>
                <a:cubicBezTo>
                  <a:pt x="17" y="633"/>
                  <a:pt x="36" y="633"/>
                  <a:pt x="52" y="627"/>
                </a:cubicBezTo>
                <a:cubicBezTo>
                  <a:pt x="73" y="619"/>
                  <a:pt x="77" y="584"/>
                  <a:pt x="96" y="566"/>
                </a:cubicBezTo>
                <a:cubicBezTo>
                  <a:pt x="207" y="575"/>
                  <a:pt x="209" y="581"/>
                  <a:pt x="297" y="610"/>
                </a:cubicBezTo>
                <a:cubicBezTo>
                  <a:pt x="326" y="607"/>
                  <a:pt x="357" y="611"/>
                  <a:pt x="384" y="601"/>
                </a:cubicBezTo>
                <a:cubicBezTo>
                  <a:pt x="393" y="598"/>
                  <a:pt x="392" y="584"/>
                  <a:pt x="393" y="575"/>
                </a:cubicBezTo>
                <a:cubicBezTo>
                  <a:pt x="408" y="467"/>
                  <a:pt x="369" y="490"/>
                  <a:pt x="428" y="470"/>
                </a:cubicBezTo>
                <a:cubicBezTo>
                  <a:pt x="493" y="476"/>
                  <a:pt x="522" y="477"/>
                  <a:pt x="576" y="496"/>
                </a:cubicBezTo>
                <a:cubicBezTo>
                  <a:pt x="597" y="519"/>
                  <a:pt x="617" y="521"/>
                  <a:pt x="646" y="531"/>
                </a:cubicBezTo>
                <a:cubicBezTo>
                  <a:pt x="672" y="528"/>
                  <a:pt x="699" y="529"/>
                  <a:pt x="724" y="522"/>
                </a:cubicBezTo>
                <a:cubicBezTo>
                  <a:pt x="732" y="520"/>
                  <a:pt x="734" y="506"/>
                  <a:pt x="742" y="505"/>
                </a:cubicBezTo>
                <a:cubicBezTo>
                  <a:pt x="758" y="502"/>
                  <a:pt x="804" y="525"/>
                  <a:pt x="820" y="531"/>
                </a:cubicBezTo>
                <a:cubicBezTo>
                  <a:pt x="870" y="528"/>
                  <a:pt x="920" y="529"/>
                  <a:pt x="969" y="522"/>
                </a:cubicBezTo>
                <a:cubicBezTo>
                  <a:pt x="993" y="518"/>
                  <a:pt x="1013" y="487"/>
                  <a:pt x="1038" y="479"/>
                </a:cubicBezTo>
                <a:cubicBezTo>
                  <a:pt x="1044" y="473"/>
                  <a:pt x="1052" y="469"/>
                  <a:pt x="1056" y="461"/>
                </a:cubicBezTo>
                <a:cubicBezTo>
                  <a:pt x="1061" y="450"/>
                  <a:pt x="1054" y="431"/>
                  <a:pt x="1065" y="426"/>
                </a:cubicBezTo>
                <a:cubicBezTo>
                  <a:pt x="1119" y="404"/>
                  <a:pt x="1181" y="416"/>
                  <a:pt x="1239" y="409"/>
                </a:cubicBezTo>
                <a:cubicBezTo>
                  <a:pt x="1261" y="387"/>
                  <a:pt x="1264" y="368"/>
                  <a:pt x="1274" y="339"/>
                </a:cubicBezTo>
                <a:cubicBezTo>
                  <a:pt x="1271" y="290"/>
                  <a:pt x="1273" y="240"/>
                  <a:pt x="1265" y="191"/>
                </a:cubicBezTo>
                <a:cubicBezTo>
                  <a:pt x="1255" y="128"/>
                  <a:pt x="1230" y="224"/>
                  <a:pt x="1257" y="147"/>
                </a:cubicBezTo>
                <a:cubicBezTo>
                  <a:pt x="1276" y="0"/>
                  <a:pt x="1314" y="69"/>
                  <a:pt x="1518" y="77"/>
                </a:cubicBezTo>
                <a:cubicBezTo>
                  <a:pt x="1527" y="80"/>
                  <a:pt x="1538" y="79"/>
                  <a:pt x="1545" y="86"/>
                </a:cubicBezTo>
                <a:cubicBezTo>
                  <a:pt x="1551" y="92"/>
                  <a:pt x="1548" y="104"/>
                  <a:pt x="1553" y="112"/>
                </a:cubicBezTo>
                <a:cubicBezTo>
                  <a:pt x="1568" y="137"/>
                  <a:pt x="1587" y="156"/>
                  <a:pt x="1614" y="164"/>
                </a:cubicBezTo>
                <a:cubicBezTo>
                  <a:pt x="1663" y="213"/>
                  <a:pt x="1735" y="180"/>
                  <a:pt x="1798" y="199"/>
                </a:cubicBezTo>
                <a:cubicBezTo>
                  <a:pt x="1849" y="253"/>
                  <a:pt x="1878" y="201"/>
                  <a:pt x="1894" y="156"/>
                </a:cubicBezTo>
                <a:cubicBezTo>
                  <a:pt x="1951" y="165"/>
                  <a:pt x="1956" y="165"/>
                  <a:pt x="1972" y="217"/>
                </a:cubicBezTo>
                <a:cubicBezTo>
                  <a:pt x="1977" y="258"/>
                  <a:pt x="1993" y="336"/>
                  <a:pt x="1972" y="374"/>
                </a:cubicBezTo>
                <a:cubicBezTo>
                  <a:pt x="1965" y="387"/>
                  <a:pt x="1943" y="380"/>
                  <a:pt x="1929" y="383"/>
                </a:cubicBezTo>
                <a:cubicBezTo>
                  <a:pt x="1967" y="395"/>
                  <a:pt x="1976" y="386"/>
                  <a:pt x="1990" y="426"/>
                </a:cubicBezTo>
                <a:cubicBezTo>
                  <a:pt x="1998" y="543"/>
                  <a:pt x="1998" y="578"/>
                  <a:pt x="1998" y="531"/>
                </a:cubicBezTo>
              </a:path>
            </a:pathLst>
          </a:cu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5" name="Oval 9"/>
          <p:cNvSpPr>
            <a:spLocks noChangeArrowheads="1"/>
          </p:cNvSpPr>
          <p:nvPr/>
        </p:nvSpPr>
        <p:spPr bwMode="auto">
          <a:xfrm>
            <a:off x="2438400" y="49530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5</a:t>
            </a:r>
          </a:p>
        </p:txBody>
      </p:sp>
      <p:sp>
        <p:nvSpPr>
          <p:cNvPr id="60426" name="Oval 10"/>
          <p:cNvSpPr>
            <a:spLocks noChangeArrowheads="1"/>
          </p:cNvSpPr>
          <p:nvPr/>
        </p:nvSpPr>
        <p:spPr bwMode="auto">
          <a:xfrm>
            <a:off x="2667000" y="51816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6</a:t>
            </a:r>
          </a:p>
        </p:txBody>
      </p:sp>
      <p:sp>
        <p:nvSpPr>
          <p:cNvPr id="60427" name="Oval 11"/>
          <p:cNvSpPr>
            <a:spLocks noChangeArrowheads="1"/>
          </p:cNvSpPr>
          <p:nvPr/>
        </p:nvSpPr>
        <p:spPr bwMode="auto">
          <a:xfrm>
            <a:off x="2133600" y="34290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4</a:t>
            </a:r>
          </a:p>
        </p:txBody>
      </p:sp>
      <p:sp>
        <p:nvSpPr>
          <p:cNvPr id="60428" name="Oval 12"/>
          <p:cNvSpPr>
            <a:spLocks noChangeArrowheads="1"/>
          </p:cNvSpPr>
          <p:nvPr/>
        </p:nvSpPr>
        <p:spPr bwMode="auto">
          <a:xfrm>
            <a:off x="2590800" y="37338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3</a:t>
            </a:r>
          </a:p>
        </p:txBody>
      </p:sp>
      <p:sp>
        <p:nvSpPr>
          <p:cNvPr id="60429" name="Oval 14"/>
          <p:cNvSpPr>
            <a:spLocks noChangeArrowheads="1"/>
          </p:cNvSpPr>
          <p:nvPr/>
        </p:nvSpPr>
        <p:spPr bwMode="auto">
          <a:xfrm>
            <a:off x="3657600" y="58674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8</a:t>
            </a:r>
          </a:p>
        </p:txBody>
      </p:sp>
      <p:sp>
        <p:nvSpPr>
          <p:cNvPr id="60430" name="Oval 15"/>
          <p:cNvSpPr>
            <a:spLocks noChangeArrowheads="1"/>
          </p:cNvSpPr>
          <p:nvPr/>
        </p:nvSpPr>
        <p:spPr bwMode="auto">
          <a:xfrm>
            <a:off x="3657600" y="46482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7</a:t>
            </a:r>
          </a:p>
        </p:txBody>
      </p:sp>
      <p:sp>
        <p:nvSpPr>
          <p:cNvPr id="60431" name="Oval 16"/>
          <p:cNvSpPr>
            <a:spLocks noChangeArrowheads="1"/>
          </p:cNvSpPr>
          <p:nvPr/>
        </p:nvSpPr>
        <p:spPr bwMode="auto">
          <a:xfrm>
            <a:off x="4038600" y="56388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9</a:t>
            </a:r>
          </a:p>
        </p:txBody>
      </p:sp>
      <p:sp>
        <p:nvSpPr>
          <p:cNvPr id="60432" name="Oval 17"/>
          <p:cNvSpPr>
            <a:spLocks noChangeArrowheads="1"/>
          </p:cNvSpPr>
          <p:nvPr/>
        </p:nvSpPr>
        <p:spPr bwMode="auto">
          <a:xfrm>
            <a:off x="2819400" y="29718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2</a:t>
            </a:r>
          </a:p>
        </p:txBody>
      </p:sp>
      <p:sp>
        <p:nvSpPr>
          <p:cNvPr id="60433" name="Oval 18"/>
          <p:cNvSpPr>
            <a:spLocks noChangeArrowheads="1"/>
          </p:cNvSpPr>
          <p:nvPr/>
        </p:nvSpPr>
        <p:spPr bwMode="auto">
          <a:xfrm>
            <a:off x="5105400" y="57150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11</a:t>
            </a:r>
          </a:p>
        </p:txBody>
      </p:sp>
      <p:sp>
        <p:nvSpPr>
          <p:cNvPr id="60434" name="Oval 19"/>
          <p:cNvSpPr>
            <a:spLocks noChangeArrowheads="1"/>
          </p:cNvSpPr>
          <p:nvPr/>
        </p:nvSpPr>
        <p:spPr bwMode="auto">
          <a:xfrm>
            <a:off x="4419600" y="60198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10</a:t>
            </a:r>
          </a:p>
        </p:txBody>
      </p:sp>
      <p:sp>
        <p:nvSpPr>
          <p:cNvPr id="60435" name="Rectangle 20"/>
          <p:cNvSpPr>
            <a:spLocks noChangeArrowheads="1"/>
          </p:cNvSpPr>
          <p:nvPr/>
        </p:nvSpPr>
        <p:spPr bwMode="auto">
          <a:xfrm>
            <a:off x="5638800" y="3505200"/>
            <a:ext cx="3124200" cy="381000"/>
          </a:xfrm>
          <a:prstGeom prst="rect">
            <a:avLst/>
          </a:prstGeom>
          <a:solidFill>
            <a:srgbClr val="D8A36E"/>
          </a:solidFill>
          <a:ln w="9525">
            <a:solidFill>
              <a:srgbClr val="D8A36E"/>
            </a:solidFill>
            <a:miter lim="800000"/>
            <a:headEnd/>
            <a:tailEnd/>
          </a:ln>
        </p:spPr>
        <p:txBody>
          <a:bodyPr wrap="none" anchor="ctr"/>
          <a:lstStyle/>
          <a:p>
            <a:endParaRPr lang="vi-VN" altLang="en-US"/>
          </a:p>
        </p:txBody>
      </p:sp>
      <p:sp>
        <p:nvSpPr>
          <p:cNvPr id="60436" name="WordArt 21"/>
          <p:cNvSpPr>
            <a:spLocks noChangeArrowheads="1" noChangeShapeType="1" noTextEdit="1"/>
          </p:cNvSpPr>
          <p:nvPr/>
        </p:nvSpPr>
        <p:spPr bwMode="auto">
          <a:xfrm>
            <a:off x="5715000" y="3505200"/>
            <a:ext cx="3048000" cy="381000"/>
          </a:xfrm>
          <a:prstGeom prst="rect">
            <a:avLst/>
          </a:prstGeom>
        </p:spPr>
        <p:txBody>
          <a:bodyPr wrap="none" fromWordArt="1">
            <a:prstTxWarp prst="textPlain">
              <a:avLst>
                <a:gd name="adj" fmla="val 50000"/>
              </a:avLst>
            </a:prstTxWarp>
          </a:bodyPr>
          <a:lstStyle/>
          <a:p>
            <a:pPr algn="ctr"/>
            <a:r>
              <a:rPr lang="en-US" sz="3600" kern="10">
                <a:ln w="9525">
                  <a:solidFill>
                    <a:srgbClr val="009900"/>
                  </a:solidFill>
                  <a:round/>
                  <a:headEnd/>
                  <a:tailEnd/>
                </a:ln>
                <a:solidFill>
                  <a:srgbClr val="009900"/>
                </a:solidFill>
                <a:latin typeface="Arial"/>
                <a:cs typeface="Arial"/>
              </a:rPr>
              <a:t>LIÊN BANG NGA</a:t>
            </a:r>
          </a:p>
        </p:txBody>
      </p:sp>
      <p:sp>
        <p:nvSpPr>
          <p:cNvPr id="453654" name="AutoShape 22"/>
          <p:cNvSpPr>
            <a:spLocks noChangeArrowheads="1"/>
          </p:cNvSpPr>
          <p:nvPr/>
        </p:nvSpPr>
        <p:spPr bwMode="auto">
          <a:xfrm>
            <a:off x="3124200" y="3352800"/>
            <a:ext cx="304800" cy="22860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sp>
        <p:nvSpPr>
          <p:cNvPr id="60438" name="WordArt 23"/>
          <p:cNvSpPr>
            <a:spLocks noChangeArrowheads="1" noChangeShapeType="1" noTextEdit="1"/>
          </p:cNvSpPr>
          <p:nvPr/>
        </p:nvSpPr>
        <p:spPr bwMode="auto">
          <a:xfrm>
            <a:off x="3352800" y="3200400"/>
            <a:ext cx="1524000" cy="2286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latin typeface="Arial"/>
                <a:cs typeface="Arial"/>
              </a:rPr>
              <a:t>Matxcơva</a:t>
            </a:r>
            <a:endParaRPr lang="en-US" sz="3600" kern="10">
              <a:ln w="9525">
                <a:solidFill>
                  <a:srgbClr val="FF0000"/>
                </a:solidFill>
                <a:round/>
                <a:headEnd/>
                <a:tailEnd/>
              </a:ln>
              <a:solidFill>
                <a:srgbClr val="FF0000"/>
              </a:solidFill>
              <a:latin typeface="Arial"/>
              <a:cs typeface="Arial"/>
            </a:endParaRPr>
          </a:p>
        </p:txBody>
      </p:sp>
      <p:pic>
        <p:nvPicPr>
          <p:cNvPr id="60439" name="Picture 24" descr="Nga Animated-Flag-Russi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743201"/>
            <a:ext cx="11430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83C0B6F-C431-4BCF-AFCB-022CA521B4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9780982"/>
      </p:ext>
    </p:extLst>
  </p:cSld>
  <p:clrMapOvr>
    <a:masterClrMapping/>
  </p:clrMapOvr>
  <mc:AlternateContent xmlns:mc="http://schemas.openxmlformats.org/markup-compatibility/2006">
    <mc:Choice xmlns:p14="http://schemas.microsoft.com/office/powerpoint/2010/main" Requires="p14">
      <p:transition spd="slow" p14:dur="2000" advTm="20373"/>
    </mc:Choice>
    <mc:Fallback>
      <p:transition spd="slow" advTm="2037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9" presetClass="entr" presetSubtype="0" fill="hold" grpId="0" nodeType="withEffect">
                                  <p:stCondLst>
                                    <p:cond delay="0"/>
                                  </p:stCondLst>
                                  <p:childTnLst>
                                    <p:set>
                                      <p:cBhvr>
                                        <p:cTn id="8" dur="1" fill="hold">
                                          <p:stCondLst>
                                            <p:cond delay="0"/>
                                          </p:stCondLst>
                                        </p:cTn>
                                        <p:tgtEl>
                                          <p:spTgt spid="453636"/>
                                        </p:tgtEl>
                                        <p:attrNameLst>
                                          <p:attrName>style.visibility</p:attrName>
                                        </p:attrNameLst>
                                      </p:cBhvr>
                                      <p:to>
                                        <p:strVal val="visible"/>
                                      </p:to>
                                    </p:set>
                                    <p:anim calcmode="lin" valueType="num">
                                      <p:cBhvr>
                                        <p:cTn id="9" dur="1000" fill="hold"/>
                                        <p:tgtEl>
                                          <p:spTgt spid="453636"/>
                                        </p:tgtEl>
                                        <p:attrNameLst>
                                          <p:attrName>ppt_x</p:attrName>
                                        </p:attrNameLst>
                                      </p:cBhvr>
                                      <p:tavLst>
                                        <p:tav tm="0">
                                          <p:val>
                                            <p:strVal val="#ppt_x-.2"/>
                                          </p:val>
                                        </p:tav>
                                        <p:tav tm="100000">
                                          <p:val>
                                            <p:strVal val="#ppt_x"/>
                                          </p:val>
                                        </p:tav>
                                      </p:tavLst>
                                    </p:anim>
                                    <p:anim calcmode="lin" valueType="num">
                                      <p:cBhvr>
                                        <p:cTn id="10" dur="1000" fill="hold"/>
                                        <p:tgtEl>
                                          <p:spTgt spid="453636"/>
                                        </p:tgtEl>
                                        <p:attrNameLst>
                                          <p:attrName>ppt_y</p:attrName>
                                        </p:attrNameLst>
                                      </p:cBhvr>
                                      <p:tavLst>
                                        <p:tav tm="0">
                                          <p:val>
                                            <p:strVal val="#ppt_y"/>
                                          </p:val>
                                        </p:tav>
                                        <p:tav tm="100000">
                                          <p:val>
                                            <p:strVal val="#ppt_y"/>
                                          </p:val>
                                        </p:tav>
                                      </p:tavLst>
                                    </p:anim>
                                    <p:animEffect transition="in" filter="wipe(right)" prLst="gradientSize: 0.1">
                                      <p:cBhvr>
                                        <p:cTn id="11" dur="10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4536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800px-Flag_of_the_C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90600"/>
            <a:ext cx="7848600" cy="43053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3731" name="Rectangle 3"/>
          <p:cNvSpPr>
            <a:spLocks noChangeArrowheads="1"/>
          </p:cNvSpPr>
          <p:nvPr/>
        </p:nvSpPr>
        <p:spPr bwMode="auto">
          <a:xfrm>
            <a:off x="5336559" y="5331769"/>
            <a:ext cx="17363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eaLnBrk="1" hangingPunct="1"/>
            <a:r>
              <a:rPr lang="en-US" altLang="zh-CN" sz="2400" b="1">
                <a:latin typeface="A3.AmpleBold-San" pitchFamily="2" charset="0"/>
                <a:sym typeface="A3.AmpleBold-San" pitchFamily="2" charset="0"/>
              </a:rPr>
              <a:t>Cờ của SNG </a:t>
            </a:r>
            <a:endParaRPr lang="en-US" altLang="zh-CN" sz="2400">
              <a:latin typeface="A3.AmpleBold-San" pitchFamily="2" charset="0"/>
              <a:sym typeface="A3.AmpleBold-San" pitchFamily="2" charset="0"/>
            </a:endParaRPr>
          </a:p>
        </p:txBody>
      </p:sp>
      <p:pic>
        <p:nvPicPr>
          <p:cNvPr id="2" name="Audio 1">
            <a:hlinkClick r:id="" action="ppaction://media"/>
            <a:extLst>
              <a:ext uri="{FF2B5EF4-FFF2-40B4-BE49-F238E27FC236}">
                <a16:creationId xmlns:a16="http://schemas.microsoft.com/office/drawing/2014/main" id="{234B42FC-7526-4874-8052-8ED0112DB8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8779004"/>
      </p:ext>
    </p:extLst>
  </p:cSld>
  <p:clrMapOvr>
    <a:masterClrMapping/>
  </p:clrMapOvr>
  <mc:AlternateContent xmlns:mc="http://schemas.openxmlformats.org/markup-compatibility/2006">
    <mc:Choice xmlns:p14="http://schemas.microsoft.com/office/powerpoint/2010/main" Requires="p14">
      <p:transition spd="slow" p14:dur="2000" advTm="5861"/>
    </mc:Choice>
    <mc:Fallback>
      <p:transition spd="slow" advTm="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3524250" y="0"/>
            <a:ext cx="3886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spcBef>
                <a:spcPct val="50000"/>
              </a:spcBef>
            </a:pPr>
            <a:endParaRPr lang="vi-VN" altLang="en-US">
              <a:cs typeface="Arial" pitchFamily="34" charset="0"/>
            </a:endParaRPr>
          </a:p>
        </p:txBody>
      </p:sp>
      <p:sp>
        <p:nvSpPr>
          <p:cNvPr id="45060" name="Text Box 4"/>
          <p:cNvSpPr txBox="1">
            <a:spLocks noChangeArrowheads="1"/>
          </p:cNvSpPr>
          <p:nvPr/>
        </p:nvSpPr>
        <p:spPr bwMode="auto">
          <a:xfrm>
            <a:off x="1592263" y="695325"/>
            <a:ext cx="9075737" cy="954088"/>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ctr">
              <a:defRPr/>
            </a:pPr>
            <a:r>
              <a:rPr lang="vi-VN" sz="2800" b="1" kern="10">
                <a:effectLst>
                  <a:outerShdw blurRad="38100" dist="19049" dir="2700000" algn="tl" rotWithShape="0">
                    <a:schemeClr val="tx1">
                      <a:alpha val="39998"/>
                    </a:schemeClr>
                  </a:outerShdw>
                </a:effectLst>
                <a:latin typeface="A3.AmpleBold-San"/>
              </a:rPr>
              <a:t>LIÊN XÔ VÀ CÁC NƯỚC ĐÔNG ÂU (1945-1991)</a:t>
            </a:r>
          </a:p>
          <a:p>
            <a:pPr algn="ctr">
              <a:defRPr/>
            </a:pPr>
            <a:r>
              <a:rPr lang="vi-VN" sz="2800" b="1" kern="10">
                <a:effectLst>
                  <a:outerShdw blurRad="38100" dist="19049" dir="2700000" algn="tl" rotWithShape="0">
                    <a:schemeClr val="tx1">
                      <a:alpha val="39998"/>
                    </a:schemeClr>
                  </a:outerShdw>
                </a:effectLst>
                <a:latin typeface="A3.AmpleBold-San"/>
              </a:rPr>
              <a:t>LIÊN BANG NGA (1991-2000)</a:t>
            </a:r>
            <a:endParaRPr lang="en-US" sz="2800" b="1" kern="10">
              <a:effectLst>
                <a:outerShdw blurRad="38100" dist="19049" dir="2700000" algn="tl" rotWithShape="0">
                  <a:schemeClr val="tx1">
                    <a:alpha val="39998"/>
                  </a:schemeClr>
                </a:outerShdw>
              </a:effectLst>
              <a:latin typeface="A3.AmpleBold-San"/>
            </a:endParaRPr>
          </a:p>
        </p:txBody>
      </p:sp>
      <p:sp>
        <p:nvSpPr>
          <p:cNvPr id="46084" name="AutoShape 2" descr="Kết quả hình ảnh cho liên xô tổn thất sau chiến tranh thế giới thứ hai"/>
          <p:cNvSpPr>
            <a:spLocks noChangeAspect="1" noChangeArrowheads="1"/>
          </p:cNvSpPr>
          <p:nvPr/>
        </p:nvSpPr>
        <p:spPr bwMode="auto">
          <a:xfrm>
            <a:off x="1639888"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 name="Rectangle 18"/>
          <p:cNvSpPr>
            <a:spLocks noChangeArrowheads="1"/>
          </p:cNvSpPr>
          <p:nvPr/>
        </p:nvSpPr>
        <p:spPr bwMode="auto">
          <a:xfrm>
            <a:off x="1630363" y="5791201"/>
            <a:ext cx="4297362"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en-US" altLang="en-US" sz="2400" b="1">
                <a:solidFill>
                  <a:srgbClr val="002060"/>
                </a:solidFill>
                <a:latin typeface="A3.AmpleBold-San" pitchFamily="2" charset="0"/>
              </a:rPr>
              <a:t>12/1991, nhà nước XHCN Liên Xô sụp đổ</a:t>
            </a:r>
          </a:p>
        </p:txBody>
      </p:sp>
      <p:pic>
        <p:nvPicPr>
          <p:cNvPr id="4098" name="Picture 2" descr="https://2.bp.blogspot.com/-ooStY9EongM/WHhL-2Dh8_I/AAAAAAAAFLQ/TB1gOpC63f0x6iq2t9kfiueED5ThFG0eACLcB/s160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263" y="1804988"/>
            <a:ext cx="428625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48389" y="2117726"/>
            <a:ext cx="4429125"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0439" y="1752600"/>
            <a:ext cx="4429125"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6090" name="TextBox 3"/>
          <p:cNvSpPr txBox="1">
            <a:spLocks noChangeArrowheads="1"/>
          </p:cNvSpPr>
          <p:nvPr/>
        </p:nvSpPr>
        <p:spPr bwMode="auto">
          <a:xfrm>
            <a:off x="6248400" y="5732464"/>
            <a:ext cx="3962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sz="2400">
                <a:solidFill>
                  <a:srgbClr val="002060"/>
                </a:solidFill>
                <a:latin typeface="A3.AmpleBold-San" pitchFamily="2" charset="0"/>
              </a:rPr>
              <a:t>Bức tường Beclin bị phá bỏ</a:t>
            </a:r>
          </a:p>
        </p:txBody>
      </p:sp>
      <p:pic>
        <p:nvPicPr>
          <p:cNvPr id="4" name="Audio 3">
            <a:hlinkClick r:id="" action="ppaction://media"/>
            <a:extLst>
              <a:ext uri="{FF2B5EF4-FFF2-40B4-BE49-F238E27FC236}">
                <a16:creationId xmlns:a16="http://schemas.microsoft.com/office/drawing/2014/main" id="{8C830933-C8E9-46DF-AE79-612BF6B0C50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07248914"/>
      </p:ext>
    </p:extLst>
  </p:cSld>
  <p:clrMapOvr>
    <a:masterClrMapping/>
  </p:clrMapOvr>
  <p:transition advTm="58083">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6090"/>
                                        </p:tgtEl>
                                        <p:attrNameLst>
                                          <p:attrName>style.visibility</p:attrName>
                                        </p:attrNameLst>
                                      </p:cBhvr>
                                      <p:to>
                                        <p:strVal val="visible"/>
                                      </p:to>
                                    </p:set>
                                    <p:anim calcmode="lin" valueType="num">
                                      <p:cBhvr additive="base">
                                        <p:cTn id="30" dur="500" fill="hold"/>
                                        <p:tgtEl>
                                          <p:spTgt spid="46090"/>
                                        </p:tgtEl>
                                        <p:attrNameLst>
                                          <p:attrName>ppt_x</p:attrName>
                                        </p:attrNameLst>
                                      </p:cBhvr>
                                      <p:tavLst>
                                        <p:tav tm="0">
                                          <p:val>
                                            <p:strVal val="#ppt_x"/>
                                          </p:val>
                                        </p:tav>
                                        <p:tav tm="100000">
                                          <p:val>
                                            <p:strVal val="#ppt_x"/>
                                          </p:val>
                                        </p:tav>
                                      </p:tavLst>
                                    </p:anim>
                                    <p:anim calcmode="lin" valueType="num">
                                      <p:cBhvr additive="base">
                                        <p:cTn id="31" dur="500" fill="hold"/>
                                        <p:tgtEl>
                                          <p:spTgt spid="460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19" grpId="0"/>
      <p:bldP spid="460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752600" y="1676401"/>
            <a:ext cx="83820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51203"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1204"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51205" name="Rectangle 1"/>
          <p:cNvSpPr>
            <a:spLocks noChangeArrowheads="1"/>
          </p:cNvSpPr>
          <p:nvPr/>
        </p:nvSpPr>
        <p:spPr bwMode="auto">
          <a:xfrm>
            <a:off x="1905000" y="2525714"/>
            <a:ext cx="9779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Bef>
                <a:spcPct val="50000"/>
              </a:spcBef>
              <a:buFontTx/>
              <a:buAutoNum type="arabicPeriod"/>
            </a:pPr>
            <a:r>
              <a:rPr lang="en-US" altLang="zh-CN" sz="2800" b="1">
                <a:solidFill>
                  <a:srgbClr val="0070C0"/>
                </a:solidFill>
                <a:latin typeface="A3.AmpleBold-San" pitchFamily="2" charset="0"/>
                <a:sym typeface="A3.AmpleBold-San" pitchFamily="2" charset="0"/>
              </a:rPr>
              <a:t>Sự khủng hoảng và tan rã của Liên bang Xô Viết:</a:t>
            </a:r>
          </a:p>
          <a:p>
            <a:pPr marL="457200" indent="-457200">
              <a:spcBef>
                <a:spcPct val="50000"/>
              </a:spcBef>
              <a:buFontTx/>
              <a:buAutoNum type="arabicPeriod" startAt="2"/>
            </a:pPr>
            <a:r>
              <a:rPr lang="en-US" altLang="zh-CN" sz="2800" b="1" u="sng">
                <a:solidFill>
                  <a:srgbClr val="0070C0"/>
                </a:solidFill>
                <a:latin typeface="A3.AmpleBold-San" pitchFamily="2" charset="0"/>
                <a:sym typeface="A3.AmpleBold-San" pitchFamily="2" charset="0"/>
              </a:rPr>
              <a:t>Cuộc khủng hoảng và tan rã của chế độ XHCN ở các nước Đông Âu:  ( HS đọc SGK )</a:t>
            </a:r>
            <a:endParaRPr lang="en-US" altLang="zh-CN" sz="2400" b="1" u="sng">
              <a:solidFill>
                <a:srgbClr val="0070C0"/>
              </a:solidFill>
              <a:latin typeface="A3.AmpleBold-San" pitchFamily="2" charset="0"/>
              <a:sym typeface="A3.AmpleBold-San" pitchFamily="2" charset="0"/>
            </a:endParaRPr>
          </a:p>
        </p:txBody>
      </p:sp>
      <p:sp>
        <p:nvSpPr>
          <p:cNvPr id="2" name="TextBox 1">
            <a:extLst>
              <a:ext uri="{FF2B5EF4-FFF2-40B4-BE49-F238E27FC236}">
                <a16:creationId xmlns:a16="http://schemas.microsoft.com/office/drawing/2014/main" id="{D58C0BF8-8A74-460E-B4A7-77B6B5D719DE}"/>
              </a:ext>
            </a:extLst>
          </p:cNvPr>
          <p:cNvSpPr txBox="1"/>
          <p:nvPr/>
        </p:nvSpPr>
        <p:spPr>
          <a:xfrm>
            <a:off x="2062162" y="4243387"/>
            <a:ext cx="4852988" cy="523220"/>
          </a:xfrm>
          <a:prstGeom prst="rect">
            <a:avLst/>
          </a:prstGeom>
          <a:noFill/>
        </p:spPr>
        <p:txBody>
          <a:bodyPr wrap="square" rtlCol="0">
            <a:spAutoFit/>
          </a:bodyPr>
          <a:lstStyle/>
          <a:p>
            <a:pPr algn="l"/>
            <a:r>
              <a:rPr lang="en-US" sz="2800" b="1"/>
              <a:t>Hệ quả :</a:t>
            </a:r>
          </a:p>
        </p:txBody>
      </p:sp>
      <p:pic>
        <p:nvPicPr>
          <p:cNvPr id="3" name="Audio 2">
            <a:hlinkClick r:id="" action="ppaction://media"/>
            <a:extLst>
              <a:ext uri="{FF2B5EF4-FFF2-40B4-BE49-F238E27FC236}">
                <a16:creationId xmlns:a16="http://schemas.microsoft.com/office/drawing/2014/main" id="{4E453690-3DA8-44EA-A9CF-9C2C0E6723D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29612588"/>
      </p:ext>
    </p:extLst>
  </p:cSld>
  <p:clrMapOvr>
    <a:masterClrMapping/>
  </p:clrMapOvr>
  <mc:AlternateContent xmlns:mc="http://schemas.openxmlformats.org/markup-compatibility/2006">
    <mc:Choice xmlns:p14="http://schemas.microsoft.com/office/powerpoint/2010/main" Requires="p14">
      <p:transition spd="slow" p14:dur="2000" advTm="5606"/>
    </mc:Choice>
    <mc:Fallback>
      <p:transition spd="slow" advTm="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1205">
                                            <p:txEl>
                                              <p:pRg st="1" end="1"/>
                                            </p:txEl>
                                          </p:spTgt>
                                        </p:tgtEl>
                                        <p:attrNameLst>
                                          <p:attrName>style.visibility</p:attrName>
                                        </p:attrNameLst>
                                      </p:cBhvr>
                                      <p:to>
                                        <p:strVal val="visible"/>
                                      </p:to>
                                    </p:set>
                                    <p:anim calcmode="lin" valueType="num">
                                      <p:cBhvr additive="base">
                                        <p:cTn id="11" dur="500" fill="hold"/>
                                        <p:tgtEl>
                                          <p:spTgt spid="5120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2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ình:Berlinermau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1981200" y="76200"/>
            <a:ext cx="81534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just" eaLnBrk="1" hangingPunct="1">
              <a:spcBef>
                <a:spcPct val="50000"/>
              </a:spcBef>
            </a:pPr>
            <a:r>
              <a:rPr lang="en-US" sz="2800" b="1">
                <a:solidFill>
                  <a:srgbClr val="FF0000"/>
                </a:solidFill>
                <a:latin typeface="A3.AmpleBold-San" pitchFamily="2" charset="0"/>
              </a:rPr>
              <a:t>Hệ  quả :</a:t>
            </a:r>
            <a:r>
              <a:rPr lang="en-US" sz="2800" b="1">
                <a:latin typeface="A3.AmpleBold-San" pitchFamily="2" charset="0"/>
              </a:rPr>
              <a:t> </a:t>
            </a:r>
            <a:r>
              <a:rPr lang="en-US" sz="2800" b="1">
                <a:solidFill>
                  <a:srgbClr val="0000CC"/>
                </a:solidFill>
                <a:latin typeface="A3.AmpleBold-San" pitchFamily="2" charset="0"/>
              </a:rPr>
              <a:t>qua tổng tuyển cử các thế lực chống CNXH thắng thế , các nước quay trở lại con đường TBCN</a:t>
            </a:r>
            <a:endParaRPr lang="en-US" sz="3600" b="1">
              <a:solidFill>
                <a:srgbClr val="0000CC"/>
              </a:solidFill>
              <a:latin typeface="A3.AmpleBold-San" pitchFamily="2" charset="0"/>
            </a:endParaRPr>
          </a:p>
        </p:txBody>
      </p:sp>
      <p:pic>
        <p:nvPicPr>
          <p:cNvPr id="2" name="Audio 1">
            <a:hlinkClick r:id="" action="ppaction://media"/>
            <a:extLst>
              <a:ext uri="{FF2B5EF4-FFF2-40B4-BE49-F238E27FC236}">
                <a16:creationId xmlns:a16="http://schemas.microsoft.com/office/drawing/2014/main" id="{09F6F97E-7E20-45AE-B191-3B43C8D14F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3805553"/>
      </p:ext>
    </p:extLst>
  </p:cSld>
  <p:clrMapOvr>
    <a:masterClrMapping/>
  </p:clrMapOvr>
  <p:transition advTm="273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71684">
                                            <p:txEl>
                                              <p:pRg st="0" end="0"/>
                                            </p:txEl>
                                          </p:spTgt>
                                        </p:tgtEl>
                                        <p:attrNameLst>
                                          <p:attrName>style.visibility</p:attrName>
                                        </p:attrNameLst>
                                      </p:cBhvr>
                                      <p:to>
                                        <p:strVal val="visible"/>
                                      </p:to>
                                    </p:set>
                                    <p:anim calcmode="lin" valueType="num">
                                      <p:cBhvr additive="base">
                                        <p:cTn id="9" dur="500" fill="hold"/>
                                        <p:tgtEl>
                                          <p:spTgt spid="71684">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7168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1752600" y="76200"/>
            <a:ext cx="87630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just" eaLnBrk="1" hangingPunct="1">
              <a:spcBef>
                <a:spcPct val="50000"/>
              </a:spcBef>
            </a:pPr>
            <a:r>
              <a:rPr lang="en-US" sz="2800" b="1">
                <a:solidFill>
                  <a:srgbClr val="002060"/>
                </a:solidFill>
                <a:latin typeface="Arial" pitchFamily="34" charset="0"/>
              </a:rPr>
              <a:t>Riêng Đức : 9/11/1989 bức tường Béc lin được tuyên bố tháo gỡ , 3/10/1990  sáp nhập CHDC Đức vào CHLB Đức .</a:t>
            </a:r>
          </a:p>
        </p:txBody>
      </p:sp>
      <p:pic>
        <p:nvPicPr>
          <p:cNvPr id="4710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833564"/>
            <a:ext cx="7086600" cy="502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812925"/>
            <a:ext cx="7086600" cy="492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69A99CEA-2984-4994-8EAA-0B34DE467BC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43334664"/>
      </p:ext>
    </p:extLst>
  </p:cSld>
  <p:clrMapOvr>
    <a:masterClrMapping/>
  </p:clrMapOvr>
  <p:transition advTm="190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22533">
                                            <p:txEl>
                                              <p:pRg st="0" end="0"/>
                                            </p:txEl>
                                          </p:spTgt>
                                        </p:tgtEl>
                                        <p:attrNameLst>
                                          <p:attrName>style.visibility</p:attrName>
                                        </p:attrNameLst>
                                      </p:cBhvr>
                                      <p:to>
                                        <p:strVal val="visible"/>
                                      </p:to>
                                    </p:set>
                                    <p:anim calcmode="lin" valueType="num">
                                      <p:cBhvr additive="base">
                                        <p:cTn id="9" dur="500" fill="hold"/>
                                        <p:tgtEl>
                                          <p:spTgt spid="22533">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225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checkerboard(across)">
                                      <p:cBhvr>
                                        <p:cTn id="15" dur="5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803399" y="2888090"/>
            <a:ext cx="8937171" cy="9541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just">
              <a:spcBef>
                <a:spcPct val="20000"/>
              </a:spcBef>
            </a:pPr>
            <a:r>
              <a:rPr lang="en-US" sz="2800" b="1" i="1">
                <a:solidFill>
                  <a:srgbClr val="FF0000"/>
                </a:solidFill>
                <a:latin typeface="+mn-lt"/>
              </a:rPr>
              <a:t>Qua sự sụp đổ của Liên Xô, Đông Âu hãy làm rõ những nguyên nhân sụp đổ  chủ nghĩa xã hội ở đây ?</a:t>
            </a:r>
            <a:endParaRPr lang="en-US" sz="2400" b="1" i="1">
              <a:solidFill>
                <a:srgbClr val="FF0000"/>
              </a:solidFill>
              <a:latin typeface="+mn-lt"/>
            </a:endParaRPr>
          </a:p>
        </p:txBody>
      </p:sp>
      <p:sp>
        <p:nvSpPr>
          <p:cNvPr id="48131" name="Text Box 3"/>
          <p:cNvSpPr txBox="1">
            <a:spLocks noChangeArrowheads="1"/>
          </p:cNvSpPr>
          <p:nvPr/>
        </p:nvSpPr>
        <p:spPr bwMode="auto">
          <a:xfrm>
            <a:off x="7315200" y="5867401"/>
            <a:ext cx="1828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endParaRPr lang="en-US">
              <a:latin typeface="Arial" pitchFamily="34" charset="0"/>
            </a:endParaRPr>
          </a:p>
        </p:txBody>
      </p:sp>
      <p:sp>
        <p:nvSpPr>
          <p:cNvPr id="48132"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2" name="Rectangle 1"/>
          <p:cNvSpPr/>
          <p:nvPr/>
        </p:nvSpPr>
        <p:spPr>
          <a:xfrm>
            <a:off x="2089150" y="739776"/>
            <a:ext cx="8077200" cy="1077218"/>
          </a:xfrm>
          <a:prstGeom prst="rect">
            <a:avLst/>
          </a:prstGeom>
        </p:spPr>
        <p:txBody>
          <a:bodyPr>
            <a:spAutoFit/>
          </a:bodyPr>
          <a:lstStyle/>
          <a:p>
            <a:pPr algn="ctr">
              <a:defRPr/>
            </a:pPr>
            <a:r>
              <a:rPr lang="vi-VN" sz="3200" b="1" kern="10">
                <a:effectLst>
                  <a:outerShdw blurRad="38100" dist="19049" dir="2700000" algn="tl" rotWithShape="0">
                    <a:schemeClr val="tx1">
                      <a:alpha val="39998"/>
                    </a:schemeClr>
                  </a:outerShdw>
                </a:effectLst>
                <a:latin typeface="A3.AmpleBold-San"/>
              </a:rPr>
              <a:t>LIÊN XÔ VÀ CÁC NƯỚC ĐÔNG ÂU (1945-1991)</a:t>
            </a:r>
          </a:p>
          <a:p>
            <a:pPr algn="ctr">
              <a:defRPr/>
            </a:pPr>
            <a:r>
              <a:rPr lang="vi-VN" sz="3200" b="1" kern="10">
                <a:effectLst>
                  <a:outerShdw blurRad="38100" dist="19049" dir="2700000" algn="tl" rotWithShape="0">
                    <a:schemeClr val="tx1">
                      <a:alpha val="39998"/>
                    </a:schemeClr>
                  </a:outerShdw>
                </a:effectLst>
                <a:latin typeface="A3.AmpleBold-San"/>
              </a:rPr>
              <a:t>LIÊN BANG NGA (1991-2000)</a:t>
            </a:r>
            <a:endParaRPr lang="en-US" sz="3200" b="1" kern="10">
              <a:effectLst>
                <a:outerShdw blurRad="38100" dist="19049" dir="2700000" algn="tl" rotWithShape="0">
                  <a:schemeClr val="tx1">
                    <a:alpha val="39998"/>
                  </a:schemeClr>
                </a:outerShdw>
              </a:effectLst>
              <a:latin typeface="A3.AmpleBold-San"/>
            </a:endParaRPr>
          </a:p>
        </p:txBody>
      </p:sp>
      <p:sp>
        <p:nvSpPr>
          <p:cNvPr id="3" name="Rectangle 2"/>
          <p:cNvSpPr/>
          <p:nvPr/>
        </p:nvSpPr>
        <p:spPr>
          <a:xfrm>
            <a:off x="1803400" y="1839157"/>
            <a:ext cx="4269117" cy="584775"/>
          </a:xfrm>
          <a:prstGeom prst="rect">
            <a:avLst/>
          </a:prstGeom>
        </p:spPr>
        <p:txBody>
          <a:bodyPr wrap="none">
            <a:spAutoFit/>
          </a:bodyPr>
          <a:lstStyle/>
          <a:p>
            <a:pPr>
              <a:spcBef>
                <a:spcPct val="50000"/>
              </a:spcBef>
            </a:pPr>
            <a:r>
              <a:rPr lang="en-US" altLang="zh-CN" sz="3200" b="1">
                <a:solidFill>
                  <a:srgbClr val="0070C0"/>
                </a:solidFill>
                <a:latin typeface="A3.AmpleBold-San" pitchFamily="2" charset="0"/>
                <a:sym typeface="A3.AmpleBold-San" pitchFamily="2" charset="0"/>
              </a:rPr>
              <a:t>c. Nguyên nhân sụp đổ:</a:t>
            </a:r>
            <a:endParaRPr lang="en-US" altLang="zh-CN" sz="3200" b="1" u="sng">
              <a:solidFill>
                <a:srgbClr val="0070C0"/>
              </a:solidFill>
              <a:latin typeface="A3.AmpleBold-San" pitchFamily="2" charset="0"/>
              <a:sym typeface="A3.AmpleBold-San" pitchFamily="2" charset="0"/>
            </a:endParaRPr>
          </a:p>
        </p:txBody>
      </p:sp>
      <p:pic>
        <p:nvPicPr>
          <p:cNvPr id="4" name="Audio 3">
            <a:hlinkClick r:id="" action="ppaction://media"/>
            <a:extLst>
              <a:ext uri="{FF2B5EF4-FFF2-40B4-BE49-F238E27FC236}">
                <a16:creationId xmlns:a16="http://schemas.microsoft.com/office/drawing/2014/main" id="{B1BFDE3A-5662-42DE-AB8E-1E21F3F2D66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72559137"/>
      </p:ext>
    </p:extLst>
  </p:cSld>
  <p:clrMapOvr>
    <a:masterClrMapping/>
  </p:clrMapOvr>
  <p:transition advTm="66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91138">
                                            <p:txEl>
                                              <p:pRg st="0" end="0"/>
                                            </p:txEl>
                                          </p:spTgt>
                                        </p:tgtEl>
                                        <p:attrNameLst>
                                          <p:attrName>style.visibility</p:attrName>
                                        </p:attrNameLst>
                                      </p:cBhvr>
                                      <p:to>
                                        <p:strVal val="visible"/>
                                      </p:to>
                                    </p:set>
                                    <p:animEffect transition="in" filter="checkerboard(across)">
                                      <p:cBhvr>
                                        <p:cTn id="11" dur="500"/>
                                        <p:tgtEl>
                                          <p:spTgt spid="91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314450" y="1798638"/>
            <a:ext cx="1758950" cy="271145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spcBef>
                <a:spcPct val="50000"/>
              </a:spcBef>
              <a:defRPr/>
            </a:pPr>
            <a:r>
              <a:rPr lang="en-US" sz="2400" b="1" noProof="1">
                <a:solidFill>
                  <a:srgbClr val="FF0000"/>
                </a:solidFill>
                <a:latin typeface="A3.AmpleBold-San" panose="02000000000000000000" pitchFamily="2" charset="0"/>
                <a:cs typeface="Times New Roman" panose="02020603050405020304" pitchFamily="18" charset="0"/>
                <a:sym typeface="A3.AmpleBold-San" panose="02000000000000000000" pitchFamily="2" charset="0"/>
              </a:rPr>
              <a:t>Nguyên nhân</a:t>
            </a:r>
          </a:p>
        </p:txBody>
      </p:sp>
      <p:sp>
        <p:nvSpPr>
          <p:cNvPr id="4" name="Rectangle: Rounded Corners 3"/>
          <p:cNvSpPr/>
          <p:nvPr/>
        </p:nvSpPr>
        <p:spPr>
          <a:xfrm>
            <a:off x="3733801" y="990601"/>
            <a:ext cx="6672263" cy="957263"/>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spcBef>
                <a:spcPct val="50000"/>
              </a:spcBef>
              <a:defRPr/>
            </a:pPr>
            <a:r>
              <a:rPr 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Đường lối  lãnh đạo chủ quan, duy ý chí</a:t>
            </a:r>
            <a:r>
              <a:rPr lang="en-US" alt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a:t>
            </a:r>
            <a:r>
              <a:rPr 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 </a:t>
            </a:r>
          </a:p>
        </p:txBody>
      </p:sp>
      <p:sp>
        <p:nvSpPr>
          <p:cNvPr id="6" name="Rectangle: Rounded Corners 5"/>
          <p:cNvSpPr/>
          <p:nvPr/>
        </p:nvSpPr>
        <p:spPr>
          <a:xfrm>
            <a:off x="3800475" y="2159636"/>
            <a:ext cx="6959600" cy="956945"/>
          </a:xfrm>
          <a:prstGeom prst="roundRect">
            <a:avLst/>
          </a:prstGeom>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bodyPr>
          <a:lstStyle/>
          <a:p>
            <a:pPr algn="ctr" eaLnBrk="1" hangingPunct="1">
              <a:spcBef>
                <a:spcPct val="50000"/>
              </a:spcBef>
              <a:defRPr/>
            </a:pPr>
            <a:r>
              <a:rPr lang="vi-VN" noProof="1">
                <a:solidFill>
                  <a:schemeClr val="tx1"/>
                </a:solidFill>
                <a:latin typeface="A3.AmpleBold-San" panose="02000000000000000000" pitchFamily="2" charset="0"/>
                <a:sym typeface="A3.AmpleBold-San" panose="02000000000000000000" pitchFamily="2" charset="0"/>
              </a:rPr>
              <a:t> </a:t>
            </a:r>
            <a:r>
              <a:rPr 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Không bắt kịp bước phát triển của khoa học - kỹ thuật tiên tiến</a:t>
            </a:r>
            <a:r>
              <a:rPr lang="en-US" alt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a:t>
            </a:r>
          </a:p>
        </p:txBody>
      </p:sp>
      <p:sp>
        <p:nvSpPr>
          <p:cNvPr id="7" name="Rectangle: Rounded Corners 6"/>
          <p:cNvSpPr/>
          <p:nvPr/>
        </p:nvSpPr>
        <p:spPr>
          <a:xfrm>
            <a:off x="3810001" y="3429001"/>
            <a:ext cx="6672263" cy="957263"/>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spcBef>
                <a:spcPct val="50000"/>
              </a:spcBef>
              <a:defRPr/>
            </a:pPr>
            <a:r>
              <a:rPr lang="en-US"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cs typeface="+mj-lt"/>
                <a:sym typeface="A3.AmpleBold-San" panose="02000000000000000000" pitchFamily="2" charset="0"/>
              </a:rPr>
              <a:t>Phạm phải nhiều sai lầm trong cải tổ làm khủng hoảng thêm trầm trọng.</a:t>
            </a:r>
          </a:p>
        </p:txBody>
      </p:sp>
      <p:sp>
        <p:nvSpPr>
          <p:cNvPr id="8" name="Rectangle: Rounded Corners 7"/>
          <p:cNvSpPr/>
          <p:nvPr/>
        </p:nvSpPr>
        <p:spPr>
          <a:xfrm>
            <a:off x="3800683" y="4710485"/>
            <a:ext cx="6671734" cy="956733"/>
          </a:xfrm>
          <a:prstGeom prst="roundRect">
            <a:avLst/>
          </a:prstGeom>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bodyPr>
          <a:lstStyle/>
          <a:p>
            <a:pPr algn="ctr" eaLnBrk="1" hangingPunct="1">
              <a:spcBef>
                <a:spcPct val="50000"/>
              </a:spcBef>
              <a:defRPr/>
            </a:pPr>
            <a:r>
              <a:rPr lang="vi-VN" noProof="1">
                <a:solidFill>
                  <a:schemeClr val="tx1"/>
                </a:solidFill>
                <a:latin typeface="A3.AmpleBold-San" panose="02000000000000000000" pitchFamily="2" charset="0"/>
                <a:sym typeface="A3.AmpleBold-San" panose="02000000000000000000" pitchFamily="2" charset="0"/>
              </a:rPr>
              <a:t> </a:t>
            </a:r>
            <a:r>
              <a:rPr 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Sự chống phá của các thế lực thù địch ở trong và ngoài nước.</a:t>
            </a:r>
          </a:p>
        </p:txBody>
      </p:sp>
      <p:cxnSp>
        <p:nvCxnSpPr>
          <p:cNvPr id="10" name="Straight Arrow Connector 9"/>
          <p:cNvCxnSpPr>
            <a:stCxn id="3" idx="6"/>
            <a:endCxn id="4" idx="1"/>
          </p:cNvCxnSpPr>
          <p:nvPr/>
        </p:nvCxnSpPr>
        <p:spPr>
          <a:xfrm flipV="1">
            <a:off x="3073400" y="1470025"/>
            <a:ext cx="660400" cy="16843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3" idx="6"/>
            <a:endCxn id="6" idx="1"/>
          </p:cNvCxnSpPr>
          <p:nvPr/>
        </p:nvCxnSpPr>
        <p:spPr>
          <a:xfrm flipV="1">
            <a:off x="3073401" y="2638425"/>
            <a:ext cx="727075" cy="5159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3" idx="6"/>
            <a:endCxn id="7" idx="1"/>
          </p:cNvCxnSpPr>
          <p:nvPr/>
        </p:nvCxnSpPr>
        <p:spPr>
          <a:xfrm>
            <a:off x="3073400" y="3154363"/>
            <a:ext cx="736600" cy="7540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3" idx="6"/>
            <a:endCxn id="8" idx="1"/>
          </p:cNvCxnSpPr>
          <p:nvPr/>
        </p:nvCxnSpPr>
        <p:spPr>
          <a:xfrm>
            <a:off x="3073401" y="3154364"/>
            <a:ext cx="727075" cy="20351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659" name="Text Box 11"/>
          <p:cNvSpPr txBox="1">
            <a:spLocks noChangeArrowheads="1"/>
          </p:cNvSpPr>
          <p:nvPr/>
        </p:nvSpPr>
        <p:spPr bwMode="auto">
          <a:xfrm>
            <a:off x="1981200" y="5867400"/>
            <a:ext cx="8610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800" b="1" i="1">
                <a:solidFill>
                  <a:srgbClr val="C00000"/>
                </a:solidFill>
                <a:latin typeface="A3.AmpleBold-San" pitchFamily="2" charset="0"/>
                <a:sym typeface="A3.AmpleBold-San" pitchFamily="2" charset="0"/>
              </a:rPr>
              <a:t>=&gt; Đây chỉ là sự sụp đổ của một mô hình CNXH chưa khoa học, chưa nhân văn …</a:t>
            </a:r>
          </a:p>
        </p:txBody>
      </p:sp>
      <p:sp>
        <p:nvSpPr>
          <p:cNvPr id="56325" name="Text Box 8"/>
          <p:cNvSpPr txBox="1">
            <a:spLocks noChangeArrowheads="1"/>
          </p:cNvSpPr>
          <p:nvPr/>
        </p:nvSpPr>
        <p:spPr bwMode="auto">
          <a:xfrm>
            <a:off x="1828800" y="0"/>
            <a:ext cx="8686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800" b="1">
                <a:latin typeface="A3.AmpleBold-San" pitchFamily="2" charset="0"/>
                <a:sym typeface="A3.AmpleBold-San" pitchFamily="2" charset="0"/>
              </a:rPr>
              <a:t> </a:t>
            </a:r>
            <a:r>
              <a:rPr lang="en-US" altLang="zh-CN" sz="2800" b="1" u="sng">
                <a:latin typeface="A3.AmpleBold-San" pitchFamily="2" charset="0"/>
                <a:sym typeface="A3.AmpleBold-San" pitchFamily="2" charset="0"/>
              </a:rPr>
              <a:t>Nguyên nhân tan rã của chế độ XHCN ở Liên Xô và các nước Đông Âu</a:t>
            </a:r>
            <a:r>
              <a:rPr lang="en-US" altLang="zh-CN" sz="2800" u="sng">
                <a:latin typeface="A3.AmpleBold-San" pitchFamily="2" charset="0"/>
                <a:sym typeface="A3.AmpleBold-San" pitchFamily="2" charset="0"/>
              </a:rPr>
              <a:t> </a:t>
            </a:r>
          </a:p>
        </p:txBody>
      </p:sp>
      <p:pic>
        <p:nvPicPr>
          <p:cNvPr id="2" name="Audio 1">
            <a:hlinkClick r:id="" action="ppaction://media"/>
            <a:extLst>
              <a:ext uri="{FF2B5EF4-FFF2-40B4-BE49-F238E27FC236}">
                <a16:creationId xmlns:a16="http://schemas.microsoft.com/office/drawing/2014/main" id="{886AC36B-8661-47EE-B77B-7AC2F151B9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99166036"/>
      </p:ext>
    </p:extLst>
  </p:cSld>
  <p:clrMapOvr>
    <a:masterClrMapping/>
  </p:clrMapOvr>
  <mc:AlternateContent xmlns:mc="http://schemas.openxmlformats.org/markup-compatibility/2006">
    <mc:Choice xmlns:p14="http://schemas.microsoft.com/office/powerpoint/2010/main" Requires="p14">
      <p:transition spd="slow" p14:dur="2000" advTm="221621"/>
    </mc:Choice>
    <mc:Fallback>
      <p:transition spd="slow" advTm="221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1"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1" nodeType="clickEffect">
                                  <p:stCondLst>
                                    <p:cond delay="0"/>
                                  </p:stCondLst>
                                  <p:childTnLst>
                                    <p:set>
                                      <p:cBhvr>
                                        <p:cTn id="56" dur="1" fill="hold">
                                          <p:stCondLst>
                                            <p:cond delay="0"/>
                                          </p:stCondLst>
                                        </p:cTn>
                                        <p:tgtEl>
                                          <p:spTgt spid="27659"/>
                                        </p:tgtEl>
                                        <p:attrNameLst>
                                          <p:attrName>style.visibility</p:attrName>
                                        </p:attrNameLst>
                                      </p:cBhvr>
                                      <p:to>
                                        <p:strVal val="visible"/>
                                      </p:to>
                                    </p:set>
                                    <p:anim calcmode="lin" valueType="num">
                                      <p:cBhvr additive="base">
                                        <p:cTn id="57" dur="500" fill="hold"/>
                                        <p:tgtEl>
                                          <p:spTgt spid="27659"/>
                                        </p:tgtEl>
                                        <p:attrNameLst>
                                          <p:attrName>ppt_x</p:attrName>
                                        </p:attrNameLst>
                                      </p:cBhvr>
                                      <p:tavLst>
                                        <p:tav tm="0">
                                          <p:val>
                                            <p:strVal val="#ppt_x"/>
                                          </p:val>
                                        </p:tav>
                                        <p:tav tm="100000">
                                          <p:val>
                                            <p:strVal val="#ppt_x"/>
                                          </p:val>
                                        </p:tav>
                                      </p:tavLst>
                                    </p:anim>
                                    <p:anim calcmode="lin" valueType="num">
                                      <p:cBhvr additive="base">
                                        <p:cTn id="58" dur="500" fill="hold"/>
                                        <p:tgtEl>
                                          <p:spTgt spid="276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
                </p:tgtEl>
              </p:cMediaNode>
            </p:audio>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P spid="27659" grpId="0"/>
      <p:bldP spid="27659" grpId="1"/>
      <p:bldP spid="563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752600" y="1676401"/>
            <a:ext cx="86106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r>
              <a:rPr lang="en-US"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a:t>
            </a:r>
          </a:p>
        </p:txBody>
      </p:sp>
      <p:sp>
        <p:nvSpPr>
          <p:cNvPr id="50179"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0180"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50181" name="TextBox 2"/>
          <p:cNvSpPr txBox="1">
            <a:spLocks noChangeArrowheads="1"/>
          </p:cNvSpPr>
          <p:nvPr/>
        </p:nvSpPr>
        <p:spPr bwMode="auto">
          <a:xfrm>
            <a:off x="1857376" y="2644775"/>
            <a:ext cx="7077075" cy="584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3.  Nguyên nhân sụp đổ:</a:t>
            </a:r>
            <a:endParaRPr lang="en-US" altLang="zh-CN" b="1" u="sng">
              <a:solidFill>
                <a:srgbClr val="0070C0"/>
              </a:solidFill>
              <a:latin typeface="A3.AmpleBold-San" pitchFamily="2" charset="0"/>
              <a:sym typeface="A3.AmpleBold-San" pitchFamily="2" charset="0"/>
            </a:endParaRPr>
          </a:p>
        </p:txBody>
      </p:sp>
      <p:sp>
        <p:nvSpPr>
          <p:cNvPr id="50182" name="TextBox 3"/>
          <p:cNvSpPr txBox="1">
            <a:spLocks noChangeArrowheads="1"/>
          </p:cNvSpPr>
          <p:nvPr/>
        </p:nvSpPr>
        <p:spPr bwMode="auto">
          <a:xfrm>
            <a:off x="1857376" y="4058443"/>
            <a:ext cx="79327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Đường lối thiếu khoa học, khách quan</a:t>
            </a:r>
          </a:p>
        </p:txBody>
      </p:sp>
      <p:sp>
        <p:nvSpPr>
          <p:cNvPr id="50183" name="TextBox 5"/>
          <p:cNvSpPr txBox="1">
            <a:spLocks noChangeArrowheads="1"/>
          </p:cNvSpPr>
          <p:nvPr/>
        </p:nvSpPr>
        <p:spPr bwMode="auto">
          <a:xfrm>
            <a:off x="1879599" y="3228976"/>
            <a:ext cx="9464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Đây là sự sụp đổ của mô hình CNXH thiếu thực tiễn</a:t>
            </a:r>
          </a:p>
        </p:txBody>
      </p:sp>
      <p:sp>
        <p:nvSpPr>
          <p:cNvPr id="50184" name="TextBox 4"/>
          <p:cNvSpPr txBox="1">
            <a:spLocks noChangeArrowheads="1"/>
          </p:cNvSpPr>
          <p:nvPr/>
        </p:nvSpPr>
        <p:spPr bwMode="auto">
          <a:xfrm>
            <a:off x="1857376" y="4834371"/>
            <a:ext cx="688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Chống phá của các thế lực thù địch.</a:t>
            </a:r>
          </a:p>
        </p:txBody>
      </p:sp>
      <p:pic>
        <p:nvPicPr>
          <p:cNvPr id="2" name="Audio 1">
            <a:hlinkClick r:id="" action="ppaction://media"/>
            <a:extLst>
              <a:ext uri="{FF2B5EF4-FFF2-40B4-BE49-F238E27FC236}">
                <a16:creationId xmlns:a16="http://schemas.microsoft.com/office/drawing/2014/main" id="{C81A01C4-585D-419E-AFA8-EA5DED7CF9D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22669838"/>
      </p:ext>
    </p:extLst>
  </p:cSld>
  <p:clrMapOvr>
    <a:masterClrMapping/>
  </p:clrMapOvr>
  <mc:AlternateContent xmlns:mc="http://schemas.openxmlformats.org/markup-compatibility/2006">
    <mc:Choice xmlns:p14="http://schemas.microsoft.com/office/powerpoint/2010/main" Requires="p14">
      <p:transition spd="slow" p14:dur="2000" advTm="223780"/>
    </mc:Choice>
    <mc:Fallback>
      <p:transition spd="slow" advTm="223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0181"/>
                                        </p:tgtEl>
                                        <p:attrNameLst>
                                          <p:attrName>style.visibility</p:attrName>
                                        </p:attrNameLst>
                                      </p:cBhvr>
                                      <p:to>
                                        <p:strVal val="visible"/>
                                      </p:to>
                                    </p:set>
                                    <p:anim calcmode="lin" valueType="num">
                                      <p:cBhvr additive="base">
                                        <p:cTn id="11" dur="500" fill="hold"/>
                                        <p:tgtEl>
                                          <p:spTgt spid="50181"/>
                                        </p:tgtEl>
                                        <p:attrNameLst>
                                          <p:attrName>ppt_x</p:attrName>
                                        </p:attrNameLst>
                                      </p:cBhvr>
                                      <p:tavLst>
                                        <p:tav tm="0">
                                          <p:val>
                                            <p:strVal val="#ppt_x"/>
                                          </p:val>
                                        </p:tav>
                                        <p:tav tm="100000">
                                          <p:val>
                                            <p:strVal val="#ppt_x"/>
                                          </p:val>
                                        </p:tav>
                                      </p:tavLst>
                                    </p:anim>
                                    <p:anim calcmode="lin" valueType="num">
                                      <p:cBhvr additive="base">
                                        <p:cTn id="12" dur="500" fill="hold"/>
                                        <p:tgtEl>
                                          <p:spTgt spid="5018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0183">
                                            <p:txEl>
                                              <p:pRg st="0" end="0"/>
                                            </p:txEl>
                                          </p:spTgt>
                                        </p:tgtEl>
                                        <p:attrNameLst>
                                          <p:attrName>style.visibility</p:attrName>
                                        </p:attrNameLst>
                                      </p:cBhvr>
                                      <p:to>
                                        <p:strVal val="visible"/>
                                      </p:to>
                                    </p:set>
                                    <p:anim calcmode="lin" valueType="num">
                                      <p:cBhvr additive="base">
                                        <p:cTn id="17" dur="500" fill="hold"/>
                                        <p:tgtEl>
                                          <p:spTgt spid="5018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01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0182">
                                            <p:txEl>
                                              <p:pRg st="0" end="0"/>
                                            </p:txEl>
                                          </p:spTgt>
                                        </p:tgtEl>
                                        <p:attrNameLst>
                                          <p:attrName>style.visibility</p:attrName>
                                        </p:attrNameLst>
                                      </p:cBhvr>
                                      <p:to>
                                        <p:strVal val="visible"/>
                                      </p:to>
                                    </p:set>
                                    <p:anim calcmode="lin" valueType="num">
                                      <p:cBhvr additive="base">
                                        <p:cTn id="23" dur="500" fill="hold"/>
                                        <p:tgtEl>
                                          <p:spTgt spid="5018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01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0184">
                                            <p:txEl>
                                              <p:pRg st="0" end="0"/>
                                            </p:txEl>
                                          </p:spTgt>
                                        </p:tgtEl>
                                        <p:attrNameLst>
                                          <p:attrName>style.visibility</p:attrName>
                                        </p:attrNameLst>
                                      </p:cBhvr>
                                      <p:to>
                                        <p:strVal val="visible"/>
                                      </p:to>
                                    </p:set>
                                    <p:anim calcmode="lin" valueType="num">
                                      <p:cBhvr additive="base">
                                        <p:cTn id="29" dur="500" fill="hold"/>
                                        <p:tgtEl>
                                          <p:spTgt spid="5018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018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501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752600" y="1676401"/>
            <a:ext cx="83820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51203"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1204"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51205" name="Rectangle 1"/>
          <p:cNvSpPr>
            <a:spLocks noChangeArrowheads="1"/>
          </p:cNvSpPr>
          <p:nvPr/>
        </p:nvSpPr>
        <p:spPr bwMode="auto">
          <a:xfrm>
            <a:off x="1905000" y="2525714"/>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50000"/>
              </a:spcBef>
              <a:buFontTx/>
              <a:buAutoNum type="arabicPeriod"/>
            </a:pPr>
            <a:r>
              <a:rPr lang="en-US" altLang="zh-CN" sz="2000" b="1">
                <a:solidFill>
                  <a:srgbClr val="0070C0"/>
                </a:solidFill>
                <a:latin typeface="A3.AmpleBold-San" pitchFamily="2" charset="0"/>
                <a:sym typeface="A3.AmpleBold-San" pitchFamily="2" charset="0"/>
              </a:rPr>
              <a:t>Sự khủng hoảng và tan rã của Liên bang Xô Viết:</a:t>
            </a:r>
          </a:p>
          <a:p>
            <a:pPr marL="457200" indent="-457200">
              <a:spcBef>
                <a:spcPct val="50000"/>
              </a:spcBef>
              <a:buFontTx/>
              <a:buAutoNum type="arabicPeriod" startAt="2"/>
            </a:pPr>
            <a:r>
              <a:rPr lang="en-US" altLang="zh-CN" sz="2400" b="1" u="sng">
                <a:solidFill>
                  <a:srgbClr val="0070C0"/>
                </a:solidFill>
                <a:latin typeface="A3.AmpleBold-San" pitchFamily="2" charset="0"/>
                <a:sym typeface="A3.AmpleBold-San" pitchFamily="2" charset="0"/>
              </a:rPr>
              <a:t>Cuộc khủng hoảng và tan rã của chế độ XHCN ở các nước Đông Âu:  ( HS đọc SGK )</a:t>
            </a:r>
          </a:p>
          <a:p>
            <a:pPr>
              <a:spcBef>
                <a:spcPct val="50000"/>
              </a:spcBef>
            </a:pPr>
            <a:r>
              <a:rPr lang="en-US" altLang="zh-CN" sz="2400" b="1" u="sng">
                <a:solidFill>
                  <a:srgbClr val="0070C0"/>
                </a:solidFill>
                <a:latin typeface="A3.AmpleBold-San" pitchFamily="2" charset="0"/>
                <a:sym typeface="A3.AmpleBold-San" pitchFamily="2" charset="0"/>
              </a:rPr>
              <a:t>III- </a:t>
            </a:r>
            <a:r>
              <a:rPr lang="en-US" altLang="zh-CN" sz="3200" b="1" u="sng">
                <a:solidFill>
                  <a:srgbClr val="0070C0"/>
                </a:solidFill>
                <a:latin typeface="A3.AmpleBold-San" pitchFamily="2" charset="0"/>
                <a:sym typeface="A3.AmpleBold-San" pitchFamily="2" charset="0"/>
              </a:rPr>
              <a:t>Liêng bang Nga từ năm 1991- 2000:</a:t>
            </a:r>
            <a:endParaRPr lang="en-US" altLang="zh-CN" sz="2400" b="1" u="sng">
              <a:solidFill>
                <a:srgbClr val="0070C0"/>
              </a:solidFill>
              <a:latin typeface="A3.AmpleBold-San" pitchFamily="2" charset="0"/>
              <a:sym typeface="A3.AmpleBold-San" pitchFamily="2" charset="0"/>
            </a:endParaRPr>
          </a:p>
        </p:txBody>
      </p:sp>
      <p:sp>
        <p:nvSpPr>
          <p:cNvPr id="51206" name="Rectangle 2"/>
          <p:cNvSpPr>
            <a:spLocks noChangeArrowheads="1"/>
          </p:cNvSpPr>
          <p:nvPr/>
        </p:nvSpPr>
        <p:spPr bwMode="auto">
          <a:xfrm>
            <a:off x="1752600" y="4693218"/>
            <a:ext cx="9291638" cy="84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20000"/>
              </a:spcBef>
            </a:pPr>
            <a:r>
              <a:rPr lang="en-US" sz="2000" b="1">
                <a:solidFill>
                  <a:srgbClr val="C00000"/>
                </a:solidFill>
              </a:rPr>
              <a:t>NHIỆM VỤ HỌC TẬP SỐ 2 </a:t>
            </a:r>
          </a:p>
          <a:p>
            <a:pPr algn="ctr" eaLnBrk="1" hangingPunct="1">
              <a:spcBef>
                <a:spcPct val="20000"/>
              </a:spcBef>
            </a:pPr>
            <a:r>
              <a:rPr lang="en-US" sz="2400" b="1" i="1">
                <a:solidFill>
                  <a:srgbClr val="C00000"/>
                </a:solidFill>
              </a:rPr>
              <a:t>Khái quát tình hình Liên bang Nga từ năm 1991-  2000 ?</a:t>
            </a:r>
          </a:p>
        </p:txBody>
      </p:sp>
      <p:pic>
        <p:nvPicPr>
          <p:cNvPr id="2" name="Audio 1">
            <a:hlinkClick r:id="" action="ppaction://media"/>
            <a:extLst>
              <a:ext uri="{FF2B5EF4-FFF2-40B4-BE49-F238E27FC236}">
                <a16:creationId xmlns:a16="http://schemas.microsoft.com/office/drawing/2014/main" id="{9BC60F5C-4693-4178-82AE-5F299EC692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2643386"/>
      </p:ext>
    </p:extLst>
  </p:cSld>
  <p:clrMapOvr>
    <a:masterClrMapping/>
  </p:clrMapOvr>
  <mc:AlternateContent xmlns:mc="http://schemas.openxmlformats.org/markup-compatibility/2006">
    <mc:Choice xmlns:p14="http://schemas.microsoft.com/office/powerpoint/2010/main" Requires="p14">
      <p:transition spd="slow" p14:dur="2000" advTm="31194"/>
    </mc:Choice>
    <mc:Fallback>
      <p:transition spd="slow" advTm="3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057275" y="1676401"/>
            <a:ext cx="9077325" cy="830263"/>
          </a:xfrm>
          <a:prstGeom prst="rect">
            <a:avLst/>
          </a:prstGeom>
          <a:noFill/>
          <a:ln w="9525">
            <a:noFill/>
          </a:ln>
        </p:spPr>
        <p:txBody>
          <a:bodyPr wrap="square">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0963"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40964"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0965" name="TextBox 1"/>
          <p:cNvSpPr txBox="1">
            <a:spLocks noChangeArrowheads="1"/>
          </p:cNvSpPr>
          <p:nvPr/>
        </p:nvSpPr>
        <p:spPr bwMode="auto">
          <a:xfrm>
            <a:off x="1057275" y="2549526"/>
            <a:ext cx="9001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1.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3" name="TextBox 2"/>
          <p:cNvSpPr txBox="1">
            <a:spLocks noChangeArrowheads="1"/>
          </p:cNvSpPr>
          <p:nvPr/>
        </p:nvSpPr>
        <p:spPr bwMode="auto">
          <a:xfrm>
            <a:off x="1228725" y="3390614"/>
            <a:ext cx="7859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latin typeface="A3.AmpleBold-San" pitchFamily="2" charset="0"/>
                <a:sym typeface="A3.AmpleBold-San" pitchFamily="2" charset="0"/>
              </a:rPr>
              <a:t>a. Hoàn cảnh lịch sử</a:t>
            </a:r>
            <a:endParaRPr lang="en-US" altLang="zh-CN" b="1" u="sng">
              <a:latin typeface="A3.AmpleBold-San" pitchFamily="2" charset="0"/>
              <a:sym typeface="A3.AmpleBold-San" pitchFamily="2" charset="0"/>
            </a:endParaRPr>
          </a:p>
        </p:txBody>
      </p:sp>
      <p:sp>
        <p:nvSpPr>
          <p:cNvPr id="4" name="TextBox 3"/>
          <p:cNvSpPr txBox="1">
            <a:spLocks noChangeArrowheads="1"/>
          </p:cNvSpPr>
          <p:nvPr/>
        </p:nvSpPr>
        <p:spPr bwMode="auto">
          <a:xfrm>
            <a:off x="1228725" y="4170364"/>
            <a:ext cx="8296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endParaRPr lang="en-US" altLang="en-US">
              <a:latin typeface="A3.AmpleBold-San" pitchFamily="2" charset="0"/>
              <a:sym typeface="A3.AmpleBold-San" pitchFamily="2" charset="0"/>
            </a:endParaRPr>
          </a:p>
        </p:txBody>
      </p:sp>
      <p:pic>
        <p:nvPicPr>
          <p:cNvPr id="5" name="Audio 4">
            <a:hlinkClick r:id="" action="ppaction://media"/>
            <a:extLst>
              <a:ext uri="{FF2B5EF4-FFF2-40B4-BE49-F238E27FC236}">
                <a16:creationId xmlns:a16="http://schemas.microsoft.com/office/drawing/2014/main" id="{32B9C2E8-199E-4CC9-8721-B177AFFC1F9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80159695"/>
      </p:ext>
    </p:extLst>
  </p:cSld>
  <p:clrMapOvr>
    <a:masterClrMapping/>
  </p:clrMapOvr>
  <mc:AlternateContent xmlns:mc="http://schemas.openxmlformats.org/markup-compatibility/2006">
    <mc:Choice xmlns:p14="http://schemas.microsoft.com/office/powerpoint/2010/main" Requires="p14">
      <p:transition spd="slow" p14:dur="2000" advTm="29777"/>
    </mc:Choice>
    <mc:Fallback>
      <p:transition spd="slow" advTm="29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nodePh="1">
                                  <p:stCondLst>
                                    <p:cond delay="0"/>
                                  </p:stCondLst>
                                  <p:endCondLst>
                                    <p:cond evt="begin" delay="0">
                                      <p:tn val="14"/>
                                    </p:cond>
                                  </p:end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Ban do vi tri dia li va lanh tho Lien Bang N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609600"/>
            <a:ext cx="8453438"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173C0D4-0ACA-4C66-A457-5635CC91CF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5800132"/>
      </p:ext>
    </p:extLst>
  </p:cSld>
  <p:clrMapOvr>
    <a:masterClrMapping/>
  </p:clrMapOvr>
  <mc:AlternateContent xmlns:mc="http://schemas.openxmlformats.org/markup-compatibility/2006">
    <mc:Choice xmlns:p14="http://schemas.microsoft.com/office/powerpoint/2010/main" Requires="p14">
      <p:transition spd="slow" p14:dur="2000" advTm="23903"/>
    </mc:Choice>
    <mc:Fallback>
      <p:transition spd="slow" advTm="2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Text Box 6"/>
          <p:cNvSpPr txBox="1">
            <a:spLocks noChangeArrowheads="1"/>
          </p:cNvSpPr>
          <p:nvPr/>
        </p:nvSpPr>
        <p:spPr bwMode="auto">
          <a:xfrm>
            <a:off x="1866900" y="16002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400" b="1">
                <a:solidFill>
                  <a:srgbClr val="0070C0"/>
                </a:solidFill>
                <a:latin typeface="A3.AmpleBold-San" pitchFamily="2" charset="0"/>
                <a:sym typeface="A3.AmpleBold-San" pitchFamily="2" charset="0"/>
              </a:rPr>
              <a:t>III- </a:t>
            </a:r>
            <a:r>
              <a:rPr lang="en-US" altLang="zh-CN" sz="2400" b="1" u="sng">
                <a:solidFill>
                  <a:srgbClr val="0070C0"/>
                </a:solidFill>
                <a:latin typeface="A3.AmpleBold-San" pitchFamily="2" charset="0"/>
                <a:sym typeface="A3.AmpleBold-San" pitchFamily="2" charset="0"/>
              </a:rPr>
              <a:t>LIÊN BANG NGA TỪ NĂM 1991 ĐẾN NĂM 2000</a:t>
            </a:r>
          </a:p>
        </p:txBody>
      </p:sp>
      <p:sp>
        <p:nvSpPr>
          <p:cNvPr id="67594" name="Text Box 10"/>
          <p:cNvSpPr txBox="1">
            <a:spLocks noChangeArrowheads="1"/>
          </p:cNvSpPr>
          <p:nvPr/>
        </p:nvSpPr>
        <p:spPr bwMode="auto">
          <a:xfrm>
            <a:off x="2171700" y="2438400"/>
            <a:ext cx="79248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r>
              <a:rPr lang="en-US" altLang="zh-CN" sz="2400" b="1">
                <a:solidFill>
                  <a:srgbClr val="FF0000"/>
                </a:solidFill>
                <a:latin typeface="A3.AmpleBold-San" pitchFamily="2" charset="0"/>
                <a:sym typeface="A3.AmpleBold-San" pitchFamily="2" charset="0"/>
              </a:rPr>
              <a:t>GIỚI THIỆU VÀI NÉT VỀ LB NGA</a:t>
            </a:r>
          </a:p>
          <a:p>
            <a:pPr eaLnBrk="1" hangingPunct="1"/>
            <a:r>
              <a:rPr lang="en-US" altLang="zh-CN" sz="2800" b="1">
                <a:latin typeface="A3.AmpleBold-San" pitchFamily="2" charset="0"/>
                <a:sym typeface="A3.AmpleBold-San" pitchFamily="2" charset="0"/>
              </a:rPr>
              <a:t>DT: 17,07 triệu km2 (thứ nhất TG)</a:t>
            </a:r>
          </a:p>
          <a:p>
            <a:pPr eaLnBrk="1" hangingPunct="1"/>
            <a:r>
              <a:rPr lang="en-US" altLang="zh-CN" sz="2800" b="1">
                <a:latin typeface="A3.AmpleBold-San" pitchFamily="2" charset="0"/>
                <a:sym typeface="A3.AmpleBold-San" pitchFamily="2" charset="0"/>
              </a:rPr>
              <a:t>DS: 142.893.540 người (2006 - thứ 7 TG)</a:t>
            </a:r>
          </a:p>
          <a:p>
            <a:pPr eaLnBrk="1" hangingPunct="1"/>
            <a:r>
              <a:rPr lang="en-US" altLang="zh-CN" sz="2800" b="1">
                <a:latin typeface="A3.AmpleBold-San" pitchFamily="2" charset="0"/>
                <a:sym typeface="A3.AmpleBold-San" pitchFamily="2" charset="0"/>
              </a:rPr>
              <a:t>TĐ: Mat-xcơ-va</a:t>
            </a:r>
          </a:p>
          <a:p>
            <a:pPr eaLnBrk="1" hangingPunct="1"/>
            <a:r>
              <a:rPr lang="en-US" altLang="zh-CN" sz="2800" b="1">
                <a:latin typeface="A3.AmpleBold-San" pitchFamily="2" charset="0"/>
                <a:sym typeface="A3.AmpleBold-San" pitchFamily="2" charset="0"/>
              </a:rPr>
              <a:t>GDP: 979 tỉ usd (2006 – thứ 11 TG)</a:t>
            </a:r>
          </a:p>
          <a:p>
            <a:pPr eaLnBrk="1" hangingPunct="1"/>
            <a:r>
              <a:rPr lang="en-US" altLang="zh-CN" sz="2800" b="1">
                <a:latin typeface="A3.AmpleBold-San" pitchFamily="2" charset="0"/>
                <a:sym typeface="A3.AmpleBold-San" pitchFamily="2" charset="0"/>
              </a:rPr>
              <a:t>GDP/ng: 6856 usd (2006 – thứ 56 TG) </a:t>
            </a:r>
          </a:p>
        </p:txBody>
      </p:sp>
      <p:sp>
        <p:nvSpPr>
          <p:cNvPr id="52228"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2229"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pic>
        <p:nvPicPr>
          <p:cNvPr id="2" name="Audio 1">
            <a:hlinkClick r:id="" action="ppaction://media"/>
            <a:extLst>
              <a:ext uri="{FF2B5EF4-FFF2-40B4-BE49-F238E27FC236}">
                <a16:creationId xmlns:a16="http://schemas.microsoft.com/office/drawing/2014/main" id="{DAB8892A-9C25-4B4C-81E7-E2D95B0949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76654795"/>
      </p:ext>
    </p:extLst>
  </p:cSld>
  <p:clrMapOvr>
    <a:masterClrMapping/>
  </p:clrMapOvr>
  <mc:AlternateContent xmlns:mc="http://schemas.openxmlformats.org/markup-compatibility/2006">
    <mc:Choice xmlns:p14="http://schemas.microsoft.com/office/powerpoint/2010/main" Requires="p14">
      <p:transition spd="slow" p14:dur="2000" advTm="27270"/>
    </mc:Choice>
    <mc:Fallback>
      <p:transition spd="slow" advTm="2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67590"/>
                                        </p:tgtEl>
                                        <p:attrNameLst>
                                          <p:attrName>style.visibility</p:attrName>
                                        </p:attrNameLst>
                                      </p:cBhvr>
                                      <p:to>
                                        <p:strVal val="visible"/>
                                      </p:to>
                                    </p:set>
                                    <p:anim calcmode="lin" valueType="num">
                                      <p:cBhvr>
                                        <p:cTn id="11" dur="1000" fill="hold"/>
                                        <p:tgtEl>
                                          <p:spTgt spid="67590"/>
                                        </p:tgtEl>
                                        <p:attrNameLst>
                                          <p:attrName>ppt_w</p:attrName>
                                        </p:attrNameLst>
                                      </p:cBhvr>
                                      <p:tavLst>
                                        <p:tav tm="0">
                                          <p:val>
                                            <p:fltVal val="0"/>
                                          </p:val>
                                        </p:tav>
                                        <p:tav tm="100000">
                                          <p:val>
                                            <p:strVal val="#ppt_w"/>
                                          </p:val>
                                        </p:tav>
                                      </p:tavLst>
                                    </p:anim>
                                    <p:anim calcmode="lin" valueType="num">
                                      <p:cBhvr>
                                        <p:cTn id="12" dur="1000" fill="hold"/>
                                        <p:tgtEl>
                                          <p:spTgt spid="67590"/>
                                        </p:tgtEl>
                                        <p:attrNameLst>
                                          <p:attrName>ppt_h</p:attrName>
                                        </p:attrNameLst>
                                      </p:cBhvr>
                                      <p:tavLst>
                                        <p:tav tm="0">
                                          <p:val>
                                            <p:fltVal val="0"/>
                                          </p:val>
                                        </p:tav>
                                        <p:tav tm="100000">
                                          <p:val>
                                            <p:strVal val="#ppt_h"/>
                                          </p:val>
                                        </p:tav>
                                      </p:tavLst>
                                    </p:anim>
                                    <p:anim calcmode="lin" valueType="num">
                                      <p:cBhvr>
                                        <p:cTn id="13" dur="1000" fill="hold"/>
                                        <p:tgtEl>
                                          <p:spTgt spid="67590"/>
                                        </p:tgtEl>
                                        <p:attrNameLst>
                                          <p:attrName>style.rotation</p:attrName>
                                        </p:attrNameLst>
                                      </p:cBhvr>
                                      <p:tavLst>
                                        <p:tav tm="0">
                                          <p:val>
                                            <p:fltVal val="90"/>
                                          </p:val>
                                        </p:tav>
                                        <p:tav tm="100000">
                                          <p:val>
                                            <p:fltVal val="0"/>
                                          </p:val>
                                        </p:tav>
                                      </p:tavLst>
                                    </p:anim>
                                    <p:animEffect transition="in" filter="fade">
                                      <p:cBhvr>
                                        <p:cTn id="14" dur="1000"/>
                                        <p:tgtEl>
                                          <p:spTgt spid="6759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67594"/>
                                        </p:tgtEl>
                                        <p:attrNameLst>
                                          <p:attrName>style.visibility</p:attrName>
                                        </p:attrNameLst>
                                      </p:cBhvr>
                                      <p:to>
                                        <p:strVal val="visible"/>
                                      </p:to>
                                    </p:set>
                                    <p:anim calcmode="lin" valueType="num">
                                      <p:cBhvr>
                                        <p:cTn id="19" dur="1000" fill="hold"/>
                                        <p:tgtEl>
                                          <p:spTgt spid="67594"/>
                                        </p:tgtEl>
                                        <p:attrNameLst>
                                          <p:attrName>ppt_w</p:attrName>
                                        </p:attrNameLst>
                                      </p:cBhvr>
                                      <p:tavLst>
                                        <p:tav tm="0">
                                          <p:val>
                                            <p:fltVal val="0"/>
                                          </p:val>
                                        </p:tav>
                                        <p:tav tm="100000">
                                          <p:val>
                                            <p:strVal val="#ppt_w"/>
                                          </p:val>
                                        </p:tav>
                                      </p:tavLst>
                                    </p:anim>
                                    <p:anim calcmode="lin" valueType="num">
                                      <p:cBhvr>
                                        <p:cTn id="20" dur="1000" fill="hold"/>
                                        <p:tgtEl>
                                          <p:spTgt spid="67594"/>
                                        </p:tgtEl>
                                        <p:attrNameLst>
                                          <p:attrName>ppt_h</p:attrName>
                                        </p:attrNameLst>
                                      </p:cBhvr>
                                      <p:tavLst>
                                        <p:tav tm="0">
                                          <p:val>
                                            <p:fltVal val="0"/>
                                          </p:val>
                                        </p:tav>
                                        <p:tav tm="100000">
                                          <p:val>
                                            <p:strVal val="#ppt_h"/>
                                          </p:val>
                                        </p:tav>
                                      </p:tavLst>
                                    </p:anim>
                                    <p:anim calcmode="lin" valueType="num">
                                      <p:cBhvr>
                                        <p:cTn id="21" dur="1000" fill="hold"/>
                                        <p:tgtEl>
                                          <p:spTgt spid="67594"/>
                                        </p:tgtEl>
                                        <p:attrNameLst>
                                          <p:attrName>style.rotation</p:attrName>
                                        </p:attrNameLst>
                                      </p:cBhvr>
                                      <p:tavLst>
                                        <p:tav tm="0">
                                          <p:val>
                                            <p:fltVal val="90"/>
                                          </p:val>
                                        </p:tav>
                                        <p:tav tm="100000">
                                          <p:val>
                                            <p:fltVal val="0"/>
                                          </p:val>
                                        </p:tav>
                                      </p:tavLst>
                                    </p:anim>
                                    <p:animEffect transition="in" filter="fade">
                                      <p:cBhvr>
                                        <p:cTn id="22" dur="10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67590" grpId="0"/>
      <p:bldP spid="675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Oval 2"/>
          <p:cNvSpPr>
            <a:spLocks noChangeArrowheads="1"/>
          </p:cNvSpPr>
          <p:nvPr/>
        </p:nvSpPr>
        <p:spPr bwMode="auto">
          <a:xfrm>
            <a:off x="5334000" y="76200"/>
            <a:ext cx="1371600" cy="609600"/>
          </a:xfrm>
          <a:prstGeom prst="ellipse">
            <a:avLst/>
          </a:prstGeom>
          <a:solidFill>
            <a:schemeClr val="tx2"/>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BÀI 2</a:t>
            </a:r>
          </a:p>
        </p:txBody>
      </p:sp>
      <p:sp>
        <p:nvSpPr>
          <p:cNvPr id="28683" name="Text Box 11"/>
          <p:cNvSpPr txBox="1"/>
          <p:nvPr/>
        </p:nvSpPr>
        <p:spPr>
          <a:xfrm>
            <a:off x="1604963" y="1793051"/>
            <a:ext cx="8382000" cy="457200"/>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a:t>
            </a:r>
            <a:r>
              <a:rPr lang="en-US"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a:t>
            </a: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BANG NGA TỪ NĂM 1991 ĐẾN NĂM 2000</a:t>
            </a:r>
          </a:p>
        </p:txBody>
      </p:sp>
      <p:sp>
        <p:nvSpPr>
          <p:cNvPr id="28684" name="Text Box 12"/>
          <p:cNvSpPr txBox="1">
            <a:spLocks noChangeArrowheads="1"/>
          </p:cNvSpPr>
          <p:nvPr/>
        </p:nvSpPr>
        <p:spPr bwMode="auto">
          <a:xfrm>
            <a:off x="1604963" y="2438401"/>
            <a:ext cx="868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a:latin typeface="A3.AmpleBold-San" pitchFamily="2" charset="0"/>
                <a:sym typeface="A3.AmpleBold-San" pitchFamily="2" charset="0"/>
              </a:rPr>
              <a:t>- Từ sau năm 1991, Liên bang Nga là “quốc gia kế tục Liên Xô”. </a:t>
            </a:r>
          </a:p>
        </p:txBody>
      </p:sp>
      <p:sp>
        <p:nvSpPr>
          <p:cNvPr id="54277"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4278"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2" name="Rectangle 1"/>
          <p:cNvSpPr/>
          <p:nvPr/>
        </p:nvSpPr>
        <p:spPr>
          <a:xfrm>
            <a:off x="1604963" y="3516314"/>
            <a:ext cx="7878762" cy="2062103"/>
          </a:xfrm>
          <a:prstGeom prst="rect">
            <a:avLst/>
          </a:prstGeom>
        </p:spPr>
        <p:txBody>
          <a:bodyPr>
            <a:spAutoFit/>
          </a:bodyPr>
          <a:lstStyle/>
          <a:p>
            <a:pPr marL="457200" indent="-457200">
              <a:buFontTx/>
              <a:buChar char="-"/>
              <a:defRPr/>
            </a:pPr>
            <a:r>
              <a:rPr lang="en-US" sz="3200">
                <a:latin typeface="A3.AmpleBold-San" pitchFamily="2" charset="0"/>
              </a:rPr>
              <a:t>Kinh tế: </a:t>
            </a:r>
          </a:p>
          <a:p>
            <a:pPr>
              <a:defRPr/>
            </a:pPr>
            <a:r>
              <a:rPr lang="en-US" sz="3200">
                <a:latin typeface="A3.AmpleBold-San" pitchFamily="2" charset="0"/>
              </a:rPr>
              <a:t>. 1991- 1995:GDP tăng trưởng âm</a:t>
            </a:r>
          </a:p>
          <a:p>
            <a:pPr>
              <a:defRPr/>
            </a:pPr>
            <a:r>
              <a:rPr lang="en-US" sz="3200">
                <a:latin typeface="A3.AmpleBold-San" pitchFamily="2" charset="0"/>
              </a:rPr>
              <a:t>. 1996 Kinh tế được phục hồi</a:t>
            </a:r>
          </a:p>
          <a:p>
            <a:pPr>
              <a:defRPr/>
            </a:pPr>
            <a:r>
              <a:rPr lang="en-US" sz="3200">
                <a:latin typeface="A3.AmpleBold-San" pitchFamily="2" charset="0"/>
              </a:rPr>
              <a:t>. 2000, GDP tăng trưởng 9%</a:t>
            </a:r>
          </a:p>
        </p:txBody>
      </p:sp>
      <p:pic>
        <p:nvPicPr>
          <p:cNvPr id="3" name="Audio 2">
            <a:hlinkClick r:id="" action="ppaction://media"/>
            <a:extLst>
              <a:ext uri="{FF2B5EF4-FFF2-40B4-BE49-F238E27FC236}">
                <a16:creationId xmlns:a16="http://schemas.microsoft.com/office/drawing/2014/main" id="{94F140D8-9290-44DB-AD29-AB0F518F227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48842224"/>
      </p:ext>
    </p:extLst>
  </p:cSld>
  <p:clrMapOvr>
    <a:masterClrMapping/>
  </p:clrMapOvr>
  <mc:AlternateContent xmlns:mc="http://schemas.openxmlformats.org/markup-compatibility/2006">
    <mc:Choice xmlns:p14="http://schemas.microsoft.com/office/powerpoint/2010/main" Requires="p14">
      <p:transition spd="slow" p14:dur="2000" advTm="28129"/>
    </mc:Choice>
    <mc:Fallback>
      <p:transition spd="slow" advTm="2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28683"/>
                                        </p:tgtEl>
                                        <p:attrNameLst>
                                          <p:attrName>style.visibility</p:attrName>
                                        </p:attrNameLst>
                                      </p:cBhvr>
                                      <p:to>
                                        <p:strVal val="visible"/>
                                      </p:to>
                                    </p:set>
                                    <p:anim calcmode="lin" valueType="num">
                                      <p:cBhvr>
                                        <p:cTn id="11" dur="1000" fill="hold"/>
                                        <p:tgtEl>
                                          <p:spTgt spid="28683"/>
                                        </p:tgtEl>
                                        <p:attrNameLst>
                                          <p:attrName>ppt_w</p:attrName>
                                        </p:attrNameLst>
                                      </p:cBhvr>
                                      <p:tavLst>
                                        <p:tav tm="0">
                                          <p:val>
                                            <p:fltVal val="0"/>
                                          </p:val>
                                        </p:tav>
                                        <p:tav tm="100000">
                                          <p:val>
                                            <p:strVal val="#ppt_w"/>
                                          </p:val>
                                        </p:tav>
                                      </p:tavLst>
                                    </p:anim>
                                    <p:anim calcmode="lin" valueType="num">
                                      <p:cBhvr>
                                        <p:cTn id="12" dur="1000" fill="hold"/>
                                        <p:tgtEl>
                                          <p:spTgt spid="28683"/>
                                        </p:tgtEl>
                                        <p:attrNameLst>
                                          <p:attrName>ppt_h</p:attrName>
                                        </p:attrNameLst>
                                      </p:cBhvr>
                                      <p:tavLst>
                                        <p:tav tm="0">
                                          <p:val>
                                            <p:fltVal val="0"/>
                                          </p:val>
                                        </p:tav>
                                        <p:tav tm="100000">
                                          <p:val>
                                            <p:strVal val="#ppt_h"/>
                                          </p:val>
                                        </p:tav>
                                      </p:tavLst>
                                    </p:anim>
                                    <p:anim calcmode="lin" valueType="num">
                                      <p:cBhvr>
                                        <p:cTn id="13" dur="1000" fill="hold"/>
                                        <p:tgtEl>
                                          <p:spTgt spid="28683"/>
                                        </p:tgtEl>
                                        <p:attrNameLst>
                                          <p:attrName>style.rotation</p:attrName>
                                        </p:attrNameLst>
                                      </p:cBhvr>
                                      <p:tavLst>
                                        <p:tav tm="0">
                                          <p:val>
                                            <p:fltVal val="90"/>
                                          </p:val>
                                        </p:tav>
                                        <p:tav tm="100000">
                                          <p:val>
                                            <p:fltVal val="0"/>
                                          </p:val>
                                        </p:tav>
                                      </p:tavLst>
                                    </p:anim>
                                    <p:animEffect transition="in" filter="fade">
                                      <p:cBhvr>
                                        <p:cTn id="14" dur="1000"/>
                                        <p:tgtEl>
                                          <p:spTgt spid="286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28684"/>
                                        </p:tgtEl>
                                        <p:attrNameLst>
                                          <p:attrName>style.visibility</p:attrName>
                                        </p:attrNameLst>
                                      </p:cBhvr>
                                      <p:to>
                                        <p:strVal val="visible"/>
                                      </p:to>
                                    </p:set>
                                    <p:anim calcmode="lin" valueType="num">
                                      <p:cBhvr>
                                        <p:cTn id="19" dur="1000" fill="hold"/>
                                        <p:tgtEl>
                                          <p:spTgt spid="28684"/>
                                        </p:tgtEl>
                                        <p:attrNameLst>
                                          <p:attrName>ppt_w</p:attrName>
                                        </p:attrNameLst>
                                      </p:cBhvr>
                                      <p:tavLst>
                                        <p:tav tm="0">
                                          <p:val>
                                            <p:fltVal val="0"/>
                                          </p:val>
                                        </p:tav>
                                        <p:tav tm="100000">
                                          <p:val>
                                            <p:strVal val="#ppt_w"/>
                                          </p:val>
                                        </p:tav>
                                      </p:tavLst>
                                    </p:anim>
                                    <p:anim calcmode="lin" valueType="num">
                                      <p:cBhvr>
                                        <p:cTn id="20" dur="1000" fill="hold"/>
                                        <p:tgtEl>
                                          <p:spTgt spid="28684"/>
                                        </p:tgtEl>
                                        <p:attrNameLst>
                                          <p:attrName>ppt_h</p:attrName>
                                        </p:attrNameLst>
                                      </p:cBhvr>
                                      <p:tavLst>
                                        <p:tav tm="0">
                                          <p:val>
                                            <p:fltVal val="0"/>
                                          </p:val>
                                        </p:tav>
                                        <p:tav tm="100000">
                                          <p:val>
                                            <p:strVal val="#ppt_h"/>
                                          </p:val>
                                        </p:tav>
                                      </p:tavLst>
                                    </p:anim>
                                    <p:anim calcmode="lin" valueType="num">
                                      <p:cBhvr>
                                        <p:cTn id="21" dur="1000" fill="hold"/>
                                        <p:tgtEl>
                                          <p:spTgt spid="28684"/>
                                        </p:tgtEl>
                                        <p:attrNameLst>
                                          <p:attrName>style.rotation</p:attrName>
                                        </p:attrNameLst>
                                      </p:cBhvr>
                                      <p:tavLst>
                                        <p:tav tm="0">
                                          <p:val>
                                            <p:fltVal val="90"/>
                                          </p:val>
                                        </p:tav>
                                        <p:tav tm="100000">
                                          <p:val>
                                            <p:fltVal val="0"/>
                                          </p:val>
                                        </p:tav>
                                      </p:tavLst>
                                    </p:anim>
                                    <p:animEffect transition="in" filter="fade">
                                      <p:cBhvr>
                                        <p:cTn id="22" dur="1000"/>
                                        <p:tgtEl>
                                          <p:spTgt spid="2868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28683" grpId="0"/>
      <p:bldP spid="2868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Oval 2"/>
          <p:cNvSpPr>
            <a:spLocks noChangeArrowheads="1"/>
          </p:cNvSpPr>
          <p:nvPr/>
        </p:nvSpPr>
        <p:spPr bwMode="auto">
          <a:xfrm>
            <a:off x="5334000" y="76200"/>
            <a:ext cx="1371600" cy="609600"/>
          </a:xfrm>
          <a:prstGeom prst="ellipse">
            <a:avLst/>
          </a:prstGeom>
          <a:solidFill>
            <a:schemeClr val="tx2"/>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BÀI 2</a:t>
            </a:r>
          </a:p>
        </p:txBody>
      </p:sp>
      <p:sp>
        <p:nvSpPr>
          <p:cNvPr id="28683" name="Text Box 11"/>
          <p:cNvSpPr txBox="1"/>
          <p:nvPr/>
        </p:nvSpPr>
        <p:spPr>
          <a:xfrm>
            <a:off x="1552575" y="1869500"/>
            <a:ext cx="8382000" cy="457200"/>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a:t>
            </a:r>
            <a:r>
              <a:rPr lang="en-US"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a:t>
            </a: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BANG NGA TỪ NĂM 1991 ĐẾN NĂM 2000</a:t>
            </a:r>
          </a:p>
        </p:txBody>
      </p:sp>
      <p:sp>
        <p:nvSpPr>
          <p:cNvPr id="55300"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5301"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55302" name="TextBox 1"/>
          <p:cNvSpPr txBox="1">
            <a:spLocks noChangeArrowheads="1"/>
          </p:cNvSpPr>
          <p:nvPr/>
        </p:nvSpPr>
        <p:spPr bwMode="auto">
          <a:xfrm>
            <a:off x="1552575" y="232670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buFontTx/>
              <a:buChar char="-"/>
            </a:pPr>
            <a:r>
              <a:rPr lang="en-US" sz="2800">
                <a:latin typeface="A3.AmpleBold-San" pitchFamily="2" charset="0"/>
              </a:rPr>
              <a:t>Kinh tế: </a:t>
            </a:r>
          </a:p>
        </p:txBody>
      </p:sp>
      <p:sp>
        <p:nvSpPr>
          <p:cNvPr id="3" name="TextBox 2"/>
          <p:cNvSpPr txBox="1"/>
          <p:nvPr/>
        </p:nvSpPr>
        <p:spPr>
          <a:xfrm>
            <a:off x="1552575" y="2968050"/>
            <a:ext cx="8810625" cy="3046988"/>
          </a:xfrm>
          <a:prstGeom prst="rect">
            <a:avLst/>
          </a:prstGeom>
          <a:noFill/>
        </p:spPr>
        <p:txBody>
          <a:bodyPr wrap="square">
            <a:spAutoFit/>
          </a:bodyPr>
          <a:lstStyle/>
          <a:p>
            <a:pPr marL="457200" indent="-457200">
              <a:buFontTx/>
              <a:buChar char="-"/>
              <a:defRPr/>
            </a:pPr>
            <a:r>
              <a:rPr lang="en-US" sz="3200">
                <a:latin typeface="A3.AmpleBold-San" pitchFamily="2" charset="0"/>
              </a:rPr>
              <a:t>Chính trị: </a:t>
            </a:r>
          </a:p>
          <a:p>
            <a:pPr>
              <a:defRPr/>
            </a:pPr>
            <a:r>
              <a:rPr lang="en-US" sz="3200">
                <a:latin typeface="A3.AmpleBold-San" pitchFamily="2" charset="0"/>
              </a:rPr>
              <a:t>.12/1993, Hiến pháp quy định thể chế tổng thống Liên bang</a:t>
            </a:r>
          </a:p>
          <a:p>
            <a:pPr>
              <a:defRPr/>
            </a:pPr>
            <a:r>
              <a:rPr lang="en-US" sz="3200">
                <a:latin typeface="A3.AmpleBold-San" pitchFamily="2" charset="0"/>
              </a:rPr>
              <a:t>. Đối nội: Nước Nga đối mặt với 2 thách thức lớn ( tranh chấp giữa các đảng phái và xung đột giữa các sắc tộc )</a:t>
            </a:r>
          </a:p>
        </p:txBody>
      </p:sp>
      <p:pic>
        <p:nvPicPr>
          <p:cNvPr id="2" name="Audio 1">
            <a:hlinkClick r:id="" action="ppaction://media"/>
            <a:extLst>
              <a:ext uri="{FF2B5EF4-FFF2-40B4-BE49-F238E27FC236}">
                <a16:creationId xmlns:a16="http://schemas.microsoft.com/office/drawing/2014/main" id="{CB291E19-E6C8-4444-ADAA-2EACC6CBDBC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53104640"/>
      </p:ext>
    </p:extLst>
  </p:cSld>
  <p:clrMapOvr>
    <a:masterClrMapping/>
  </p:clrMapOvr>
  <mc:AlternateContent xmlns:mc="http://schemas.openxmlformats.org/markup-compatibility/2006">
    <mc:Choice xmlns:p14="http://schemas.microsoft.com/office/powerpoint/2010/main" Requires="p14">
      <p:transition spd="slow" p14:dur="2000" advTm="78145"/>
    </mc:Choice>
    <mc:Fallback>
      <p:transition spd="slow" advTm="7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28683"/>
                                        </p:tgtEl>
                                        <p:attrNameLst>
                                          <p:attrName>style.visibility</p:attrName>
                                        </p:attrNameLst>
                                      </p:cBhvr>
                                      <p:to>
                                        <p:strVal val="visible"/>
                                      </p:to>
                                    </p:set>
                                    <p:anim calcmode="lin" valueType="num">
                                      <p:cBhvr>
                                        <p:cTn id="11" dur="1000" fill="hold"/>
                                        <p:tgtEl>
                                          <p:spTgt spid="28683"/>
                                        </p:tgtEl>
                                        <p:attrNameLst>
                                          <p:attrName>ppt_w</p:attrName>
                                        </p:attrNameLst>
                                      </p:cBhvr>
                                      <p:tavLst>
                                        <p:tav tm="0">
                                          <p:val>
                                            <p:fltVal val="0"/>
                                          </p:val>
                                        </p:tav>
                                        <p:tav tm="100000">
                                          <p:val>
                                            <p:strVal val="#ppt_w"/>
                                          </p:val>
                                        </p:tav>
                                      </p:tavLst>
                                    </p:anim>
                                    <p:anim calcmode="lin" valueType="num">
                                      <p:cBhvr>
                                        <p:cTn id="12" dur="1000" fill="hold"/>
                                        <p:tgtEl>
                                          <p:spTgt spid="28683"/>
                                        </p:tgtEl>
                                        <p:attrNameLst>
                                          <p:attrName>ppt_h</p:attrName>
                                        </p:attrNameLst>
                                      </p:cBhvr>
                                      <p:tavLst>
                                        <p:tav tm="0">
                                          <p:val>
                                            <p:fltVal val="0"/>
                                          </p:val>
                                        </p:tav>
                                        <p:tav tm="100000">
                                          <p:val>
                                            <p:strVal val="#ppt_h"/>
                                          </p:val>
                                        </p:tav>
                                      </p:tavLst>
                                    </p:anim>
                                    <p:anim calcmode="lin" valueType="num">
                                      <p:cBhvr>
                                        <p:cTn id="13" dur="1000" fill="hold"/>
                                        <p:tgtEl>
                                          <p:spTgt spid="28683"/>
                                        </p:tgtEl>
                                        <p:attrNameLst>
                                          <p:attrName>style.rotation</p:attrName>
                                        </p:attrNameLst>
                                      </p:cBhvr>
                                      <p:tavLst>
                                        <p:tav tm="0">
                                          <p:val>
                                            <p:fltVal val="90"/>
                                          </p:val>
                                        </p:tav>
                                        <p:tav tm="100000">
                                          <p:val>
                                            <p:fltVal val="0"/>
                                          </p:val>
                                        </p:tav>
                                      </p:tavLst>
                                    </p:anim>
                                    <p:animEffect transition="in" filter="fade">
                                      <p:cBhvr>
                                        <p:cTn id="14" dur="1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868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Oval 2"/>
          <p:cNvSpPr>
            <a:spLocks noChangeArrowheads="1"/>
          </p:cNvSpPr>
          <p:nvPr/>
        </p:nvSpPr>
        <p:spPr bwMode="auto">
          <a:xfrm>
            <a:off x="5334000" y="76200"/>
            <a:ext cx="1371600" cy="609600"/>
          </a:xfrm>
          <a:prstGeom prst="ellipse">
            <a:avLst/>
          </a:prstGeom>
          <a:solidFill>
            <a:schemeClr val="tx2"/>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BÀI 2</a:t>
            </a:r>
          </a:p>
        </p:txBody>
      </p:sp>
      <p:sp>
        <p:nvSpPr>
          <p:cNvPr id="28683" name="Text Box 11"/>
          <p:cNvSpPr txBox="1"/>
          <p:nvPr/>
        </p:nvSpPr>
        <p:spPr>
          <a:xfrm>
            <a:off x="1833563" y="1825625"/>
            <a:ext cx="8382000" cy="457200"/>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a:t>
            </a:r>
            <a:r>
              <a:rPr lang="en-US"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a:t>
            </a: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BANG NGA TỪ NĂM 1991 ĐẾN NĂM 2000</a:t>
            </a:r>
          </a:p>
        </p:txBody>
      </p:sp>
      <p:sp>
        <p:nvSpPr>
          <p:cNvPr id="56324"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6325"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56326" name="TextBox 1"/>
          <p:cNvSpPr txBox="1">
            <a:spLocks noChangeArrowheads="1"/>
          </p:cNvSpPr>
          <p:nvPr/>
        </p:nvSpPr>
        <p:spPr bwMode="auto">
          <a:xfrm>
            <a:off x="2133600" y="2282826"/>
            <a:ext cx="320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buFontTx/>
              <a:buChar char="-"/>
            </a:pPr>
            <a:r>
              <a:rPr lang="en-US" sz="2800">
                <a:latin typeface="A3.AmpleBold-San" pitchFamily="2" charset="0"/>
              </a:rPr>
              <a:t>Kinh tế: </a:t>
            </a:r>
          </a:p>
        </p:txBody>
      </p:sp>
      <p:sp>
        <p:nvSpPr>
          <p:cNvPr id="56327" name="TextBox 2"/>
          <p:cNvSpPr txBox="1">
            <a:spLocks noChangeArrowheads="1"/>
          </p:cNvSpPr>
          <p:nvPr/>
        </p:nvSpPr>
        <p:spPr bwMode="auto">
          <a:xfrm>
            <a:off x="2133600" y="2806700"/>
            <a:ext cx="297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buFontTx/>
              <a:buChar char="-"/>
            </a:pPr>
            <a:r>
              <a:rPr lang="en-US" sz="2800">
                <a:latin typeface="A3.AmpleBold-San" pitchFamily="2" charset="0"/>
              </a:rPr>
              <a:t>Chính trị: </a:t>
            </a:r>
          </a:p>
        </p:txBody>
      </p:sp>
      <p:sp>
        <p:nvSpPr>
          <p:cNvPr id="56328" name="TextBox 3"/>
          <p:cNvSpPr txBox="1">
            <a:spLocks noChangeArrowheads="1"/>
          </p:cNvSpPr>
          <p:nvPr/>
        </p:nvSpPr>
        <p:spPr bwMode="auto">
          <a:xfrm>
            <a:off x="2133599" y="3365500"/>
            <a:ext cx="88677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t>- </a:t>
            </a:r>
            <a:r>
              <a:rPr lang="en-US" altLang="zh-CN">
                <a:latin typeface="A3.AmpleBold-San" pitchFamily="2" charset="0"/>
                <a:sym typeface="A3.AmpleBold-San" pitchFamily="2" charset="0"/>
              </a:rPr>
              <a:t>Về đối ngoại:</a:t>
            </a:r>
          </a:p>
          <a:p>
            <a:pPr eaLnBrk="1" hangingPunct="1">
              <a:spcBef>
                <a:spcPct val="50000"/>
              </a:spcBef>
            </a:pPr>
            <a:r>
              <a:rPr lang="en-US" altLang="zh-CN">
                <a:latin typeface="A3.AmpleBold-San" pitchFamily="2" charset="0"/>
                <a:sym typeface="A3.AmpleBold-San" pitchFamily="2" charset="0"/>
              </a:rPr>
              <a:t>. Ngả về phương Tây. </a:t>
            </a:r>
          </a:p>
          <a:p>
            <a:pPr eaLnBrk="1" hangingPunct="1">
              <a:spcBef>
                <a:spcPct val="50000"/>
              </a:spcBef>
            </a:pPr>
            <a:r>
              <a:rPr lang="en-US" altLang="zh-CN">
                <a:latin typeface="A3.AmpleBold-San" pitchFamily="2" charset="0"/>
                <a:sym typeface="A3.AmpleBold-San" pitchFamily="2" charset="0"/>
              </a:rPr>
              <a:t>. Khôi phục và phát triển mối quan hệ với châu Á.</a:t>
            </a:r>
            <a:r>
              <a:rPr lang="en-US"/>
              <a:t> </a:t>
            </a:r>
          </a:p>
        </p:txBody>
      </p:sp>
      <p:pic>
        <p:nvPicPr>
          <p:cNvPr id="2" name="Audio 1">
            <a:hlinkClick r:id="" action="ppaction://media"/>
            <a:extLst>
              <a:ext uri="{FF2B5EF4-FFF2-40B4-BE49-F238E27FC236}">
                <a16:creationId xmlns:a16="http://schemas.microsoft.com/office/drawing/2014/main" id="{B89EC99B-ECE9-4BD8-8393-730CC3ADB5A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49966991"/>
      </p:ext>
    </p:extLst>
  </p:cSld>
  <p:clrMapOvr>
    <a:masterClrMapping/>
  </p:clrMapOvr>
  <mc:AlternateContent xmlns:mc="http://schemas.openxmlformats.org/markup-compatibility/2006">
    <mc:Choice xmlns:p14="http://schemas.microsoft.com/office/powerpoint/2010/main" Requires="p14">
      <p:transition spd="slow" p14:dur="2000" advTm="44522"/>
    </mc:Choice>
    <mc:Fallback>
      <p:transition spd="slow" advTm="4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28683"/>
                                        </p:tgtEl>
                                        <p:attrNameLst>
                                          <p:attrName>style.visibility</p:attrName>
                                        </p:attrNameLst>
                                      </p:cBhvr>
                                      <p:to>
                                        <p:strVal val="visible"/>
                                      </p:to>
                                    </p:set>
                                    <p:anim calcmode="lin" valueType="num">
                                      <p:cBhvr>
                                        <p:cTn id="11" dur="1000" fill="hold"/>
                                        <p:tgtEl>
                                          <p:spTgt spid="28683"/>
                                        </p:tgtEl>
                                        <p:attrNameLst>
                                          <p:attrName>ppt_w</p:attrName>
                                        </p:attrNameLst>
                                      </p:cBhvr>
                                      <p:tavLst>
                                        <p:tav tm="0">
                                          <p:val>
                                            <p:fltVal val="0"/>
                                          </p:val>
                                        </p:tav>
                                        <p:tav tm="100000">
                                          <p:val>
                                            <p:strVal val="#ppt_w"/>
                                          </p:val>
                                        </p:tav>
                                      </p:tavLst>
                                    </p:anim>
                                    <p:anim calcmode="lin" valueType="num">
                                      <p:cBhvr>
                                        <p:cTn id="12" dur="1000" fill="hold"/>
                                        <p:tgtEl>
                                          <p:spTgt spid="28683"/>
                                        </p:tgtEl>
                                        <p:attrNameLst>
                                          <p:attrName>ppt_h</p:attrName>
                                        </p:attrNameLst>
                                      </p:cBhvr>
                                      <p:tavLst>
                                        <p:tav tm="0">
                                          <p:val>
                                            <p:fltVal val="0"/>
                                          </p:val>
                                        </p:tav>
                                        <p:tav tm="100000">
                                          <p:val>
                                            <p:strVal val="#ppt_h"/>
                                          </p:val>
                                        </p:tav>
                                      </p:tavLst>
                                    </p:anim>
                                    <p:anim calcmode="lin" valueType="num">
                                      <p:cBhvr>
                                        <p:cTn id="13" dur="1000" fill="hold"/>
                                        <p:tgtEl>
                                          <p:spTgt spid="28683"/>
                                        </p:tgtEl>
                                        <p:attrNameLst>
                                          <p:attrName>style.rotation</p:attrName>
                                        </p:attrNameLst>
                                      </p:cBhvr>
                                      <p:tavLst>
                                        <p:tav tm="0">
                                          <p:val>
                                            <p:fltVal val="90"/>
                                          </p:val>
                                        </p:tav>
                                        <p:tav tm="100000">
                                          <p:val>
                                            <p:fltVal val="0"/>
                                          </p:val>
                                        </p:tav>
                                      </p:tavLst>
                                    </p:anim>
                                    <p:animEffect transition="in" filter="fade">
                                      <p:cBhvr>
                                        <p:cTn id="14" dur="1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868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Puti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86201" y="457200"/>
            <a:ext cx="4600575" cy="5334000"/>
          </a:xfrm>
          <a:solidFill>
            <a:srgbClr val="FFFF00"/>
          </a:solidFill>
          <a:ln>
            <a:solidFill>
              <a:srgbClr val="FF3300"/>
            </a:solidFill>
            <a:miter lim="800000"/>
            <a:headEnd/>
            <a:tailEnd/>
          </a:ln>
        </p:spPr>
      </p:pic>
      <p:sp>
        <p:nvSpPr>
          <p:cNvPr id="57347" name="Text Box 5"/>
          <p:cNvSpPr txBox="1">
            <a:spLocks noChangeArrowheads="1"/>
          </p:cNvSpPr>
          <p:nvPr/>
        </p:nvSpPr>
        <p:spPr bwMode="auto">
          <a:xfrm>
            <a:off x="3505200" y="6157914"/>
            <a:ext cx="5410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a:latin typeface="A3.AmpleBold-San" pitchFamily="2" charset="0"/>
                <a:sym typeface="A3.AmpleBold-San" pitchFamily="2" charset="0"/>
              </a:rPr>
              <a:t>Vladimir Vladimirovich Putin</a:t>
            </a:r>
          </a:p>
        </p:txBody>
      </p:sp>
      <p:pic>
        <p:nvPicPr>
          <p:cNvPr id="57348" name="Picture 2" descr="Kết quả hình ảnh cho tổng thống nga put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57201"/>
            <a:ext cx="6781800"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F88D035-5FAB-49E7-8744-4CBD241C5B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5311058"/>
      </p:ext>
    </p:extLst>
  </p:cSld>
  <p:clrMapOvr>
    <a:masterClrMapping/>
  </p:clrMapOvr>
  <mc:AlternateContent xmlns:mc="http://schemas.openxmlformats.org/markup-compatibility/2006">
    <mc:Choice xmlns:p14="http://schemas.microsoft.com/office/powerpoint/2010/main" Requires="p14">
      <p:transition spd="slow" p14:dur="2000" advTm="54251"/>
    </mc:Choice>
    <mc:Fallback>
      <p:transition spd="slow" advTm="5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6"/>
          <p:cNvSpPr txBox="1">
            <a:spLocks noChangeArrowheads="1"/>
          </p:cNvSpPr>
          <p:nvPr/>
        </p:nvSpPr>
        <p:spPr bwMode="auto">
          <a:xfrm>
            <a:off x="1833563" y="20574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400" b="1">
                <a:solidFill>
                  <a:srgbClr val="0070C0"/>
                </a:solidFill>
                <a:latin typeface="A3.AmpleBold-San" pitchFamily="2" charset="0"/>
                <a:sym typeface="A3.AmpleBold-San" pitchFamily="2" charset="0"/>
              </a:rPr>
              <a:t>III- </a:t>
            </a:r>
            <a:r>
              <a:rPr lang="en-US" altLang="zh-CN" sz="2400" b="1" u="sng">
                <a:solidFill>
                  <a:srgbClr val="0070C0"/>
                </a:solidFill>
                <a:latin typeface="A3.AmpleBold-San" pitchFamily="2" charset="0"/>
                <a:sym typeface="A3.AmpleBold-San" pitchFamily="2" charset="0"/>
              </a:rPr>
              <a:t>LIÊN BANG NGA TỪ NĂM 1991 ĐẾN NĂM 2000</a:t>
            </a:r>
          </a:p>
        </p:txBody>
      </p:sp>
      <p:sp>
        <p:nvSpPr>
          <p:cNvPr id="31752" name="Text Box 8"/>
          <p:cNvSpPr txBox="1">
            <a:spLocks noChangeArrowheads="1"/>
          </p:cNvSpPr>
          <p:nvPr/>
        </p:nvSpPr>
        <p:spPr bwMode="auto">
          <a:xfrm>
            <a:off x="1833563" y="2819401"/>
            <a:ext cx="8610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800">
                <a:latin typeface="A3.AmpleBold-San" pitchFamily="2" charset="0"/>
                <a:sym typeface="A3.AmpleBold-San" pitchFamily="2" charset="0"/>
              </a:rPr>
              <a:t>- </a:t>
            </a:r>
            <a:r>
              <a:rPr lang="en-US" altLang="zh-CN">
                <a:latin typeface="A3.AmpleBold-San" pitchFamily="2" charset="0"/>
                <a:sym typeface="A3.AmpleBold-San" pitchFamily="2" charset="0"/>
              </a:rPr>
              <a:t>Từ năm 2000, Liên bang Nga thoát dần khó khăn và khủng hoảng, chính trị xã hội dần ổn định và địa vị quốc tế được nâng cao để trở lại vị thế một cường quốc Âu-Á.</a:t>
            </a:r>
          </a:p>
        </p:txBody>
      </p:sp>
      <p:sp>
        <p:nvSpPr>
          <p:cNvPr id="58372"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8373"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pic>
        <p:nvPicPr>
          <p:cNvPr id="2" name="Audio 1">
            <a:hlinkClick r:id="" action="ppaction://media"/>
            <a:extLst>
              <a:ext uri="{FF2B5EF4-FFF2-40B4-BE49-F238E27FC236}">
                <a16:creationId xmlns:a16="http://schemas.microsoft.com/office/drawing/2014/main" id="{14AFEF11-B5E6-4A78-9C9F-B7F8B87BC5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54566423"/>
      </p:ext>
    </p:extLst>
  </p:cSld>
  <p:clrMapOvr>
    <a:masterClrMapping/>
  </p:clrMapOvr>
  <mc:AlternateContent xmlns:mc="http://schemas.openxmlformats.org/markup-compatibility/2006">
    <mc:Choice xmlns:p14="http://schemas.microsoft.com/office/powerpoint/2010/main" Requires="p14">
      <p:transition spd="slow" p14:dur="2000" advTm="25412"/>
    </mc:Choice>
    <mc:Fallback>
      <p:transition spd="slow" advTm="2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31752"/>
                                        </p:tgtEl>
                                        <p:attrNameLst>
                                          <p:attrName>style.visibility</p:attrName>
                                        </p:attrNameLst>
                                      </p:cBhvr>
                                      <p:to>
                                        <p:strVal val="visible"/>
                                      </p:to>
                                    </p:set>
                                    <p:anim calcmode="lin" valueType="num">
                                      <p:cBhvr>
                                        <p:cTn id="11" dur="1000" fill="hold"/>
                                        <p:tgtEl>
                                          <p:spTgt spid="31752"/>
                                        </p:tgtEl>
                                        <p:attrNameLst>
                                          <p:attrName>ppt_w</p:attrName>
                                        </p:attrNameLst>
                                      </p:cBhvr>
                                      <p:tavLst>
                                        <p:tav tm="0">
                                          <p:val>
                                            <p:fltVal val="0"/>
                                          </p:val>
                                        </p:tav>
                                        <p:tav tm="100000">
                                          <p:val>
                                            <p:strVal val="#ppt_w"/>
                                          </p:val>
                                        </p:tav>
                                      </p:tavLst>
                                    </p:anim>
                                    <p:anim calcmode="lin" valueType="num">
                                      <p:cBhvr>
                                        <p:cTn id="12" dur="1000" fill="hold"/>
                                        <p:tgtEl>
                                          <p:spTgt spid="31752"/>
                                        </p:tgtEl>
                                        <p:attrNameLst>
                                          <p:attrName>ppt_h</p:attrName>
                                        </p:attrNameLst>
                                      </p:cBhvr>
                                      <p:tavLst>
                                        <p:tav tm="0">
                                          <p:val>
                                            <p:fltVal val="0"/>
                                          </p:val>
                                        </p:tav>
                                        <p:tav tm="100000">
                                          <p:val>
                                            <p:strVal val="#ppt_h"/>
                                          </p:val>
                                        </p:tav>
                                      </p:tavLst>
                                    </p:anim>
                                    <p:anim calcmode="lin" valueType="num">
                                      <p:cBhvr>
                                        <p:cTn id="13" dur="1000" fill="hold"/>
                                        <p:tgtEl>
                                          <p:spTgt spid="31752"/>
                                        </p:tgtEl>
                                        <p:attrNameLst>
                                          <p:attrName>style.rotation</p:attrName>
                                        </p:attrNameLst>
                                      </p:cBhvr>
                                      <p:tavLst>
                                        <p:tav tm="0">
                                          <p:val>
                                            <p:fltVal val="90"/>
                                          </p:val>
                                        </p:tav>
                                        <p:tav tm="100000">
                                          <p:val>
                                            <p:fltVal val="0"/>
                                          </p:val>
                                        </p:tav>
                                      </p:tavLst>
                                    </p:anim>
                                    <p:animEffect transition="in" filter="fade">
                                      <p:cBhvr>
                                        <p:cTn id="14" dur="10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175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noChangeArrowheads="1"/>
          </p:cNvSpPr>
          <p:nvPr>
            <p:ph type="title"/>
          </p:nvPr>
        </p:nvSpPr>
        <p:spPr>
          <a:xfrm>
            <a:off x="3357563" y="365125"/>
            <a:ext cx="4829175" cy="385763"/>
          </a:xfrm>
        </p:spPr>
        <p:txBody>
          <a:bodyPr>
            <a:normAutofit fontScale="90000"/>
          </a:bodyPr>
          <a:lstStyle/>
          <a:p>
            <a:pPr algn="ctr"/>
            <a:r>
              <a:rPr lang="en-US" altLang="en-US" sz="2800" b="1">
                <a:solidFill>
                  <a:srgbClr val="C00000"/>
                </a:solidFill>
              </a:rPr>
              <a:t>CỦNG CỐ, LUYỆN TẬP</a:t>
            </a:r>
          </a:p>
        </p:txBody>
      </p:sp>
      <p:sp>
        <p:nvSpPr>
          <p:cNvPr id="74755" name="TextBox 4"/>
          <p:cNvSpPr txBox="1">
            <a:spLocks noChangeArrowheads="1"/>
          </p:cNvSpPr>
          <p:nvPr/>
        </p:nvSpPr>
        <p:spPr bwMode="auto">
          <a:xfrm>
            <a:off x="2017713" y="1177926"/>
            <a:ext cx="8229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just"/>
            <a:r>
              <a:rPr lang="en-US" altLang="en-US" sz="2400" b="1" u="sng">
                <a:solidFill>
                  <a:srgbClr val="C00000"/>
                </a:solidFill>
                <a:cs typeface="Times New Roman" pitchFamily="18" charset="0"/>
              </a:rPr>
              <a:t>Câu 1.</a:t>
            </a:r>
            <a:r>
              <a:rPr lang="en-US" altLang="en-US" sz="2400" b="1">
                <a:solidFill>
                  <a:srgbClr val="C00000"/>
                </a:solidFill>
                <a:cs typeface="Times New Roman" pitchFamily="18" charset="0"/>
              </a:rPr>
              <a:t> </a:t>
            </a:r>
            <a:r>
              <a:rPr lang="vi-VN" altLang="en-US" sz="2400" b="1">
                <a:solidFill>
                  <a:srgbClr val="C00000"/>
                </a:solidFill>
                <a:cs typeface="Times New Roman" pitchFamily="18" charset="0"/>
              </a:rPr>
              <a:t>Trước ảnh hưởng của cuộc khủng hoảng chung trên toàn thế giới trong những năm 70 của thế kỉ XX Liên Xô đã làm gì?</a:t>
            </a:r>
            <a:endParaRPr lang="en-US" altLang="en-US" sz="2000">
              <a:solidFill>
                <a:srgbClr val="C00000"/>
              </a:solidFill>
              <a:cs typeface="Times New Roman" pitchFamily="18" charset="0"/>
            </a:endParaRPr>
          </a:p>
          <a:p>
            <a:pPr algn="just"/>
            <a:r>
              <a:rPr lang="en-US" altLang="en-US" sz="2400">
                <a:solidFill>
                  <a:srgbClr val="000000"/>
                </a:solidFill>
                <a:cs typeface="Times New Roman" pitchFamily="18" charset="0"/>
              </a:rPr>
              <a:t>A</a:t>
            </a:r>
            <a:r>
              <a:rPr lang="vi-VN" altLang="en-US" sz="2400">
                <a:solidFill>
                  <a:srgbClr val="000000"/>
                </a:solidFill>
                <a:cs typeface="Times New Roman" pitchFamily="18" charset="0"/>
              </a:rPr>
              <a:t>. Tiến hành cải cách kinh tế, chính trị, xã hội cho phù hợp.</a:t>
            </a:r>
            <a:endParaRPr lang="en-US" altLang="en-US" sz="2000">
              <a:cs typeface="Times New Roman" pitchFamily="18" charset="0"/>
            </a:endParaRPr>
          </a:p>
          <a:p>
            <a:pPr algn="just"/>
            <a:r>
              <a:rPr lang="en-US" altLang="en-US" sz="2400">
                <a:solidFill>
                  <a:srgbClr val="000000"/>
                </a:solidFill>
                <a:cs typeface="Times New Roman" pitchFamily="18" charset="0"/>
              </a:rPr>
              <a:t>B</a:t>
            </a:r>
            <a:r>
              <a:rPr lang="vi-VN" altLang="en-US" sz="2400">
                <a:solidFill>
                  <a:srgbClr val="000000"/>
                </a:solidFill>
                <a:cs typeface="Times New Roman" pitchFamily="18" charset="0"/>
              </a:rPr>
              <a:t>. Kịp thời thay đổi để thích ứng với tình hình thế giới.</a:t>
            </a:r>
            <a:endParaRPr lang="en-US" altLang="en-US" sz="2000">
              <a:cs typeface="Times New Roman" pitchFamily="18" charset="0"/>
            </a:endParaRPr>
          </a:p>
          <a:p>
            <a:pPr algn="just"/>
            <a:r>
              <a:rPr lang="en-US" altLang="en-US" sz="2400">
                <a:solidFill>
                  <a:srgbClr val="000000"/>
                </a:solidFill>
                <a:cs typeface="Times New Roman" pitchFamily="18" charset="0"/>
              </a:rPr>
              <a:t>C</a:t>
            </a:r>
            <a:r>
              <a:rPr lang="vi-VN" altLang="en-US" sz="2400">
                <a:solidFill>
                  <a:srgbClr val="000000"/>
                </a:solidFill>
                <a:cs typeface="Times New Roman" pitchFamily="18" charset="0"/>
              </a:rPr>
              <a:t>.</a:t>
            </a:r>
            <a:r>
              <a:rPr lang="vi-VN" altLang="en-US" sz="2400" b="1">
                <a:solidFill>
                  <a:srgbClr val="000000"/>
                </a:solidFill>
                <a:cs typeface="Times New Roman" pitchFamily="18" charset="0"/>
              </a:rPr>
              <a:t> </a:t>
            </a:r>
            <a:r>
              <a:rPr lang="vi-VN" altLang="en-US" sz="2400">
                <a:solidFill>
                  <a:srgbClr val="000000"/>
                </a:solidFill>
                <a:cs typeface="Times New Roman" pitchFamily="18" charset="0"/>
              </a:rPr>
              <a:t>Không tiến hành những cải cách về kinh tế và xã hội.</a:t>
            </a:r>
            <a:endParaRPr lang="en-US" altLang="en-US" sz="2000">
              <a:cs typeface="Times New Roman" pitchFamily="18" charset="0"/>
            </a:endParaRPr>
          </a:p>
          <a:p>
            <a:pPr algn="just"/>
            <a:r>
              <a:rPr lang="en-US" altLang="en-US" sz="2400">
                <a:solidFill>
                  <a:srgbClr val="000000"/>
                </a:solidFill>
                <a:cs typeface="Times New Roman" pitchFamily="18" charset="0"/>
              </a:rPr>
              <a:t>D</a:t>
            </a:r>
            <a:r>
              <a:rPr lang="vi-VN" altLang="en-US" sz="2400">
                <a:solidFill>
                  <a:srgbClr val="000000"/>
                </a:solidFill>
                <a:cs typeface="Times New Roman" pitchFamily="18" charset="0"/>
              </a:rPr>
              <a:t>. Có cải cách kinh tế, chính trị nhưng chưa triệt để.</a:t>
            </a:r>
            <a:endParaRPr lang="en-US" altLang="en-US" sz="2800">
              <a:cs typeface="Times New Roman" pitchFamily="18" charset="0"/>
            </a:endParaRPr>
          </a:p>
        </p:txBody>
      </p:sp>
      <p:sp>
        <p:nvSpPr>
          <p:cNvPr id="74756" name="TextBox 6"/>
          <p:cNvSpPr txBox="1">
            <a:spLocks noChangeArrowheads="1"/>
          </p:cNvSpPr>
          <p:nvPr/>
        </p:nvSpPr>
        <p:spPr bwMode="auto">
          <a:xfrm>
            <a:off x="1979613" y="3856039"/>
            <a:ext cx="8229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just"/>
            <a:r>
              <a:rPr lang="en-US" altLang="en-US" sz="2400" b="1" u="sng">
                <a:solidFill>
                  <a:srgbClr val="C00000"/>
                </a:solidFill>
                <a:cs typeface="Times New Roman" pitchFamily="18" charset="0"/>
              </a:rPr>
              <a:t>Câu 2.</a:t>
            </a:r>
            <a:r>
              <a:rPr lang="en-US" altLang="en-US" sz="2400">
                <a:solidFill>
                  <a:srgbClr val="C00000"/>
                </a:solidFill>
                <a:cs typeface="Times New Roman" pitchFamily="18" charset="0"/>
              </a:rPr>
              <a:t> </a:t>
            </a:r>
            <a:r>
              <a:rPr lang="vi-VN" altLang="en-US" sz="2400" b="1">
                <a:solidFill>
                  <a:srgbClr val="C00000"/>
                </a:solidFill>
                <a:cs typeface="Times New Roman" pitchFamily="18" charset="0"/>
              </a:rPr>
              <a:t>Liên Xô tiến hành công cuộc cải tổ đất nước trong những năm 80 của thế kỉ XX</a:t>
            </a:r>
            <a:r>
              <a:rPr lang="en-US" altLang="en-US" sz="2400" b="1">
                <a:solidFill>
                  <a:srgbClr val="C00000"/>
                </a:solidFill>
                <a:cs typeface="Times New Roman" pitchFamily="18" charset="0"/>
              </a:rPr>
              <a:t> vì</a:t>
            </a:r>
            <a:endParaRPr lang="en-US" altLang="en-US" sz="2000">
              <a:solidFill>
                <a:srgbClr val="C00000"/>
              </a:solidFill>
              <a:cs typeface="Times New Roman" pitchFamily="18" charset="0"/>
            </a:endParaRPr>
          </a:p>
          <a:p>
            <a:pPr algn="just"/>
            <a:r>
              <a:rPr lang="en-US" altLang="en-US" sz="2400">
                <a:solidFill>
                  <a:srgbClr val="000000"/>
                </a:solidFill>
                <a:cs typeface="Times New Roman" pitchFamily="18" charset="0"/>
              </a:rPr>
              <a:t>A. đ</a:t>
            </a:r>
            <a:r>
              <a:rPr lang="vi-VN" altLang="en-US" sz="2400">
                <a:solidFill>
                  <a:srgbClr val="000000"/>
                </a:solidFill>
                <a:cs typeface="Times New Roman" pitchFamily="18" charset="0"/>
              </a:rPr>
              <a:t>ất nước lâm vào tình trạng “trì trệ” khủng hoảng</a:t>
            </a:r>
            <a:r>
              <a:rPr lang="en-US" altLang="en-US" sz="2400">
                <a:solidFill>
                  <a:srgbClr val="000000"/>
                </a:solidFill>
                <a:cs typeface="Times New Roman" pitchFamily="18" charset="0"/>
              </a:rPr>
              <a:t>.</a:t>
            </a:r>
            <a:endParaRPr lang="en-US" altLang="en-US" sz="2000">
              <a:cs typeface="Times New Roman" pitchFamily="18" charset="0"/>
            </a:endParaRPr>
          </a:p>
          <a:p>
            <a:pPr algn="just"/>
            <a:r>
              <a:rPr lang="en-US" altLang="en-US" sz="2400">
                <a:solidFill>
                  <a:srgbClr val="000000"/>
                </a:solidFill>
                <a:cs typeface="Times New Roman" pitchFamily="18" charset="0"/>
              </a:rPr>
              <a:t>B</a:t>
            </a:r>
            <a:r>
              <a:rPr lang="vi-VN" altLang="en-US" sz="2400">
                <a:solidFill>
                  <a:srgbClr val="000000"/>
                </a:solidFill>
                <a:cs typeface="Times New Roman" pitchFamily="18" charset="0"/>
              </a:rPr>
              <a:t>. </a:t>
            </a:r>
            <a:r>
              <a:rPr lang="en-US" altLang="en-US" sz="2400">
                <a:solidFill>
                  <a:srgbClr val="000000"/>
                </a:solidFill>
                <a:cs typeface="Times New Roman" pitchFamily="18" charset="0"/>
              </a:rPr>
              <a:t>đ</a:t>
            </a:r>
            <a:r>
              <a:rPr lang="vi-VN" altLang="en-US" sz="2400">
                <a:solidFill>
                  <a:srgbClr val="000000"/>
                </a:solidFill>
                <a:cs typeface="Times New Roman" pitchFamily="18" charset="0"/>
              </a:rPr>
              <a:t>ất nước đã phát triển nhưng chưa </a:t>
            </a:r>
            <a:r>
              <a:rPr lang="en-US" altLang="en-US" sz="2400">
                <a:solidFill>
                  <a:srgbClr val="000000"/>
                </a:solidFill>
                <a:cs typeface="Times New Roman" pitchFamily="18" charset="0"/>
              </a:rPr>
              <a:t>bằng</a:t>
            </a:r>
            <a:r>
              <a:rPr lang="vi-VN" altLang="en-US" sz="2400">
                <a:solidFill>
                  <a:srgbClr val="000000"/>
                </a:solidFill>
                <a:cs typeface="Times New Roman" pitchFamily="18" charset="0"/>
              </a:rPr>
              <a:t> Tây Âu và Mĩ</a:t>
            </a:r>
            <a:r>
              <a:rPr lang="en-US" altLang="en-US" sz="2400">
                <a:solidFill>
                  <a:srgbClr val="000000"/>
                </a:solidFill>
                <a:cs typeface="Times New Roman" pitchFamily="18" charset="0"/>
              </a:rPr>
              <a:t>.</a:t>
            </a:r>
            <a:endParaRPr lang="en-US" altLang="en-US" sz="2000">
              <a:cs typeface="Times New Roman" pitchFamily="18" charset="0"/>
            </a:endParaRPr>
          </a:p>
          <a:p>
            <a:pPr algn="just"/>
            <a:r>
              <a:rPr lang="en-US" altLang="en-US" sz="2400">
                <a:solidFill>
                  <a:srgbClr val="000000"/>
                </a:solidFill>
                <a:cs typeface="Times New Roman" pitchFamily="18" charset="0"/>
              </a:rPr>
              <a:t>C</a:t>
            </a:r>
            <a:r>
              <a:rPr lang="vi-VN" altLang="en-US" sz="2400">
                <a:solidFill>
                  <a:srgbClr val="000000"/>
                </a:solidFill>
                <a:cs typeface="Times New Roman" pitchFamily="18" charset="0"/>
              </a:rPr>
              <a:t>. cải tổ để sớm áp dụng th</a:t>
            </a:r>
            <a:r>
              <a:rPr lang="en-US" altLang="en-US" sz="2400">
                <a:solidFill>
                  <a:srgbClr val="000000"/>
                </a:solidFill>
                <a:cs typeface="Times New Roman" pitchFamily="18" charset="0"/>
              </a:rPr>
              <a:t>à</a:t>
            </a:r>
            <a:r>
              <a:rPr lang="vi-VN" altLang="en-US" sz="2400">
                <a:solidFill>
                  <a:srgbClr val="000000"/>
                </a:solidFill>
                <a:cs typeface="Times New Roman" pitchFamily="18" charset="0"/>
              </a:rPr>
              <a:t>nh tựu </a:t>
            </a:r>
            <a:r>
              <a:rPr lang="en-US" altLang="en-US" sz="2400">
                <a:solidFill>
                  <a:srgbClr val="000000"/>
                </a:solidFill>
                <a:cs typeface="Times New Roman" pitchFamily="18" charset="0"/>
              </a:rPr>
              <a:t>KH-KT</a:t>
            </a:r>
            <a:r>
              <a:rPr lang="vi-VN" altLang="en-US" sz="2400">
                <a:solidFill>
                  <a:srgbClr val="000000"/>
                </a:solidFill>
                <a:cs typeface="Times New Roman" pitchFamily="18" charset="0"/>
              </a:rPr>
              <a:t> thế giới.</a:t>
            </a:r>
            <a:endParaRPr lang="en-US" altLang="en-US" sz="2000">
              <a:cs typeface="Times New Roman" pitchFamily="18" charset="0"/>
            </a:endParaRPr>
          </a:p>
          <a:p>
            <a:pPr algn="just"/>
            <a:r>
              <a:rPr lang="en-US" altLang="en-US" sz="2400">
                <a:solidFill>
                  <a:srgbClr val="000000"/>
                </a:solidFill>
                <a:cs typeface="Times New Roman" pitchFamily="18" charset="0"/>
              </a:rPr>
              <a:t>D. c</a:t>
            </a:r>
            <a:r>
              <a:rPr lang="vi-VN" altLang="en-US" sz="2400">
                <a:solidFill>
                  <a:srgbClr val="000000"/>
                </a:solidFill>
                <a:cs typeface="Times New Roman" pitchFamily="18" charset="0"/>
              </a:rPr>
              <a:t>ác thế lực chống CNXH trong và ngoài nước </a:t>
            </a:r>
            <a:r>
              <a:rPr lang="en-US" altLang="en-US" sz="2400">
                <a:solidFill>
                  <a:srgbClr val="000000"/>
                </a:solidFill>
                <a:cs typeface="Times New Roman" pitchFamily="18" charset="0"/>
              </a:rPr>
              <a:t>luôn </a:t>
            </a:r>
            <a:r>
              <a:rPr lang="vi-VN" altLang="en-US" sz="2400">
                <a:solidFill>
                  <a:srgbClr val="000000"/>
                </a:solidFill>
                <a:cs typeface="Times New Roman" pitchFamily="18" charset="0"/>
              </a:rPr>
              <a:t>chống phá.</a:t>
            </a:r>
            <a:endParaRPr lang="en-US" altLang="en-US">
              <a:cs typeface="Times New Roman" pitchFamily="18" charset="0"/>
            </a:endParaRPr>
          </a:p>
        </p:txBody>
      </p:sp>
      <p:sp>
        <p:nvSpPr>
          <p:cNvPr id="74757" name="Oval 1"/>
          <p:cNvSpPr>
            <a:spLocks noChangeArrowheads="1"/>
          </p:cNvSpPr>
          <p:nvPr/>
        </p:nvSpPr>
        <p:spPr bwMode="auto">
          <a:xfrm>
            <a:off x="1752600" y="3001964"/>
            <a:ext cx="685800" cy="427037"/>
          </a:xfrm>
          <a:prstGeom prst="ellipse">
            <a:avLst/>
          </a:prstGeom>
          <a:noFill/>
          <a:ln w="571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Arial" pitchFamily="34" charset="0"/>
            </a:endParaRPr>
          </a:p>
        </p:txBody>
      </p:sp>
      <p:sp>
        <p:nvSpPr>
          <p:cNvPr id="74758" name="Oval 2"/>
          <p:cNvSpPr>
            <a:spLocks noChangeArrowheads="1"/>
          </p:cNvSpPr>
          <p:nvPr/>
        </p:nvSpPr>
        <p:spPr bwMode="auto">
          <a:xfrm>
            <a:off x="1752600" y="4572000"/>
            <a:ext cx="685800" cy="503238"/>
          </a:xfrm>
          <a:prstGeom prst="ellipse">
            <a:avLst/>
          </a:prstGeom>
          <a:noFill/>
          <a:ln w="571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Arial" pitchFamily="34" charset="0"/>
            </a:endParaRPr>
          </a:p>
        </p:txBody>
      </p:sp>
      <p:pic>
        <p:nvPicPr>
          <p:cNvPr id="2" name="Audio 1">
            <a:hlinkClick r:id="" action="ppaction://media"/>
            <a:extLst>
              <a:ext uri="{FF2B5EF4-FFF2-40B4-BE49-F238E27FC236}">
                <a16:creationId xmlns:a16="http://schemas.microsoft.com/office/drawing/2014/main" id="{971D89A8-98C7-49E8-8FAD-4799B98EFBC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6929714"/>
      </p:ext>
    </p:extLst>
  </p:cSld>
  <p:clrMapOvr>
    <a:masterClrMapping/>
  </p:clrMapOvr>
  <mc:AlternateContent xmlns:mc="http://schemas.openxmlformats.org/markup-compatibility/2006">
    <mc:Choice xmlns:p14="http://schemas.microsoft.com/office/powerpoint/2010/main" Requires="p14">
      <p:transition spd="slow" p14:dur="2000" advTm="102410"/>
    </mc:Choice>
    <mc:Fallback>
      <p:transition spd="slow" advTm="10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4755">
                                            <p:txEl>
                                              <p:pRg st="0" end="0"/>
                                            </p:txEl>
                                          </p:spTgt>
                                        </p:tgtEl>
                                        <p:attrNameLst>
                                          <p:attrName>style.visibility</p:attrName>
                                        </p:attrNameLst>
                                      </p:cBhvr>
                                      <p:to>
                                        <p:strVal val="visible"/>
                                      </p:to>
                                    </p:set>
                                    <p:anim calcmode="lin" valueType="num">
                                      <p:cBhvr additive="base">
                                        <p:cTn id="11" dur="5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47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4755">
                                            <p:txEl>
                                              <p:pRg st="1" end="1"/>
                                            </p:txEl>
                                          </p:spTgt>
                                        </p:tgtEl>
                                        <p:attrNameLst>
                                          <p:attrName>style.visibility</p:attrName>
                                        </p:attrNameLst>
                                      </p:cBhvr>
                                      <p:to>
                                        <p:strVal val="visible"/>
                                      </p:to>
                                    </p:set>
                                    <p:anim calcmode="lin" valueType="num">
                                      <p:cBhvr additive="base">
                                        <p:cTn id="17" dur="5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475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4755">
                                            <p:txEl>
                                              <p:pRg st="2" end="2"/>
                                            </p:txEl>
                                          </p:spTgt>
                                        </p:tgtEl>
                                        <p:attrNameLst>
                                          <p:attrName>style.visibility</p:attrName>
                                        </p:attrNameLst>
                                      </p:cBhvr>
                                      <p:to>
                                        <p:strVal val="visible"/>
                                      </p:to>
                                    </p:set>
                                    <p:anim calcmode="lin" valueType="num">
                                      <p:cBhvr additive="base">
                                        <p:cTn id="21" dur="5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475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4755">
                                            <p:txEl>
                                              <p:pRg st="3" end="3"/>
                                            </p:txEl>
                                          </p:spTgt>
                                        </p:tgtEl>
                                        <p:attrNameLst>
                                          <p:attrName>style.visibility</p:attrName>
                                        </p:attrNameLst>
                                      </p:cBhvr>
                                      <p:to>
                                        <p:strVal val="visible"/>
                                      </p:to>
                                    </p:set>
                                    <p:anim calcmode="lin" valueType="num">
                                      <p:cBhvr additive="base">
                                        <p:cTn id="25" dur="5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475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4755">
                                            <p:txEl>
                                              <p:pRg st="4" end="4"/>
                                            </p:txEl>
                                          </p:spTgt>
                                        </p:tgtEl>
                                        <p:attrNameLst>
                                          <p:attrName>style.visibility</p:attrName>
                                        </p:attrNameLst>
                                      </p:cBhvr>
                                      <p:to>
                                        <p:strVal val="visible"/>
                                      </p:to>
                                    </p:set>
                                    <p:anim calcmode="lin" valueType="num">
                                      <p:cBhvr additive="base">
                                        <p:cTn id="29" dur="500" fill="hold"/>
                                        <p:tgtEl>
                                          <p:spTgt spid="7475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47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4757"/>
                                        </p:tgtEl>
                                        <p:attrNameLst>
                                          <p:attrName>style.visibility</p:attrName>
                                        </p:attrNameLst>
                                      </p:cBhvr>
                                      <p:to>
                                        <p:strVal val="visible"/>
                                      </p:to>
                                    </p:set>
                                    <p:anim calcmode="lin" valueType="num">
                                      <p:cBhvr additive="base">
                                        <p:cTn id="35" dur="500" fill="hold"/>
                                        <p:tgtEl>
                                          <p:spTgt spid="74757"/>
                                        </p:tgtEl>
                                        <p:attrNameLst>
                                          <p:attrName>ppt_x</p:attrName>
                                        </p:attrNameLst>
                                      </p:cBhvr>
                                      <p:tavLst>
                                        <p:tav tm="0">
                                          <p:val>
                                            <p:strVal val="#ppt_x"/>
                                          </p:val>
                                        </p:tav>
                                        <p:tav tm="100000">
                                          <p:val>
                                            <p:strVal val="#ppt_x"/>
                                          </p:val>
                                        </p:tav>
                                      </p:tavLst>
                                    </p:anim>
                                    <p:anim calcmode="lin" valueType="num">
                                      <p:cBhvr additive="base">
                                        <p:cTn id="36" dur="500" fill="hold"/>
                                        <p:tgtEl>
                                          <p:spTgt spid="7475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4756">
                                            <p:txEl>
                                              <p:pRg st="0" end="0"/>
                                            </p:txEl>
                                          </p:spTgt>
                                        </p:tgtEl>
                                        <p:attrNameLst>
                                          <p:attrName>style.visibility</p:attrName>
                                        </p:attrNameLst>
                                      </p:cBhvr>
                                      <p:to>
                                        <p:strVal val="visible"/>
                                      </p:to>
                                    </p:set>
                                    <p:anim calcmode="lin" valueType="num">
                                      <p:cBhvr additive="base">
                                        <p:cTn id="41" dur="500" fill="hold"/>
                                        <p:tgtEl>
                                          <p:spTgt spid="74756">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47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4756">
                                            <p:txEl>
                                              <p:pRg st="1" end="1"/>
                                            </p:txEl>
                                          </p:spTgt>
                                        </p:tgtEl>
                                        <p:attrNameLst>
                                          <p:attrName>style.visibility</p:attrName>
                                        </p:attrNameLst>
                                      </p:cBhvr>
                                      <p:to>
                                        <p:strVal val="visible"/>
                                      </p:to>
                                    </p:set>
                                    <p:anim calcmode="lin" valueType="num">
                                      <p:cBhvr additive="base">
                                        <p:cTn id="47" dur="500" fill="hold"/>
                                        <p:tgtEl>
                                          <p:spTgt spid="74756">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4756">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4756">
                                            <p:txEl>
                                              <p:pRg st="2" end="2"/>
                                            </p:txEl>
                                          </p:spTgt>
                                        </p:tgtEl>
                                        <p:attrNameLst>
                                          <p:attrName>style.visibility</p:attrName>
                                        </p:attrNameLst>
                                      </p:cBhvr>
                                      <p:to>
                                        <p:strVal val="visible"/>
                                      </p:to>
                                    </p:set>
                                    <p:anim calcmode="lin" valueType="num">
                                      <p:cBhvr additive="base">
                                        <p:cTn id="51" dur="500" fill="hold"/>
                                        <p:tgtEl>
                                          <p:spTgt spid="74756">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4756">
                                            <p:txEl>
                                              <p:pRg st="2" end="2"/>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4756">
                                            <p:txEl>
                                              <p:pRg st="3" end="3"/>
                                            </p:txEl>
                                          </p:spTgt>
                                        </p:tgtEl>
                                        <p:attrNameLst>
                                          <p:attrName>style.visibility</p:attrName>
                                        </p:attrNameLst>
                                      </p:cBhvr>
                                      <p:to>
                                        <p:strVal val="visible"/>
                                      </p:to>
                                    </p:set>
                                    <p:anim calcmode="lin" valueType="num">
                                      <p:cBhvr additive="base">
                                        <p:cTn id="55" dur="500" fill="hold"/>
                                        <p:tgtEl>
                                          <p:spTgt spid="74756">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4756">
                                            <p:txEl>
                                              <p:pRg st="3" end="3"/>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4756">
                                            <p:txEl>
                                              <p:pRg st="4" end="4"/>
                                            </p:txEl>
                                          </p:spTgt>
                                        </p:tgtEl>
                                        <p:attrNameLst>
                                          <p:attrName>style.visibility</p:attrName>
                                        </p:attrNameLst>
                                      </p:cBhvr>
                                      <p:to>
                                        <p:strVal val="visible"/>
                                      </p:to>
                                    </p:set>
                                    <p:anim calcmode="lin" valueType="num">
                                      <p:cBhvr additive="base">
                                        <p:cTn id="59" dur="500" fill="hold"/>
                                        <p:tgtEl>
                                          <p:spTgt spid="74756">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475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4758"/>
                                        </p:tgtEl>
                                        <p:attrNameLst>
                                          <p:attrName>style.visibility</p:attrName>
                                        </p:attrNameLst>
                                      </p:cBhvr>
                                      <p:to>
                                        <p:strVal val="visible"/>
                                      </p:to>
                                    </p:set>
                                    <p:anim calcmode="lin" valueType="num">
                                      <p:cBhvr additive="base">
                                        <p:cTn id="65" dur="500" fill="hold"/>
                                        <p:tgtEl>
                                          <p:spTgt spid="74758"/>
                                        </p:tgtEl>
                                        <p:attrNameLst>
                                          <p:attrName>ppt_x</p:attrName>
                                        </p:attrNameLst>
                                      </p:cBhvr>
                                      <p:tavLst>
                                        <p:tav tm="0">
                                          <p:val>
                                            <p:strVal val="#ppt_x"/>
                                          </p:val>
                                        </p:tav>
                                        <p:tav tm="100000">
                                          <p:val>
                                            <p:strVal val="#ppt_x"/>
                                          </p:val>
                                        </p:tav>
                                      </p:tavLst>
                                    </p:anim>
                                    <p:anim calcmode="lin" valueType="num">
                                      <p:cBhvr additive="base">
                                        <p:cTn id="66" dur="500" fill="hold"/>
                                        <p:tgtEl>
                                          <p:spTgt spid="747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
                </p:tgtEl>
              </p:cMediaNode>
            </p:audio>
          </p:childTnLst>
        </p:cTn>
      </p:par>
    </p:tnLst>
    <p:bldLst>
      <p:bldP spid="74757" grpId="0" animBg="1"/>
      <p:bldP spid="747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2F6A56-089A-48F6-BD2A-0DB1583897A8}"/>
              </a:ext>
            </a:extLst>
          </p:cNvPr>
          <p:cNvSpPr>
            <a:spLocks noGrp="1"/>
          </p:cNvSpPr>
          <p:nvPr>
            <p:ph idx="1"/>
          </p:nvPr>
        </p:nvSpPr>
        <p:spPr>
          <a:xfrm>
            <a:off x="581024" y="1068386"/>
            <a:ext cx="11477625" cy="5632451"/>
          </a:xfrm>
        </p:spPr>
        <p:txBody>
          <a:bodyPr>
            <a:normAutofit/>
          </a:bodyPr>
          <a:lstStyle/>
          <a:p>
            <a:pPr marL="0" marR="0" indent="0" algn="just">
              <a:spcBef>
                <a:spcPts val="0"/>
              </a:spcBef>
              <a:spcAft>
                <a:spcPts val="0"/>
              </a:spcAft>
              <a:buNone/>
            </a:pPr>
            <a:r>
              <a:rPr lang="en-US" sz="2400" b="1" u="sng">
                <a:solidFill>
                  <a:srgbClr val="C00000"/>
                </a:solidFill>
                <a:effectLst/>
                <a:latin typeface="Times New Roman" panose="02020603050405020304" pitchFamily="18" charset="0"/>
                <a:ea typeface="Times New Roman" panose="02020603050405020304" pitchFamily="18" charset="0"/>
              </a:rPr>
              <a:t>Câu 3.</a:t>
            </a:r>
            <a:r>
              <a:rPr lang="en-US" sz="2400" b="1">
                <a:solidFill>
                  <a:srgbClr val="C00000"/>
                </a:solidFill>
                <a:effectLst/>
                <a:latin typeface="Times New Roman" panose="02020603050405020304" pitchFamily="18" charset="0"/>
                <a:ea typeface="Times New Roman" panose="02020603050405020304" pitchFamily="18" charset="0"/>
              </a:rPr>
              <a:t> </a:t>
            </a:r>
            <a:r>
              <a:rPr lang="vi-VN" sz="2400" b="1">
                <a:solidFill>
                  <a:srgbClr val="C00000"/>
                </a:solidFill>
                <a:effectLst/>
                <a:latin typeface="Times New Roman" panose="02020603050405020304" pitchFamily="18" charset="0"/>
                <a:ea typeface="Times New Roman" panose="02020603050405020304" pitchFamily="18" charset="0"/>
              </a:rPr>
              <a:t>Trước ảnh hưởng của cuộc khủng hoảng chung trên toàn thế giới trong những năm 70 của thế kỉ XX Liên Xô đã làm gì?</a:t>
            </a:r>
            <a:endParaRPr lang="en-US" sz="2400">
              <a:solidFill>
                <a:srgbClr val="C00000"/>
              </a:solidFill>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a:effectLst/>
                <a:latin typeface="Times New Roman" panose="02020603050405020304" pitchFamily="18" charset="0"/>
                <a:ea typeface="Times New Roman" panose="02020603050405020304" pitchFamily="18" charset="0"/>
              </a:rPr>
              <a:t>A</a:t>
            </a:r>
            <a:r>
              <a:rPr lang="vi-VN" sz="2400">
                <a:effectLst/>
                <a:latin typeface="Times New Roman" panose="02020603050405020304" pitchFamily="18" charset="0"/>
                <a:ea typeface="Times New Roman" panose="02020603050405020304" pitchFamily="18" charset="0"/>
              </a:rPr>
              <a:t>. Tiến hành cải cách kinh tế, chính trị, xã hội cho phù hợp.</a:t>
            </a:r>
            <a:endParaRPr lang="en-US" sz="24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a:effectLst/>
                <a:latin typeface="Times New Roman" panose="02020603050405020304" pitchFamily="18" charset="0"/>
                <a:ea typeface="Times New Roman" panose="02020603050405020304" pitchFamily="18" charset="0"/>
              </a:rPr>
              <a:t>B</a:t>
            </a:r>
            <a:r>
              <a:rPr lang="vi-VN" sz="2400">
                <a:effectLst/>
                <a:latin typeface="Times New Roman" panose="02020603050405020304" pitchFamily="18" charset="0"/>
                <a:ea typeface="Times New Roman" panose="02020603050405020304" pitchFamily="18" charset="0"/>
              </a:rPr>
              <a:t>. Kịp thời thay đổi để thích ứng với tình hình thế giới.</a:t>
            </a:r>
            <a:endParaRPr lang="en-US" sz="24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a:effectLst/>
                <a:latin typeface="Times New Roman" panose="02020603050405020304" pitchFamily="18" charset="0"/>
                <a:ea typeface="Times New Roman" panose="02020603050405020304" pitchFamily="18" charset="0"/>
              </a:rPr>
              <a:t>C</a:t>
            </a:r>
            <a:r>
              <a:rPr lang="vi-VN" sz="2400">
                <a:effectLst/>
                <a:latin typeface="Times New Roman" panose="02020603050405020304" pitchFamily="18" charset="0"/>
                <a:ea typeface="Times New Roman" panose="02020603050405020304" pitchFamily="18" charset="0"/>
              </a:rPr>
              <a:t>.</a:t>
            </a:r>
            <a:r>
              <a:rPr lang="vi-VN" sz="2400" b="1">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Không tiến hành những cải cách về kinh tế và xã hội.</a:t>
            </a:r>
            <a:endParaRPr lang="en-US" sz="24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a:effectLst/>
                <a:latin typeface="Times New Roman" panose="02020603050405020304" pitchFamily="18" charset="0"/>
                <a:ea typeface="Times New Roman" panose="02020603050405020304" pitchFamily="18" charset="0"/>
              </a:rPr>
              <a:t>D</a:t>
            </a:r>
            <a:r>
              <a:rPr lang="vi-VN" sz="2400">
                <a:effectLst/>
                <a:latin typeface="Times New Roman" panose="02020603050405020304" pitchFamily="18" charset="0"/>
                <a:ea typeface="Times New Roman" panose="02020603050405020304" pitchFamily="18" charset="0"/>
              </a:rPr>
              <a:t>. Có cải cách kinh tế, chính trị nhưng chưa triệt để.</a:t>
            </a:r>
            <a:endParaRPr lang="en-US" sz="24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endParaRPr lang="en-US" sz="24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b="1" u="sng">
                <a:solidFill>
                  <a:srgbClr val="C00000"/>
                </a:solidFill>
                <a:effectLst/>
                <a:latin typeface="Times New Roman" panose="02020603050405020304" pitchFamily="18" charset="0"/>
                <a:ea typeface="Times New Roman" panose="02020603050405020304" pitchFamily="18" charset="0"/>
              </a:rPr>
              <a:t>Câu 4</a:t>
            </a:r>
            <a:r>
              <a:rPr lang="en-US" sz="2400" b="1">
                <a:solidFill>
                  <a:srgbClr val="C00000"/>
                </a:solidFill>
                <a:effectLst/>
                <a:latin typeface="Times New Roman" panose="02020603050405020304" pitchFamily="18" charset="0"/>
                <a:ea typeface="Times New Roman" panose="02020603050405020304" pitchFamily="18" charset="0"/>
              </a:rPr>
              <a:t>. </a:t>
            </a:r>
            <a:r>
              <a:rPr lang="vi-VN" sz="2400" b="1">
                <a:solidFill>
                  <a:srgbClr val="C00000"/>
                </a:solidFill>
                <a:effectLst/>
                <a:latin typeface="Times New Roman" panose="02020603050405020304" pitchFamily="18" charset="0"/>
                <a:ea typeface="Times New Roman" panose="02020603050405020304" pitchFamily="18" charset="0"/>
              </a:rPr>
              <a:t>Công cuộc xây dựng XHCN của các nước Đông Âu đã mắc phải một số thiếu sót và sai lầm là</a:t>
            </a:r>
            <a:endParaRPr lang="en-US" sz="2400" b="1">
              <a:solidFill>
                <a:srgbClr val="C00000"/>
              </a:solidFill>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b="1">
                <a:latin typeface="Times New Roman" panose="02020603050405020304" pitchFamily="18" charset="0"/>
                <a:ea typeface="Times New Roman" panose="02020603050405020304" pitchFamily="18" charset="0"/>
              </a:rPr>
              <a:t>A. </a:t>
            </a:r>
            <a:r>
              <a:rPr lang="en-US" sz="2400">
                <a:latin typeface="Times New Roman" panose="02020603050405020304" pitchFamily="18" charset="0"/>
                <a:ea typeface="Times New Roman" panose="02020603050405020304" pitchFamily="18" charset="0"/>
              </a:rPr>
              <a:t>Ư</a:t>
            </a:r>
            <a:r>
              <a:rPr lang="vi-VN" sz="2400">
                <a:effectLst/>
                <a:latin typeface="Times New Roman" panose="02020603050405020304" pitchFamily="18" charset="0"/>
                <a:ea typeface="Times New Roman" panose="02020603050405020304" pitchFamily="18" charset="0"/>
              </a:rPr>
              <a:t>u tiên phát triển công nghiệp nặng.</a:t>
            </a:r>
            <a:r>
              <a:rPr lang="en-US" sz="2400">
                <a:effectLst/>
                <a:latin typeface="Times New Roman" panose="02020603050405020304" pitchFamily="18" charset="0"/>
                <a:ea typeface="Times New Roman" panose="02020603050405020304" pitchFamily="18" charset="0"/>
              </a:rPr>
              <a:t>	B</a:t>
            </a:r>
            <a:r>
              <a:rPr lang="vi-VN" sz="2400">
                <a:effectLst/>
                <a:latin typeface="Times New Roman" panose="02020603050405020304" pitchFamily="18" charset="0"/>
                <a:ea typeface="Times New Roman" panose="02020603050405020304" pitchFamily="18" charset="0"/>
              </a:rPr>
              <a:t>. </a:t>
            </a:r>
            <a:r>
              <a:rPr lang="en-US" sz="2400">
                <a:effectLst/>
                <a:latin typeface="Times New Roman" panose="02020603050405020304" pitchFamily="18" charset="0"/>
                <a:ea typeface="Times New Roman" panose="02020603050405020304" pitchFamily="18" charset="0"/>
              </a:rPr>
              <a:t>t</a:t>
            </a:r>
            <a:r>
              <a:rPr lang="vi-VN" sz="2400">
                <a:effectLst/>
                <a:latin typeface="Times New Roman" panose="02020603050405020304" pitchFamily="18" charset="0"/>
                <a:ea typeface="Times New Roman" panose="02020603050405020304" pitchFamily="18" charset="0"/>
              </a:rPr>
              <a:t>ập thể hóa nông nghiệp.</a:t>
            </a:r>
            <a:endParaRPr lang="en-US" sz="240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a:effectLst/>
                <a:latin typeface="Times New Roman" panose="02020603050405020304" pitchFamily="18" charset="0"/>
                <a:ea typeface="Times New Roman" panose="02020603050405020304" pitchFamily="18" charset="0"/>
              </a:rPr>
              <a:t>C</a:t>
            </a:r>
            <a:r>
              <a:rPr lang="vi-VN" sz="2400">
                <a:effectLst/>
                <a:latin typeface="Times New Roman" panose="02020603050405020304" pitchFamily="18" charset="0"/>
                <a:ea typeface="Times New Roman" panose="02020603050405020304" pitchFamily="18" charset="0"/>
              </a:rPr>
              <a:t>. </a:t>
            </a:r>
            <a:r>
              <a:rPr lang="en-US" sz="2400">
                <a:effectLst/>
                <a:latin typeface="Times New Roman" panose="02020603050405020304" pitchFamily="18" charset="0"/>
                <a:ea typeface="Times New Roman" panose="02020603050405020304" pitchFamily="18" charset="0"/>
              </a:rPr>
              <a:t>t</a:t>
            </a:r>
            <a:r>
              <a:rPr lang="vi-VN" sz="2400">
                <a:effectLst/>
                <a:latin typeface="Times New Roman" panose="02020603050405020304" pitchFamily="18" charset="0"/>
                <a:ea typeface="Times New Roman" panose="02020603050405020304" pitchFamily="18" charset="0"/>
              </a:rPr>
              <a:t>hực hiện chế độ bao cấp về kinh t</a:t>
            </a:r>
            <a:r>
              <a:rPr lang="en-US" sz="2400">
                <a:effectLst/>
                <a:latin typeface="Times New Roman" panose="02020603050405020304" pitchFamily="18" charset="0"/>
                <a:ea typeface="Times New Roman" panose="02020603050405020304" pitchFamily="18" charset="0"/>
              </a:rPr>
              <a:t>ế           D</a:t>
            </a:r>
            <a:r>
              <a:rPr lang="vi-VN" sz="2400">
                <a:effectLst/>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ea typeface="Times New Roman" panose="02020603050405020304" pitchFamily="18" charset="0"/>
              </a:rPr>
              <a:t>R</a:t>
            </a:r>
            <a:r>
              <a:rPr lang="vi-VN" sz="2400">
                <a:effectLst/>
                <a:latin typeface="Times New Roman" panose="02020603050405020304" pitchFamily="18" charset="0"/>
                <a:ea typeface="Times New Roman" panose="02020603050405020304" pitchFamily="18" charset="0"/>
              </a:rPr>
              <a:t>ập khuôn, cứng nhắc </a:t>
            </a:r>
            <a:r>
              <a:rPr lang="en-US" sz="2400">
                <a:effectLst/>
                <a:latin typeface="Times New Roman" panose="02020603050405020304" pitchFamily="18" charset="0"/>
                <a:ea typeface="Times New Roman" panose="02020603050405020304" pitchFamily="18" charset="0"/>
              </a:rPr>
              <a:t>theo</a:t>
            </a:r>
            <a:r>
              <a:rPr lang="vi-VN" sz="2400">
                <a:effectLst/>
                <a:latin typeface="Times New Roman" panose="02020603050405020304" pitchFamily="18" charset="0"/>
                <a:ea typeface="Times New Roman" panose="02020603050405020304" pitchFamily="18" charset="0"/>
              </a:rPr>
              <a:t> Liên Xô</a:t>
            </a:r>
            <a:r>
              <a:rPr lang="en-US" sz="2400">
                <a:effectLst/>
                <a:latin typeface="Times New Roman" panose="02020603050405020304" pitchFamily="18" charset="0"/>
                <a:ea typeface="Times New Roman" panose="02020603050405020304" pitchFamily="18" charset="0"/>
              </a:rPr>
              <a:t>.</a:t>
            </a:r>
          </a:p>
          <a:p>
            <a:pPr marL="0" indent="0">
              <a:buNone/>
            </a:pPr>
            <a:endParaRPr lang="en-US"/>
          </a:p>
        </p:txBody>
      </p:sp>
      <p:sp>
        <p:nvSpPr>
          <p:cNvPr id="5" name="TextBox 4">
            <a:extLst>
              <a:ext uri="{FF2B5EF4-FFF2-40B4-BE49-F238E27FC236}">
                <a16:creationId xmlns:a16="http://schemas.microsoft.com/office/drawing/2014/main" id="{221D3ABE-4F97-4CC8-89B1-405FC255B398}"/>
              </a:ext>
            </a:extLst>
          </p:cNvPr>
          <p:cNvSpPr txBox="1"/>
          <p:nvPr/>
        </p:nvSpPr>
        <p:spPr>
          <a:xfrm>
            <a:off x="3732610" y="283131"/>
            <a:ext cx="3754040" cy="523220"/>
          </a:xfrm>
          <a:prstGeom prst="rect">
            <a:avLst/>
          </a:prstGeom>
          <a:noFill/>
        </p:spPr>
        <p:txBody>
          <a:bodyPr wrap="square">
            <a:spAutoFit/>
          </a:bodyPr>
          <a:lstStyle/>
          <a:p>
            <a:r>
              <a:rPr lang="en-US" altLang="en-US" sz="2800" b="1">
                <a:solidFill>
                  <a:srgbClr val="C00000"/>
                </a:solidFill>
              </a:rPr>
              <a:t>CỦNG CỐ, LUYỆN TẬP</a:t>
            </a:r>
            <a:endParaRPr lang="en-US" sz="2800"/>
          </a:p>
        </p:txBody>
      </p:sp>
      <p:sp>
        <p:nvSpPr>
          <p:cNvPr id="6" name="Oval 5">
            <a:extLst>
              <a:ext uri="{FF2B5EF4-FFF2-40B4-BE49-F238E27FC236}">
                <a16:creationId xmlns:a16="http://schemas.microsoft.com/office/drawing/2014/main" id="{C5537244-902A-42BB-8AA7-58960A6D4978}"/>
              </a:ext>
            </a:extLst>
          </p:cNvPr>
          <p:cNvSpPr/>
          <p:nvPr/>
        </p:nvSpPr>
        <p:spPr>
          <a:xfrm>
            <a:off x="5948361" y="4343400"/>
            <a:ext cx="652464" cy="5143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CFAE18-5395-4643-A1FF-89B47269DA75}"/>
              </a:ext>
            </a:extLst>
          </p:cNvPr>
          <p:cNvSpPr/>
          <p:nvPr/>
        </p:nvSpPr>
        <p:spPr>
          <a:xfrm>
            <a:off x="419100" y="2343150"/>
            <a:ext cx="552450" cy="50006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5AD66225-14DF-41B4-8E87-62221479B8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0001741"/>
      </p:ext>
    </p:extLst>
  </p:cSld>
  <p:clrMapOvr>
    <a:masterClrMapping/>
  </p:clrMapOvr>
  <mc:AlternateContent xmlns:mc="http://schemas.openxmlformats.org/markup-compatibility/2006">
    <mc:Choice xmlns:p14="http://schemas.microsoft.com/office/powerpoint/2010/main" Requires="p14">
      <p:transition spd="slow" p14:dur="2000" advTm="39785"/>
    </mc:Choice>
    <mc:Fallback>
      <p:transition spd="slow" advTm="3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357944-2524-49AB-B557-0382ED37643F}"/>
              </a:ext>
            </a:extLst>
          </p:cNvPr>
          <p:cNvSpPr>
            <a:spLocks noGrp="1"/>
          </p:cNvSpPr>
          <p:nvPr>
            <p:ph idx="1"/>
          </p:nvPr>
        </p:nvSpPr>
        <p:spPr>
          <a:xfrm>
            <a:off x="533400" y="1253331"/>
            <a:ext cx="10515600" cy="4351338"/>
          </a:xfrm>
        </p:spPr>
        <p:txBody>
          <a:bodyPr>
            <a:normAutofit/>
          </a:bodyPr>
          <a:lstStyle/>
          <a:p>
            <a:pPr marL="0" marR="0" indent="0" algn="just">
              <a:spcBef>
                <a:spcPts val="0"/>
              </a:spcBef>
              <a:spcAft>
                <a:spcPts val="0"/>
              </a:spcAft>
              <a:buNone/>
            </a:pPr>
            <a:r>
              <a:rPr lang="en-US" sz="2800" b="1" u="sng">
                <a:solidFill>
                  <a:srgbClr val="C00000"/>
                </a:solidFill>
                <a:effectLst/>
                <a:latin typeface="Times New Roman" panose="02020603050405020304" pitchFamily="18" charset="0"/>
                <a:ea typeface="Times New Roman" panose="02020603050405020304" pitchFamily="18" charset="0"/>
              </a:rPr>
              <a:t>Câu 5.</a:t>
            </a:r>
            <a:r>
              <a:rPr lang="en-US" sz="2800">
                <a:solidFill>
                  <a:srgbClr val="C00000"/>
                </a:solidFill>
                <a:effectLst/>
                <a:latin typeface="Times New Roman" panose="02020603050405020304" pitchFamily="18" charset="0"/>
                <a:ea typeface="Times New Roman" panose="02020603050405020304" pitchFamily="18" charset="0"/>
              </a:rPr>
              <a:t> </a:t>
            </a:r>
            <a:r>
              <a:rPr lang="vi-VN" sz="2800" b="1">
                <a:solidFill>
                  <a:srgbClr val="C00000"/>
                </a:solidFill>
                <a:effectLst/>
                <a:latin typeface="Times New Roman" panose="02020603050405020304" pitchFamily="18" charset="0"/>
                <a:ea typeface="Times New Roman" panose="02020603050405020304" pitchFamily="18" charset="0"/>
              </a:rPr>
              <a:t>Nội dung cơ bản của công cuộc "cải tổ" của Liên Xô là gì?</a:t>
            </a:r>
            <a:endParaRPr lang="en-US" b="1">
              <a:solidFill>
                <a:srgbClr val="C00000"/>
              </a:solidFill>
              <a:latin typeface="Times New Roman" panose="02020603050405020304" pitchFamily="18" charset="0"/>
              <a:ea typeface="Times New Roman" panose="02020603050405020304" pitchFamily="18" charset="0"/>
            </a:endParaRPr>
          </a:p>
          <a:p>
            <a:pPr marL="514350" marR="0" indent="-514350">
              <a:spcBef>
                <a:spcPts val="0"/>
              </a:spcBef>
              <a:spcAft>
                <a:spcPts val="0"/>
              </a:spcAft>
              <a:buAutoNum type="alphaUcPeriod"/>
            </a:pPr>
            <a:r>
              <a:rPr lang="vi-VN" sz="2800">
                <a:effectLst/>
                <a:latin typeface="Times New Roman" panose="02020603050405020304" pitchFamily="18" charset="0"/>
                <a:ea typeface="Times New Roman" panose="02020603050405020304" pitchFamily="18" charset="0"/>
              </a:rPr>
              <a:t>Cải tổ kinh tế triệt để</a:t>
            </a:r>
            <a:r>
              <a:rPr lang="en-US" sz="2800">
                <a:effectLst/>
                <a:latin typeface="Times New Roman" panose="02020603050405020304" pitchFamily="18" charset="0"/>
                <a:ea typeface="Times New Roman" panose="02020603050405020304" pitchFamily="18" charset="0"/>
              </a:rPr>
              <a:t>.			B</a:t>
            </a:r>
            <a:r>
              <a:rPr lang="vi-VN" sz="2800">
                <a:effectLst/>
                <a:latin typeface="Times New Roman" panose="02020603050405020304" pitchFamily="18" charset="0"/>
                <a:ea typeface="Times New Roman" panose="02020603050405020304" pitchFamily="18" charset="0"/>
              </a:rPr>
              <a:t>. Cải tổ hệ thống chính trị.</a:t>
            </a:r>
            <a:endParaRPr lang="en-US" sz="28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a:effectLst/>
                <a:latin typeface="Times New Roman" panose="02020603050405020304" pitchFamily="18" charset="0"/>
                <a:ea typeface="Times New Roman" panose="02020603050405020304" pitchFamily="18" charset="0"/>
              </a:rPr>
              <a:t>C</a:t>
            </a:r>
            <a:r>
              <a:rPr lang="vi-VN" sz="2800">
                <a:effectLst/>
                <a:latin typeface="Times New Roman" panose="02020603050405020304" pitchFamily="18" charset="0"/>
                <a:ea typeface="Times New Roman" panose="02020603050405020304" pitchFamily="18" charset="0"/>
              </a:rPr>
              <a:t>. Cải tổ xã hội.</a:t>
            </a:r>
            <a:r>
              <a:rPr lang="en-US" sz="2800">
                <a:effectLst/>
                <a:latin typeface="Times New Roman" panose="02020603050405020304" pitchFamily="18" charset="0"/>
                <a:ea typeface="Times New Roman" panose="02020603050405020304" pitchFamily="18" charset="0"/>
              </a:rPr>
              <a:t>			          D</a:t>
            </a:r>
            <a:r>
              <a:rPr lang="vi-VN" sz="2800">
                <a:effectLst/>
                <a:latin typeface="Times New Roman" panose="02020603050405020304" pitchFamily="18" charset="0"/>
                <a:ea typeface="Times New Roman" panose="02020603050405020304" pitchFamily="18" charset="0"/>
              </a:rPr>
              <a:t>. Cải tổ kinh tế và xã hội.</a:t>
            </a:r>
            <a:endParaRPr lang="en-US" sz="2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2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28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800" b="1" u="sng">
                <a:solidFill>
                  <a:srgbClr val="C00000"/>
                </a:solidFill>
                <a:effectLst/>
                <a:latin typeface="Times New Roman" panose="02020603050405020304" pitchFamily="18" charset="0"/>
                <a:ea typeface="Times New Roman" panose="02020603050405020304" pitchFamily="18" charset="0"/>
              </a:rPr>
              <a:t>Câu 6</a:t>
            </a:r>
            <a:r>
              <a:rPr lang="en-US" sz="2800">
                <a:solidFill>
                  <a:srgbClr val="C00000"/>
                </a:solidFill>
                <a:effectLst/>
                <a:latin typeface="Times New Roman" panose="02020603050405020304" pitchFamily="18" charset="0"/>
                <a:ea typeface="Times New Roman" panose="02020603050405020304" pitchFamily="18" charset="0"/>
              </a:rPr>
              <a:t>. </a:t>
            </a:r>
            <a:r>
              <a:rPr lang="vi-VN" sz="2800" b="1">
                <a:solidFill>
                  <a:srgbClr val="C00000"/>
                </a:solidFill>
                <a:effectLst/>
                <a:latin typeface="Times New Roman" panose="02020603050405020304" pitchFamily="18" charset="0"/>
                <a:ea typeface="Times New Roman" panose="02020603050405020304" pitchFamily="18" charset="0"/>
              </a:rPr>
              <a:t>Nguyên nhân cơ bản nào làm cho chủ nghĩa xã hội ở Liên Xô và Đông Âu sụp đổ?</a:t>
            </a:r>
            <a:endParaRPr lang="en-US" sz="2800">
              <a:solidFill>
                <a:srgbClr val="C00000"/>
              </a:solidFill>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800">
                <a:effectLst/>
                <a:latin typeface="Times New Roman" panose="02020603050405020304" pitchFamily="18" charset="0"/>
                <a:ea typeface="Times New Roman" panose="02020603050405020304" pitchFamily="18" charset="0"/>
              </a:rPr>
              <a:t>A</a:t>
            </a:r>
            <a:r>
              <a:rPr lang="vi-VN" sz="2800">
                <a:effectLst/>
                <a:latin typeface="Times New Roman" panose="02020603050405020304" pitchFamily="18" charset="0"/>
                <a:ea typeface="Times New Roman" panose="02020603050405020304" pitchFamily="18" charset="0"/>
              </a:rPr>
              <a:t>. Các thế lực chống CNXH trong và ngoài nước chống phá.</a:t>
            </a:r>
            <a:endParaRPr lang="en-US" sz="28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800">
                <a:effectLst/>
                <a:latin typeface="Times New Roman" panose="02020603050405020304" pitchFamily="18" charset="0"/>
                <a:ea typeface="Times New Roman" panose="02020603050405020304" pitchFamily="18" charset="0"/>
              </a:rPr>
              <a:t>B</a:t>
            </a:r>
            <a:r>
              <a:rPr lang="vi-VN" sz="2800">
                <a:effectLst/>
                <a:latin typeface="Times New Roman" panose="02020603050405020304" pitchFamily="18" charset="0"/>
                <a:ea typeface="Times New Roman" panose="02020603050405020304" pitchFamily="18" charset="0"/>
              </a:rPr>
              <a:t>. Chậm sửa chữa những sai lầm.</a:t>
            </a:r>
            <a:endParaRPr lang="en-US" sz="28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800">
                <a:effectLst/>
                <a:latin typeface="Times New Roman" panose="02020603050405020304" pitchFamily="18" charset="0"/>
                <a:ea typeface="Times New Roman" panose="02020603050405020304" pitchFamily="18" charset="0"/>
              </a:rPr>
              <a:t>C</a:t>
            </a:r>
            <a:r>
              <a:rPr lang="vi-VN" sz="2800">
                <a:effectLst/>
                <a:latin typeface="Times New Roman" panose="02020603050405020304" pitchFamily="18" charset="0"/>
                <a:ea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rPr>
              <a:t>N</a:t>
            </a:r>
            <a:r>
              <a:rPr lang="vi-VN" sz="2800">
                <a:effectLst/>
                <a:latin typeface="Times New Roman" panose="02020603050405020304" pitchFamily="18" charset="0"/>
                <a:ea typeface="Times New Roman" panose="02020603050405020304" pitchFamily="18" charset="0"/>
              </a:rPr>
              <a:t>hận thấy CNXH không tiến bộ nên muốn thay đổi chế độ.</a:t>
            </a:r>
            <a:endParaRPr lang="en-US" sz="28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800">
                <a:effectLst/>
                <a:latin typeface="Times New Roman" panose="02020603050405020304" pitchFamily="18" charset="0"/>
                <a:ea typeface="Times New Roman" panose="02020603050405020304" pitchFamily="18" charset="0"/>
              </a:rPr>
              <a:t>D</a:t>
            </a:r>
            <a:r>
              <a:rPr lang="vi-VN" sz="2800">
                <a:effectLst/>
                <a:latin typeface="Times New Roman" panose="02020603050405020304" pitchFamily="18" charset="0"/>
                <a:ea typeface="Times New Roman" panose="02020603050405020304" pitchFamily="18" charset="0"/>
              </a:rPr>
              <a:t>. Xây dựng mô hình chủ nghĩa xã hội không phù hợp.</a:t>
            </a:r>
            <a:endParaRPr lang="en-US" sz="2800">
              <a:effectLst/>
              <a:latin typeface="Times New Roman" panose="02020603050405020304" pitchFamily="18" charset="0"/>
              <a:ea typeface="Times New Roman" panose="02020603050405020304" pitchFamily="18" charset="0"/>
            </a:endParaRPr>
          </a:p>
          <a:p>
            <a:endParaRPr lang="en-US"/>
          </a:p>
        </p:txBody>
      </p:sp>
      <p:sp>
        <p:nvSpPr>
          <p:cNvPr id="5" name="TextBox 4">
            <a:extLst>
              <a:ext uri="{FF2B5EF4-FFF2-40B4-BE49-F238E27FC236}">
                <a16:creationId xmlns:a16="http://schemas.microsoft.com/office/drawing/2014/main" id="{7C520B89-1A48-480E-956D-EB842B1B7DB7}"/>
              </a:ext>
            </a:extLst>
          </p:cNvPr>
          <p:cNvSpPr txBox="1"/>
          <p:nvPr/>
        </p:nvSpPr>
        <p:spPr>
          <a:xfrm>
            <a:off x="4175523" y="496371"/>
            <a:ext cx="6093618" cy="461665"/>
          </a:xfrm>
          <a:prstGeom prst="rect">
            <a:avLst/>
          </a:prstGeom>
          <a:noFill/>
        </p:spPr>
        <p:txBody>
          <a:bodyPr wrap="square">
            <a:spAutoFit/>
          </a:bodyPr>
          <a:lstStyle/>
          <a:p>
            <a:r>
              <a:rPr lang="en-US" altLang="en-US" sz="2400" b="1">
                <a:solidFill>
                  <a:srgbClr val="C00000"/>
                </a:solidFill>
              </a:rPr>
              <a:t>CỦNG CỐ, LUYỆN TẬP</a:t>
            </a:r>
            <a:endParaRPr lang="en-US" sz="2400"/>
          </a:p>
        </p:txBody>
      </p:sp>
      <p:sp>
        <p:nvSpPr>
          <p:cNvPr id="6" name="Oval 5">
            <a:extLst>
              <a:ext uri="{FF2B5EF4-FFF2-40B4-BE49-F238E27FC236}">
                <a16:creationId xmlns:a16="http://schemas.microsoft.com/office/drawing/2014/main" id="{6ACA3700-0D7D-4D58-8D03-D84BFF4A23FE}"/>
              </a:ext>
            </a:extLst>
          </p:cNvPr>
          <p:cNvSpPr/>
          <p:nvPr/>
        </p:nvSpPr>
        <p:spPr>
          <a:xfrm>
            <a:off x="5938838" y="1557338"/>
            <a:ext cx="704850" cy="5429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9350FB-89DB-46E5-B270-BF3469E78EE5}"/>
              </a:ext>
            </a:extLst>
          </p:cNvPr>
          <p:cNvSpPr/>
          <p:nvPr/>
        </p:nvSpPr>
        <p:spPr>
          <a:xfrm>
            <a:off x="328614" y="5061744"/>
            <a:ext cx="671512" cy="5429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785722BA-D9EF-4A48-9781-123E7AFA367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76599702"/>
      </p:ext>
    </p:extLst>
  </p:cSld>
  <p:clrMapOvr>
    <a:masterClrMapping/>
  </p:clrMapOvr>
  <mc:AlternateContent xmlns:mc="http://schemas.openxmlformats.org/markup-compatibility/2006">
    <mc:Choice xmlns:p14="http://schemas.microsoft.com/office/powerpoint/2010/main" Requires="p14">
      <p:transition spd="slow" p14:dur="2000" advTm="142441"/>
    </mc:Choice>
    <mc:Fallback>
      <p:transition spd="slow" advTm="142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cvce.eu/content/publication/1999/9/16/e2341257-db3c-4d00-b836-d19903d52762/publisha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837" y="0"/>
            <a:ext cx="91281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4" descr="http://hti.osu.edu/sites/default/files/EC_3.jpg"/>
          <p:cNvPicPr>
            <a:picLocks noChangeAspect="1" noChangeArrowheads="1"/>
          </p:cNvPicPr>
          <p:nvPr/>
        </p:nvPicPr>
        <p:blipFill>
          <a:blip r:embed="rId5"/>
          <a:srcRect/>
          <a:stretch>
            <a:fillRect/>
          </a:stretch>
        </p:blipFill>
        <p:spPr bwMode="auto">
          <a:xfrm>
            <a:off x="6400800" y="3657601"/>
            <a:ext cx="3989388" cy="292576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0180" name="Rectangle 3"/>
          <p:cNvSpPr>
            <a:spLocks noChangeArrowheads="1"/>
          </p:cNvSpPr>
          <p:nvPr/>
        </p:nvSpPr>
        <p:spPr bwMode="auto">
          <a:xfrm>
            <a:off x="-3200400" y="304800"/>
            <a:ext cx="29718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vi-VN" altLang="en-US"/>
              <a:t>Bắt đầu diễn ra từ ngày 17 tháng 10 năm 1973 khi các nước thuộc Tổ chức các quốc gia Ả Rập xuất khẩu dầu mỏ (gồm các nước Ả Rập trong OPEC cùng với Ai Cập và Syria) quyết định ngừng xuất khẩu dầu mỏ sang các nước ủng hộ Israel trong cuộc chiến tranh Yom Kippur chống lại Ai Cập và Syria (gồm Hoa Kỳ, Nhật Bản và các nước Tây Âu). Sự kiện này đã khiến giá dầu thế giới tăng cao đột ngột và gây ra cuộc khủng hoảng kinh tế 1973-1975 có quy mô toàn cầu.</a:t>
            </a:r>
            <a:endParaRPr lang="en-US" altLang="en-US"/>
          </a:p>
        </p:txBody>
      </p:sp>
      <p:sp>
        <p:nvSpPr>
          <p:cNvPr id="5" name="Rectangle 4"/>
          <p:cNvSpPr/>
          <p:nvPr/>
        </p:nvSpPr>
        <p:spPr>
          <a:xfrm>
            <a:off x="1828800" y="228600"/>
            <a:ext cx="8610600" cy="923330"/>
          </a:xfrm>
          <a:prstGeom prst="rect">
            <a:avLst/>
          </a:prstGeom>
        </p:spPr>
        <p:txBody>
          <a:bodyPr>
            <a:spAutoFit/>
          </a:bodyPr>
          <a:lstStyle/>
          <a:p>
            <a:pPr>
              <a:defRPr/>
            </a:pP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17.10.1973 , c</a:t>
            </a:r>
            <a:r>
              <a:rPr lang="vi-VN"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ác nước Ả Rập trong OPEC quyết định ngừng xuất khẩu dầu mỏ sang các nước ủng hộ Israel chống lại Ai Cập và Syria (gồm Hoa Kỳ, Nhật Bản và các nước Tây Âu).</a:t>
            </a:r>
            <a:endPar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0182" name="WordArt 6"/>
          <p:cNvSpPr>
            <a:spLocks noChangeArrowheads="1" noChangeShapeType="1" noTextEdit="1"/>
          </p:cNvSpPr>
          <p:nvPr/>
        </p:nvSpPr>
        <p:spPr bwMode="auto">
          <a:xfrm>
            <a:off x="1905000" y="6324600"/>
            <a:ext cx="8305800" cy="533400"/>
          </a:xfrm>
          <a:prstGeom prst="rect">
            <a:avLst/>
          </a:prstGeom>
        </p:spPr>
        <p:txBody>
          <a:bodyPr wrap="none" fromWordArt="1">
            <a:prstTxWarp prst="textPlain">
              <a:avLst>
                <a:gd name="adj" fmla="val 50000"/>
              </a:avLst>
            </a:prstTxWarp>
          </a:bodyPr>
          <a:lstStyle/>
          <a:p>
            <a:pPr algn="ctr"/>
            <a:r>
              <a:rPr lang="vi-VN" sz="3600" kern="10">
                <a:ln w="12700">
                  <a:solidFill>
                    <a:srgbClr val="000000"/>
                  </a:solidFill>
                  <a:round/>
                  <a:headEnd/>
                  <a:tailEnd/>
                </a:ln>
                <a:solidFill>
                  <a:srgbClr val="9C9C9C"/>
                </a:solidFill>
                <a:effectLst>
                  <a:outerShdw dist="20320" dir="1799969" algn="tl" rotWithShape="0">
                    <a:srgbClr val="000000">
                      <a:alpha val="39998"/>
                    </a:srgbClr>
                  </a:outerShdw>
                </a:effectLst>
                <a:latin typeface="Arial"/>
                <a:cs typeface="Arial"/>
              </a:rPr>
              <a:t>Khủng hoảng dầu mỏ năm 1973</a:t>
            </a:r>
            <a:endParaRPr lang="en-US" sz="3600" kern="10">
              <a:ln w="12700">
                <a:solidFill>
                  <a:srgbClr val="000000"/>
                </a:solidFill>
                <a:round/>
                <a:headEnd/>
                <a:tailEnd/>
              </a:ln>
              <a:solidFill>
                <a:srgbClr val="9C9C9C"/>
              </a:solidFill>
              <a:effectLst>
                <a:outerShdw dist="20320" dir="1799969" algn="tl" rotWithShape="0">
                  <a:srgbClr val="000000">
                    <a:alpha val="39998"/>
                  </a:srgbClr>
                </a:outerShdw>
              </a:effectLst>
              <a:latin typeface="Arial"/>
              <a:cs typeface="Arial"/>
            </a:endParaRPr>
          </a:p>
        </p:txBody>
      </p:sp>
      <p:sp>
        <p:nvSpPr>
          <p:cNvPr id="7" name="Rectangle 6"/>
          <p:cNvSpPr/>
          <p:nvPr/>
        </p:nvSpPr>
        <p:spPr>
          <a:xfrm>
            <a:off x="1752600" y="1066800"/>
            <a:ext cx="5334000" cy="923330"/>
          </a:xfrm>
          <a:prstGeom prst="rect">
            <a:avLst/>
          </a:prstGeom>
        </p:spPr>
        <p:txBody>
          <a:bodyPr>
            <a:spAutoFit/>
          </a:bodyPr>
          <a:lstStyle/>
          <a:p>
            <a:pPr>
              <a:defRPr/>
            </a:pPr>
            <a:r>
              <a:rPr lang="vi-VN"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Sự kiện này đã khiến giá dầu thế giới tăng cao đột ngột và gây ra cuộc khủng hoảng kinh tế 1973-1975 có quy mô toàn cầu.</a:t>
            </a:r>
            <a:endPar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 name="Audio 2">
            <a:hlinkClick r:id="" action="ppaction://media"/>
            <a:extLst>
              <a:ext uri="{FF2B5EF4-FFF2-40B4-BE49-F238E27FC236}">
                <a16:creationId xmlns:a16="http://schemas.microsoft.com/office/drawing/2014/main" id="{B2A2A012-6CB5-4357-9930-3189C37546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6246557"/>
      </p:ext>
    </p:extLst>
  </p:cSld>
  <p:clrMapOvr>
    <a:masterClrMapping/>
  </p:clrMapOvr>
  <mc:AlternateContent xmlns:mc="http://schemas.openxmlformats.org/markup-compatibility/2006">
    <mc:Choice xmlns:p14="http://schemas.microsoft.com/office/powerpoint/2010/main" Requires="p14">
      <p:transition spd="slow" p14:dur="2000" advTm="35072"/>
    </mc:Choice>
    <mc:Fallback>
      <p:transition spd="slow" advTm="35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Oval 1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p:cNvSpPr txBox="1">
            <a:spLocks noChangeArrowheads="1"/>
          </p:cNvSpPr>
          <p:nvPr/>
        </p:nvSpPr>
        <p:spPr bwMode="auto">
          <a:xfrm>
            <a:off x="5370153" y="1526033"/>
            <a:ext cx="5536397" cy="393528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indent="457200">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indent="-228600">
              <a:lnSpc>
                <a:spcPct val="90000"/>
              </a:lnSpc>
              <a:spcAft>
                <a:spcPts val="600"/>
              </a:spcAft>
              <a:buFont typeface="Arial" panose="020B0604020202020204" pitchFamily="34" charset="0"/>
              <a:buChar char="•"/>
            </a:pPr>
            <a:r>
              <a:rPr lang="en-US" altLang="en-US" sz="2500" b="1">
                <a:latin typeface="+mn-lt"/>
                <a:ea typeface="+mn-ea"/>
              </a:rPr>
              <a:t>GV giao nhiệm vụ cho HS</a:t>
            </a:r>
          </a:p>
          <a:p>
            <a:pPr indent="-228600">
              <a:lnSpc>
                <a:spcPct val="90000"/>
              </a:lnSpc>
              <a:spcAft>
                <a:spcPts val="600"/>
              </a:spcAft>
              <a:buFont typeface="Arial" panose="020B0604020202020204" pitchFamily="34" charset="0"/>
              <a:buChar char="•"/>
            </a:pPr>
            <a:r>
              <a:rPr lang="en-US" sz="2500">
                <a:latin typeface="+mn-lt"/>
                <a:ea typeface="+mn-ea"/>
              </a:rPr>
              <a:t>+ Học bài cũ, </a:t>
            </a:r>
          </a:p>
          <a:p>
            <a:pPr indent="-228600">
              <a:lnSpc>
                <a:spcPct val="90000"/>
              </a:lnSpc>
              <a:spcAft>
                <a:spcPts val="600"/>
              </a:spcAft>
              <a:buFont typeface="Arial" panose="020B0604020202020204" pitchFamily="34" charset="0"/>
              <a:buChar char="•"/>
            </a:pPr>
            <a:r>
              <a:rPr lang="en-US" sz="2500">
                <a:latin typeface="+mn-lt"/>
                <a:ea typeface="+mn-ea"/>
              </a:rPr>
              <a:t>+Soạn bài 4: Các nước châu Á. </a:t>
            </a:r>
          </a:p>
          <a:p>
            <a:pPr indent="-228600">
              <a:lnSpc>
                <a:spcPct val="90000"/>
              </a:lnSpc>
              <a:spcAft>
                <a:spcPts val="600"/>
              </a:spcAft>
              <a:buFont typeface="Arial" panose="020B0604020202020204" pitchFamily="34" charset="0"/>
              <a:buChar char="•"/>
            </a:pPr>
            <a:r>
              <a:rPr lang="en-US" sz="2500">
                <a:latin typeface="+mn-lt"/>
                <a:ea typeface="+mn-ea"/>
              </a:rPr>
              <a:t>Nắm khái quát tình hình các nước Châu Á sau Chiến tranh thế giới thứ hai.</a:t>
            </a:r>
          </a:p>
          <a:p>
            <a:pPr indent="-228600">
              <a:lnSpc>
                <a:spcPct val="90000"/>
              </a:lnSpc>
              <a:spcAft>
                <a:spcPts val="600"/>
              </a:spcAft>
              <a:buFont typeface="Arial" panose="020B0604020202020204" pitchFamily="34" charset="0"/>
              <a:buChar char="•"/>
            </a:pPr>
            <a:r>
              <a:rPr lang="en-US" sz="2500">
                <a:latin typeface="+mn-lt"/>
                <a:ea typeface="+mn-ea"/>
              </a:rPr>
              <a:t> Sự ra đời của nước CHND Trung Hoa: Các giai đoạn phát triển  từ 1949  – 2000. </a:t>
            </a:r>
          </a:p>
          <a:p>
            <a:pPr indent="-228600">
              <a:lnSpc>
                <a:spcPct val="90000"/>
              </a:lnSpc>
              <a:spcAft>
                <a:spcPts val="600"/>
              </a:spcAft>
              <a:buFont typeface="Arial" panose="020B0604020202020204" pitchFamily="34" charset="0"/>
              <a:buChar char="•"/>
            </a:pPr>
            <a:endParaRPr lang="en-US" altLang="en-US" sz="2500">
              <a:latin typeface="+mn-lt"/>
              <a:ea typeface="+mn-ea"/>
            </a:endParaRPr>
          </a:p>
          <a:p>
            <a:pPr indent="-228600">
              <a:lnSpc>
                <a:spcPct val="90000"/>
              </a:lnSpc>
              <a:spcAft>
                <a:spcPts val="600"/>
              </a:spcAft>
              <a:buFont typeface="Arial" panose="020B0604020202020204" pitchFamily="34" charset="0"/>
              <a:buChar char="•"/>
            </a:pPr>
            <a:r>
              <a:rPr lang="en-US" altLang="en-US" sz="2500">
                <a:latin typeface="+mn-lt"/>
                <a:ea typeface="+mn-ea"/>
              </a:rPr>
              <a:t>      </a:t>
            </a:r>
          </a:p>
        </p:txBody>
      </p:sp>
      <p:pic>
        <p:nvPicPr>
          <p:cNvPr id="2" name="Audio 1">
            <a:hlinkClick r:id="" action="ppaction://media"/>
            <a:extLst>
              <a:ext uri="{FF2B5EF4-FFF2-40B4-BE49-F238E27FC236}">
                <a16:creationId xmlns:a16="http://schemas.microsoft.com/office/drawing/2014/main" id="{82F61D3D-63C2-48BF-B005-CE6C2ED0279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23865694"/>
      </p:ext>
    </p:extLst>
  </p:cSld>
  <p:clrMapOvr>
    <a:masterClrMapping/>
  </p:clrMapOvr>
  <mc:AlternateContent xmlns:mc="http://schemas.openxmlformats.org/markup-compatibility/2006">
    <mc:Choice xmlns:p14="http://schemas.microsoft.com/office/powerpoint/2010/main" Requires="p14">
      <p:transition spd="slow" p14:dur="2000" advTm="38793"/>
    </mc:Choice>
    <mc:Fallback>
      <p:transition spd="slow" advTm="3879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anim calcmode="lin" valueType="num">
                                      <p:cBhvr additive="base">
                                        <p:cTn id="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71825"/>
            <a:ext cx="5715000"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451" y="3048000"/>
            <a:ext cx="3384549"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
            <a:ext cx="42672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4288"/>
            <a:ext cx="4572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102" name="WordArt 6"/>
          <p:cNvSpPr>
            <a:spLocks noChangeArrowheads="1" noChangeShapeType="1" noTextEdit="1"/>
          </p:cNvSpPr>
          <p:nvPr/>
        </p:nvSpPr>
        <p:spPr bwMode="auto">
          <a:xfrm>
            <a:off x="1905000" y="6172200"/>
            <a:ext cx="8305800" cy="685800"/>
          </a:xfrm>
          <a:prstGeom prst="rect">
            <a:avLst/>
          </a:prstGeom>
        </p:spPr>
        <p:txBody>
          <a:bodyPr wrap="none" fromWordArt="1">
            <a:prstTxWarp prst="textPlain">
              <a:avLst>
                <a:gd name="adj" fmla="val 50000"/>
              </a:avLst>
            </a:prstTxWarp>
          </a:bodyPr>
          <a:lstStyle/>
          <a:p>
            <a:pPr algn="ctr"/>
            <a:r>
              <a:rPr lang="vi-VN" sz="3600" kern="10">
                <a:ln w="18000">
                  <a:solidFill>
                    <a:srgbClr val="1F1FAD"/>
                  </a:solidFill>
                  <a:miter lim="800000"/>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a:gradFill>
                <a:effectLst>
                  <a:outerShdw dist="23000" dir="7020039" algn="tl" rotWithShape="0">
                    <a:srgbClr val="000000">
                      <a:alpha val="50000"/>
                    </a:srgbClr>
                  </a:outerShdw>
                </a:effectLst>
                <a:latin typeface="Arial"/>
                <a:cs typeface="Arial"/>
              </a:rPr>
              <a:t>Khủng hoảng dầu mỏ năm 1973</a:t>
            </a:r>
            <a:endParaRPr lang="en-US" sz="3600" kern="10">
              <a:ln w="18000">
                <a:solidFill>
                  <a:srgbClr val="1F1FAD"/>
                </a:solidFill>
                <a:miter lim="800000"/>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a:gradFill>
              <a:effectLst>
                <a:outerShdw dist="23000" dir="7020039" algn="tl" rotWithShape="0">
                  <a:srgbClr val="000000">
                    <a:alpha val="50000"/>
                  </a:srgbClr>
                </a:outerShdw>
              </a:effectLst>
              <a:latin typeface="Arial"/>
              <a:cs typeface="Arial"/>
            </a:endParaRPr>
          </a:p>
        </p:txBody>
      </p:sp>
      <p:pic>
        <p:nvPicPr>
          <p:cNvPr id="4915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2438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8BA5CD1C-4574-435A-9EEA-7D4C77A54D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0658110"/>
      </p:ext>
    </p:extLst>
  </p:cSld>
  <p:clrMapOvr>
    <a:masterClrMapping/>
  </p:clrMapOvr>
  <mc:AlternateContent xmlns:mc="http://schemas.openxmlformats.org/markup-compatibility/2006">
    <mc:Choice xmlns:p14="http://schemas.microsoft.com/office/powerpoint/2010/main" Requires="p14">
      <p:transition spd="slow" p14:dur="2000" advTm="9646"/>
    </mc:Choice>
    <mc:Fallback>
      <p:transition spd="slow" advTm="964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8" fill="hold" grpId="0" nodeType="withEffect">
                                  <p:stCondLst>
                                    <p:cond delay="0"/>
                                  </p:stCondLst>
                                  <p:childTnLst>
                                    <p:set>
                                      <p:cBhvr>
                                        <p:cTn id="8" dur="1" fill="hold">
                                          <p:stCondLst>
                                            <p:cond delay="0"/>
                                          </p:stCondLst>
                                        </p:cTn>
                                        <p:tgtEl>
                                          <p:spTgt spid="2564102"/>
                                        </p:tgtEl>
                                        <p:attrNameLst>
                                          <p:attrName>style.visibility</p:attrName>
                                        </p:attrNameLst>
                                      </p:cBhvr>
                                      <p:to>
                                        <p:strVal val="visible"/>
                                      </p:to>
                                    </p:set>
                                    <p:animEffect transition="in" filter="wipe(left)">
                                      <p:cBhvr>
                                        <p:cTn id="9" dur="1000"/>
                                        <p:tgtEl>
                                          <p:spTgt spid="256410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56410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arttattler.com/images/NorthAmerica/Canada/Montreal/Canadian%20Center%20for%20Architecture/Out%20of%20Gas/01-OIL_0051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814" y="1"/>
            <a:ext cx="4802187"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http://artnectar.com/wp-content/uploads/HLIC/dab266f25367291e8882f2eccffb62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616326"/>
            <a:ext cx="48006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6" descr="http://politics.lilithezine.com/images/The-United-States-Energy-Crisi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
            <a:ext cx="42672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8" descr="http://cdn.crooksandliars.com/files/vfs/2011/03/0asorrynogass-resiz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406776"/>
            <a:ext cx="42672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1524000" y="2895600"/>
            <a:ext cx="4267200" cy="457200"/>
          </a:xfrm>
          <a:prstGeom prst="rect">
            <a:avLst/>
          </a:prstGeom>
        </p:spPr>
        <p:txBody>
          <a:bodyPr wrap="none" fromWordArt="1">
            <a:prstTxWarp prst="textPlain">
              <a:avLst>
                <a:gd name="adj" fmla="val 50000"/>
              </a:avLst>
            </a:prstTxWarp>
          </a:bodyPr>
          <a:lstStyle/>
          <a:p>
            <a:pPr algn="ctr"/>
            <a:r>
              <a:rPr lang="vi-VN" sz="3600" kern="10">
                <a:ln w="12700">
                  <a:solidFill>
                    <a:srgbClr val="000000"/>
                  </a:solidFill>
                  <a:round/>
                  <a:headEnd/>
                  <a:tailEnd/>
                </a:ln>
                <a:solidFill>
                  <a:srgbClr val="9C9C9C"/>
                </a:solidFill>
                <a:effectLst>
                  <a:outerShdw dist="20320" dir="1799969" algn="tl" rotWithShape="0">
                    <a:srgbClr val="000000">
                      <a:alpha val="39998"/>
                    </a:srgbClr>
                  </a:outerShdw>
                </a:effectLst>
                <a:latin typeface="Arial"/>
                <a:cs typeface="Arial"/>
              </a:rPr>
              <a:t>Khủng hoảng dầu mỏ năm 1973</a:t>
            </a:r>
            <a:endParaRPr lang="en-US" sz="3600" kern="10">
              <a:ln w="12700">
                <a:solidFill>
                  <a:srgbClr val="000000"/>
                </a:solidFill>
                <a:round/>
                <a:headEnd/>
                <a:tailEnd/>
              </a:ln>
              <a:solidFill>
                <a:srgbClr val="9C9C9C"/>
              </a:solidFill>
              <a:effectLst>
                <a:outerShdw dist="20320" dir="1799969" algn="tl" rotWithShape="0">
                  <a:srgbClr val="000000">
                    <a:alpha val="39998"/>
                  </a:srgbClr>
                </a:outerShdw>
              </a:effectLst>
              <a:latin typeface="Arial"/>
              <a:cs typeface="Arial"/>
            </a:endParaRPr>
          </a:p>
        </p:txBody>
      </p:sp>
      <p:pic>
        <p:nvPicPr>
          <p:cNvPr id="3" name="Audio 2">
            <a:hlinkClick r:id="" action="ppaction://media"/>
            <a:extLst>
              <a:ext uri="{FF2B5EF4-FFF2-40B4-BE49-F238E27FC236}">
                <a16:creationId xmlns:a16="http://schemas.microsoft.com/office/drawing/2014/main" id="{299CA57C-98DB-44BE-9040-91F7EFB9C7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2926753"/>
      </p:ext>
    </p:extLst>
  </p:cSld>
  <p:clrMapOvr>
    <a:masterClrMapping/>
  </p:clrMapOvr>
  <mc:AlternateContent xmlns:mc="http://schemas.openxmlformats.org/markup-compatibility/2006">
    <mc:Choice xmlns:p14="http://schemas.microsoft.com/office/powerpoint/2010/main" Requires="p14">
      <p:transition spd="slow" p14:dur="2000" advTm="57897"/>
    </mc:Choice>
    <mc:Fallback>
      <p:transition spd="slow" advTm="5789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057275" y="1676401"/>
            <a:ext cx="9077325" cy="830263"/>
          </a:xfrm>
          <a:prstGeom prst="rect">
            <a:avLst/>
          </a:prstGeom>
          <a:noFill/>
          <a:ln w="9525">
            <a:noFill/>
          </a:ln>
        </p:spPr>
        <p:txBody>
          <a:bodyPr wrap="square">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0963"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40964"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0965" name="TextBox 1"/>
          <p:cNvSpPr txBox="1">
            <a:spLocks noChangeArrowheads="1"/>
          </p:cNvSpPr>
          <p:nvPr/>
        </p:nvSpPr>
        <p:spPr bwMode="auto">
          <a:xfrm>
            <a:off x="1057275" y="2549526"/>
            <a:ext cx="9001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1.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3" name="TextBox 2"/>
          <p:cNvSpPr txBox="1">
            <a:spLocks noChangeArrowheads="1"/>
          </p:cNvSpPr>
          <p:nvPr/>
        </p:nvSpPr>
        <p:spPr bwMode="auto">
          <a:xfrm>
            <a:off x="1228725" y="3390614"/>
            <a:ext cx="7859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latin typeface="A3.AmpleBold-San" pitchFamily="2" charset="0"/>
                <a:sym typeface="A3.AmpleBold-San" pitchFamily="2" charset="0"/>
              </a:rPr>
              <a:t>a. Hoàn cảnh lịch sử</a:t>
            </a:r>
            <a:endParaRPr lang="en-US" altLang="zh-CN" b="1" u="sng">
              <a:latin typeface="A3.AmpleBold-San" pitchFamily="2" charset="0"/>
              <a:sym typeface="A3.AmpleBold-San" pitchFamily="2" charset="0"/>
            </a:endParaRPr>
          </a:p>
        </p:txBody>
      </p:sp>
      <p:sp>
        <p:nvSpPr>
          <p:cNvPr id="4" name="TextBox 3"/>
          <p:cNvSpPr txBox="1">
            <a:spLocks noChangeArrowheads="1"/>
          </p:cNvSpPr>
          <p:nvPr/>
        </p:nvSpPr>
        <p:spPr bwMode="auto">
          <a:xfrm>
            <a:off x="1228725" y="4170364"/>
            <a:ext cx="103012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marL="457200" indent="-457200">
              <a:buFontTx/>
              <a:buChar char="-"/>
            </a:pPr>
            <a:r>
              <a:rPr lang="en-US" altLang="en-US">
                <a:latin typeface="A3.AmpleBold-San" pitchFamily="2" charset="0"/>
                <a:sym typeface="A3.AmpleBold-San" pitchFamily="2" charset="0"/>
              </a:rPr>
              <a:t>1973, LX bị ảnh hưởng từ cuộc khủng hoảng năng lượng</a:t>
            </a:r>
          </a:p>
          <a:p>
            <a:r>
              <a:rPr lang="en-US" altLang="en-US">
                <a:latin typeface="A3.AmpleBold-San" pitchFamily="2" charset="0"/>
                <a:sym typeface="A3.AmpleBold-San" pitchFamily="2" charset="0"/>
              </a:rPr>
              <a:t>→ Chậm thay đổi</a:t>
            </a:r>
          </a:p>
        </p:txBody>
      </p:sp>
      <p:sp>
        <p:nvSpPr>
          <p:cNvPr id="5" name="TextBox 4"/>
          <p:cNvSpPr txBox="1">
            <a:spLocks noChangeArrowheads="1"/>
          </p:cNvSpPr>
          <p:nvPr/>
        </p:nvSpPr>
        <p:spPr bwMode="auto">
          <a:xfrm>
            <a:off x="1228725" y="5486401"/>
            <a:ext cx="93154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Chậm bắt kịp sự thay đổi của khoa học công nghệ</a:t>
            </a:r>
          </a:p>
        </p:txBody>
      </p:sp>
      <p:pic>
        <p:nvPicPr>
          <p:cNvPr id="6" name="Audio 5">
            <a:hlinkClick r:id="" action="ppaction://media"/>
            <a:extLst>
              <a:ext uri="{FF2B5EF4-FFF2-40B4-BE49-F238E27FC236}">
                <a16:creationId xmlns:a16="http://schemas.microsoft.com/office/drawing/2014/main" id="{D026DA1A-4FC0-4C85-B716-215255C8805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19738629"/>
      </p:ext>
    </p:extLst>
  </p:cSld>
  <p:clrMapOvr>
    <a:masterClrMapping/>
  </p:clrMapOvr>
  <mc:AlternateContent xmlns:mc="http://schemas.openxmlformats.org/markup-compatibility/2006">
    <mc:Choice xmlns:p14="http://schemas.microsoft.com/office/powerpoint/2010/main" Requires="p14">
      <p:transition spd="slow" p14:dur="2000" advTm="76868"/>
    </mc:Choice>
    <mc:Fallback>
      <p:transition spd="slow" advTm="7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100138" y="1676401"/>
            <a:ext cx="9034462" cy="830263"/>
          </a:xfrm>
          <a:prstGeom prst="rect">
            <a:avLst/>
          </a:prstGeom>
          <a:noFill/>
          <a:ln w="9525">
            <a:noFill/>
          </a:ln>
        </p:spPr>
        <p:txBody>
          <a:bodyPr wrap="square">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1987"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41988"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1989" name="TextBox 1"/>
          <p:cNvSpPr txBox="1">
            <a:spLocks noChangeArrowheads="1"/>
          </p:cNvSpPr>
          <p:nvPr/>
        </p:nvSpPr>
        <p:spPr bwMode="auto">
          <a:xfrm>
            <a:off x="1100138" y="2549526"/>
            <a:ext cx="8958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1.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41990" name="TextBox 2"/>
          <p:cNvSpPr txBox="1">
            <a:spLocks noChangeArrowheads="1"/>
          </p:cNvSpPr>
          <p:nvPr/>
        </p:nvSpPr>
        <p:spPr bwMode="auto">
          <a:xfrm>
            <a:off x="1100138" y="3094038"/>
            <a:ext cx="8034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400" b="1">
                <a:latin typeface="A3.AmpleBold-San" pitchFamily="2" charset="0"/>
                <a:sym typeface="A3.AmpleBold-San" pitchFamily="2" charset="0"/>
              </a:rPr>
              <a:t>a</a:t>
            </a:r>
            <a:r>
              <a:rPr lang="en-US" altLang="zh-CN" sz="2800" b="1">
                <a:latin typeface="A3.AmpleBold-San" pitchFamily="2" charset="0"/>
                <a:sym typeface="A3.AmpleBold-San" pitchFamily="2" charset="0"/>
              </a:rPr>
              <a:t>. </a:t>
            </a:r>
            <a:r>
              <a:rPr lang="en-US" altLang="zh-CN" sz="2800" b="1" u="sng">
                <a:latin typeface="A3.AmpleBold-San" pitchFamily="2" charset="0"/>
                <a:sym typeface="A3.AmpleBold-San" pitchFamily="2" charset="0"/>
              </a:rPr>
              <a:t>Hoàn cảnh lịch sử</a:t>
            </a:r>
            <a:endParaRPr lang="en-US" altLang="zh-CN" sz="2400" b="1" u="sng">
              <a:latin typeface="A3.AmpleBold-San" pitchFamily="2" charset="0"/>
              <a:sym typeface="A3.AmpleBold-San" pitchFamily="2" charset="0"/>
            </a:endParaRPr>
          </a:p>
        </p:txBody>
      </p:sp>
      <p:sp>
        <p:nvSpPr>
          <p:cNvPr id="40967" name="TextBox 3"/>
          <p:cNvSpPr txBox="1">
            <a:spLocks noChangeArrowheads="1"/>
          </p:cNvSpPr>
          <p:nvPr/>
        </p:nvSpPr>
        <p:spPr bwMode="auto">
          <a:xfrm>
            <a:off x="1100138" y="5158363"/>
            <a:ext cx="731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Chống phá của các thế lực thù địch</a:t>
            </a:r>
          </a:p>
        </p:txBody>
      </p:sp>
      <p:sp>
        <p:nvSpPr>
          <p:cNvPr id="40968" name="TextBox 4"/>
          <p:cNvSpPr txBox="1">
            <a:spLocks noChangeArrowheads="1"/>
          </p:cNvSpPr>
          <p:nvPr/>
        </p:nvSpPr>
        <p:spPr bwMode="auto">
          <a:xfrm>
            <a:off x="1100138" y="594516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→Liên Xô rơi vào khủng hoảng</a:t>
            </a:r>
          </a:p>
        </p:txBody>
      </p:sp>
      <p:sp>
        <p:nvSpPr>
          <p:cNvPr id="6" name="TextBox 5"/>
          <p:cNvSpPr txBox="1"/>
          <p:nvPr/>
        </p:nvSpPr>
        <p:spPr>
          <a:xfrm>
            <a:off x="1062038" y="3678813"/>
            <a:ext cx="9991724" cy="2062103"/>
          </a:xfrm>
          <a:prstGeom prst="rect">
            <a:avLst/>
          </a:prstGeom>
          <a:noFill/>
        </p:spPr>
        <p:txBody>
          <a:bodyPr wrap="square">
            <a:spAutoFit/>
          </a:bodyPr>
          <a:lstStyle/>
          <a:p>
            <a:pPr marL="342900" indent="-342900">
              <a:buFontTx/>
              <a:buChar char="-"/>
              <a:defRPr/>
            </a:pPr>
            <a:r>
              <a:rPr lang="en-US" sz="2800">
                <a:latin typeface="A3.AmpleBold-San" panose="02000000000000000000" pitchFamily="2" charset="0"/>
                <a:sym typeface="A3.AmpleBold-San" panose="02000000000000000000" pitchFamily="2" charset="0"/>
              </a:rPr>
              <a:t>1973, LX bị ảnh hưởng từ cuộc khủng hoảng năng lượng</a:t>
            </a:r>
          </a:p>
          <a:p>
            <a:pPr>
              <a:defRPr/>
            </a:pPr>
            <a:r>
              <a:rPr lang="en-US" sz="2800">
                <a:latin typeface="A3.AmpleBold-San" panose="02000000000000000000" pitchFamily="2" charset="0"/>
                <a:sym typeface="A3.AmpleBold-San" panose="02000000000000000000" pitchFamily="2" charset="0"/>
              </a:rPr>
              <a:t>→ Chậm thay đổi</a:t>
            </a:r>
          </a:p>
          <a:p>
            <a:pPr>
              <a:defRPr/>
            </a:pPr>
            <a:r>
              <a:rPr lang="en-US" sz="2800">
                <a:latin typeface="A3.AmpleBold-San" panose="02000000000000000000" pitchFamily="2" charset="0"/>
                <a:sym typeface="A3.AmpleBold-San" panose="02000000000000000000" pitchFamily="2" charset="0"/>
              </a:rPr>
              <a:t>-   Chậm bắt kịp sự thay đổi của KH công nghệ</a:t>
            </a:r>
          </a:p>
          <a:p>
            <a:pPr marL="342900" indent="-342900">
              <a:buFontTx/>
              <a:buChar char="-"/>
              <a:defRPr/>
            </a:pPr>
            <a:endParaRPr lang="en-US" sz="2400">
              <a:latin typeface="A3.AmpleBold-San" panose="02000000000000000000" pitchFamily="2" charset="0"/>
              <a:sym typeface="A3.AmpleBold-San" panose="02000000000000000000" pitchFamily="2" charset="0"/>
            </a:endParaRPr>
          </a:p>
          <a:p>
            <a:pPr marL="342900" indent="-342900">
              <a:buFontTx/>
              <a:buChar char="-"/>
              <a:defRPr/>
            </a:pPr>
            <a:endParaRPr lang="en-US" sz="2000">
              <a:latin typeface="A3.AmpleBold-San" panose="02000000000000000000" pitchFamily="2" charset="0"/>
              <a:sym typeface="A3.AmpleBold-San" panose="02000000000000000000" pitchFamily="2" charset="0"/>
            </a:endParaRPr>
          </a:p>
        </p:txBody>
      </p:sp>
      <p:pic>
        <p:nvPicPr>
          <p:cNvPr id="3" name="Audio 2">
            <a:hlinkClick r:id="" action="ppaction://media"/>
            <a:extLst>
              <a:ext uri="{FF2B5EF4-FFF2-40B4-BE49-F238E27FC236}">
                <a16:creationId xmlns:a16="http://schemas.microsoft.com/office/drawing/2014/main" id="{755092CD-667C-4816-86AC-DDD800415C2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54458905"/>
      </p:ext>
    </p:extLst>
  </p:cSld>
  <p:clrMapOvr>
    <a:masterClrMapping/>
  </p:clrMapOvr>
  <mc:AlternateContent xmlns:mc="http://schemas.openxmlformats.org/markup-compatibility/2006">
    <mc:Choice xmlns:p14="http://schemas.microsoft.com/office/powerpoint/2010/main" Requires="p14">
      <p:transition spd="slow" p14:dur="2000" advTm="83880"/>
    </mc:Choice>
    <mc:Fallback>
      <p:transition spd="slow" advTm="8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0967">
                                            <p:txEl>
                                              <p:pRg st="0" end="0"/>
                                            </p:txEl>
                                          </p:spTgt>
                                        </p:tgtEl>
                                        <p:attrNameLst>
                                          <p:attrName>style.visibility</p:attrName>
                                        </p:attrNameLst>
                                      </p:cBhvr>
                                      <p:to>
                                        <p:strVal val="visible"/>
                                      </p:to>
                                    </p:set>
                                    <p:anim calcmode="lin" valueType="num">
                                      <p:cBhvr additive="base">
                                        <p:cTn id="11" dur="500" fill="hold"/>
                                        <p:tgtEl>
                                          <p:spTgt spid="4096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9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0968">
                                            <p:txEl>
                                              <p:pRg st="0" end="0"/>
                                            </p:txEl>
                                          </p:spTgt>
                                        </p:tgtEl>
                                        <p:attrNameLst>
                                          <p:attrName>style.visibility</p:attrName>
                                        </p:attrNameLst>
                                      </p:cBhvr>
                                      <p:to>
                                        <p:strVal val="visible"/>
                                      </p:to>
                                    </p:set>
                                    <p:anim calcmode="lin" valueType="num">
                                      <p:cBhvr additive="base">
                                        <p:cTn id="17" dur="500" fill="hold"/>
                                        <p:tgtEl>
                                          <p:spTgt spid="4096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96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109662" y="1697892"/>
            <a:ext cx="83820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3011"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43012"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3013" name="TextBox 1"/>
          <p:cNvSpPr txBox="1">
            <a:spLocks noChangeArrowheads="1"/>
          </p:cNvSpPr>
          <p:nvPr/>
        </p:nvSpPr>
        <p:spPr bwMode="auto">
          <a:xfrm>
            <a:off x="1057275" y="2552333"/>
            <a:ext cx="8077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1.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41990" name="TextBox 2"/>
          <p:cNvSpPr txBox="1">
            <a:spLocks noChangeArrowheads="1"/>
          </p:cNvSpPr>
          <p:nvPr/>
        </p:nvSpPr>
        <p:spPr bwMode="auto">
          <a:xfrm>
            <a:off x="1109662" y="3593123"/>
            <a:ext cx="7086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latin typeface="A3.AmpleBold-San" pitchFamily="2" charset="0"/>
                <a:sym typeface="A3.AmpleBold-San" pitchFamily="2" charset="0"/>
              </a:rPr>
              <a:t>b. </a:t>
            </a:r>
            <a:r>
              <a:rPr lang="en-US" altLang="zh-CN" b="1" u="sng">
                <a:latin typeface="A3.AmpleBold-San" pitchFamily="2" charset="0"/>
                <a:sym typeface="A3.AmpleBold-San" pitchFamily="2" charset="0"/>
              </a:rPr>
              <a:t>Tình hình KT-  CT- XH ở Liên Xô:</a:t>
            </a:r>
          </a:p>
        </p:txBody>
      </p:sp>
      <p:sp>
        <p:nvSpPr>
          <p:cNvPr id="41991" name="TextBox 3"/>
          <p:cNvSpPr txBox="1">
            <a:spLocks noChangeArrowheads="1"/>
          </p:cNvSpPr>
          <p:nvPr/>
        </p:nvSpPr>
        <p:spPr bwMode="auto">
          <a:xfrm>
            <a:off x="1109662" y="5162793"/>
            <a:ext cx="8161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sz="2800">
                <a:latin typeface="A3.AmpleBold-San" pitchFamily="2" charset="0"/>
                <a:sym typeface="A3.AmpleBold-San" pitchFamily="2" charset="0"/>
              </a:rPr>
              <a:t>- Mục đích: khắc phục khó khăn khủng hoảng </a:t>
            </a:r>
          </a:p>
        </p:txBody>
      </p:sp>
      <p:sp>
        <p:nvSpPr>
          <p:cNvPr id="6" name="TextBox 5"/>
          <p:cNvSpPr txBox="1"/>
          <p:nvPr/>
        </p:nvSpPr>
        <p:spPr>
          <a:xfrm>
            <a:off x="1109662" y="4388703"/>
            <a:ext cx="10091738" cy="1261884"/>
          </a:xfrm>
          <a:prstGeom prst="rect">
            <a:avLst/>
          </a:prstGeom>
          <a:noFill/>
        </p:spPr>
        <p:txBody>
          <a:bodyPr wrap="square">
            <a:spAutoFit/>
          </a:bodyPr>
          <a:lstStyle/>
          <a:p>
            <a:pPr>
              <a:defRPr/>
            </a:pPr>
            <a:r>
              <a:rPr lang="en-US" sz="2800">
                <a:latin typeface="A3.AmpleBold-San" panose="02000000000000000000" pitchFamily="2" charset="0"/>
                <a:sym typeface="A3.AmpleBold-San" panose="02000000000000000000" pitchFamily="2" charset="0"/>
              </a:rPr>
              <a:t>- Đầu những năm 80, Liên Xô tiến hành công cuộc đổi mới- Goocbachôp (1985)</a:t>
            </a:r>
          </a:p>
          <a:p>
            <a:pPr marL="342900" indent="-342900">
              <a:buFontTx/>
              <a:buChar char="-"/>
              <a:defRPr/>
            </a:pPr>
            <a:r>
              <a:rPr lang="en-US" sz="2000">
                <a:latin typeface="A3.AmpleBold-San" panose="02000000000000000000" pitchFamily="2" charset="0"/>
                <a:sym typeface="A3.AmpleBold-San" panose="02000000000000000000" pitchFamily="2" charset="0"/>
              </a:rPr>
              <a:t>     ,     </a:t>
            </a:r>
          </a:p>
        </p:txBody>
      </p:sp>
      <p:pic>
        <p:nvPicPr>
          <p:cNvPr id="4" name="Audio 3">
            <a:hlinkClick r:id="" action="ppaction://media"/>
            <a:extLst>
              <a:ext uri="{FF2B5EF4-FFF2-40B4-BE49-F238E27FC236}">
                <a16:creationId xmlns:a16="http://schemas.microsoft.com/office/drawing/2014/main" id="{DCDD46F8-3820-4E00-9E00-782ABE8A5CB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01734841"/>
      </p:ext>
    </p:extLst>
  </p:cSld>
  <p:clrMapOvr>
    <a:masterClrMapping/>
  </p:clrMapOvr>
  <mc:AlternateContent xmlns:mc="http://schemas.openxmlformats.org/markup-compatibility/2006">
    <mc:Choice xmlns:p14="http://schemas.microsoft.com/office/powerpoint/2010/main" Requires="p14">
      <p:transition spd="slow" p14:dur="2000" advTm="71481"/>
    </mc:Choice>
    <mc:Fallback>
      <p:transition spd="slow" advTm="7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1990">
                                            <p:txEl>
                                              <p:pRg st="0" end="0"/>
                                            </p:txEl>
                                          </p:spTgt>
                                        </p:tgtEl>
                                        <p:attrNameLst>
                                          <p:attrName>style.visibility</p:attrName>
                                        </p:attrNameLst>
                                      </p:cBhvr>
                                      <p:to>
                                        <p:strVal val="visible"/>
                                      </p:to>
                                    </p:set>
                                    <p:anim calcmode="lin" valueType="num">
                                      <p:cBhvr additive="base">
                                        <p:cTn id="11" dur="500" fill="hold"/>
                                        <p:tgtEl>
                                          <p:spTgt spid="4199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9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1991">
                                            <p:txEl>
                                              <p:pRg st="0" end="0"/>
                                            </p:txEl>
                                          </p:spTgt>
                                        </p:tgtEl>
                                        <p:attrNameLst>
                                          <p:attrName>style.visibility</p:attrName>
                                        </p:attrNameLst>
                                      </p:cBhvr>
                                      <p:to>
                                        <p:strVal val="visible"/>
                                      </p:to>
                                    </p:set>
                                    <p:anim calcmode="lin" valueType="num">
                                      <p:cBhvr additive="base">
                                        <p:cTn id="29" dur="500" fill="hold"/>
                                        <p:tgtEl>
                                          <p:spTgt spid="41991">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199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050926" y="1719263"/>
            <a:ext cx="83820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4035"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44036"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4037" name="TextBox 1"/>
          <p:cNvSpPr txBox="1">
            <a:spLocks noChangeArrowheads="1"/>
          </p:cNvSpPr>
          <p:nvPr/>
        </p:nvSpPr>
        <p:spPr bwMode="auto">
          <a:xfrm>
            <a:off x="1050926" y="2616199"/>
            <a:ext cx="8077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1.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44038" name="TextBox 2"/>
          <p:cNvSpPr txBox="1">
            <a:spLocks noChangeArrowheads="1"/>
          </p:cNvSpPr>
          <p:nvPr/>
        </p:nvSpPr>
        <p:spPr bwMode="auto">
          <a:xfrm>
            <a:off x="1050926" y="3668821"/>
            <a:ext cx="7086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latin typeface="A3.AmpleBold-San" pitchFamily="2" charset="0"/>
                <a:sym typeface="A3.AmpleBold-San" pitchFamily="2" charset="0"/>
              </a:rPr>
              <a:t>b</a:t>
            </a:r>
            <a:r>
              <a:rPr lang="en-US" altLang="zh-CN" b="1" u="sng">
                <a:latin typeface="A3.AmpleBold-San" pitchFamily="2" charset="0"/>
                <a:sym typeface="A3.AmpleBold-San" pitchFamily="2" charset="0"/>
              </a:rPr>
              <a:t>. Tình hình KT- CT- XH ở Liên Xô:</a:t>
            </a:r>
          </a:p>
        </p:txBody>
      </p:sp>
      <p:sp>
        <p:nvSpPr>
          <p:cNvPr id="4" name="TextBox 3"/>
          <p:cNvSpPr txBox="1"/>
          <p:nvPr/>
        </p:nvSpPr>
        <p:spPr>
          <a:xfrm>
            <a:off x="965994" y="5231662"/>
            <a:ext cx="7932737" cy="1077218"/>
          </a:xfrm>
          <a:prstGeom prst="rect">
            <a:avLst/>
          </a:prstGeom>
          <a:noFill/>
        </p:spPr>
        <p:txBody>
          <a:bodyPr>
            <a:spAutoFit/>
          </a:bodyPr>
          <a:lstStyle/>
          <a:p>
            <a:pPr marL="457200" indent="-457200">
              <a:buFontTx/>
              <a:buChar char="-"/>
              <a:defRPr/>
            </a:pPr>
            <a:r>
              <a:rPr lang="en-US" sz="3200">
                <a:latin typeface="A3.AmpleBold-San" panose="02000000000000000000" pitchFamily="2" charset="0"/>
                <a:sym typeface="A3.AmpleBold-San" panose="02000000000000000000" pitchFamily="2" charset="0"/>
              </a:rPr>
              <a:t>Các nước Cộng hoà→ SNG</a:t>
            </a:r>
          </a:p>
          <a:p>
            <a:pPr>
              <a:defRPr/>
            </a:pPr>
            <a:r>
              <a:rPr lang="en-US" sz="3200">
                <a:latin typeface="A3.AmpleBold-San" panose="02000000000000000000" pitchFamily="2" charset="0"/>
                <a:sym typeface="A3.AmpleBold-San" panose="02000000000000000000" pitchFamily="2" charset="0"/>
              </a:rPr>
              <a:t>- 15-12-1991, CNXH Liên Xô sụp đổ</a:t>
            </a:r>
            <a:endParaRPr lang="en-US" sz="2000">
              <a:latin typeface="A3.AmpleBold-San" panose="02000000000000000000" pitchFamily="2" charset="0"/>
              <a:sym typeface="A3.AmpleBold-San" panose="02000000000000000000" pitchFamily="2" charset="0"/>
            </a:endParaRPr>
          </a:p>
        </p:txBody>
      </p:sp>
      <p:sp>
        <p:nvSpPr>
          <p:cNvPr id="43016" name="TextBox 5"/>
          <p:cNvSpPr txBox="1">
            <a:spLocks noChangeArrowheads="1"/>
          </p:cNvSpPr>
          <p:nvPr/>
        </p:nvSpPr>
        <p:spPr bwMode="auto">
          <a:xfrm>
            <a:off x="1009652" y="4129936"/>
            <a:ext cx="1063466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Nội dung: đổi mới kinh tế, xây dựng kinh tế thị trường, chính trị  cho phép đa nguyên, đa đảng</a:t>
            </a:r>
          </a:p>
        </p:txBody>
      </p:sp>
      <p:pic>
        <p:nvPicPr>
          <p:cNvPr id="3" name="Audio 2">
            <a:hlinkClick r:id="" action="ppaction://media"/>
            <a:extLst>
              <a:ext uri="{FF2B5EF4-FFF2-40B4-BE49-F238E27FC236}">
                <a16:creationId xmlns:a16="http://schemas.microsoft.com/office/drawing/2014/main" id="{17B9D32E-AB77-4BA8-8BDC-4530F114B63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06377449"/>
      </p:ext>
    </p:extLst>
  </p:cSld>
  <p:clrMapOvr>
    <a:masterClrMapping/>
  </p:clrMapOvr>
  <mc:AlternateContent xmlns:mc="http://schemas.openxmlformats.org/markup-compatibility/2006">
    <mc:Choice xmlns:p14="http://schemas.microsoft.com/office/powerpoint/2010/main" Requires="p14">
      <p:transition spd="slow" p14:dur="2000" advTm="324857"/>
    </mc:Choice>
    <mc:Fallback>
      <p:transition spd="slow" advTm="32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3016">
                                            <p:txEl>
                                              <p:pRg st="0" end="0"/>
                                            </p:txEl>
                                          </p:spTgt>
                                        </p:tgtEl>
                                        <p:attrNameLst>
                                          <p:attrName>style.visibility</p:attrName>
                                        </p:attrNameLst>
                                      </p:cBhvr>
                                      <p:to>
                                        <p:strVal val="visible"/>
                                      </p:to>
                                    </p:set>
                                    <p:anim calcmode="lin" valueType="num">
                                      <p:cBhvr additive="base">
                                        <p:cTn id="11" dur="500" fill="hold"/>
                                        <p:tgtEl>
                                          <p:spTgt spid="430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30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3.2|7.4|3.2|5.2|6.5|5.9"/>
</p:tagLst>
</file>

<file path=ppt/tags/tag10.xml><?xml version="1.0" encoding="utf-8"?>
<p:tagLst xmlns:a="http://schemas.openxmlformats.org/drawingml/2006/main" xmlns:r="http://schemas.openxmlformats.org/officeDocument/2006/relationships" xmlns:p="http://schemas.openxmlformats.org/presentationml/2006/main">
  <p:tag name="TIMING" val="|60.2"/>
</p:tagLst>
</file>

<file path=ppt/tags/tag11.xml><?xml version="1.0" encoding="utf-8"?>
<p:tagLst xmlns:a="http://schemas.openxmlformats.org/drawingml/2006/main" xmlns:r="http://schemas.openxmlformats.org/officeDocument/2006/relationships" xmlns:p="http://schemas.openxmlformats.org/presentationml/2006/main">
  <p:tag name="TIMING" val="|1|1.3|22.5|4.9|7.6|6.6"/>
</p:tagLst>
</file>

<file path=ppt/tags/tag12.xml><?xml version="1.0" encoding="utf-8"?>
<p:tagLst xmlns:a="http://schemas.openxmlformats.org/drawingml/2006/main" xmlns:r="http://schemas.openxmlformats.org/officeDocument/2006/relationships" xmlns:p="http://schemas.openxmlformats.org/presentationml/2006/main">
  <p:tag name="TIMING" val="|0.8|1.2|19.6|3.3"/>
</p:tagLst>
</file>

<file path=ppt/tags/tag13.xml><?xml version="1.0" encoding="utf-8"?>
<p:tagLst xmlns:a="http://schemas.openxmlformats.org/drawingml/2006/main" xmlns:r="http://schemas.openxmlformats.org/officeDocument/2006/relationships" xmlns:p="http://schemas.openxmlformats.org/presentationml/2006/main">
  <p:tag name="TIMING" val="|0.8|1.5"/>
</p:tagLst>
</file>

<file path=ppt/tags/tag14.xml><?xml version="1.0" encoding="utf-8"?>
<p:tagLst xmlns:a="http://schemas.openxmlformats.org/drawingml/2006/main" xmlns:r="http://schemas.openxmlformats.org/officeDocument/2006/relationships" xmlns:p="http://schemas.openxmlformats.org/presentationml/2006/main">
  <p:tag name="TIMING" val="|1|4.2"/>
</p:tagLst>
</file>

<file path=ppt/tags/tag15.xml><?xml version="1.0" encoding="utf-8"?>
<p:tagLst xmlns:a="http://schemas.openxmlformats.org/drawingml/2006/main" xmlns:r="http://schemas.openxmlformats.org/officeDocument/2006/relationships" xmlns:p="http://schemas.openxmlformats.org/presentationml/2006/main">
  <p:tag name="TIMING" val="|74.3"/>
</p:tagLst>
</file>

<file path=ppt/tags/tag16.xml><?xml version="1.0" encoding="utf-8"?>
<p:tagLst xmlns:a="http://schemas.openxmlformats.org/drawingml/2006/main" xmlns:r="http://schemas.openxmlformats.org/officeDocument/2006/relationships" xmlns:p="http://schemas.openxmlformats.org/presentationml/2006/main">
  <p:tag name="TIMING" val="|40.2"/>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2|18.3|29.2|8|6.3|35.9"/>
</p:tagLst>
</file>

<file path=ppt/tags/tag19.xml><?xml version="1.0" encoding="utf-8"?>
<p:tagLst xmlns:a="http://schemas.openxmlformats.org/drawingml/2006/main" xmlns:r="http://schemas.openxmlformats.org/officeDocument/2006/relationships" xmlns:p="http://schemas.openxmlformats.org/presentationml/2006/main">
  <p:tag name="TIMING" val="|1.1|5|28.4|10.6|7.3|65.8"/>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20.xml><?xml version="1.0" encoding="utf-8"?>
<p:tagLst xmlns:a="http://schemas.openxmlformats.org/drawingml/2006/main" xmlns:r="http://schemas.openxmlformats.org/officeDocument/2006/relationships" xmlns:p="http://schemas.openxmlformats.org/presentationml/2006/main">
  <p:tag name="TIMING" val="|4.5|1.9|5.9|6.1"/>
</p:tagLst>
</file>

<file path=ppt/tags/tag3.xml><?xml version="1.0" encoding="utf-8"?>
<p:tagLst xmlns:a="http://schemas.openxmlformats.org/drawingml/2006/main" xmlns:r="http://schemas.openxmlformats.org/officeDocument/2006/relationships" xmlns:p="http://schemas.openxmlformats.org/presentationml/2006/main">
  <p:tag name="TIMING" val="|4.8|3.8|8.3"/>
</p:tagLst>
</file>

<file path=ppt/tags/tag4.xml><?xml version="1.0" encoding="utf-8"?>
<p:tagLst xmlns:a="http://schemas.openxmlformats.org/drawingml/2006/main" xmlns:r="http://schemas.openxmlformats.org/officeDocument/2006/relationships" xmlns:p="http://schemas.openxmlformats.org/presentationml/2006/main">
  <p:tag name="TIMING" val="|0.9|68.5"/>
</p:tagLst>
</file>

<file path=ppt/tags/tag5.xml><?xml version="1.0" encoding="utf-8"?>
<p:tagLst xmlns:a="http://schemas.openxmlformats.org/drawingml/2006/main" xmlns:r="http://schemas.openxmlformats.org/officeDocument/2006/relationships" xmlns:p="http://schemas.openxmlformats.org/presentationml/2006/main">
  <p:tag name="TIMING" val="|1.3|44.9|1.9|1.5"/>
</p:tagLst>
</file>

<file path=ppt/tags/tag6.xml><?xml version="1.0" encoding="utf-8"?>
<p:tagLst xmlns:a="http://schemas.openxmlformats.org/drawingml/2006/main" xmlns:r="http://schemas.openxmlformats.org/officeDocument/2006/relationships" xmlns:p="http://schemas.openxmlformats.org/presentationml/2006/main">
  <p:tag name="TIMING" val="|3.4|113.8|135.4"/>
</p:tagLst>
</file>

<file path=ppt/tags/tag7.xml><?xml version="1.0" encoding="utf-8"?>
<p:tagLst xmlns:a="http://schemas.openxmlformats.org/drawingml/2006/main" xmlns:r="http://schemas.openxmlformats.org/officeDocument/2006/relationships" xmlns:p="http://schemas.openxmlformats.org/presentationml/2006/main">
  <p:tag name="TIMING" val="|1.3|41|11.3"/>
</p:tagLst>
</file>

<file path=ppt/tags/tag8.xml><?xml version="1.0" encoding="utf-8"?>
<p:tagLst xmlns:a="http://schemas.openxmlformats.org/drawingml/2006/main" xmlns:r="http://schemas.openxmlformats.org/officeDocument/2006/relationships" xmlns:p="http://schemas.openxmlformats.org/presentationml/2006/main">
  <p:tag name="TIMING" val="|1.2|2.2"/>
</p:tagLst>
</file>

<file path=ppt/tags/tag9.xml><?xml version="1.0" encoding="utf-8"?>
<p:tagLst xmlns:a="http://schemas.openxmlformats.org/drawingml/2006/main" xmlns:r="http://schemas.openxmlformats.org/officeDocument/2006/relationships" xmlns:p="http://schemas.openxmlformats.org/presentationml/2006/main">
  <p:tag name="TIMING" val="|14.3"/>
</p:tagLst>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654</TotalTime>
  <Words>2190</Words>
  <Application>Microsoft Office PowerPoint</Application>
  <PresentationFormat>Widescreen</PresentationFormat>
  <Paragraphs>202</Paragraphs>
  <Slides>30</Slides>
  <Notes>0</Notes>
  <HiddenSlides>0</HiddenSlides>
  <MMClips>30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A3.AmpleBold-San</vt:lpstr>
      <vt:lpstr>A3.OpenSansBold-San</vt:lpstr>
      <vt:lpstr>A3.OpenSans-San</vt:lpstr>
      <vt:lpstr>Arial</vt:lpstr>
      <vt:lpstr>Calibri</vt:lpstr>
      <vt:lpstr>Calibri Light</vt:lpstr>
      <vt:lpstr>Times New Roman</vt:lpstr>
      <vt:lpstr>VNI-Vari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LUYỆN TẬP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Đinh Trần Tấn</dc:creator>
  <cp:lastModifiedBy>Minh Đinh Trần Tấn</cp:lastModifiedBy>
  <cp:revision>3</cp:revision>
  <dcterms:created xsi:type="dcterms:W3CDTF">2021-09-18T14:00:21Z</dcterms:created>
  <dcterms:modified xsi:type="dcterms:W3CDTF">2021-09-19T00:54:48Z</dcterms:modified>
</cp:coreProperties>
</file>